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65" r:id="rId6"/>
    <p:sldId id="259" r:id="rId7"/>
    <p:sldId id="260" r:id="rId8"/>
    <p:sldId id="262" r:id="rId9"/>
    <p:sldId id="272" r:id="rId10"/>
    <p:sldId id="263" r:id="rId11"/>
    <p:sldId id="266" r:id="rId12"/>
    <p:sldId id="268" r:id="rId13"/>
    <p:sldId id="269" r:id="rId14"/>
    <p:sldId id="270" r:id="rId15"/>
    <p:sldId id="274" r:id="rId16"/>
    <p:sldId id="271" r:id="rId17"/>
    <p:sldId id="275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82" d="100"/>
          <a:sy n="82" d="100"/>
        </p:scale>
        <p:origin x="1512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54275-66A1-4317-9F83-D4FBFB38C21D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0C70-28BE-426E-8D5E-6DA31FCDE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740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cs-CZ"/>
              <a:t>Kliknutím na ikonu přidáte obrázek.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FE09958C-DE8B-420A-9F2B-4181370AC429}" type="datetimeFigureOut">
              <a:rPr lang="cs-CZ" smtClean="0"/>
              <a:t>06.01.2025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6121B5E3-9B77-41E8-83BA-D19991CAAAFB}" type="slidenum">
              <a:rPr lang="cs-CZ" smtClean="0"/>
              <a:t>‹#›</a:t>
            </a:fld>
            <a:endParaRPr lang="cs-CZ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psv.cz/files/clanky/10774/umluva_CJ_rev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cs/2004-56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cs-CZ" sz="4800" b="1" dirty="0"/>
            </a:br>
            <a:r>
              <a:rPr lang="cs-CZ" sz="4800" b="1" dirty="0"/>
              <a:t>Seminář k diplomové práci</a:t>
            </a:r>
          </a:p>
        </p:txBody>
      </p:sp>
    </p:spTree>
    <p:extLst>
      <p:ext uri="{BB962C8B-B14F-4D97-AF65-F5344CB8AC3E}">
        <p14:creationId xmlns:p14="http://schemas.microsoft.com/office/powerpoint/2010/main" val="257133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Cílem je vyhodnocení celé závěrečné práce a reakce na cíl práce uvedený v Úvodu práce – viz výše.</a:t>
            </a:r>
          </a:p>
          <a:p>
            <a:r>
              <a:rPr lang="cs-CZ" sz="2400" dirty="0"/>
              <a:t>Závěr není závěrem praktické části (čili průzkumu)</a:t>
            </a:r>
          </a:p>
          <a:p>
            <a:r>
              <a:rPr lang="cs-CZ" sz="2400" dirty="0"/>
              <a:t>Závěr je obecnější a </a:t>
            </a:r>
            <a:r>
              <a:rPr lang="cs-CZ" sz="2400" dirty="0" err="1"/>
              <a:t>filozofičtější</a:t>
            </a:r>
            <a:r>
              <a:rPr lang="cs-CZ" sz="2400" dirty="0"/>
              <a:t>, obsahuje výstupy pro </a:t>
            </a:r>
            <a:r>
              <a:rPr lang="cs-CZ" sz="2400" dirty="0" err="1"/>
              <a:t>speciálněpedagogickou</a:t>
            </a:r>
            <a:r>
              <a:rPr lang="cs-CZ" sz="2400" dirty="0"/>
              <a:t> (teorii) a praxi.</a:t>
            </a:r>
          </a:p>
        </p:txBody>
      </p:sp>
    </p:spTree>
    <p:extLst>
      <p:ext uri="{BB962C8B-B14F-4D97-AF65-F5344CB8AC3E}">
        <p14:creationId xmlns:p14="http://schemas.microsoft.com/office/powerpoint/2010/main" val="1143137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/>
              <a:t>Formální stránka práce</a:t>
            </a:r>
          </a:p>
        </p:txBody>
      </p:sp>
    </p:spTree>
    <p:extLst>
      <p:ext uri="{BB962C8B-B14F-4D97-AF65-F5344CB8AC3E}">
        <p14:creationId xmlns:p14="http://schemas.microsoft.com/office/powerpoint/2010/main" val="21279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548680"/>
            <a:ext cx="7704856" cy="5976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Části textu číslujeme a stránkujeme následovně:</a:t>
            </a:r>
          </a:p>
          <a:p>
            <a:r>
              <a:rPr lang="cs-CZ" sz="2000" dirty="0"/>
              <a:t>Obsah (bez označení strany)</a:t>
            </a:r>
          </a:p>
          <a:p>
            <a:r>
              <a:rPr lang="cs-CZ" sz="2000" dirty="0"/>
              <a:t>Úvod (označení strany ano– nikoliv 1)</a:t>
            </a:r>
          </a:p>
          <a:p>
            <a:r>
              <a:rPr lang="cs-CZ" sz="2000" dirty="0"/>
              <a:t>1. kapitola: 1 Děti s mentálním postižením (bez tečky za posledním číslem – př. 1.1 nebo 2.3, atd.)</a:t>
            </a:r>
          </a:p>
          <a:p>
            <a:r>
              <a:rPr lang="cs-CZ" sz="2000" dirty="0"/>
              <a:t>Podkapitoly – pokud není nutné – ne trojitá podkapitola (1.2.5)</a:t>
            </a:r>
          </a:p>
          <a:p>
            <a:r>
              <a:rPr lang="cs-CZ" sz="2000" dirty="0"/>
              <a:t>Závěr (neoznačujeme číslem, ale stránkujeme – max. 2 - 3 strany)</a:t>
            </a:r>
          </a:p>
          <a:p>
            <a:r>
              <a:rPr lang="cs-CZ" sz="2000" dirty="0"/>
              <a:t>Použitá literatura (neoznačujeme číslem, stránkujeme)</a:t>
            </a:r>
          </a:p>
          <a:p>
            <a:r>
              <a:rPr lang="cs-CZ" sz="2000" dirty="0"/>
              <a:t>Přílohy – neoznačujeme, nestránkujeme, ale pokud jich máme více druhů, pak na začátku vytvoříme seznam: např. Příloha 1 – Zařízení DDÚ  v České republice, Příloha 2 – Statistika projevů poruch chování u dětí za léta 2010-2015)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70391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125113" cy="924475"/>
          </a:xfrm>
        </p:spPr>
        <p:txBody>
          <a:bodyPr/>
          <a:lstStyle/>
          <a:p>
            <a:r>
              <a:rPr lang="cs-CZ" dirty="0"/>
              <a:t>Citace: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836712"/>
            <a:ext cx="7992888" cy="5805265"/>
          </a:xfrm>
        </p:spPr>
        <p:txBody>
          <a:bodyPr>
            <a:normAutofit/>
          </a:bodyPr>
          <a:lstStyle/>
          <a:p>
            <a:r>
              <a:rPr lang="cs-CZ" sz="2400" b="1" dirty="0"/>
              <a:t>Citace doslovné:</a:t>
            </a:r>
          </a:p>
          <a:p>
            <a:pPr marL="0" indent="0">
              <a:buNone/>
            </a:pPr>
            <a:r>
              <a:rPr lang="cs-CZ" sz="2400" i="1" dirty="0"/>
              <a:t>„Příčinou mentálního postižení v dospělosti jsou zvláště exogenní faktory.“ </a:t>
            </a:r>
            <a:r>
              <a:rPr lang="cs-CZ" sz="2400" dirty="0"/>
              <a:t>(Černá, 2010, s. 52)</a:t>
            </a:r>
          </a:p>
          <a:p>
            <a:r>
              <a:rPr lang="cs-CZ" sz="2400" b="1" dirty="0"/>
              <a:t>Citace nedoslovné (parafrázujeme):</a:t>
            </a:r>
          </a:p>
          <a:p>
            <a:pPr marL="0" indent="0">
              <a:buNone/>
            </a:pPr>
            <a:r>
              <a:rPr lang="cs-CZ" sz="2400" dirty="0"/>
              <a:t>Můžeme říci, že mezi nejčastější příčiny mentálního postižení v dospělosti patří zvláště exogenní faktory.</a:t>
            </a:r>
            <a:r>
              <a:rPr lang="cs-CZ" sz="2400" i="1" dirty="0"/>
              <a:t> </a:t>
            </a:r>
            <a:r>
              <a:rPr lang="cs-CZ" sz="2400" dirty="0"/>
              <a:t>(Černá, 2010)</a:t>
            </a:r>
          </a:p>
          <a:p>
            <a:r>
              <a:rPr lang="cs-CZ" sz="2400" b="1" dirty="0"/>
              <a:t>Citace komparační (</a:t>
            </a:r>
            <a:r>
              <a:rPr lang="cs-CZ" sz="2400" b="1" u="sng" dirty="0"/>
              <a:t>vhodné</a:t>
            </a:r>
            <a:r>
              <a:rPr lang="cs-CZ" sz="2400" b="1" dirty="0"/>
              <a:t> pro diplomové práce):</a:t>
            </a:r>
          </a:p>
          <a:p>
            <a:pPr marL="0" indent="0">
              <a:buNone/>
            </a:pPr>
            <a:r>
              <a:rPr lang="cs-CZ" sz="2400" dirty="0"/>
              <a:t>Mentální retardace se běžně dělí na vrozenou a získanou. (srov. </a:t>
            </a:r>
            <a:r>
              <a:rPr lang="cs-CZ" sz="2400" dirty="0" err="1"/>
              <a:t>Franiok</a:t>
            </a:r>
            <a:r>
              <a:rPr lang="cs-CZ" sz="2400" dirty="0"/>
              <a:t>, 2005; Valenta, 2011; Janků, 2010)</a:t>
            </a:r>
          </a:p>
        </p:txBody>
      </p:sp>
    </p:spTree>
    <p:extLst>
      <p:ext uri="{BB962C8B-B14F-4D97-AF65-F5344CB8AC3E}">
        <p14:creationId xmlns:p14="http://schemas.microsoft.com/office/powerpoint/2010/main" val="101036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836711"/>
            <a:ext cx="7125112" cy="5022087"/>
          </a:xfrm>
        </p:spPr>
        <p:txBody>
          <a:bodyPr>
            <a:normAutofit fontScale="92500"/>
          </a:bodyPr>
          <a:lstStyle/>
          <a:p>
            <a:r>
              <a:rPr lang="cs-CZ" sz="2400" b="1" dirty="0"/>
              <a:t>Citace elektronické a legislativa:</a:t>
            </a:r>
          </a:p>
          <a:p>
            <a:pPr marL="0" indent="0">
              <a:buNone/>
            </a:pPr>
            <a:r>
              <a:rPr lang="cs-CZ" sz="2200" dirty="0"/>
              <a:t>V článku 1 Úmluvy jsou pak osoby se zdravotním postižením vymezeny jako „…osoby mající dlouhodobé fyzické, duševní, mentální nebo smyslové postižení, které v interakci s různými překážkami může bránit jejich plnému a účinnému zapojení do společnosti na rovnoprávném základě s ostatními…“. ² (číslo v horním indexu)</a:t>
            </a:r>
          </a:p>
          <a:p>
            <a:pPr marL="0" indent="0">
              <a:buNone/>
            </a:pPr>
            <a:r>
              <a:rPr lang="cs-CZ" sz="2400" b="1" u="sng" dirty="0"/>
              <a:t>Pod čarou dole </a:t>
            </a:r>
            <a:r>
              <a:rPr lang="cs-CZ" sz="2400" dirty="0"/>
              <a:t>pak s celou webovou adresou takto: </a:t>
            </a:r>
          </a:p>
          <a:p>
            <a:pPr marL="0" indent="0">
              <a:buNone/>
            </a:pPr>
            <a:r>
              <a:rPr lang="cs-CZ" sz="2400" dirty="0"/>
              <a:t>² </a:t>
            </a:r>
            <a:r>
              <a:rPr lang="cs-CZ" dirty="0"/>
              <a:t>Úmluva o právech osob se zdravotním postižením. 2008 [online].[cit. 2015 – 03 - 12]. Dostupné z </a:t>
            </a:r>
            <a:r>
              <a:rPr lang="cs-CZ" dirty="0">
                <a:hlinkClick r:id="rId2"/>
              </a:rPr>
              <a:t>http://www.mpsv.cz/</a:t>
            </a:r>
            <a:r>
              <a:rPr lang="cs-CZ" dirty="0" err="1">
                <a:hlinkClick r:id="rId2"/>
              </a:rPr>
              <a:t>files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clanky</a:t>
            </a:r>
            <a:r>
              <a:rPr lang="cs-CZ" dirty="0">
                <a:hlinkClick r:id="rId2"/>
              </a:rPr>
              <a:t>/10774/umluva_CJ_rev.pdf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NEBO</a:t>
            </a:r>
          </a:p>
          <a:p>
            <a:endParaRPr lang="cs-CZ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91083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72086F-0670-4A55-A7BF-958A03BBE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345123"/>
            <a:ext cx="7125113" cy="924475"/>
          </a:xfrm>
        </p:spPr>
        <p:txBody>
          <a:bodyPr/>
          <a:lstStyle/>
          <a:p>
            <a:r>
              <a:rPr lang="cs-CZ" b="1" dirty="0"/>
              <a:t>Citace elektronické a legislativa: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F3DE29D-3B9B-4C73-916F-E42E3037D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 článku 1 Úmluvy jsou pak osoby se zdravotním postižením vymezeny jako „…osoby mající dlouhodobé fyzické, duševní, mentální nebo smyslové postižení, které v interakci s různými překážkami může bránit jejich plnému a účinnému zapojení do společnosti na rovnoprávném základě s ostatními…“. (Úmluva ČR, 2003, online)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Ani u skupiny žáků s kombinovaným postižením není možné vynechat témata představující </a:t>
            </a:r>
            <a:r>
              <a:rPr lang="cs-CZ" dirty="0" err="1"/>
              <a:t>aktuálni</a:t>
            </a:r>
            <a:r>
              <a:rPr lang="cs-CZ" dirty="0"/>
              <a:t> problémy současného světa. Tento zřetel zajišťují průřezová témata. (RZV ZŠS, 2008, online)</a:t>
            </a:r>
          </a:p>
        </p:txBody>
      </p:sp>
    </p:spTree>
    <p:extLst>
      <p:ext uri="{BB962C8B-B14F-4D97-AF65-F5344CB8AC3E}">
        <p14:creationId xmlns:p14="http://schemas.microsoft.com/office/powerpoint/2010/main" val="8624491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125113" cy="924475"/>
          </a:xfrm>
        </p:spPr>
        <p:txBody>
          <a:bodyPr/>
          <a:lstStyle/>
          <a:p>
            <a:r>
              <a:rPr lang="cs-CZ" dirty="0"/>
              <a:t>Seznam použité literatury: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673424"/>
            <a:ext cx="7883037" cy="5184576"/>
          </a:xfrm>
        </p:spPr>
        <p:txBody>
          <a:bodyPr>
            <a:normAutofit/>
          </a:bodyPr>
          <a:lstStyle/>
          <a:p>
            <a:r>
              <a:rPr lang="cs-CZ" sz="2400" dirty="0"/>
              <a:t>Podle abecedy, číselný nebo odrážkový seznam</a:t>
            </a:r>
          </a:p>
          <a:p>
            <a:r>
              <a:rPr lang="cs-CZ" sz="2400" dirty="0"/>
              <a:t>Rozdělit podle monografických zdrojů (knihy), seriálových publikací (časopisy), legislativních dokumentů (zákony, vyhlášky, dokumentace), elektronických zdrojů (vše z webu, včetně knih)</a:t>
            </a:r>
          </a:p>
          <a:p>
            <a:pPr marL="0" lvl="0" indent="0">
              <a:buNone/>
            </a:pPr>
            <a:r>
              <a:rPr lang="cs-CZ" dirty="0"/>
              <a:t>Př.: (dva druhy možných citací monografií a jeden </a:t>
            </a:r>
            <a:r>
              <a:rPr lang="cs-CZ" dirty="0" err="1"/>
              <a:t>elekt.zdroj</a:t>
            </a:r>
            <a:r>
              <a:rPr lang="cs-CZ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JANKŮ, K. </a:t>
            </a:r>
            <a:r>
              <a:rPr lang="cs-CZ" sz="1600" i="1" dirty="0"/>
              <a:t>Dítě s poruchou chování a emocí. </a:t>
            </a:r>
            <a:r>
              <a:rPr lang="cs-CZ" sz="1600" dirty="0"/>
              <a:t>Ostrava: OU, </a:t>
            </a:r>
            <a:r>
              <a:rPr lang="cs-CZ" sz="1600" dirty="0" err="1"/>
              <a:t>Pdf</a:t>
            </a:r>
            <a:r>
              <a:rPr lang="cs-CZ" sz="1600" dirty="0"/>
              <a:t>, 2010. 82 s. ISBN 978-80-7368-764-9.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MICHALÍK, Jan a kolektiv autorů. </a:t>
            </a:r>
            <a:r>
              <a:rPr lang="cs-CZ" sz="1600" i="1" dirty="0"/>
              <a:t>Metodika posuzování speciálních vzdělávacích potřeb u dětí a žáků se vzácným onemocněním.</a:t>
            </a:r>
            <a:r>
              <a:rPr lang="cs-CZ" sz="1600" dirty="0"/>
              <a:t> Pardubice: Studio </a:t>
            </a:r>
            <a:r>
              <a:rPr lang="cs-CZ" sz="1600" dirty="0" err="1"/>
              <a:t>Press</a:t>
            </a:r>
            <a:r>
              <a:rPr lang="cs-CZ" sz="1600" dirty="0"/>
              <a:t>, s.r.o., 2012. ISBN 978-80-86532-26-4.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Historie Výchovného ústavu </a:t>
            </a:r>
            <a:r>
              <a:rPr lang="cs-CZ" sz="1600" dirty="0" err="1"/>
              <a:t>Klíčov</a:t>
            </a:r>
            <a:r>
              <a:rPr lang="cs-CZ" sz="1600" dirty="0"/>
              <a:t>. 2008. [online].[cit. 2015 – 03 - 12]. Dostupné z http://www.klicov.cz/</a:t>
            </a:r>
            <a:r>
              <a:rPr lang="cs-CZ" sz="1600" dirty="0" err="1"/>
              <a:t>index.php?c</a:t>
            </a:r>
            <a:r>
              <a:rPr lang="cs-CZ" sz="1600" dirty="0"/>
              <a:t>=historie.</a:t>
            </a:r>
          </a:p>
          <a:p>
            <a:pPr mar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001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93BD3-5698-4614-85ED-FA833796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 dle ISO 690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E3B08CC-4FB5-40F3-9460-2083CA9E7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443" y="1484784"/>
            <a:ext cx="7125112" cy="469749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KOTLER, Philip a Kevin L. KELLER. </a:t>
            </a:r>
            <a:r>
              <a:rPr lang="en-US" i="1" dirty="0"/>
              <a:t>Marketing management.</a:t>
            </a:r>
            <a:r>
              <a:rPr lang="en-US" dirty="0"/>
              <a:t> 14th ed. Boston: Pearson Education, 2012. ISBN 978-0-13-210292-6.</a:t>
            </a:r>
            <a:endParaRPr lang="cs-CZ" dirty="0"/>
          </a:p>
          <a:p>
            <a:r>
              <a:rPr lang="cs-CZ" dirty="0"/>
              <a:t>NOVÁK, Jan. Sociální média a jejich vliv na marketing. </a:t>
            </a:r>
            <a:r>
              <a:rPr lang="cs-CZ" i="1" dirty="0"/>
              <a:t>Marketing &amp; komunikace.</a:t>
            </a:r>
            <a:r>
              <a:rPr lang="cs-CZ" dirty="0"/>
              <a:t> 2019, roč. 25, č. 2, s. 34-45. ISSN 1234-5678.</a:t>
            </a:r>
          </a:p>
          <a:p>
            <a:r>
              <a:rPr lang="cs-CZ" dirty="0"/>
              <a:t>ČESKO. </a:t>
            </a:r>
            <a:r>
              <a:rPr lang="cs-CZ" i="1" dirty="0"/>
              <a:t>Zákon č. 561/2004 Sb., o předškolním, základním, středním, vyšším odborném a jiném vzdělávání (školský zákon)</a:t>
            </a:r>
            <a:r>
              <a:rPr lang="cs-CZ" dirty="0"/>
              <a:t>. In: Sbírka zákonů České republiky. 2004, částka 190, s. 9782–9804. Dostupné také z: </a:t>
            </a:r>
            <a:r>
              <a:rPr lang="cs-CZ" dirty="0">
                <a:hlinkClick r:id="rId2"/>
              </a:rPr>
              <a:t>https://www.zakonyprolidi.cz/cs/2004-561</a:t>
            </a:r>
            <a:endParaRPr lang="cs-CZ" dirty="0"/>
          </a:p>
          <a:p>
            <a:r>
              <a:rPr lang="cs-CZ" dirty="0"/>
              <a:t>ČESKO. </a:t>
            </a:r>
            <a:r>
              <a:rPr lang="cs-CZ" i="1" dirty="0"/>
              <a:t>Vyhláška č. 27/2016 Sb., o vzdělávání žáků se speciálními vzdělávacími potřebami a žáků nadaných, ve znění pozdějších předpisů.</a:t>
            </a:r>
            <a:r>
              <a:rPr lang="cs-CZ" dirty="0"/>
              <a:t> In: Sbírka zákonů České republiky. 2016, částka 10, s. 345–360. Dostupné také z: https://www.zakonyprolidi.cz/cs/2016-27</a:t>
            </a:r>
          </a:p>
        </p:txBody>
      </p:sp>
    </p:spTree>
    <p:extLst>
      <p:ext uri="{BB962C8B-B14F-4D97-AF65-F5344CB8AC3E}">
        <p14:creationId xmlns:p14="http://schemas.microsoft.com/office/powerpoint/2010/main" val="3643658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Nutná je spolupráce s vedoucím závěrečné práce!</a:t>
            </a:r>
          </a:p>
        </p:txBody>
      </p:sp>
    </p:spTree>
    <p:extLst>
      <p:ext uri="{BB962C8B-B14F-4D97-AF65-F5344CB8AC3E}">
        <p14:creationId xmlns:p14="http://schemas.microsoft.com/office/powerpoint/2010/main" val="2562956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 diplomové práce: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Ucelená teorie zohledňující </a:t>
            </a:r>
            <a:r>
              <a:rPr lang="cs-CZ" sz="2800" dirty="0" err="1"/>
              <a:t>tématické</a:t>
            </a:r>
            <a:r>
              <a:rPr lang="cs-CZ" sz="2800" dirty="0"/>
              <a:t> zaměření práce, navazující empirická sonda adekvátně korespondující s teoretickými východisky práce.</a:t>
            </a:r>
          </a:p>
          <a:p>
            <a:r>
              <a:rPr lang="cs-CZ" sz="2800" dirty="0"/>
              <a:t>Přínos vlastního návrhu a doporučení pro </a:t>
            </a:r>
            <a:r>
              <a:rPr lang="cs-CZ" sz="2800" dirty="0" err="1"/>
              <a:t>speciálněpedagogickou</a:t>
            </a:r>
            <a:r>
              <a:rPr lang="cs-CZ" sz="2800" dirty="0"/>
              <a:t> praxi.</a:t>
            </a:r>
          </a:p>
        </p:txBody>
      </p:sp>
    </p:spTree>
    <p:extLst>
      <p:ext uri="{BB962C8B-B14F-4D97-AF65-F5344CB8AC3E}">
        <p14:creationId xmlns:p14="http://schemas.microsoft.com/office/powerpoint/2010/main" val="63331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Obsah diplomové práce: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Teoretická část</a:t>
            </a:r>
          </a:p>
          <a:p>
            <a:r>
              <a:rPr lang="cs-CZ" sz="2800" dirty="0"/>
              <a:t>Praktická část</a:t>
            </a:r>
          </a:p>
          <a:p>
            <a:endParaRPr lang="cs-CZ" sz="2800" dirty="0"/>
          </a:p>
          <a:p>
            <a:r>
              <a:rPr lang="cs-CZ" sz="2800" dirty="0"/>
              <a:t>Rozsah celé závěrečné práce: cca </a:t>
            </a:r>
            <a:r>
              <a:rPr lang="cs-CZ" sz="2800" b="1" u="sng" dirty="0"/>
              <a:t>60 - 80 normo </a:t>
            </a:r>
            <a:r>
              <a:rPr lang="cs-CZ" sz="2800" dirty="0"/>
              <a:t>stran (nepočítají se úvodní strany, počítá se obsah, úvod, použitá literatura, nepočítají se strany příloh).</a:t>
            </a:r>
          </a:p>
        </p:txBody>
      </p:sp>
    </p:spTree>
    <p:extLst>
      <p:ext uri="{BB962C8B-B14F-4D97-AF65-F5344CB8AC3E}">
        <p14:creationId xmlns:p14="http://schemas.microsoft.com/office/powerpoint/2010/main" val="2027204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125113" cy="924475"/>
          </a:xfrm>
        </p:spPr>
        <p:txBody>
          <a:bodyPr/>
          <a:lstStyle/>
          <a:p>
            <a:r>
              <a:rPr lang="cs-CZ" b="1" dirty="0"/>
              <a:t>Struktura diplomové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357943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Úvodní strany (Titulní list, prohlášení o samostatném vypracování a citování zdrojů + poděkování, Obsah)</a:t>
            </a:r>
          </a:p>
          <a:p>
            <a:r>
              <a:rPr lang="cs-CZ" sz="2400" dirty="0"/>
              <a:t>Úvod (uvést cíl diplomové práce, krátce obsah kapitol, cíl teoretické a praktické části)</a:t>
            </a:r>
          </a:p>
          <a:p>
            <a:r>
              <a:rPr lang="cs-CZ" sz="2400" dirty="0"/>
              <a:t>Hlavní část práce – teoretické kapitoly (max. 3 - 4 kapitoly a 3 – 4 podkapitoly)</a:t>
            </a:r>
          </a:p>
          <a:p>
            <a:r>
              <a:rPr lang="cs-CZ" sz="2400" dirty="0"/>
              <a:t>Praktická část práce (max. 1 kapitola)</a:t>
            </a:r>
          </a:p>
          <a:p>
            <a:r>
              <a:rPr lang="cs-CZ" sz="2400" dirty="0"/>
              <a:t>Závěr</a:t>
            </a:r>
          </a:p>
          <a:p>
            <a:r>
              <a:rPr lang="cs-CZ" sz="2400" dirty="0"/>
              <a:t>Použitá literatura, „seznamy“</a:t>
            </a:r>
          </a:p>
          <a:p>
            <a:r>
              <a:rPr lang="cs-CZ" sz="2400" dirty="0"/>
              <a:t>(Přílohy)</a:t>
            </a:r>
          </a:p>
        </p:txBody>
      </p:sp>
    </p:spTree>
    <p:extLst>
      <p:ext uri="{BB962C8B-B14F-4D97-AF65-F5344CB8AC3E}">
        <p14:creationId xmlns:p14="http://schemas.microsoft.com/office/powerpoint/2010/main" val="1466495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/>
              <a:t>Obsahová stránka práce</a:t>
            </a:r>
          </a:p>
        </p:txBody>
      </p:sp>
    </p:spTree>
    <p:extLst>
      <p:ext uri="{BB962C8B-B14F-4D97-AF65-F5344CB8AC3E}">
        <p14:creationId xmlns:p14="http://schemas.microsoft.com/office/powerpoint/2010/main" val="3951679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Úvod: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Vlastní text – 1 - 2 strany – s uvedením </a:t>
            </a:r>
            <a:r>
              <a:rPr lang="cs-CZ" sz="2800" b="1" u="sng" dirty="0"/>
              <a:t>cíle práce </a:t>
            </a:r>
            <a:r>
              <a:rPr lang="cs-CZ" sz="2800" dirty="0"/>
              <a:t>a vlastní </a:t>
            </a:r>
            <a:r>
              <a:rPr lang="cs-CZ" sz="2800" b="1" u="sng" dirty="0"/>
              <a:t>motivací</a:t>
            </a:r>
            <a:r>
              <a:rPr lang="cs-CZ" sz="2800" dirty="0"/>
              <a:t> k výběru tématu.</a:t>
            </a:r>
          </a:p>
          <a:p>
            <a:r>
              <a:rPr lang="cs-CZ" sz="2800" dirty="0"/>
              <a:t>krátce obsah jednotlivých kapitol práce (ne podkapitol).</a:t>
            </a:r>
          </a:p>
        </p:txBody>
      </p:sp>
    </p:spTree>
    <p:extLst>
      <p:ext uri="{BB962C8B-B14F-4D97-AF65-F5344CB8AC3E}">
        <p14:creationId xmlns:p14="http://schemas.microsoft.com/office/powerpoint/2010/main" val="1654028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Teoretická část práce: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9443" y="1807361"/>
            <a:ext cx="7125112" cy="4645975"/>
          </a:xfrm>
        </p:spPr>
        <p:txBody>
          <a:bodyPr>
            <a:normAutofit fontScale="77500" lnSpcReduction="20000"/>
          </a:bodyPr>
          <a:lstStyle/>
          <a:p>
            <a:r>
              <a:rPr lang="cs-CZ" sz="2800" b="1" dirty="0"/>
              <a:t>Tvoří ji kapitoly (max. 3 - 4!), které vystihují téma práce a cíl práce!</a:t>
            </a:r>
          </a:p>
          <a:p>
            <a:r>
              <a:rPr lang="cs-CZ" sz="2800" b="1" dirty="0"/>
              <a:t>Rozsah cca 10 stran textu v jedné kapitole</a:t>
            </a:r>
          </a:p>
          <a:p>
            <a:r>
              <a:rPr lang="cs-CZ" sz="2800" b="1" dirty="0"/>
              <a:t>Kapitolu tvoří podkapitoly, max. 3-4 v jedné kapitole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2600" dirty="0"/>
              <a:t>Př.: Název práce: </a:t>
            </a:r>
            <a:r>
              <a:rPr lang="cs-CZ" sz="2600" i="1" dirty="0"/>
              <a:t>Metody práce s dětmi s poruchami chování v diagnostickém ústavu</a:t>
            </a:r>
          </a:p>
          <a:p>
            <a:pPr marL="0" indent="0">
              <a:buNone/>
            </a:pPr>
            <a:r>
              <a:rPr lang="cs-CZ" sz="2600" dirty="0"/>
              <a:t>Teoretické kapitoly: </a:t>
            </a:r>
          </a:p>
          <a:p>
            <a:pPr marL="0" indent="0">
              <a:buNone/>
            </a:pPr>
            <a:r>
              <a:rPr lang="cs-CZ" sz="2600" dirty="0"/>
              <a:t>1. Děti s poruchami chování</a:t>
            </a:r>
          </a:p>
          <a:p>
            <a:pPr marL="0" indent="0">
              <a:buNone/>
            </a:pPr>
            <a:r>
              <a:rPr lang="cs-CZ" sz="2600" dirty="0"/>
              <a:t>2. Diagnostický ústav a institucionální péče</a:t>
            </a:r>
          </a:p>
          <a:p>
            <a:pPr marL="0" indent="0">
              <a:buNone/>
            </a:pPr>
            <a:r>
              <a:rPr lang="cs-CZ" sz="2600" dirty="0"/>
              <a:t>3. Metody a techniky využívané v reedukaci dětí s poruchami chování</a:t>
            </a:r>
          </a:p>
        </p:txBody>
      </p:sp>
    </p:spTree>
    <p:extLst>
      <p:ext uri="{BB962C8B-B14F-4D97-AF65-F5344CB8AC3E}">
        <p14:creationId xmlns:p14="http://schemas.microsoft.com/office/powerpoint/2010/main" val="1654028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Praktická část práce: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1268760"/>
            <a:ext cx="7125112" cy="5301208"/>
          </a:xfrm>
        </p:spPr>
        <p:txBody>
          <a:bodyPr/>
          <a:lstStyle/>
          <a:p>
            <a:r>
              <a:rPr lang="cs-CZ" sz="2400" dirty="0"/>
              <a:t>Cílem je reálné doplnění teoretických informací, cílem je systematická výzkumná sonda, empirický výzkum!</a:t>
            </a:r>
          </a:p>
          <a:p>
            <a:r>
              <a:rPr lang="cs-CZ" sz="2400" dirty="0"/>
              <a:t>Max. stejný počet stran jako v celé teoretické části práce.</a:t>
            </a:r>
          </a:p>
          <a:p>
            <a:r>
              <a:rPr lang="cs-CZ" sz="2400" dirty="0"/>
              <a:t>Max. 1 kapitola!</a:t>
            </a:r>
          </a:p>
          <a:p>
            <a:r>
              <a:rPr lang="cs-CZ" sz="2400" dirty="0"/>
              <a:t>Rozdíl mezi: výzkumem, výzkumným šetřením!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085536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125113" cy="924475"/>
          </a:xfrm>
        </p:spPr>
        <p:txBody>
          <a:bodyPr/>
          <a:lstStyle/>
          <a:p>
            <a:r>
              <a:rPr lang="cs-CZ" dirty="0"/>
              <a:t>Obsah praktické části: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484784"/>
            <a:ext cx="7920880" cy="48245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400" b="1" dirty="0"/>
              <a:t>Metodologie (metodologické uvedení do praktické části – čili výzkumného šetření ) obsahuje tyto podkapitoly:</a:t>
            </a:r>
          </a:p>
          <a:p>
            <a:r>
              <a:rPr lang="cs-CZ" dirty="0"/>
              <a:t>Úvod (motivační část šetření/průzkumu, zdůvodnění kvalitativní nebo kvantitativní procedury)</a:t>
            </a:r>
          </a:p>
          <a:p>
            <a:r>
              <a:rPr lang="cs-CZ" dirty="0"/>
              <a:t>Cíle praktické části (cíl, dílčí cíle, popř. výzkumné otázky, cíle kazuistické studie, metodiky apod.)</a:t>
            </a:r>
          </a:p>
          <a:p>
            <a:r>
              <a:rPr lang="cs-CZ" dirty="0"/>
              <a:t>Metody a techniky výzkumu (případová studie, rozhovor, pozorování, dotazník…) a analyzační metody (zakotvená teorie, metoda </a:t>
            </a:r>
            <a:r>
              <a:rPr lang="cs-CZ" dirty="0" err="1"/>
              <a:t>life</a:t>
            </a:r>
            <a:r>
              <a:rPr lang="cs-CZ" dirty="0"/>
              <a:t> story, vyložení karet apod.).</a:t>
            </a:r>
          </a:p>
          <a:p>
            <a:r>
              <a:rPr lang="cs-CZ" dirty="0"/>
              <a:t>Popis zkoumaného vzorku (krátce představit respondenty), popř. zkoumaného zařízení (je nutné si uvědomit kdo je respondentem !).</a:t>
            </a:r>
          </a:p>
          <a:p>
            <a:r>
              <a:rPr lang="cs-CZ" dirty="0"/>
              <a:t>Hlavní analyzační část (podstata průzkumu, vlastní kazuistiky, atd.)</a:t>
            </a:r>
          </a:p>
          <a:p>
            <a:r>
              <a:rPr lang="cs-CZ" dirty="0"/>
              <a:t>Závěr praktické části (k čemu autor došel, jaké závěry a výstupy získal, doporučení z výzkumu vyplývající – nutné!)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0425113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Základní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TC102455610[[fn=Podzim]]</Template>
  <TotalTime>218</TotalTime>
  <Words>1248</Words>
  <Application>Microsoft Office PowerPoint</Application>
  <PresentationFormat>Předvádění na obrazovce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Schoolbook</vt:lpstr>
      <vt:lpstr>Courier New</vt:lpstr>
      <vt:lpstr>Trebuchet MS</vt:lpstr>
      <vt:lpstr>Wingdings 2</vt:lpstr>
      <vt:lpstr>Autumn</vt:lpstr>
      <vt:lpstr> Seminář k diplomové práci</vt:lpstr>
      <vt:lpstr>Cíl diplomové práce:</vt:lpstr>
      <vt:lpstr>Obsah diplomové práce:</vt:lpstr>
      <vt:lpstr>Struktura diplomové práce</vt:lpstr>
      <vt:lpstr>Obsahová stránka práce</vt:lpstr>
      <vt:lpstr>Úvod:</vt:lpstr>
      <vt:lpstr>Teoretická část práce:</vt:lpstr>
      <vt:lpstr>Praktická část práce:</vt:lpstr>
      <vt:lpstr>Obsah praktické části:</vt:lpstr>
      <vt:lpstr>Závěr práce</vt:lpstr>
      <vt:lpstr>Formální stránka práce</vt:lpstr>
      <vt:lpstr>Prezentace aplikace PowerPoint</vt:lpstr>
      <vt:lpstr>Citace:</vt:lpstr>
      <vt:lpstr>Prezentace aplikace PowerPoint</vt:lpstr>
      <vt:lpstr>Citace elektronické a legislativa: </vt:lpstr>
      <vt:lpstr>Seznam použité literatury:</vt:lpstr>
      <vt:lpstr>Seznam literatury dle ISO 690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Janků</dc:creator>
  <cp:lastModifiedBy>Kateřina Janků</cp:lastModifiedBy>
  <cp:revision>32</cp:revision>
  <dcterms:created xsi:type="dcterms:W3CDTF">2013-09-29T08:05:48Z</dcterms:created>
  <dcterms:modified xsi:type="dcterms:W3CDTF">2025-01-06T11:53:36Z</dcterms:modified>
</cp:coreProperties>
</file>