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9" r:id="rId4"/>
    <p:sldId id="260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00" y="8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6385430-38A1-4ADD-88EB-DE1ED329D03F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6385430-38A1-4ADD-88EB-DE1ED329D03F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85430-38A1-4ADD-88EB-DE1ED329D03F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6385430-38A1-4ADD-88EB-DE1ED329D03F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6385430-38A1-4ADD-88EB-DE1ED329D03F}" type="datetimeFigureOut">
              <a:rPr lang="cs-CZ" smtClean="0"/>
              <a:t>01.03.2025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33342A2-B967-467B-9E04-362532EE835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Veřejná správa a veřejné služby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Letní semestr</a:t>
            </a:r>
          </a:p>
        </p:txBody>
      </p:sp>
    </p:spTree>
    <p:extLst>
      <p:ext uri="{BB962C8B-B14F-4D97-AF65-F5344CB8AC3E}">
        <p14:creationId xmlns:p14="http://schemas.microsoft.com/office/powerpoint/2010/main" val="3343533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dirty="0"/>
              <a:t>Letní semestr</a:t>
            </a:r>
          </a:p>
        </p:txBody>
      </p:sp>
      <p:sp>
        <p:nvSpPr>
          <p:cNvPr id="3" name="Obdélník 2"/>
          <p:cNvSpPr/>
          <p:nvPr/>
        </p:nvSpPr>
        <p:spPr>
          <a:xfrm>
            <a:off x="457200" y="980728"/>
            <a:ext cx="771520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Výuka v LS                           17. 2 -   18. 5. 2025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Zápočtový týden                   12. 5. -  18. 5. 2025</a:t>
            </a:r>
          </a:p>
          <a:p>
            <a:pPr>
              <a:lnSpc>
                <a:spcPct val="90000"/>
              </a:lnSpc>
            </a:pPr>
            <a:endParaRPr lang="cs-CZ" alt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Zkušební období pro LS      19. 5. -  30. 6. 2025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11. 8. -  31. 8. 2025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Přednášky/ semináře - viz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rozvrhové akce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  vždy v úterky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kombinovaná forma studia  </a:t>
            </a:r>
            <a:r>
              <a:rPr lang="cs-CZ" alt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1. 3., 4. 4. 2025</a:t>
            </a:r>
          </a:p>
          <a:p>
            <a:pPr>
              <a:lnSpc>
                <a:spcPct val="90000"/>
              </a:lnSpc>
            </a:pP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celoživotní forma studia pobočky Tábor, Trutnov</a:t>
            </a:r>
          </a:p>
        </p:txBody>
      </p:sp>
    </p:spTree>
    <p:extLst>
      <p:ext uri="{BB962C8B-B14F-4D97-AF65-F5344CB8AC3E}">
        <p14:creationId xmlns:p14="http://schemas.microsoft.com/office/powerpoint/2010/main" val="4216094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4605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Absolvování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931224" cy="6165304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je ukončen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zkouškou, 4 kredity</a:t>
            </a:r>
          </a:p>
          <a:p>
            <a:pPr marL="0" indent="0">
              <a:buNone/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písemný, ústní, nebo  kombinací písemné a ústní části.</a:t>
            </a:r>
          </a:p>
          <a:p>
            <a:pPr marL="0" indent="0">
              <a:buNone/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seminární práce 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5 stran bez příloh (úvod, teoretická část,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závěr, použitá lit.)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</a:t>
            </a:r>
            <a:r>
              <a:rPr lang="cs-CZ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nahlášení tématu </a:t>
            </a:r>
            <a:r>
              <a:rPr lang="cs-CZ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cs-CZ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3. 2025 do „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Odevzdárny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 IS SU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Odevzdání textu  práce v termínu do 30. 4. 2025 „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Odevzdárny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 IS SU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594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cs-CZ" altLang="cs-CZ" dirty="0"/>
              <a:t>Koncepce 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688632"/>
          </a:xfrm>
        </p:spPr>
        <p:txBody>
          <a:bodyPr>
            <a:normAutofit/>
          </a:bodyPr>
          <a:lstStyle/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Odevzdání práce  v IS SU „</a:t>
            </a:r>
            <a:r>
              <a:rPr lang="cs-CZ" alt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Odevzdárna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rozsahu 7 stran bez příloh (úvod, teoretická část, praktická část, závěr, použitá lit.)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seminární práce pro cit. předmět 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Úvodní (titulní) strana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(univerzita, fakulta, znak, ústav, předmět, název seminární práce, jméno a příjmení zpracovatele, ročník studia, datum)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Osnova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(včetně čísel stran)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problematiky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</a:t>
            </a: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Praxe  - o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sobní zkušenost s řešenou problematikou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 -  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– vlastní  hodnocení řešeného tématu.</a:t>
            </a:r>
          </a:p>
          <a:p>
            <a:pPr marL="1752600" lvl="3" indent="-381000">
              <a:lnSpc>
                <a:spcPct val="90000"/>
              </a:lnSpc>
            </a:pP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52600" lvl="3" indent="-381000">
              <a:lnSpc>
                <a:spcPct val="90000"/>
              </a:lnSpc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bude mít   nejméně 7 stran bez příloh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43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10146"/>
          </a:xfrm>
        </p:spPr>
        <p:txBody>
          <a:bodyPr>
            <a:normAutofit/>
          </a:bodyPr>
          <a:lstStyle/>
          <a:p>
            <a:r>
              <a:rPr lang="cs-CZ" altLang="cs-CZ" dirty="0"/>
              <a:t>Témata přednášek 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291264" cy="504056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cs-CZ" b="0" i="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Teoretické otázky související s analýzou veřejné správy: </a:t>
            </a:r>
          </a:p>
          <a:p>
            <a:pPr marL="457200" indent="-457200">
              <a:buAutoNum type="arabicPeriod"/>
            </a:pPr>
            <a:r>
              <a:rPr lang="cs-CZ" b="0" i="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Ústavní instituce a dělba moci v podmínkách ČR </a:t>
            </a:r>
          </a:p>
          <a:p>
            <a:pPr marL="457200" indent="-457200">
              <a:buAutoNum type="arabicPeriod"/>
            </a:pPr>
            <a:r>
              <a:rPr lang="cs-CZ" b="0" i="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Státní správa. Ústřední orgány státní správy: organizace, působnost a pravomoci</a:t>
            </a:r>
          </a:p>
          <a:p>
            <a:pPr marL="457200" indent="-457200">
              <a:buAutoNum type="arabicPeriod"/>
            </a:pPr>
            <a:r>
              <a:rPr lang="cs-CZ" b="0" i="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Samospráva. Územní orgány státní správy: organizace, působnost a pravomoci</a:t>
            </a:r>
          </a:p>
          <a:p>
            <a:pPr marL="457200" indent="-457200">
              <a:buAutoNum type="arabicPeriod"/>
            </a:pPr>
            <a:r>
              <a:rPr lang="cs-CZ" b="0" i="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Kontrola ve veřejné správě </a:t>
            </a:r>
          </a:p>
          <a:p>
            <a:pPr marL="457200" indent="-457200">
              <a:buAutoNum type="arabicPeriod"/>
            </a:pPr>
            <a:r>
              <a:rPr lang="cs-CZ" b="0" i="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Úředníci ve veřejné správě </a:t>
            </a:r>
          </a:p>
        </p:txBody>
      </p:sp>
    </p:spTree>
    <p:extLst>
      <p:ext uri="{BB962C8B-B14F-4D97-AF65-F5344CB8AC3E}">
        <p14:creationId xmlns:p14="http://schemas.microsoft.com/office/powerpoint/2010/main" val="340447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Literatura ke studiu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SCISKALOVÁ, M.,VÝROSTKO,M.,. </a:t>
            </a:r>
            <a:r>
              <a:rPr lang="cs-CZ" b="0" i="1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Veřejná správa a veřejná služba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Distanční studijní opora.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SU, je Vám k dispozici v IS/SU r.2023</a:t>
            </a:r>
          </a:p>
          <a:p>
            <a:pPr>
              <a:lnSpc>
                <a:spcPct val="90000"/>
              </a:lnSpc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SCISKALOVÁ, M.,. Kontrola ve v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eřejné správě. Distanční studijní opora.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SU, je Vám k dispozici v IS/SU r.2022</a:t>
            </a:r>
          </a:p>
          <a:p>
            <a:pPr>
              <a:lnSpc>
                <a:spcPct val="90000"/>
              </a:lnSpc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SCISKALOVÁ, M.,. 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Správní právo. Distanční studijní opora.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581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7992888" cy="558924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HENDRYCH, D. a kol.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Správní věda: teorie veřejné správy.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ASPI, 2003. ISBN 80-86395-86-3.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KOUDELKA, Z.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Průvodce územní samosprávou.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Linde, 2003. ISBN 80-7201-403-X.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KOUDELKA, Z., ONDRUŠ, R., PRŮCHA, P.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obcích – komentář.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vydání Praha: Linde, 2005. ISBN 80-7201-525-7.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POMAHAČ, R., VIDLÁKOVÁ, O. </a:t>
            </a:r>
            <a:r>
              <a:rPr lang="cs-CZ" altLang="cs-CZ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Veřejná správa. 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C. H. Beck, 2002. ISBN 80-7179-748-0.</a:t>
            </a:r>
          </a:p>
          <a:p>
            <a:pPr>
              <a:lnSpc>
                <a:spcPct val="80000"/>
              </a:lnSpc>
              <a:defRPr/>
            </a:pPr>
            <a:endParaRPr lang="cs-CZ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Ústava České republiky, ústavní zákon č. 1/1993 Sb..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500/2004 Sb.,  správní řád ve  znění pozdějších předpisů.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520/2005 Sb., o rozsahu hotových výdajů a ušlého výdělku, které správní orgán hradí jiným osobám, a o výši paušální částky nákladů řízení.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128/2000 Sb., o obcích (obecní řízení),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129/2000 Sb., o krajích (krajské řízení),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150/2002 Sb., soudní řád správní,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312/2002 Sb., o úřednících územně samosprávných celků a o změně některých zákonů.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500/2004 Sb., správní řád, ve znění pozdějších předpisů.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320/2001 Sb., o finanční kontrole ve veřejné správě a o změně některých zákonů (zákon o finanční kontrole), ve znění pozdějších předpisů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14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473</TotalTime>
  <Words>646</Words>
  <Application>Microsoft Office PowerPoint</Application>
  <PresentationFormat>Předvádění na obrazovce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Century Schoolbook</vt:lpstr>
      <vt:lpstr>Times New Roman</vt:lpstr>
      <vt:lpstr>Wingdings</vt:lpstr>
      <vt:lpstr>Wingdings 2</vt:lpstr>
      <vt:lpstr>Arkýř</vt:lpstr>
      <vt:lpstr>Veřejná správa a veřejné služby</vt:lpstr>
      <vt:lpstr>Letní semestr</vt:lpstr>
      <vt:lpstr>Absolvování předmětu</vt:lpstr>
      <vt:lpstr>Koncepce Seminární práce</vt:lpstr>
      <vt:lpstr>Témata přednášek  </vt:lpstr>
      <vt:lpstr>Literatura ke studiu předmětu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právo I.</dc:title>
  <dc:creator>Sciskalova</dc:creator>
  <cp:lastModifiedBy>Marie Sciskalová</cp:lastModifiedBy>
  <cp:revision>35</cp:revision>
  <dcterms:created xsi:type="dcterms:W3CDTF">2017-09-21T07:45:15Z</dcterms:created>
  <dcterms:modified xsi:type="dcterms:W3CDTF">2025-03-01T06:49:59Z</dcterms:modified>
</cp:coreProperties>
</file>