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73"/>
  </p:notesMasterIdLst>
  <p:handoutMasterIdLst>
    <p:handoutMasterId r:id="rId174"/>
  </p:handoutMasterIdLst>
  <p:sldIdLst>
    <p:sldId id="256" r:id="rId4"/>
    <p:sldId id="392" r:id="rId5"/>
    <p:sldId id="260" r:id="rId6"/>
    <p:sldId id="399" r:id="rId7"/>
    <p:sldId id="406" r:id="rId8"/>
    <p:sldId id="407" r:id="rId9"/>
    <p:sldId id="403" r:id="rId10"/>
    <p:sldId id="261" r:id="rId11"/>
    <p:sldId id="408" r:id="rId12"/>
    <p:sldId id="409" r:id="rId13"/>
    <p:sldId id="410" r:id="rId14"/>
    <p:sldId id="411" r:id="rId15"/>
    <p:sldId id="404" r:id="rId16"/>
    <p:sldId id="412" r:id="rId17"/>
    <p:sldId id="413" r:id="rId18"/>
    <p:sldId id="414" r:id="rId19"/>
    <p:sldId id="418" r:id="rId20"/>
    <p:sldId id="419" r:id="rId21"/>
    <p:sldId id="405"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7" r:id="rId39"/>
    <p:sldId id="438" r:id="rId40"/>
    <p:sldId id="439" r:id="rId41"/>
    <p:sldId id="440" r:id="rId42"/>
    <p:sldId id="441" r:id="rId43"/>
    <p:sldId id="442" r:id="rId44"/>
    <p:sldId id="443" r:id="rId45"/>
    <p:sldId id="444" r:id="rId46"/>
    <p:sldId id="415" r:id="rId47"/>
    <p:sldId id="416" r:id="rId48"/>
    <p:sldId id="417" r:id="rId49"/>
    <p:sldId id="259" r:id="rId50"/>
    <p:sldId id="400" r:id="rId51"/>
    <p:sldId id="401" r:id="rId52"/>
    <p:sldId id="402" r:id="rId53"/>
    <p:sldId id="263" r:id="rId54"/>
    <p:sldId id="391" r:id="rId55"/>
    <p:sldId id="262" r:id="rId56"/>
    <p:sldId id="389" r:id="rId57"/>
    <p:sldId id="272" r:id="rId58"/>
    <p:sldId id="273" r:id="rId59"/>
    <p:sldId id="390" r:id="rId60"/>
    <p:sldId id="276" r:id="rId61"/>
    <p:sldId id="274" r:id="rId62"/>
    <p:sldId id="277" r:id="rId63"/>
    <p:sldId id="278" r:id="rId64"/>
    <p:sldId id="275" r:id="rId65"/>
    <p:sldId id="282" r:id="rId66"/>
    <p:sldId id="284" r:id="rId67"/>
    <p:sldId id="285" r:id="rId68"/>
    <p:sldId id="286" r:id="rId69"/>
    <p:sldId id="287" r:id="rId70"/>
    <p:sldId id="288" r:id="rId71"/>
    <p:sldId id="289" r:id="rId72"/>
    <p:sldId id="290" r:id="rId73"/>
    <p:sldId id="291" r:id="rId74"/>
    <p:sldId id="292" r:id="rId75"/>
    <p:sldId id="297" r:id="rId76"/>
    <p:sldId id="298" r:id="rId77"/>
    <p:sldId id="300" r:id="rId78"/>
    <p:sldId id="301" r:id="rId79"/>
    <p:sldId id="302" r:id="rId80"/>
    <p:sldId id="303" r:id="rId81"/>
    <p:sldId id="293" r:id="rId82"/>
    <p:sldId id="296" r:id="rId83"/>
    <p:sldId id="304" r:id="rId84"/>
    <p:sldId id="305" r:id="rId85"/>
    <p:sldId id="306" r:id="rId86"/>
    <p:sldId id="307" r:id="rId87"/>
    <p:sldId id="310" r:id="rId88"/>
    <p:sldId id="311" r:id="rId89"/>
    <p:sldId id="398" r:id="rId90"/>
    <p:sldId id="312" r:id="rId91"/>
    <p:sldId id="314" r:id="rId92"/>
    <p:sldId id="313" r:id="rId93"/>
    <p:sldId id="317" r:id="rId94"/>
    <p:sldId id="320" r:id="rId95"/>
    <p:sldId id="321" r:id="rId96"/>
    <p:sldId id="318" r:id="rId97"/>
    <p:sldId id="322" r:id="rId98"/>
    <p:sldId id="323" r:id="rId99"/>
    <p:sldId id="324" r:id="rId100"/>
    <p:sldId id="330" r:id="rId101"/>
    <p:sldId id="331" r:id="rId102"/>
    <p:sldId id="394" r:id="rId103"/>
    <p:sldId id="395" r:id="rId104"/>
    <p:sldId id="396" r:id="rId105"/>
    <p:sldId id="397" r:id="rId106"/>
    <p:sldId id="281" r:id="rId107"/>
    <p:sldId id="283" r:id="rId108"/>
    <p:sldId id="294" r:id="rId109"/>
    <p:sldId id="308" r:id="rId110"/>
    <p:sldId id="315" r:id="rId111"/>
    <p:sldId id="316" r:id="rId112"/>
    <p:sldId id="326" r:id="rId113"/>
    <p:sldId id="327" r:id="rId114"/>
    <p:sldId id="319" r:id="rId115"/>
    <p:sldId id="329" r:id="rId116"/>
    <p:sldId id="393" r:id="rId117"/>
    <p:sldId id="328" r:id="rId118"/>
    <p:sldId id="334" r:id="rId119"/>
    <p:sldId id="335" r:id="rId120"/>
    <p:sldId id="336" r:id="rId121"/>
    <p:sldId id="337" r:id="rId122"/>
    <p:sldId id="338" r:id="rId123"/>
    <p:sldId id="339" r:id="rId124"/>
    <p:sldId id="340" r:id="rId125"/>
    <p:sldId id="341" r:id="rId126"/>
    <p:sldId id="342" r:id="rId127"/>
    <p:sldId id="344" r:id="rId128"/>
    <p:sldId id="343" r:id="rId129"/>
    <p:sldId id="345" r:id="rId130"/>
    <p:sldId id="346" r:id="rId131"/>
    <p:sldId id="347" r:id="rId132"/>
    <p:sldId id="348" r:id="rId133"/>
    <p:sldId id="349" r:id="rId134"/>
    <p:sldId id="350" r:id="rId135"/>
    <p:sldId id="351" r:id="rId136"/>
    <p:sldId id="352" r:id="rId137"/>
    <p:sldId id="353" r:id="rId138"/>
    <p:sldId id="354" r:id="rId139"/>
    <p:sldId id="355" r:id="rId140"/>
    <p:sldId id="356" r:id="rId141"/>
    <p:sldId id="357" r:id="rId142"/>
    <p:sldId id="358" r:id="rId143"/>
    <p:sldId id="359" r:id="rId144"/>
    <p:sldId id="360" r:id="rId145"/>
    <p:sldId id="361" r:id="rId146"/>
    <p:sldId id="362" r:id="rId147"/>
    <p:sldId id="363" r:id="rId148"/>
    <p:sldId id="364" r:id="rId149"/>
    <p:sldId id="365" r:id="rId150"/>
    <p:sldId id="367" r:id="rId151"/>
    <p:sldId id="376" r:id="rId152"/>
    <p:sldId id="369" r:id="rId153"/>
    <p:sldId id="366" r:id="rId154"/>
    <p:sldId id="370" r:id="rId155"/>
    <p:sldId id="371" r:id="rId156"/>
    <p:sldId id="373" r:id="rId157"/>
    <p:sldId id="372" r:id="rId158"/>
    <p:sldId id="374" r:id="rId159"/>
    <p:sldId id="375" r:id="rId160"/>
    <p:sldId id="377" r:id="rId161"/>
    <p:sldId id="378" r:id="rId162"/>
    <p:sldId id="380" r:id="rId163"/>
    <p:sldId id="379" r:id="rId164"/>
    <p:sldId id="381" r:id="rId165"/>
    <p:sldId id="382" r:id="rId166"/>
    <p:sldId id="385" r:id="rId167"/>
    <p:sldId id="383" r:id="rId168"/>
    <p:sldId id="384" r:id="rId169"/>
    <p:sldId id="387" r:id="rId170"/>
    <p:sldId id="386" r:id="rId171"/>
    <p:sldId id="269" r:id="rId172"/>
  </p:sldIdLst>
  <p:sldSz cx="9144000" cy="51435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60" d="100"/>
          <a:sy n="160" d="100"/>
        </p:scale>
        <p:origin x="7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theme" Target="theme/theme1.xml"/><Relationship Id="rId172" Type="http://schemas.openxmlformats.org/officeDocument/2006/relationships/slide" Target="slides/slide169.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handoutMaster" Target="handoutMasters/handout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presProps" Target="presProps.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viewProps" Target="viewProps.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8337B97F-C457-9919-318A-ED9A6DF43899}"/>
              </a:ext>
            </a:extLst>
          </p:cNvPr>
          <p:cNvSpPr txBox="1">
            <a:spLocks noGrp="1"/>
          </p:cNvSpPr>
          <p:nvPr>
            <p:ph type="hdr" sz="quarter"/>
          </p:nvPr>
        </p:nvSpPr>
        <p:spPr>
          <a:xfrm>
            <a:off x="0" y="0"/>
            <a:ext cx="2949991" cy="496007"/>
          </a:xfrm>
          <a:prstGeom prst="rect">
            <a:avLst/>
          </a:prstGeom>
          <a:noFill/>
          <a:ln>
            <a:noFill/>
          </a:ln>
        </p:spPr>
        <p:txBody>
          <a:bodyPr vert="horz" wrap="none" lIns="78903" tIns="39456" rIns="78903" bIns="39456"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cs-CZ" sz="1200" b="0" i="0" u="none" strike="noStrike" kern="1200" cap="none" spc="0" baseline="0">
              <a:solidFill>
                <a:srgbClr val="000000"/>
              </a:solidFill>
              <a:uFillTx/>
              <a:latin typeface="Arial" pitchFamily="18"/>
              <a:ea typeface="Microsoft YaHei" pitchFamily="2"/>
              <a:cs typeface="Arial" pitchFamily="2"/>
            </a:endParaRPr>
          </a:p>
        </p:txBody>
      </p:sp>
      <p:sp>
        <p:nvSpPr>
          <p:cNvPr id="3" name="Zástupný symbol pro datum 2">
            <a:extLst>
              <a:ext uri="{FF2B5EF4-FFF2-40B4-BE49-F238E27FC236}">
                <a16:creationId xmlns:a16="http://schemas.microsoft.com/office/drawing/2014/main" id="{11459B1C-BAFD-7D5B-B08E-1BA14C2EE992}"/>
              </a:ext>
            </a:extLst>
          </p:cNvPr>
          <p:cNvSpPr txBox="1">
            <a:spLocks noGrp="1"/>
          </p:cNvSpPr>
          <p:nvPr>
            <p:ph type="dt" sz="quarter" idx="1"/>
          </p:nvPr>
        </p:nvSpPr>
        <p:spPr>
          <a:xfrm>
            <a:off x="3847648" y="0"/>
            <a:ext cx="2949991" cy="496007"/>
          </a:xfrm>
          <a:prstGeom prst="rect">
            <a:avLst/>
          </a:prstGeom>
          <a:noFill/>
          <a:ln>
            <a:noFill/>
          </a:ln>
        </p:spPr>
        <p:txBody>
          <a:bodyPr vert="horz" wrap="none" lIns="78903" tIns="39456" rIns="78903" bIns="39456"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cs-CZ" sz="1200" b="0" i="0" u="none" strike="noStrike" kern="1200" cap="none" spc="0" baseline="0">
              <a:solidFill>
                <a:srgbClr val="000000"/>
              </a:solidFill>
              <a:uFillTx/>
              <a:latin typeface="Arial" pitchFamily="18"/>
              <a:ea typeface="Microsoft YaHei" pitchFamily="2"/>
              <a:cs typeface="Arial" pitchFamily="2"/>
            </a:endParaRPr>
          </a:p>
        </p:txBody>
      </p:sp>
      <p:sp>
        <p:nvSpPr>
          <p:cNvPr id="4" name="Zástupný symbol pro zápatí 3">
            <a:extLst>
              <a:ext uri="{FF2B5EF4-FFF2-40B4-BE49-F238E27FC236}">
                <a16:creationId xmlns:a16="http://schemas.microsoft.com/office/drawing/2014/main" id="{D826AA1C-4E5E-91DD-5833-01AA6842CBB0}"/>
              </a:ext>
            </a:extLst>
          </p:cNvPr>
          <p:cNvSpPr txBox="1">
            <a:spLocks noGrp="1"/>
          </p:cNvSpPr>
          <p:nvPr>
            <p:ph type="ftr" sz="quarter" idx="2"/>
          </p:nvPr>
        </p:nvSpPr>
        <p:spPr>
          <a:xfrm>
            <a:off x="0" y="9430472"/>
            <a:ext cx="2949991" cy="496007"/>
          </a:xfrm>
          <a:prstGeom prst="rect">
            <a:avLst/>
          </a:prstGeom>
          <a:noFill/>
          <a:ln>
            <a:noFill/>
          </a:ln>
        </p:spPr>
        <p:txBody>
          <a:bodyPr vert="horz" wrap="none" lIns="78903" tIns="39456" rIns="78903" bIns="39456"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cs-CZ" sz="1200" b="0" i="0" u="none" strike="noStrike" kern="1200" cap="none" spc="0" baseline="0">
              <a:solidFill>
                <a:srgbClr val="000000"/>
              </a:solidFill>
              <a:uFillTx/>
              <a:latin typeface="Arial" pitchFamily="18"/>
              <a:ea typeface="Microsoft YaHei" pitchFamily="2"/>
              <a:cs typeface="Arial" pitchFamily="2"/>
            </a:endParaRPr>
          </a:p>
        </p:txBody>
      </p:sp>
      <p:sp>
        <p:nvSpPr>
          <p:cNvPr id="5" name="Zástupný symbol pro číslo snímku 4">
            <a:extLst>
              <a:ext uri="{FF2B5EF4-FFF2-40B4-BE49-F238E27FC236}">
                <a16:creationId xmlns:a16="http://schemas.microsoft.com/office/drawing/2014/main" id="{532333F9-3D88-D158-1E90-58FD0FAEB329}"/>
              </a:ext>
            </a:extLst>
          </p:cNvPr>
          <p:cNvSpPr txBox="1">
            <a:spLocks noGrp="1"/>
          </p:cNvSpPr>
          <p:nvPr>
            <p:ph type="sldNum" sz="quarter" idx="3"/>
          </p:nvPr>
        </p:nvSpPr>
        <p:spPr>
          <a:xfrm>
            <a:off x="3847648" y="9430472"/>
            <a:ext cx="2949991" cy="496007"/>
          </a:xfrm>
          <a:prstGeom prst="rect">
            <a:avLst/>
          </a:prstGeom>
          <a:noFill/>
          <a:ln>
            <a:noFill/>
          </a:ln>
        </p:spPr>
        <p:txBody>
          <a:bodyPr vert="horz" wrap="none" lIns="78903" tIns="39456" rIns="78903" bIns="39456"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2D82F257-EB53-3247-8324-016FA0999503}" type="slidenum">
              <a:t>‹#›</a:t>
            </a:fld>
            <a:endParaRPr lang="cs-CZ" sz="1200" b="0" i="0" u="none" strike="noStrike" kern="1200" cap="none" spc="0" baseline="0">
              <a:solidFill>
                <a:srgbClr val="000000"/>
              </a:solidFill>
              <a:uFillTx/>
              <a:latin typeface="Arial" pitchFamily="18"/>
              <a:ea typeface="Microsoft YaHei" pitchFamily="2"/>
              <a:cs typeface="Arial" pitchFamily="2"/>
            </a:endParaRPr>
          </a:p>
        </p:txBody>
      </p:sp>
    </p:spTree>
    <p:extLst>
      <p:ext uri="{BB962C8B-B14F-4D97-AF65-F5344CB8AC3E}">
        <p14:creationId xmlns:p14="http://schemas.microsoft.com/office/powerpoint/2010/main" val="2320374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48789EF-DADA-54BE-D82D-C142F6CBBA29}"/>
              </a:ext>
            </a:extLst>
          </p:cNvPr>
          <p:cNvSpPr>
            <a:spLocks noGrp="1" noRot="1" noChangeAspect="1"/>
          </p:cNvSpPr>
          <p:nvPr>
            <p:ph type="sldImg" idx="2"/>
          </p:nvPr>
        </p:nvSpPr>
        <p:spPr>
          <a:xfrm>
            <a:off x="-120645" y="882652"/>
            <a:ext cx="7734296" cy="4351336"/>
          </a:xfrm>
          <a:prstGeom prst="rect">
            <a:avLst/>
          </a:prstGeom>
          <a:noFill/>
          <a:ln>
            <a:noFill/>
            <a:prstDash val="solid"/>
          </a:ln>
        </p:spPr>
      </p:sp>
      <p:sp>
        <p:nvSpPr>
          <p:cNvPr id="3" name="Zástupný symbol pro poznámky 2">
            <a:extLst>
              <a:ext uri="{FF2B5EF4-FFF2-40B4-BE49-F238E27FC236}">
                <a16:creationId xmlns:a16="http://schemas.microsoft.com/office/drawing/2014/main" id="{545F3D47-9342-28BD-BC5B-57C7F12AF91A}"/>
              </a:ext>
            </a:extLst>
          </p:cNvPr>
          <p:cNvSpPr txBox="1">
            <a:spLocks noGrp="1"/>
          </p:cNvSpPr>
          <p:nvPr>
            <p:ph type="body" sz="quarter" idx="3"/>
          </p:nvPr>
        </p:nvSpPr>
        <p:spPr>
          <a:xfrm>
            <a:off x="749350" y="5513191"/>
            <a:ext cx="5994440" cy="5222824"/>
          </a:xfrm>
          <a:prstGeom prst="rect">
            <a:avLst/>
          </a:prstGeom>
          <a:noFill/>
          <a:ln>
            <a:noFill/>
          </a:ln>
        </p:spPr>
        <p:txBody>
          <a:bodyPr vert="horz" wrap="square" lIns="0" tIns="0" rIns="0" bIns="0" anchor="t" anchorCtr="0" compatLnSpc="1">
            <a:noAutofit/>
          </a:bodyPr>
          <a:lstStyle/>
          <a:p>
            <a:pPr lvl="0"/>
            <a:endParaRPr lang="cs-CZ"/>
          </a:p>
        </p:txBody>
      </p:sp>
      <p:sp>
        <p:nvSpPr>
          <p:cNvPr id="4" name="Zástupný symbol pro záhlaví 3">
            <a:extLst>
              <a:ext uri="{FF2B5EF4-FFF2-40B4-BE49-F238E27FC236}">
                <a16:creationId xmlns:a16="http://schemas.microsoft.com/office/drawing/2014/main" id="{421DE0BB-A9EB-9EC0-ACF0-EB36750B12DE}"/>
              </a:ext>
            </a:extLst>
          </p:cNvPr>
          <p:cNvSpPr txBox="1">
            <a:spLocks noGrp="1"/>
          </p:cNvSpPr>
          <p:nvPr>
            <p:ph type="hdr" sz="quarter"/>
          </p:nvPr>
        </p:nvSpPr>
        <p:spPr>
          <a:xfrm>
            <a:off x="0" y="0"/>
            <a:ext cx="3251825" cy="579967"/>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cs-CZ"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cs-CZ"/>
          </a:p>
        </p:txBody>
      </p:sp>
      <p:sp>
        <p:nvSpPr>
          <p:cNvPr id="5" name="Zástupný symbol pro datum 4">
            <a:extLst>
              <a:ext uri="{FF2B5EF4-FFF2-40B4-BE49-F238E27FC236}">
                <a16:creationId xmlns:a16="http://schemas.microsoft.com/office/drawing/2014/main" id="{D1901572-06DD-DB04-6D96-46220F195151}"/>
              </a:ext>
            </a:extLst>
          </p:cNvPr>
          <p:cNvSpPr txBox="1">
            <a:spLocks noGrp="1"/>
          </p:cNvSpPr>
          <p:nvPr>
            <p:ph type="dt" idx="1"/>
          </p:nvPr>
        </p:nvSpPr>
        <p:spPr>
          <a:xfrm>
            <a:off x="4241325" y="0"/>
            <a:ext cx="3251825" cy="579967"/>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cs-CZ"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cs-CZ"/>
          </a:p>
        </p:txBody>
      </p:sp>
      <p:sp>
        <p:nvSpPr>
          <p:cNvPr id="6" name="Zástupný symbol pro zápatí 5">
            <a:extLst>
              <a:ext uri="{FF2B5EF4-FFF2-40B4-BE49-F238E27FC236}">
                <a16:creationId xmlns:a16="http://schemas.microsoft.com/office/drawing/2014/main" id="{F379EFCE-117C-CEBC-B858-C43D3734C309}"/>
              </a:ext>
            </a:extLst>
          </p:cNvPr>
          <p:cNvSpPr txBox="1">
            <a:spLocks noGrp="1"/>
          </p:cNvSpPr>
          <p:nvPr>
            <p:ph type="ftr" sz="quarter" idx="4"/>
          </p:nvPr>
        </p:nvSpPr>
        <p:spPr>
          <a:xfrm>
            <a:off x="0" y="11026777"/>
            <a:ext cx="3251825" cy="579967"/>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cs-CZ"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cs-CZ"/>
          </a:p>
        </p:txBody>
      </p:sp>
      <p:sp>
        <p:nvSpPr>
          <p:cNvPr id="7" name="Zástupný symbol pro číslo snímku 6">
            <a:extLst>
              <a:ext uri="{FF2B5EF4-FFF2-40B4-BE49-F238E27FC236}">
                <a16:creationId xmlns:a16="http://schemas.microsoft.com/office/drawing/2014/main" id="{1F0816BD-1E4F-9251-4948-A60FB2F6DA30}"/>
              </a:ext>
            </a:extLst>
          </p:cNvPr>
          <p:cNvSpPr txBox="1">
            <a:spLocks noGrp="1"/>
          </p:cNvSpPr>
          <p:nvPr>
            <p:ph type="sldNum" sz="quarter" idx="5"/>
          </p:nvPr>
        </p:nvSpPr>
        <p:spPr>
          <a:xfrm>
            <a:off x="4241325" y="11026777"/>
            <a:ext cx="3251825" cy="579967"/>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cs-CZ"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23F400F8-DB27-1F47-8B6A-063D61F924C7}" type="slidenum">
              <a:t>‹#›</a:t>
            </a:fld>
            <a:endParaRPr lang="cs-CZ"/>
          </a:p>
        </p:txBody>
      </p:sp>
    </p:spTree>
    <p:extLst>
      <p:ext uri="{BB962C8B-B14F-4D97-AF65-F5344CB8AC3E}">
        <p14:creationId xmlns:p14="http://schemas.microsoft.com/office/powerpoint/2010/main" val="4190938333"/>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cs-CZ" sz="2000" b="0" i="0" u="none" strike="noStrike" kern="1200" cap="none" spc="0" baseline="0">
        <a:solidFill>
          <a:srgbClr val="000000"/>
        </a:solidFill>
        <a:uFillTx/>
        <a:latin typeface="Arial"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7F9247DC-56AD-0414-8381-5BF5C5E8D335}"/>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CE1339E-B7C0-444A-A1DF-36AC4C2760C6}" type="slidenum">
              <a:t>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A3DEA0E-E77F-D5AD-83C5-AE55A637A1D0}"/>
              </a:ext>
            </a:extLst>
          </p:cNvPr>
          <p:cNvSpPr>
            <a:spLocks noGrp="1" noRot="1" noChangeAspect="1"/>
          </p:cNvSpPr>
          <p:nvPr>
            <p:ph type="sldImg"/>
          </p:nvPr>
        </p:nvSpPr>
        <p:spPr>
          <a:xfrm>
            <a:off x="-120650" y="882650"/>
            <a:ext cx="7732713"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16CB85F-7F29-F850-C0D5-C4FB35E70D5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1834EDDF-54EA-2E29-745C-5D80384F8DC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37AF08B-A23F-A441-989B-C429B7302726}" type="slidenum">
              <a:t>10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1119167-8D2A-E66E-CF3D-E3467BB466DA}"/>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141282AA-99CF-6FED-43C6-0F6C05CC11A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125E979-D472-AC02-70CF-FF66A28553D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AB3F9D3-A050-334E-AB41-9A40EF97B075}" type="slidenum">
              <a:t>100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75F7411-05E8-67F6-C2E8-DB3F6EF2DD47}"/>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88E3C44-6990-585D-E5E2-8221F71A099E}"/>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A533EC00-2166-F7C9-8D18-4C5A5BF770D3}"/>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1E68041-1FC3-0347-903C-04664BA7D173}" type="slidenum">
              <a:t>101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836FD867-3BAA-1D83-66F9-00E70047FDAE}"/>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F495E83-99CC-C1E6-2EA2-ECD0347CE0A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82F7CCA-2B4F-7DEA-EE9D-A31663EFB86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20F7D67-2FFC-C147-AFDD-91E82DDF874A}" type="slidenum">
              <a:t>102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6035057-53E9-C6BE-3ADA-4B4552E70A58}"/>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15A23068-71D6-D111-F044-8EF05273866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6467F367-016F-4322-82B8-1EEC9C7B010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427E9FB-E37D-BD49-93F7-33601B76A85B}" type="slidenum">
              <a:t>103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BD94617-7B07-C398-3322-1D979D560E83}"/>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C285F4B-EA61-1F38-35A0-80F682D664BF}"/>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99C54DFE-1008-1AD9-F428-F93642C21BD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1E83204-8E05-7346-BD42-ABE153DD9D9A}" type="slidenum">
              <a:t>104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F0877AA-5F44-7C52-BFC1-A16CE6BC2F53}"/>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A2EAF84-0B2D-39F2-BE9A-F52CCE0470F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BE20D994-EF21-B832-7B04-183C0BC980ED}"/>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90ECCCC-BC81-2D4E-AB43-2EBD272B48B3}" type="slidenum">
              <a:t>105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375293F3-D442-F7C4-0E5A-808D2A8880BE}"/>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F01A73C-9AF5-A08C-1302-01DDE3F0B29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5EB2C55-5E54-74D9-114D-4CCEC48FBFA5}"/>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6EC1851-E694-164D-BCD1-A4D3EEE5767D}" type="slidenum">
              <a:t>106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B7D4DB4-5EFB-D724-7579-66786FCA6F7B}"/>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4C6C774-E449-EB84-D32B-A81B7B5A6986}"/>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D6923369-E041-EF19-6872-2DDC5B1BB86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9F306A4-BE08-E449-AECE-18A5A091CAF9}" type="slidenum">
              <a:t>107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2C66467-3CC5-C969-F18D-286D90BBF0D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152C4EB3-314B-05EF-4228-A586D95EA00B}"/>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09E8BEE0-0E13-B8A3-D77F-B86ECE0D99B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22165C4-94BA-A940-BEE0-386D1151C5CE}" type="slidenum">
              <a:t>108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4EB14E7-C5F8-8F98-28E0-3268DF684992}"/>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2A22143-29C8-1243-5A05-9FC034BCE63C}"/>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FE1694A-A3BE-B875-C843-188F99A0552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44AD376-00F3-8642-AB9F-6CD2C23EDE77}" type="slidenum">
              <a:t>109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046FC6E-9AB2-113D-A775-7E1991A6BD9F}"/>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9E8AED8-AEBD-09C0-5087-8359C16C2B18}"/>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931463EB-C0A7-9E14-9330-ACBB107EBE7C}"/>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7B43239-0571-7641-91BD-B106620E5A53}" type="slidenum">
              <a:t>11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64EE208A-E97C-1ACA-AD04-30E696C4E09F}"/>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1ACCA40-6C64-B9D4-A0F6-9731E1AD164B}"/>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641CB7D2-965A-113B-B13A-17F86CE0921A}"/>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984FA0D-2F52-DD42-90B3-4D2ECACFF6EC}" type="slidenum">
              <a:t>110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52A8906-01B0-4457-B704-02B4FA31D43F}"/>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2BE7A44-3C11-9AD8-0A37-87D07A2FDF36}"/>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8BFD48D-889C-CD50-E5E5-5E0D121C9CF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ACC1DEA-B8C7-B44F-9968-B4BA8D2A59B4}" type="slidenum">
              <a:t>111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1FF352B-3A69-9AC0-CDE2-349F8332F9D5}"/>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8FCC49B-5F95-7FF9-A163-B62F459AD93A}"/>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B0E8744-8EFF-BA14-9B14-725CA617365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7371EC5-A6FF-EF42-A90E-6B4E22BF9168}" type="slidenum">
              <a:t>112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0E51E5F-225E-387B-4725-0E0E1C01F6B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4B13380-609C-49AC-B8C4-A711C6FE7CAA}"/>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1E6D927-C77B-CCDF-2382-79A6BF3CDD6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13CD2C7-5DEE-4D4C-A7CB-C6C5405DD96F}" type="slidenum">
              <a:t>113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0645C861-09E6-927E-C74B-9C4E8591D681}"/>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AF98B5F2-F76D-1D5C-05B7-A217D372AE1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85A0134-F2C4-6050-EBD4-FCBC8608EFC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56039D4-C82A-F347-AF02-91BFB9A0B03B}" type="slidenum">
              <a:t>114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1382446-1EA1-7578-B154-2431A318D634}"/>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6CFFCEE-18D1-AE75-0F89-584F6AF3EA8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D7DB7A3D-6CE5-1ECD-2C7E-1F3ABDD67A9A}"/>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77B0C39-A5DE-374D-B23C-B738926B40A4}" type="slidenum">
              <a:t>115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65B20BD1-BFF5-CB8F-B743-2538874B4178}"/>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F3713DDA-FB0D-0C1B-87A4-409BF9241074}"/>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9C3F833-5215-CDA3-8229-ED5A67982275}"/>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2BF9D27-7F6C-4841-8CA3-8BBCE8AA2B19}" type="slidenum">
              <a:t>116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D35D445-64D5-8DDF-3C82-03890EA25FD3}"/>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F956CEFE-11A0-1B61-C3D0-21760D9F488C}"/>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726CDFF-5E46-A6A0-AB48-5E47E190C9B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11C7147-22C1-D44F-A793-BAFFC7B2496B}" type="slidenum">
              <a:t>117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227E047-8CF7-B1B1-8122-E2C9BBFEB9C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6060FBB-2B33-1E96-2512-475C9AAEE23F}"/>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DBAC5E29-FF80-F6BE-4A53-A58E20A6605C}"/>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455DCB3-AC09-F448-A6A0-554E10AF1651}" type="slidenum">
              <a:t>118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68092E1-C1F2-A73B-BE00-A371E4A6AFAE}"/>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ADA1C13-3ECD-5436-8999-865FCB8A3BF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033D3AD-A6DB-B201-C2B6-81467EF4C88D}"/>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FEF3BAD-D502-994B-9032-561981CD5061}" type="slidenum">
              <a:t>119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D60C5F3-DE38-77A1-F621-D8E09E818824}"/>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A91E5D7C-85D0-97B3-FD62-113F758F1872}"/>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0408D9BF-E20D-879C-D059-B3D2B169A2E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B1CDD1D-0750-9A42-987F-647AD29B8891}" type="slidenum">
              <a:t>12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BED49CD-4C2C-852A-E873-40523D4B0520}"/>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FEA6CAE-6E82-D8A8-3595-BD7BB26AF3F1}"/>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B080290C-0FE1-8F59-D955-EC64CD56D58C}"/>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92056B0-1BF6-6042-9F25-955594E5E5D8}" type="slidenum">
              <a:t>120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122C88B-BBCD-7920-40B2-2DFCADC38186}"/>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A5E7219C-18B8-B19A-D843-9318C3123681}"/>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5C1A2B0-4934-72B8-56D5-A3DB556CD924}"/>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8F0DB1C-C4E9-084B-9C18-94A123F7948A}" type="slidenum">
              <a:t>121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B46054DA-2EB4-D5EE-DB6A-53BDA2AD887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F5BDBDEA-3497-4827-5E33-F384944A66E4}"/>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E7EAB82-0BF1-3A79-6C29-4F30FC031C0A}"/>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5D03214-B8C9-CB45-BD82-0EAA5C36843B}" type="slidenum">
              <a:t>122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0D8A30A8-6CC4-C810-0601-F63D68A4E19C}"/>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2075D0C-4B66-2247-C4D5-32061E4F85F7}"/>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4ED7DAE-5C75-D24E-9F45-A11EAD3C2E85}"/>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CCA49BD-A3A7-9D4D-9754-E342387BF062}" type="slidenum">
              <a:t>123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E111992-0551-3B8C-2B3F-AA7578F26821}"/>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6847BF74-62D7-4271-2B5A-231C908A9F65}"/>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1ABE1FAC-228D-20DB-D520-E6FD68BBC0A2}"/>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B5C3136-2760-CA44-8DAA-EA2F8460190A}" type="slidenum">
              <a:t>124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97F848C-9595-E465-2A1D-43C804003D0F}"/>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FD5C4A7-5C2E-636E-AF0E-9F0773427747}"/>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6C80E06-C294-A479-12D1-0B930737DD23}"/>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8DD7B7E-9944-2B4E-9343-AFB1F48B14F4}" type="slidenum">
              <a:t>125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13F02DC-2FA9-C09F-DE18-A596FC83EAA8}"/>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F41F0DB-3169-4EA6-0164-CC24F6623AF6}"/>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1ECD7A2-A66D-0105-ACAE-1858A92C1F6D}"/>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5EA6321-848D-1946-BA99-6E1885F3EE91}" type="slidenum">
              <a:t>126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69C7CB77-C110-BC34-DD5B-D45C0B4A378C}"/>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9B3540B-4331-8937-B4E4-3D70337E707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5DF4587-FCB8-045E-5E30-2355AB31B267}"/>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6C1E3A7-648B-5648-8ADB-DD926808FA58}" type="slidenum">
              <a:t>127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B9B53DB-9B12-9E2C-3D68-F755B3EEC393}"/>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EF4697C-E6A4-B470-C91E-9A1C92151D81}"/>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BCA9F34-303D-1EB9-9984-647E1375840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95349B5-02AD-F047-943D-DBF5E0224E4C}" type="slidenum">
              <a:t>128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D464302-274C-B8CB-0691-7A576DF1876D}"/>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B43A9A0-1285-E3B2-C0E3-0AF2A9FE98EE}"/>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AE50861-41C1-4EB3-2A51-63637E741473}"/>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F3622A3-9E01-8241-B375-4BA0BBAB2724}" type="slidenum">
              <a:t>129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7281997-BC46-8D2A-4865-9DED2C53D69A}"/>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CD117B7-BC12-C236-4C90-5FA2D77D081E}"/>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AB887583-237C-9E47-D4C4-DE1F0CA27CF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6954C67-4659-0A48-9EFF-964ED9CB5CC1}" type="slidenum">
              <a:t>13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539C93A-51A5-F2B8-78D1-6D18CBF501F2}"/>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3E2C6DC4-0950-DFFA-D912-1770078C04A7}"/>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0CA9985D-B242-0BDD-B0D2-B08ABC8688DC}"/>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0F72A46-60DC-6848-8196-F6E5E2CB3B4B}" type="slidenum">
              <a:t>130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3402FF0-A3DA-F92D-2162-9E8F83F6C3A0}"/>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E8D4AF91-AE47-5A2E-382A-A06CE655D117}"/>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C16A489-3271-FE1E-821F-852DE8A7A03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3FC1F23-19AE-E049-A85F-EDE4ADF4FD2C}" type="slidenum">
              <a:t>131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0D0911A0-18E8-1C91-CB25-B22DDED4CF64}"/>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EA5E0F8-68DC-34B6-77E2-AED044DDF47C}"/>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E748A71-30E7-24BA-D426-9B260EC91568}"/>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DB4C923-BBCF-DC4C-8EDE-E283597240AD}" type="slidenum">
              <a:t>132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8B2B999C-9A6A-078A-8519-369A3BC6C6C1}"/>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DFE4BD3-9221-9C2E-613C-702D6D2D060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F987BF03-F629-5F52-7BF5-E078D08AE874}"/>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6DB7E74-205D-5B41-8580-38DE648625C0}" type="slidenum">
              <a:t>133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6BA647A1-5AF9-FC34-5142-A21AEA824857}"/>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F617425E-99EA-21C7-17FB-D026B634A87B}"/>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8DF4016-0B02-4FDF-9612-72D1D092BEF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5838CA0-03E8-884E-986B-DF9DE326B575}" type="slidenum">
              <a:t>134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D76C835-F317-AA00-4364-1B114DA3C51B}"/>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CD9C5FBB-AB74-5D01-57D3-683752A1A22F}"/>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FC6E5D7-70C9-93C8-5C35-75509D2130F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967F737-41E0-A545-BD90-B2927CFF4977}" type="slidenum">
              <a:t>135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2B6DD3F8-F5B9-67BD-E11F-820AE2830B7B}"/>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CFE2D89B-11EB-C6A4-F922-6EB11B834FC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F3A4F099-2EC7-9DF3-0BD5-FA6F6DE86AE8}"/>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8AD107F-4907-964C-8A40-3822A99D5555}" type="slidenum">
              <a:t>136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6163F81D-DCE9-3F1D-3E80-B50D9730F89D}"/>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DF68846D-6BA8-57E0-6646-A38134579CF9}"/>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327DB4C-14C1-D64D-F54F-28987C84DFF5}"/>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36B7DC2-ED2A-7C47-8A76-9F7C53FC6214}" type="slidenum">
              <a:t>137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232005DA-12F1-8CB3-2E59-69315E3A4141}"/>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66147E9-7486-29F5-A896-3ADD7D292D56}"/>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2AD710C-3A2B-4FE5-EA63-0DD02EE18F4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059C08F-604E-BA48-A732-597FD5590F0D}" type="slidenum">
              <a:t>138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6B3AB1B-F7A0-9EF7-EEF0-972191C17F6E}"/>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7EF4043-D114-5927-AF34-24DF9E276AA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3BD498C-F638-0616-64C7-9E447CD956DA}"/>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DB7A723-70FC-C644-AEC0-6B7C37A248C1}" type="slidenum">
              <a:t>139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DF3E10A-E80D-9F1F-64DD-92C7975BE803}"/>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665BF417-8D0B-C01C-0447-40D6804A373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61D3CEC5-72B4-D6FE-5A35-65D43E4FFA0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D7D6BBA-D6DB-294A-8F05-D37F3A2BBE17}" type="slidenum">
              <a:t>14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F8AE46C-E0D6-C05B-B56B-DD60A7D20B43}"/>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660E817-8AEB-3A60-E935-8FC671D10D0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0762456-5B45-E687-4F59-A8C43A204A4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25E8C88-2F30-EB41-A031-CA81273AB08B}" type="slidenum">
              <a:t>140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A42DDADA-8F6B-7A6A-B574-E5DAA8F82608}"/>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7B145B7-7CE5-3EAF-0B84-1EFA0E5C5BC1}"/>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A96CF84D-89EC-0243-6666-71CF8FB112A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535346D-01D3-E748-BA45-3B860FF08935}" type="slidenum">
              <a:t>141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3EF9BCC7-A889-E58C-5418-679955305CCA}"/>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2E418B2-897C-10A3-9EBD-556BEF6A15F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4C0F79E-4C0D-EE80-DBE6-03200E7F1E2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3C2604A-FC2E-B944-8A9C-CEFD3EA180CE}" type="slidenum">
              <a:t>142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3DD49A5-0D9D-C642-5B8D-57ABD5FCEACC}"/>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F46F7DED-CD88-5366-1087-395DCC5C4D2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638824BD-2321-B4C3-6CAD-1A3ECE8AC762}"/>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2646586-5E6A-5E4F-860D-E743898EEBA2}" type="slidenum">
              <a:t>143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37497D58-B8B9-E62B-EDBE-130FE81C7F7C}"/>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A1EFB776-5F3A-640B-7DA4-FCE49C1391B6}"/>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718EABFE-A671-B24B-6B08-0560CF6E328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0D6970A-6259-1748-A8ED-3453B23FA66F}" type="slidenum">
              <a:t>144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C904F4B-A304-F1DA-58B6-3095070854CC}"/>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17A1178E-6E69-0C6A-FAF1-2C85F3C8038E}"/>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E5EEC2B-ADA8-BA87-730C-D1B2EF2015F5}"/>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7A8D30F-C78B-E54C-B6E7-A8B24DB4957F}" type="slidenum">
              <a:t>145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46EF479-C92C-4BB4-D2C5-5A34E7C938E4}"/>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604FB694-8BDC-21EA-CE0A-2AD231E42F7B}"/>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7D1CB997-DE7C-E127-F916-8EBC473E3E72}"/>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6855731-A517-9F41-A0F1-E6B1D00853B6}" type="slidenum">
              <a:t>146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3BF330D1-3DE2-6807-EAB4-F6F8EACA3CB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BDDA89B-378F-DFC5-7D67-B58394AC978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4D8A65E-94AA-A7CC-5E5A-C49FFE509ACC}"/>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7F62969-3FB9-A946-93B3-F66E27E8C13F}" type="slidenum">
              <a:t>147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39389C3C-3064-14F3-CE7D-99A0F0216E1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0C5D2FA-8030-C5E2-BFD3-534D163D5782}"/>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95E97D21-C784-04DA-9224-B509628B3F7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320376E-F6A3-B741-A1AF-06F0D2A59BC0}" type="slidenum">
              <a:t>148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66BD215-7322-BE62-54E4-9FDC925BF3B4}"/>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1F040A3-9311-7BFE-96DB-2DEA5A1F2E2F}"/>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A5B19FBC-1EE4-72F0-C135-8BDBC670F23A}"/>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FCB39E7-3F04-9E46-840C-D50CD0B88D6C}" type="slidenum">
              <a:t>149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D62A10C-C69A-F73B-0976-7FC331EE7837}"/>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1048FCA-4473-EBBF-C0DE-85F151D7521F}"/>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F6021EF0-4F74-7D3F-E6FD-8B9550E8E4A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18E833A-9CA1-5A42-B566-71B6C130068D}" type="slidenum">
              <a:t>15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A4539076-481C-DC16-3F46-77AEB7208284}"/>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48266C5-BA2D-2C48-A8D0-CB5134DA305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9D0D6713-E6C9-652E-D2FB-BBE091E89DEA}"/>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39F09E6-C5FC-B645-84AC-66FC486E396C}" type="slidenum">
              <a:t>150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0011DBE6-7DDB-49AC-AF68-364889902948}"/>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1C8DF57-EA57-6DD9-9370-FA73E799B98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779FF0D-DDEA-333F-51B4-25C3C7F040E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47CD3FC-819B-2F49-97EE-5E2C64A1378F}" type="slidenum">
              <a:t>151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9A317F0-1A1B-5578-A605-E5016D6562B6}"/>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CFA5F13D-A0C1-196B-3DDB-9706A628F86F}"/>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0FAA4EA-95F1-1DFF-3878-52269B5B4992}"/>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115C1AE-CFA5-E646-BBB5-ECD30405AD5E}" type="slidenum">
              <a:t>152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347F0A8E-04CC-0BC5-300D-27ED3617C4E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C7256BBC-9854-2855-9E5B-4A77B295DD2C}"/>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B6A81B19-1A13-3F8E-A086-AFCE6795A44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9DBBB33-5896-B446-B7DB-7F2DC972F1EC}" type="slidenum">
              <a:t>153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A4B063B7-016F-FA4D-761B-28D7C539F362}"/>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C25C01A-D2A6-6731-CE44-35D8CAAA0AAC}"/>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1E4BC5DA-C36D-C4D9-A94B-6500C19E5C3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882A3DF-A367-204B-9209-6F2183DB2547}" type="slidenum">
              <a:t>154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09B030C3-AB3E-582F-999F-89C45ADE7FE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597EE48-24C8-DB95-D0A4-E94F2193870A}"/>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6BDACEB-2A5A-E777-7D34-0FA88282632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40C3F43-CD11-6F49-9831-02355E045F93}" type="slidenum">
              <a:t>155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E67DD3F-6669-F053-7848-30C73BBEF81C}"/>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8828E31-6F45-EA60-21D7-105AD843B6F6}"/>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FE343320-A4E9-3291-D45B-4F415B1F1B77}"/>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8C50C36-94C4-3842-BC6E-0F8DBF388A6D}" type="slidenum">
              <a:t>156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F7F670D-FD19-5CF9-E156-191D524DE6F0}"/>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64DC7D02-2DFB-36B9-8E92-CFB741FDF957}"/>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AFA6E0A6-D738-EEBC-5F5D-53BC29485508}"/>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E3C3BEA-2E13-DB43-AC28-FA235E2E1E2C}" type="slidenum">
              <a:t>157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0B5C7EF1-7F76-7F26-1C4B-34C77390426C}"/>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36CB5537-7C24-1FC0-4E4C-50BCE3561CB8}"/>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7D6E28CC-EA2F-7743-42C9-CEFF63B4245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0E85197-C668-2442-AAE6-C354500203BB}" type="slidenum">
              <a:t>158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D4CF32B-6472-4DB0-45EF-8DD6EE880BB5}"/>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D50CE086-01B8-2CDA-27B9-491299E8ABE9}"/>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244D2F8-A587-6284-ADF6-0CCED55B2FC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B25FE12-EBC0-4B4B-BA31-AE49724D3DFC}" type="slidenum">
              <a:t>159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CA5815D-C829-D6F7-768E-EF9016B0289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D266E9DF-40A4-FD17-537F-8BF946E9BBCE}"/>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F1B00259-50E6-ABE7-C025-9A73F9120473}"/>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E100E81-2BCE-7B49-8554-168098471D7A}" type="slidenum">
              <a:t>16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73EB112-0321-EE89-9DE3-F7FCB30A2082}"/>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F4ECAE1-C3C2-2EE5-0A09-B3D4877FB7CA}"/>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A740BAEF-DC5C-1235-2C6B-1C107CB40F8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EAC8040-9D21-B446-9AEB-C1CC77BA7382}" type="slidenum">
              <a:t>160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6862D06-34B4-33B5-C67A-0E1F9D1FA894}"/>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21863CD-AE05-B399-76B5-907643D40CF4}"/>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3507AEE-60D2-43A7-CDB5-6AF37B020E8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F97B1BF-306B-0842-96E1-2BDE774ED648}" type="slidenum">
              <a:t>161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06A8D01-E352-5CE8-00E2-DAAE5683C4CA}"/>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A513BB04-9264-08AC-DE54-886B226C3356}"/>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694D50B-056B-0943-D111-94F904477D1C}"/>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2881DE4-39E8-0A48-A2E5-210CDD2DF535}" type="slidenum">
              <a:t>162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9638B81-B1B8-853E-6604-04996C240C5D}"/>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9C72350-CE2F-C67C-FD15-DAC15E474ED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0659E13A-445E-9ED3-95AB-DF5A00682C65}"/>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7447C2D-5854-3A4E-8388-88F38C12DC2E}" type="slidenum">
              <a:t>163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2A7EFA6-8DD9-6348-6660-16C03E6391F3}"/>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7F54D2F-A57B-F6C8-9680-3E710F260A49}"/>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DE2BED32-A631-1C74-120A-AE0617C4A51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4CFAD2A-7BC6-CB43-BD66-DF9CC42CB38B}" type="slidenum">
              <a:t>164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AEB697B-C716-9532-45EE-82F9C7D4AED3}"/>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2119931-CE9A-6F02-EF77-E97EF0554A9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EB769F7-F02C-DEEF-0D8B-7961CCD9EAA4}"/>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2061022-524E-7C42-8C64-C66A5BF2131A}" type="slidenum">
              <a:t>165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0B1840E1-8AE8-3A55-6BEE-65630F621797}"/>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56A7923-D769-E315-7034-F16791F4ED9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10DEA2C0-F609-5F8D-EC3B-1762E2DE5A4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358DD5C-6952-764A-A8AA-F7AC25E9FC0B}" type="slidenum">
              <a:t>166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62591A7E-0B8C-8DD5-B513-223E64E60714}"/>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E778C3BE-5DA7-EA8C-E6DD-1FF03B10F718}"/>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ACED40A-2F6F-E417-95C7-F610E82C936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24F17E0-0392-8245-AD0F-D6AE5FA1E572}" type="slidenum">
              <a:t>167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714DA12-1286-0F7F-C2FC-BD389C82CDAB}"/>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3B085A9-29FF-2A4F-A901-0BDA3126784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DB4D32C-A579-F450-C1D2-87F43D803D4C}"/>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A050935-5DEC-E745-B914-A61476B8980B}" type="slidenum">
              <a:t>168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22ABD18-581C-7364-E04F-A893A78A0F0E}"/>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E77A26C3-FBEB-A4A3-D6E0-80383B61D8D2}"/>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034D241-FED4-A0D6-936C-7B846FDB62B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E0D0C7E-D9FF-6A44-AEAC-27391F2FBD37}" type="slidenum">
              <a:t>169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ECFA25A-FA92-C038-4112-DFEF98B996E8}"/>
              </a:ext>
            </a:extLst>
          </p:cNvPr>
          <p:cNvSpPr>
            <a:spLocks noGrp="1" noRot="1" noChangeAspect="1"/>
          </p:cNvSpPr>
          <p:nvPr>
            <p:ph type="sldImg"/>
          </p:nvPr>
        </p:nvSpPr>
        <p:spPr>
          <a:xfrm>
            <a:off x="92070" y="754059"/>
            <a:ext cx="6613526" cy="3721095"/>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CEA8E041-CCC5-DC33-3426-B7EF0B5E5E9E}"/>
              </a:ext>
            </a:extLst>
          </p:cNvPr>
          <p:cNvSpPr txBox="1">
            <a:spLocks noGrp="1"/>
          </p:cNvSpPr>
          <p:nvPr>
            <p:ph type="body" sz="quarter" idx="1"/>
          </p:nvPr>
        </p:nvSpPr>
        <p:spPr>
          <a:xfrm>
            <a:off x="679764" y="4715149"/>
            <a:ext cx="5437790" cy="4466597"/>
          </a:xfrm>
        </p:spPr>
        <p:txBody>
          <a:bodyPr/>
          <a:lstStyle/>
          <a:p>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D639F27-467C-ABD8-D41A-0D88EDA9234A}"/>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061F1A3-9E16-DB40-8A94-783F48895526}" type="slidenum">
              <a:t>17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0F81080A-C0B0-45F2-3D76-698525071201}"/>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3C6D9E8F-ADD3-0DE0-4ECA-45248901C927}"/>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190B0EA-9810-E285-F282-726C8D306A02}"/>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69ACD53-509B-884A-B9E0-247DBFA30D17}" type="slidenum">
              <a:t>18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31774DF9-0F0C-2E29-A6B7-5CFBE3A015A2}"/>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34523D9-FF8D-2065-8E15-0DA93A612949}"/>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A941C7B6-8751-C7B3-DF1E-A1772ACB3147}"/>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64E6A48-80B4-A842-B9A7-8C00FA94A31C}" type="slidenum">
              <a:t>19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88F9D82-EDF6-81EF-0096-45F69A37D61E}"/>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0FF4900-C353-56E4-DFE2-A15C873B44D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C81400C-216C-6C99-D5A6-D25856A1FBE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A7D6E87-290A-B045-A177-273B32FDA4AF}" type="slidenum">
              <a:t>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85A2C413-BA7D-0864-8620-6CCDE57161D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D7E0B83D-83E0-EBAF-8457-3159EB49D8E8}"/>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82FE727-2F4E-52FB-5385-58CAE2802AD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BBD72AD-243C-C34B-A5C0-12632D6235D6}" type="slidenum">
              <a:t>20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9CE597F-ED8A-7CA9-8DAA-14BA3611F76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6DFF19A-6796-9017-205F-163E731DA301}"/>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B9F33AF-FD44-9EDC-28B0-D60EDACBEB67}"/>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33FEFC8-94E2-8348-B1AE-CD22CAF1AA06}" type="slidenum">
              <a:t>21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B71F73D8-B0B3-2B09-F462-B22BCC3FD37A}"/>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33025E8-0D63-3645-9D3C-2B98FB4BF63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05DABD2A-326A-4366-04F5-35A288FC87EC}"/>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10F2F68-296F-7E49-A17B-83CD90B746A6}" type="slidenum">
              <a:t>22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8111CDC-BCD8-0069-F5E3-F080CB637675}"/>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C9011930-8119-C6A8-9541-8220BACDB2F7}"/>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BF3C617-F89F-B0AC-750A-D6444B33C7F4}"/>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BB3E4C7-478F-CD4A-864D-BA13B2384C3B}" type="slidenum">
              <a:t>23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A5D29455-E696-04F6-DB56-3FFF7C2F2D4A}"/>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5F24398-2EF6-4074-C986-84A3D90C8DE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AA760663-01FD-5CCA-98C4-C1CE90AC36EC}"/>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0620E80-04A4-CA49-8E21-AC7F4798952A}" type="slidenum">
              <a:t>24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EAEA338-7622-0F0A-A672-2CFB984AD487}"/>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016EE22-9E99-A820-1599-BC514E67BA6A}"/>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0ACF72BA-A435-548E-2ECD-90E98C8B537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B5D1FB2-C2C4-FB4D-96B3-11C800082087}" type="slidenum">
              <a:t>25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B7417655-8B76-A8B1-57B8-92C51EEB6BF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1DABB33-CE56-A571-A5BA-9D72F4372D3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D67CB420-2753-296D-53F7-AE67D2E03D05}"/>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243FAF6-A32D-5648-99CD-894DEAC2F006}" type="slidenum">
              <a:t>26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98080E5-6F8F-1E1E-5588-A8E7CFA9E470}"/>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6A504B7D-2186-AC61-9BE9-058125559A51}"/>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A7B3B14C-15C8-462B-A377-96C842738634}"/>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AD29366-827D-AD4B-ABC2-AA2AF68830FC}" type="slidenum">
              <a:t>27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8071887-F3C9-8DBE-21B4-03D9DD34F34D}"/>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AAE416F8-5F50-B44B-3872-14E47135743B}"/>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FB223135-DD0C-BD0C-EB49-FE20F1F6BBF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2C37D7F-E128-4B40-B26B-4DA4BCEB0EB3}" type="slidenum">
              <a:t>28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55F0BD7-CDC7-AEEA-F4D4-24B335CC0FFA}"/>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4881F08-A81B-D7B0-7488-ADF928A4F488}"/>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1932FEFC-5248-09D9-ABCA-F81CBF8001D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701FC87-91B4-1B45-BB90-C04404D31E6C}" type="slidenum">
              <a:t>29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62FCED3C-7D1F-D035-728A-7737B9DA7FCD}"/>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C5BB030D-BD90-2733-9A8F-4C716F29F587}"/>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6F412925-BE87-DE9D-7D88-E1DCE096E55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2CF9103-DF2E-814D-84BF-9C22E1FA69BA}" type="slidenum">
              <a:t>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67A67AD0-0360-A836-8DBE-E6FBB3914F58}"/>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1D8A95B-6099-89CB-CEEA-A3D60A01B77F}"/>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CFFCBFE-4EDC-25FE-CBEC-604A8E69F70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374A7E8-7E7A-0141-BEAD-AA7F5B77007A}" type="slidenum">
              <a:t>30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3BB32A9B-3DE0-0324-4960-87CA215E2336}"/>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6110D11D-C800-4B40-F55D-7434D985158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1CF30A73-9A75-96C5-684C-E7EB579655C4}"/>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184AB5F-EF80-944E-8236-0F81E050D311}" type="slidenum">
              <a:t>31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A9B8AFEE-4D90-95FF-ED09-576F13A39803}"/>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E195C7B-7063-5E71-BFEF-33D13D12DC55}"/>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B5BA02F3-0291-3C2A-7408-EE4A9B59F2C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B47E8F7-523F-C245-BB30-CD628C2933D6}" type="slidenum">
              <a:t>32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A7AC8D2-3C2F-A450-31B8-3BFA5A4F60CD}"/>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0C1B4E5-B4E3-847B-B866-5BD392868E2B}"/>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68CB5209-CE02-2105-8EDA-0CD9F886FDD7}"/>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145E2EA-D434-E442-84DC-94B0E5202E82}" type="slidenum">
              <a:t>33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1EF8EDF-4F3F-6FE2-7A03-88A82C3947B8}"/>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1E0C01C-5945-442F-B41D-227E3A929F5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B340F517-6FC7-A5A8-F45F-91AACA2E6BA4}"/>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383EF16-52DF-A848-AD48-C3C5D5E0E765}" type="slidenum">
              <a:t>34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2532241-9255-63EA-1407-74184FB9C232}"/>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E881A82E-A4FE-C2C0-CA37-9BE641103B98}"/>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7AEF6940-1120-9FF8-8BA9-ADEFDB036C14}"/>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DE1C060-16F1-B246-8667-85123B75FC31}" type="slidenum">
              <a:t>35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B8441677-B278-CBB5-DA9B-E301162F26CF}"/>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ED8B2D7A-3EC2-7673-B54F-ED0550B6BA2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D392FCF5-103A-B1F1-96D0-0F8F75CE8602}"/>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8F48FAC-5511-2548-8236-E8E1AE9FFE7C}" type="slidenum">
              <a:t>36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6E05EFE-0326-943A-32FC-3E007E5DC087}"/>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69C8D184-12DB-333B-E4DD-49BEA41A1877}"/>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CD7F64F-EC13-48DA-B8FD-6D419F02358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11DDF5F-C614-F548-9CD2-1F924C3F8EC5}" type="slidenum">
              <a:t>37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A8505763-F0F4-DBF1-9F15-4D17B51F4EDA}"/>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D4804A8-2017-8121-CAE1-6B266ECDE2EC}"/>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B13A8BD-FE81-F52A-BD92-DBA5E196200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9DDC5F9-CBCD-2E45-A3E0-B47639D5918A}" type="slidenum">
              <a:t>38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7582FE6-6337-2254-AAC5-89D8E924084C}"/>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D44774F5-FCC1-F4AF-C668-0FDCFDCDBD42}"/>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8F1C4CB-94CA-4F32-757F-8DC916DBBD1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FD57687-4872-FB47-B21E-B371A4B63528}" type="slidenum">
              <a:t>39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3000B1E-BE86-DD1C-C63A-E55B4FC9210D}"/>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FBC0C4AC-BCFC-FA2D-5D15-2BB85B2E8A4C}"/>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972168E-4463-870F-AB0E-5B7B17816F9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CCF8DB8-33AF-5A4A-9B1A-A4A68C2742BD}" type="slidenum">
              <a:t>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33ABF95F-EBCC-73EB-531F-A945D2DFBCCB}"/>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66F7D59-C941-0416-EA54-9EBC5CA4451A}"/>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1EEAEB00-CA67-82F3-2425-CB4F7D1CEBBC}"/>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C547A8A-D50A-F04A-A005-D0DEF3B07178}" type="slidenum">
              <a:t>40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6D73B16-2DE0-D1AD-D60A-F3E4FB938E63}"/>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EAFABFA-3EB2-5F28-4BAE-9FAF5784E75E}"/>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F4C2DBCE-D930-F2DF-4BB7-AD4394B80F9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977BC3E-A86C-7E4F-A49E-2DB3D5352094}" type="slidenum">
              <a:t>41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0B4B2D4-A540-E743-948E-7B42C885EB9D}"/>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2E5B555-A0C0-29DD-EC36-BD3761296CFE}"/>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455F9CD-887C-DEE6-9FBC-BC8F64241D55}"/>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6D60B11-2E0C-4E45-890D-4DCFF0CD05ED}" type="slidenum">
              <a:t>42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C2A7E82-9D4A-854B-D2A6-3A75E34D85F4}"/>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A129550A-9E41-B596-A37A-B1CE318AFBB5}"/>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8700690-BBE1-0F7B-9CA1-7B20A28DAE7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A078D40-365F-F94D-A5AF-A61DDE8DC426}" type="slidenum">
              <a:t>43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C546C94-BB97-5023-A38A-9FE84E05C226}"/>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D16BB0C-A35B-3810-35E2-EAA9A4DEA366}"/>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8F72641-1F9D-E89B-4C6D-33CE15FC4A9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B11BE20-FB62-7B48-B981-C860CFED4E02}" type="slidenum">
              <a:t>44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061DD4A3-C713-0B30-C159-92B9DD039E04}"/>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EFC34528-34B3-54E4-7D38-D3A3D4FF4547}"/>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351E20E-F7B3-243C-6461-404C549E0B6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4E1A4EB-E5F8-E74F-8E85-9E0BA7CE9CAB}" type="slidenum">
              <a:t>45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F3B9B65-0A43-9158-5812-F73357F8454E}"/>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F1E71086-84C5-AE99-5A7A-BECEDE2A5A0A}"/>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4E79946-779C-47B5-484D-BDDAF227FB3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72A73D5-6427-084E-9C80-480A59A99A7C}" type="slidenum">
              <a:t>46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D78783A-A230-A768-8BA3-1C326C78E90F}"/>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FC7A0CB4-FAAE-0C15-AB0C-C519A677E15B}"/>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9A762C2-D471-93E0-EC51-6913C0D201E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D917390-187E-5442-BAC4-E85689B4A92C}" type="slidenum">
              <a:t>47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AEC2455-25B8-098E-DDBA-6254A0768B77}"/>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6166933-5134-698D-7D23-32F6F439995E}"/>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D369E3A2-FFA4-1995-7F23-1C87EB52954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8FA728D-7F8F-9244-B171-820E93225EA0}" type="slidenum">
              <a:t>48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0D75E787-19F2-79BC-BA80-649A347CD6B1}"/>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AF71F02-6CFE-E672-05EE-10E92C40854B}"/>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FE93422D-023D-1A9D-5259-B41C1582E792}"/>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EFCD315-DB22-E84B-A149-7C6D6D1388AF}" type="slidenum">
              <a:t>49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BDDFBA24-51CA-74C6-DD8A-B23518F8AD07}"/>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9FD9A97-7022-B7E5-1342-D7D52770DDC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9422ED6-381B-9575-E11C-8FDD932E21F2}"/>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8C367DD-7AE6-0340-B982-50339F33E295}" type="slidenum">
              <a:t>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37822AE-F684-49B6-346C-54636D3B18E0}"/>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C26C2BD-2527-1FE2-2DE3-306A9373D5D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AC318D33-8C49-AB9B-85AD-B45A3598A99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4858F0E-1936-1B46-91B1-147388B69875}" type="slidenum">
              <a:t>50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82A1D778-6809-98AD-21D1-C201D68E3DF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23798BE-D058-D74D-5EB5-1C4FAE4A5F6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B77622D0-F392-8C4D-D4DE-7F81AC4A2B05}"/>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62022E1-483C-FA4A-A7EC-51C58753F46D}" type="slidenum">
              <a:t>51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627FDB9C-107C-17F3-F97C-651F70075440}"/>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DD92BB54-5B1C-696C-AB0E-06DE1AB8ABE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5D198EF-A6F5-599A-A3A1-D9328C8F8A63}"/>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8761C22-553D-FC40-9427-9A79B3072BF7}" type="slidenum">
              <a:t>52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0D4C26E-5DFA-A855-B614-56A548D4F228}"/>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F63E5D09-66A9-35CE-7122-828BB4C8D7F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D84E555C-1CCA-5253-5264-70058AA489E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0A51FE4-597B-6D40-85E2-81AE4342E0A1}" type="slidenum">
              <a:t>53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4D73A70-5986-74BD-E872-E94C835076C1}"/>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ABD4379-E9D0-12FD-3A2B-2993862B621F}"/>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A1EFDEE5-D893-609E-9D3F-06F5113FCFA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5C82B65-322D-F24A-A8C5-03E4E528D04D}" type="slidenum">
              <a:t>54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833E8C8-BC4A-461F-43FD-5AEE6A7ADD85}"/>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CDF4036B-FC30-E41E-08AD-F1872D04BAF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3F8FC8D-3BF7-DF02-3B89-416025216663}"/>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B04EA94-F968-3840-BD43-75C9DD609D88}" type="slidenum">
              <a:t>55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82472FE7-504F-64A7-667D-0F48268DF14F}"/>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0520BFA-BC0F-2A5D-52A0-864DFF5FF665}"/>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7697DC6-44EB-6834-0134-5C93009F852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80B83DB-C578-4846-A9BD-72A37E6203B6}" type="slidenum">
              <a:t>56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6AD39489-BC3B-2933-7B07-1666FDE8571F}"/>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F2AD1A7-0FF7-E82D-7A13-8283723AF2E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668F2752-52E6-31F5-F641-E1CA9772DE2A}"/>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DCB8BEE-C0C4-C14A-99D6-140AA1E1147E}" type="slidenum">
              <a:t>57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801A571F-1B3E-17ED-59C9-8ACCF19BBA8C}"/>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1A72ACBE-18E2-E9C6-A60D-B61C8B020605}"/>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06EF6C0B-5022-73E3-0673-6CEB1DB4540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F9DF369-B60B-1744-873D-AA4866DE1841}" type="slidenum">
              <a:t>58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E79F155-BB70-4A28-F602-5B34D897745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AC5C8ED4-958B-1C49-3F1E-7239AF97B7E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68AA67B4-503B-FDF5-43B7-97782B2E2B64}"/>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11D46C2-097E-7E48-9389-5FDFB056CB1B}" type="slidenum">
              <a:t>59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27FC9069-B00C-2592-9B95-232C8A52E660}"/>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9D5B9A9-771A-CDA2-83C2-B6B22D67E44E}"/>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97A13E8B-D021-8DFA-3554-BD1E60BF6A6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2C6121A-587F-E54A-861D-C22D1AE00794}" type="slidenum">
              <a:t>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B6034C2A-42C6-DBAD-F099-BAC2644E0236}"/>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13C7026-29DA-3903-5B70-036A540E827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DFA6B0B9-7BBC-1123-68B4-F46C064B9FC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7E879AD-565B-7744-938E-337110187C19}" type="slidenum">
              <a:t>60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337CB8E2-A39C-ADCA-1173-6633D5E82FF7}"/>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3335ECF1-C312-D57F-D082-F070893B7DFE}"/>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D9EC988D-2878-865C-DF9E-3230E7D61D07}"/>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DBBFC1C-7F95-7D47-95B0-45E21F5A8820}" type="slidenum">
              <a:t>61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1B34B20-E299-A96E-DA85-9C612A02E2BA}"/>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D22188B0-331B-FA19-ED9D-E2DABBDCC0F5}"/>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0D371D02-39F2-C04D-D815-5B867DBAA17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4EA5AF3-8FF0-9F44-ACD4-0F71AF84DC6D}" type="slidenum">
              <a:t>62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77F0A2B-9BA1-1BD0-4660-05343BA88CE3}"/>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CDE96ACD-EE5A-1A7B-8AF6-93041E41A9FE}"/>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099CA96-C0FE-C788-905F-F80378D868A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EF89084-579E-D348-B458-F483D518A741}" type="slidenum">
              <a:t>63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E47F098-8676-C753-E99F-965B560DDD5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A8B089EE-CC3F-9931-A05F-34075C43B3C5}"/>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EA60971-7EA2-45CB-4A4D-A8F3A05C6DC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E76F0AB-EC5E-E541-91ED-5D017E69A7E3}" type="slidenum">
              <a:t>64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2F9920C8-00A0-780B-D69E-714E1A589884}"/>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7F6EA4F-D3E3-086D-65FF-496601F9A644}"/>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D56763BF-A8C4-8064-C10D-5BB466AB45A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114E21F-5F69-D64C-A8E9-F494A661D778}" type="slidenum">
              <a:t>65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2AA8B7B-BFB0-119C-4B79-3EF9F306AEE6}"/>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FB8908D7-1BA9-2253-66D6-A779B6EEA818}"/>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B4CCD6EA-FF7B-39EE-B4D7-0C95A61032A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7893CCA-71B8-5443-B0C8-019457FC04D5}" type="slidenum">
              <a:t>66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737CB1F-7EF5-E6D2-327F-3D4FD6225024}"/>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A046948-9D94-16A5-76F8-F60315BABD8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65FBA6B0-3CE8-58B8-CD8B-80C5149DE94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EBBC52C-7D07-9247-A295-C34A83C679D3}" type="slidenum">
              <a:t>67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750B8E0-C6A7-4B13-BB55-DFC44C39FDCF}"/>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836FB76-D3ED-A9FA-C7B9-C3107B8C0035}"/>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78A83A5-ABE1-F1ED-FBD6-BD5562B02C3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C8BB2DC-ACA2-AF4D-B1BC-A4B432DBF10D}" type="slidenum">
              <a:t>68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2A7334A-E5E0-A791-C449-DED34BFBE66F}"/>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D78C8AC-79CB-2BC1-7B5F-D09ACB51D00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BE76677E-AD71-5014-93F2-D2CF46B3020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1F5EBDE-AEFF-5347-A763-D45E67DCC57F}" type="slidenum">
              <a:t>69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5517A9E-FAE7-0D14-C5FA-97BBBEA90AA2}"/>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17A9D29-3C0B-98B6-4186-182F2A9EE6EA}"/>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6373775-F524-8838-072A-992213A70C6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5EECB43-31FA-E74A-BA0D-D277511BE5CA}" type="slidenum">
              <a:t>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6DE5C66-BF1C-A158-9715-F4678B12C7EB}"/>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088A9D3-D1B9-61BC-3AF3-96F285242D07}"/>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C19BD3A-FE04-22D7-B708-AAF4EDBB95B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80D2F38-1784-2847-A931-D983FD608017}" type="slidenum">
              <a:t>70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E2B1D3B-120B-4F9D-E861-49FF95BD81AA}"/>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30920BE0-6E1D-09FC-0428-D18955114C3A}"/>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EE21C19-2173-332E-E1A1-50BB326C11E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D2974C4-3797-7D41-ABE6-3EFB80E1EBA0}" type="slidenum">
              <a:t>71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7A8D0C5-3DF2-B786-7C4A-8C5572417217}"/>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1B5DD47B-06D9-0132-C822-7D0EBF1CF092}"/>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3F91D4A-8D68-1CE8-43C7-C58567EDB04A}"/>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AAE3CD9-DCF7-0747-87C3-594615C46267}" type="slidenum">
              <a:t>72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BE182C41-3801-BCB7-CEA3-6753B294A914}"/>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F970FAA3-FD32-0F67-ACA7-6866B213E0DC}"/>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F210FA3-5FA9-F8A0-D714-4C3837175AE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144D78D-3818-B24A-991A-76F85E51430B}" type="slidenum">
              <a:t>73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312D1194-56D3-03F6-E3F1-603495B1EC85}"/>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D7750F0-BF6D-DC3D-69F9-DF2CB85C91CE}"/>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44359B6-F786-005D-5E32-F1C56F76FF2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C274786-9874-5143-AC80-D31F365EC9A7}" type="slidenum">
              <a:t>74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3F14CFA-F411-1822-20E6-9CB763F0E745}"/>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431C45D-B998-78A7-CA81-181369ABCE51}"/>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79762C08-D9EE-F56F-48F9-D3D3CA75E92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513DE8C-BA37-CA49-83D1-78EBDC60D0AE}" type="slidenum">
              <a:t>75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EAC169C-0F9E-52E5-0CFF-DC4DC4173978}"/>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7410647-2D33-DFEC-F0EE-4A06E69E27C7}"/>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95A25497-DE0B-05E1-5DA9-4D6F07C1A68D}"/>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61E7665-F0CA-1248-BC2C-4C77E71E6350}" type="slidenum">
              <a:t>76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B1A964D5-333E-4343-1C1B-4F1BA6007C9A}"/>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100BE074-7066-8A68-FFEE-8334033BF36C}"/>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9823431D-09BC-E607-9C81-538FB40D1EF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436CDC2-D038-9146-BEB9-40DBBB217534}" type="slidenum">
              <a:t>77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050372D-82DB-D2A1-BA07-9DE6AB437038}"/>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68B0DFC1-B7D4-D75C-FC5D-F376477D27F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1C93053-2B5A-61B3-A3AA-7CB85A383588}"/>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35934DE-775B-1945-9538-73B0A4998AC7}" type="slidenum">
              <a:t>78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AC45F8E6-8CB7-75D2-2CB6-B30AC1058AA0}"/>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1AF28E15-53E5-77BD-C693-94A3C295C2D4}"/>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E191F7E-8ADF-6657-C1B0-C2950E0C6D54}"/>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53943E4-59BE-2648-9498-501B00EFF9F6}" type="slidenum">
              <a:t>79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F6B9E52-3E9F-6538-D5B2-444391E5D255}"/>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B346BDA-02B8-3FF5-5F5B-2A5EC491A2F2}"/>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5B9B065-024F-404C-E8BB-09DAAB70BAB3}"/>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E966E3D-5251-EC40-A046-9F787896AE26}" type="slidenum">
              <a:t>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041E39B-B151-8A79-B8B0-2106EFFBED60}"/>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1944246C-1E75-258D-80EC-36B21FDCC81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DDDB0CB4-7A24-7341-808C-7DD72550448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5EC3C6D-46FC-9E48-A9F9-C1E5E3982682}" type="slidenum">
              <a:t>80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21FE454B-DD42-6AD2-2EFF-32A6DBC5683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4DB80F4-BC3B-0385-893C-C4BA7EDB6ED9}"/>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746C4035-FB46-F27F-B8D7-96B6C325248A}"/>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304CE5A-5B58-7046-916F-4F2FA8E56E65}" type="slidenum">
              <a:t>81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D2065D3-F401-883A-12AE-14F251BF80C7}"/>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DF0D1EC-CCF3-04E1-57B4-DA92647C5CDC}"/>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04603BD-27E6-68ED-F0E7-B319CBAF9FF5}"/>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0DF90B7-BFD2-754B-A265-67E6ED37D57C}" type="slidenum">
              <a:t>82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3CDD266-FC7D-0C31-E4E4-4765CDEBC0B6}"/>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D67F1F4E-5FA4-5EAC-18AE-D43E212F609E}"/>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1F7E98EF-AFF6-FAA8-73CA-9970AFC5852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D60AB54-FF31-B64C-851A-FA9201052833}" type="slidenum">
              <a:t>83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2FA6AC5-97A2-D528-0CAF-B06F93E5A49D}"/>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C9623460-8A49-1DCE-0018-075E94783025}"/>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53D8FA6-953A-D2E6-45CD-EB2BD9451DD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3CFDF33-167F-5C41-B58B-2114E500FB79}" type="slidenum">
              <a:t>84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4A74C5E-F9AD-8F5B-9300-0D20D606FAB7}"/>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AFEC194-B35D-730E-94C6-99297F9298E8}"/>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15EB9EF3-BC9F-5EBC-1884-4B76750CE18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081516C-C517-434F-B3CF-187EFC919F76}" type="slidenum">
              <a:t>85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E297F38-F032-8DA3-6053-13C76DB5CA4F}"/>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47A6A32-655D-6CBE-C2F5-6A340BD29D4F}"/>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241E02E-CF05-02C8-CC22-727C6CC75E6A}"/>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E6BC65E-3FD6-2643-A13C-F09C98D973F4}" type="slidenum">
              <a:t>86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A57486E9-02A2-0637-C511-5F76E7F24A6A}"/>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66580663-79B5-A255-BE64-C3F9558B46B1}"/>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97CF697A-2479-6261-54E6-0228A426F24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E454466-D37E-6E41-8282-ECD766D018B9}" type="slidenum">
              <a:t>87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9C8DE44-6AD6-5469-5FCF-6C3B43994ED6}"/>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E0F18660-6728-26C6-B3AE-1E0F4B57658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91C85BF-B8CB-5F12-8D8A-F22435348FB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C6A482F-631F-8349-B407-BABF55A8442E}" type="slidenum">
              <a:t>88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80A1442-715F-4A47-2B81-6802C3B07613}"/>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D1503020-32E9-09C5-B011-DE67F1B081EA}"/>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BE5AB13-5AFC-3C22-3F0D-A34C6F870CE8}"/>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51124CB-8FA4-3B43-94FF-D8EEFC8ED9EE}" type="slidenum">
              <a:t>89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E912F6E-ABD5-AA26-5383-1F14AA15DFDC}"/>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3E5461A9-2B7F-34D7-195B-F05E3E457A9F}"/>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3717B49-36F8-9B9E-8E25-13E526A9F7F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75B1836-1AF4-EF45-A164-35DE7D2E2B0D}" type="slidenum">
              <a:t>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60C14CF-FCEB-F375-1427-B595D13DEEB9}"/>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E14834CD-8BFE-12A9-8D02-BE8815F7FD6B}"/>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1165940-49F7-3E63-C295-A38B8A33AAC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798CDBF-D3B6-2940-8A3C-5D3BC055A16E}" type="slidenum">
              <a:t>90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6EC513E9-5C47-18B9-0951-1D8B3F6E117D}"/>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ED99F29-41BD-93C7-76A7-13E2410715A5}"/>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D8C9EC1A-74B2-21D2-31A1-7C7469A54C9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06C7F27-CC13-6E40-A040-1AF974192A4E}" type="slidenum">
              <a:t>91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8B9611C6-3FDA-C724-CC5E-F21FB38FE7F1}"/>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A676C80A-AB93-C9DD-FAEB-5199C4BDAC2E}"/>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0EE72982-A2C8-F43A-0548-461130F16793}"/>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6C66CE6-07A9-4449-B9F4-F0C834E64F8E}" type="slidenum">
              <a:t>92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611A0652-1185-ADC5-2412-BD824D2F8B80}"/>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6F7D948B-83B4-8EE1-DE1C-DDC03A9B9039}"/>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5A8D7C5-B195-C9FE-F391-6389D1C2C15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9B8DD8E-71E1-8847-86C2-B7B43EA9B48A}" type="slidenum">
              <a:t>93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7FFE1E6-9E54-4561-6419-9FF84CB3BDEF}"/>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9695739-66BD-7D15-499D-7251BE2E9A7A}"/>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F5532745-84A2-7592-ECA5-350D8CBF2F85}"/>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891A5F3-1417-0245-B539-CF3AC61E2CB8}" type="slidenum">
              <a:t>94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6B36BD5-841D-90F9-7A0C-F6081187666D}"/>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34E279DB-9BAD-1D1B-22FB-E9AA4425878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4F3C06F-93BE-090D-9867-F8562603A687}"/>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225DFB5-D877-FB42-A2B8-7889539245C3}" type="slidenum">
              <a:t>95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4256391-CC3A-6E57-693C-46DB016D4440}"/>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A121A3B2-BB4E-B130-1D2A-A15505D118D4}"/>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4C4197E-B795-56F5-0C51-1343A87D733A}"/>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F6EE01B-3F12-9A4A-9F54-21F564D59F6B}" type="slidenum">
              <a:t>96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801065A-5A64-FEA8-D763-596B1C806E30}"/>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5BEBC17-3CF0-E0DA-AA0E-F522A3500F4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F6748DD-5C7E-CEC7-F620-F847893A6764}"/>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59351D7-5EE9-8C42-BBBE-3CB8D0A537BB}" type="slidenum">
              <a:t>97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7D088AB-0DBA-9C10-CB98-95050B99C418}"/>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449D715-8C20-DA53-8BCF-E0764D413A7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6221AEFD-E25C-F8F3-E982-6F301006F3F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A37E619-448D-3B45-AC9D-92E13C8554CD}" type="slidenum">
              <a:t>98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0B1CE127-D704-0C9E-F565-CB1056B45357}"/>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21C1550-8008-BD0F-B031-E24251A8E27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21509693-9A4B-3C0F-FC3C-4D44BE7A176C}"/>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D5DDF4D-2301-2844-9C79-7371C3559920}" type="slidenum">
              <a:t>99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B13616F-830E-F6AE-E1D8-70BC63F2FD82}"/>
              </a:ext>
            </a:extLst>
          </p:cNvPr>
          <p:cNvSpPr>
            <a:spLocks noGrp="1" noRot="1" noChangeAspect="1"/>
          </p:cNvSpPr>
          <p:nvPr>
            <p:ph type="sldImg"/>
          </p:nvPr>
        </p:nvSpPr>
        <p:spPr>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CFE5692E-D933-97CA-6C6A-6B87194225E3}"/>
              </a:ext>
            </a:extLst>
          </p:cNvPr>
          <p:cNvSpPr txBox="1">
            <a:spLocks noGrp="1"/>
          </p:cNvSpPr>
          <p:nvPr>
            <p:ph type="body" sz="quarter"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F069A6-B4F9-6939-AFC1-309A427530D6}"/>
              </a:ext>
            </a:extLst>
          </p:cNvPr>
          <p:cNvSpPr txBox="1">
            <a:spLocks noGrp="1"/>
          </p:cNvSpPr>
          <p:nvPr>
            <p:ph type="ctrTitle"/>
          </p:nvPr>
        </p:nvSpPr>
        <p:spPr>
          <a:xfrm>
            <a:off x="1143000" y="841376"/>
            <a:ext cx="6858000" cy="1790696"/>
          </a:xfrm>
        </p:spPr>
        <p:txBody>
          <a:bodyPr anchor="b" anchorCtr="1"/>
          <a:lstStyle>
            <a:lvl1pPr algn="ctr">
              <a:defRPr sz="6000"/>
            </a:lvl1pPr>
          </a:lstStyle>
          <a:p>
            <a:pPr lvl="0"/>
            <a:r>
              <a:rPr lang="cs-CZ"/>
              <a:t>Kliknutím lze upravit styl.</a:t>
            </a:r>
          </a:p>
        </p:txBody>
      </p:sp>
      <p:sp>
        <p:nvSpPr>
          <p:cNvPr id="3" name="Podnadpis 2">
            <a:extLst>
              <a:ext uri="{FF2B5EF4-FFF2-40B4-BE49-F238E27FC236}">
                <a16:creationId xmlns:a16="http://schemas.microsoft.com/office/drawing/2014/main" id="{12C49A55-8657-2D93-1004-A7F727E57E71}"/>
              </a:ext>
            </a:extLst>
          </p:cNvPr>
          <p:cNvSpPr txBox="1">
            <a:spLocks noGrp="1"/>
          </p:cNvSpPr>
          <p:nvPr>
            <p:ph type="subTitle" idx="1"/>
          </p:nvPr>
        </p:nvSpPr>
        <p:spPr>
          <a:xfrm>
            <a:off x="1143000" y="2701923"/>
            <a:ext cx="6858000" cy="1241426"/>
          </a:xfrm>
        </p:spPr>
        <p:txBody>
          <a:bodyPr anchorCtr="1"/>
          <a:lstStyle>
            <a:lvl1pPr algn="ctr">
              <a:defRPr sz="2400"/>
            </a:lvl1pPr>
          </a:lstStyle>
          <a:p>
            <a:pPr lvl="0"/>
            <a:r>
              <a:rPr lang="cs-CZ"/>
              <a:t>Kliknutím můžete upravit styl předlohy.</a:t>
            </a:r>
          </a:p>
        </p:txBody>
      </p:sp>
    </p:spTree>
    <p:extLst>
      <p:ext uri="{BB962C8B-B14F-4D97-AF65-F5344CB8AC3E}">
        <p14:creationId xmlns:p14="http://schemas.microsoft.com/office/powerpoint/2010/main" val="31672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E0438C-A29D-3AD0-4986-96DFD12B4644}"/>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9D9493F3-BCF1-0053-F94C-CC39440F78DE}"/>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9309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52424D4-53C0-DF98-6BC5-05651FF44F2F}"/>
              </a:ext>
            </a:extLst>
          </p:cNvPr>
          <p:cNvSpPr txBox="1">
            <a:spLocks noGrp="1"/>
          </p:cNvSpPr>
          <p:nvPr>
            <p:ph type="title" orient="vert"/>
          </p:nvPr>
        </p:nvSpPr>
        <p:spPr>
          <a:xfrm>
            <a:off x="6629400" y="204789"/>
            <a:ext cx="2057400" cy="4392613"/>
          </a:xfrm>
        </p:spPr>
        <p:txBody>
          <a:bodyPr vert="eaVert"/>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2F367100-8993-EF06-5863-EAEAFBA45E42}"/>
              </a:ext>
            </a:extLst>
          </p:cNvPr>
          <p:cNvSpPr txBox="1">
            <a:spLocks noGrp="1"/>
          </p:cNvSpPr>
          <p:nvPr>
            <p:ph type="body" orient="vert" idx="1"/>
          </p:nvPr>
        </p:nvSpPr>
        <p:spPr>
          <a:xfrm>
            <a:off x="457200" y="204789"/>
            <a:ext cx="6019796" cy="4392613"/>
          </a:xfrm>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1895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5C3E34-C543-B9D0-C7E3-78637082C3A2}"/>
              </a:ext>
            </a:extLst>
          </p:cNvPr>
          <p:cNvSpPr txBox="1">
            <a:spLocks noGrp="1"/>
          </p:cNvSpPr>
          <p:nvPr>
            <p:ph type="ctrTitle"/>
          </p:nvPr>
        </p:nvSpPr>
        <p:spPr>
          <a:xfrm>
            <a:off x="1143000" y="841376"/>
            <a:ext cx="6858000" cy="1790696"/>
          </a:xfrm>
        </p:spPr>
        <p:txBody>
          <a:bodyPr anchor="b" anchorCtr="1"/>
          <a:lstStyle>
            <a:lvl1pPr algn="ctr">
              <a:defRPr sz="6000"/>
            </a:lvl1pPr>
          </a:lstStyle>
          <a:p>
            <a:pPr lvl="0"/>
            <a:r>
              <a:rPr lang="cs-CZ"/>
              <a:t>Kliknutím lze upravit styl.</a:t>
            </a:r>
          </a:p>
        </p:txBody>
      </p:sp>
      <p:sp>
        <p:nvSpPr>
          <p:cNvPr id="3" name="Podnadpis 2">
            <a:extLst>
              <a:ext uri="{FF2B5EF4-FFF2-40B4-BE49-F238E27FC236}">
                <a16:creationId xmlns:a16="http://schemas.microsoft.com/office/drawing/2014/main" id="{FE0B05E3-7935-0EF6-6311-06514D8CAEB7}"/>
              </a:ext>
            </a:extLst>
          </p:cNvPr>
          <p:cNvSpPr txBox="1">
            <a:spLocks noGrp="1"/>
          </p:cNvSpPr>
          <p:nvPr>
            <p:ph type="subTitle" idx="1"/>
          </p:nvPr>
        </p:nvSpPr>
        <p:spPr>
          <a:xfrm>
            <a:off x="1143000" y="2701923"/>
            <a:ext cx="6858000" cy="1241426"/>
          </a:xfrm>
        </p:spPr>
        <p:txBody>
          <a:bodyPr anchorCtr="1"/>
          <a:lstStyle>
            <a:lvl1pPr algn="ctr">
              <a:defRPr sz="2400"/>
            </a:lvl1pPr>
          </a:lstStyle>
          <a:p>
            <a:pPr lvl="0"/>
            <a:r>
              <a:rPr lang="cs-CZ"/>
              <a:t>Kliknutím můžete upravit styl předlohy.</a:t>
            </a:r>
          </a:p>
        </p:txBody>
      </p:sp>
      <p:sp>
        <p:nvSpPr>
          <p:cNvPr id="4" name="Zástupný symbol pro zápatí 3">
            <a:extLst>
              <a:ext uri="{FF2B5EF4-FFF2-40B4-BE49-F238E27FC236}">
                <a16:creationId xmlns:a16="http://schemas.microsoft.com/office/drawing/2014/main" id="{9DCEC473-F65C-7028-420A-2006885D03A3}"/>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5" name="Zástupný symbol pro číslo snímku 4">
            <a:extLst>
              <a:ext uri="{FF2B5EF4-FFF2-40B4-BE49-F238E27FC236}">
                <a16:creationId xmlns:a16="http://schemas.microsoft.com/office/drawing/2014/main" id="{C7175B7F-501F-EEEE-530E-B6AF8316E23F}"/>
              </a:ext>
            </a:extLst>
          </p:cNvPr>
          <p:cNvSpPr txBox="1">
            <a:spLocks noGrp="1"/>
          </p:cNvSpPr>
          <p:nvPr>
            <p:ph type="sldNum" sz="quarter" idx="8"/>
          </p:nvPr>
        </p:nvSpPr>
        <p:spPr/>
        <p:txBody>
          <a:bodyPr/>
          <a:lstStyle>
            <a:lvl1pPr>
              <a:defRPr/>
            </a:lvl1pPr>
          </a:lstStyle>
          <a:p>
            <a:pPr lvl="0"/>
            <a:fld id="{78F64766-D68F-F94E-AD3A-F5491639B225}" type="slidenum">
              <a:t>‹#›</a:t>
            </a:fld>
            <a:endParaRPr lang="cs-CZ"/>
          </a:p>
        </p:txBody>
      </p:sp>
    </p:spTree>
    <p:extLst>
      <p:ext uri="{BB962C8B-B14F-4D97-AF65-F5344CB8AC3E}">
        <p14:creationId xmlns:p14="http://schemas.microsoft.com/office/powerpoint/2010/main" val="1381240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633AB9-E8E1-B3AA-BB0A-14FF2C02B5A2}"/>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EC9E4B63-9ABC-225B-4BD3-98DF9E7E9A9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a:extLst>
              <a:ext uri="{FF2B5EF4-FFF2-40B4-BE49-F238E27FC236}">
                <a16:creationId xmlns:a16="http://schemas.microsoft.com/office/drawing/2014/main" id="{DC32C171-8089-313C-025D-ED6AB68C9BBC}"/>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5" name="Zástupný symbol pro číslo snímku 4">
            <a:extLst>
              <a:ext uri="{FF2B5EF4-FFF2-40B4-BE49-F238E27FC236}">
                <a16:creationId xmlns:a16="http://schemas.microsoft.com/office/drawing/2014/main" id="{5F881B86-7EAD-4F26-155D-0C85AB26DF62}"/>
              </a:ext>
            </a:extLst>
          </p:cNvPr>
          <p:cNvSpPr txBox="1">
            <a:spLocks noGrp="1"/>
          </p:cNvSpPr>
          <p:nvPr>
            <p:ph type="sldNum" sz="quarter" idx="8"/>
          </p:nvPr>
        </p:nvSpPr>
        <p:spPr/>
        <p:txBody>
          <a:bodyPr/>
          <a:lstStyle>
            <a:lvl1pPr>
              <a:defRPr/>
            </a:lvl1pPr>
          </a:lstStyle>
          <a:p>
            <a:pPr lvl="0"/>
            <a:fld id="{0A840821-CC91-004B-8DBC-F407F897491A}" type="slidenum">
              <a:t>‹#›</a:t>
            </a:fld>
            <a:endParaRPr lang="cs-CZ"/>
          </a:p>
        </p:txBody>
      </p:sp>
    </p:spTree>
    <p:extLst>
      <p:ext uri="{BB962C8B-B14F-4D97-AF65-F5344CB8AC3E}">
        <p14:creationId xmlns:p14="http://schemas.microsoft.com/office/powerpoint/2010/main" val="3603250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C4B5FC-0CF0-0B02-8C38-9770A332460A}"/>
              </a:ext>
            </a:extLst>
          </p:cNvPr>
          <p:cNvSpPr txBox="1">
            <a:spLocks noGrp="1"/>
          </p:cNvSpPr>
          <p:nvPr>
            <p:ph type="title"/>
          </p:nvPr>
        </p:nvSpPr>
        <p:spPr>
          <a:xfrm>
            <a:off x="623885" y="1282702"/>
            <a:ext cx="7886700" cy="2139952"/>
          </a:xfrm>
        </p:spPr>
        <p:txBody>
          <a:bodyPr anchor="b"/>
          <a:lstStyle>
            <a:lvl1pPr>
              <a:defRPr sz="6000"/>
            </a:lvl1pPr>
          </a:lstStyle>
          <a:p>
            <a:pPr lvl="0"/>
            <a:r>
              <a:rPr lang="cs-CZ"/>
              <a:t>Kliknutím lze upravit styl.</a:t>
            </a:r>
          </a:p>
        </p:txBody>
      </p:sp>
      <p:sp>
        <p:nvSpPr>
          <p:cNvPr id="3" name="Zástupný text 2">
            <a:extLst>
              <a:ext uri="{FF2B5EF4-FFF2-40B4-BE49-F238E27FC236}">
                <a16:creationId xmlns:a16="http://schemas.microsoft.com/office/drawing/2014/main" id="{5E22AE3C-BA9B-2209-BB55-906610F62EE4}"/>
              </a:ext>
            </a:extLst>
          </p:cNvPr>
          <p:cNvSpPr txBox="1">
            <a:spLocks noGrp="1"/>
          </p:cNvSpPr>
          <p:nvPr>
            <p:ph type="body" idx="1"/>
          </p:nvPr>
        </p:nvSpPr>
        <p:spPr>
          <a:xfrm>
            <a:off x="623885" y="3441701"/>
            <a:ext cx="7886700" cy="1125534"/>
          </a:xfrm>
        </p:spPr>
        <p:txBody>
          <a:bodyPr/>
          <a:lstStyle>
            <a:lvl1pPr>
              <a:defRPr sz="2400">
                <a:solidFill>
                  <a:srgbClr val="898989"/>
                </a:solidFill>
              </a:defRPr>
            </a:lvl1pPr>
          </a:lstStyle>
          <a:p>
            <a:pPr lvl="0"/>
            <a:r>
              <a:rPr lang="cs-CZ"/>
              <a:t>Po kliknutí můžete upravovat styly textu v předloze.</a:t>
            </a:r>
          </a:p>
        </p:txBody>
      </p:sp>
      <p:sp>
        <p:nvSpPr>
          <p:cNvPr id="4" name="Zástupný symbol pro zápatí 3">
            <a:extLst>
              <a:ext uri="{FF2B5EF4-FFF2-40B4-BE49-F238E27FC236}">
                <a16:creationId xmlns:a16="http://schemas.microsoft.com/office/drawing/2014/main" id="{860A960F-54AF-4217-CE09-0953670EB5E7}"/>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5" name="Zástupný symbol pro číslo snímku 4">
            <a:extLst>
              <a:ext uri="{FF2B5EF4-FFF2-40B4-BE49-F238E27FC236}">
                <a16:creationId xmlns:a16="http://schemas.microsoft.com/office/drawing/2014/main" id="{11EC9CCC-6497-6551-F427-116B9536350C}"/>
              </a:ext>
            </a:extLst>
          </p:cNvPr>
          <p:cNvSpPr txBox="1">
            <a:spLocks noGrp="1"/>
          </p:cNvSpPr>
          <p:nvPr>
            <p:ph type="sldNum" sz="quarter" idx="8"/>
          </p:nvPr>
        </p:nvSpPr>
        <p:spPr/>
        <p:txBody>
          <a:bodyPr/>
          <a:lstStyle>
            <a:lvl1pPr>
              <a:defRPr/>
            </a:lvl1pPr>
          </a:lstStyle>
          <a:p>
            <a:pPr lvl="0"/>
            <a:fld id="{E8AF5A1D-DA3F-C545-93C1-EF4D66560F24}" type="slidenum">
              <a:t>‹#›</a:t>
            </a:fld>
            <a:endParaRPr lang="cs-CZ"/>
          </a:p>
        </p:txBody>
      </p:sp>
    </p:spTree>
    <p:extLst>
      <p:ext uri="{BB962C8B-B14F-4D97-AF65-F5344CB8AC3E}">
        <p14:creationId xmlns:p14="http://schemas.microsoft.com/office/powerpoint/2010/main" val="4267359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15FBDD-BDE7-AEFF-BF3F-582520807738}"/>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DC63C945-9E4C-96CC-8CA8-23AA55124747}"/>
              </a:ext>
            </a:extLst>
          </p:cNvPr>
          <p:cNvSpPr txBox="1">
            <a:spLocks noGrp="1"/>
          </p:cNvSpPr>
          <p:nvPr>
            <p:ph idx="1"/>
          </p:nvPr>
        </p:nvSpPr>
        <p:spPr>
          <a:xfrm>
            <a:off x="457200" y="1203322"/>
            <a:ext cx="4038603" cy="3394079"/>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9FD71D7B-DEEC-55AA-CAAF-66AF39EC5E8F}"/>
              </a:ext>
            </a:extLst>
          </p:cNvPr>
          <p:cNvSpPr txBox="1">
            <a:spLocks noGrp="1"/>
          </p:cNvSpPr>
          <p:nvPr>
            <p:ph idx="2"/>
          </p:nvPr>
        </p:nvSpPr>
        <p:spPr>
          <a:xfrm>
            <a:off x="4648196" y="1203322"/>
            <a:ext cx="4038603" cy="3394079"/>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59986070-D930-67A3-D442-A92D3B8D2844}"/>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6" name="Zástupný symbol pro číslo snímku 5">
            <a:extLst>
              <a:ext uri="{FF2B5EF4-FFF2-40B4-BE49-F238E27FC236}">
                <a16:creationId xmlns:a16="http://schemas.microsoft.com/office/drawing/2014/main" id="{16019858-84FB-0712-DD35-22521A1FD21B}"/>
              </a:ext>
            </a:extLst>
          </p:cNvPr>
          <p:cNvSpPr txBox="1">
            <a:spLocks noGrp="1"/>
          </p:cNvSpPr>
          <p:nvPr>
            <p:ph type="sldNum" sz="quarter" idx="8"/>
          </p:nvPr>
        </p:nvSpPr>
        <p:spPr/>
        <p:txBody>
          <a:bodyPr/>
          <a:lstStyle>
            <a:lvl1pPr>
              <a:defRPr/>
            </a:lvl1pPr>
          </a:lstStyle>
          <a:p>
            <a:pPr lvl="0"/>
            <a:fld id="{3FEB2ADD-BAC7-714D-8E29-B86E0DC6288A}" type="slidenum">
              <a:t>‹#›</a:t>
            </a:fld>
            <a:endParaRPr lang="cs-CZ"/>
          </a:p>
        </p:txBody>
      </p:sp>
    </p:spTree>
    <p:extLst>
      <p:ext uri="{BB962C8B-B14F-4D97-AF65-F5344CB8AC3E}">
        <p14:creationId xmlns:p14="http://schemas.microsoft.com/office/powerpoint/2010/main" val="2839957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7D7BC6-4875-8FA2-F69E-840E60A27605}"/>
              </a:ext>
            </a:extLst>
          </p:cNvPr>
          <p:cNvSpPr txBox="1">
            <a:spLocks noGrp="1"/>
          </p:cNvSpPr>
          <p:nvPr>
            <p:ph type="title"/>
          </p:nvPr>
        </p:nvSpPr>
        <p:spPr>
          <a:xfrm>
            <a:off x="630241" y="274640"/>
            <a:ext cx="7886700" cy="993779"/>
          </a:xfrm>
        </p:spPr>
        <p:txBody>
          <a:bodyPr/>
          <a:lstStyle>
            <a:lvl1pPr>
              <a:defRPr/>
            </a:lvl1pPr>
          </a:lstStyle>
          <a:p>
            <a:pPr lvl="0"/>
            <a:r>
              <a:rPr lang="cs-CZ"/>
              <a:t>Kliknutím lze upravit styl.</a:t>
            </a:r>
          </a:p>
        </p:txBody>
      </p:sp>
      <p:sp>
        <p:nvSpPr>
          <p:cNvPr id="3" name="Zástupný text 2">
            <a:extLst>
              <a:ext uri="{FF2B5EF4-FFF2-40B4-BE49-F238E27FC236}">
                <a16:creationId xmlns:a16="http://schemas.microsoft.com/office/drawing/2014/main" id="{9E121012-D5EF-858E-61BA-858F547C2693}"/>
              </a:ext>
            </a:extLst>
          </p:cNvPr>
          <p:cNvSpPr txBox="1">
            <a:spLocks noGrp="1"/>
          </p:cNvSpPr>
          <p:nvPr>
            <p:ph type="body" idx="1"/>
          </p:nvPr>
        </p:nvSpPr>
        <p:spPr>
          <a:xfrm>
            <a:off x="630241" y="1260472"/>
            <a:ext cx="3868734" cy="619121"/>
          </a:xfrm>
        </p:spPr>
        <p:txBody>
          <a:bodyPr anchor="b"/>
          <a:lstStyle>
            <a:lvl1pPr>
              <a:defRPr sz="2400" b="1"/>
            </a:lvl1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4454CEA-081A-A916-E5CC-6EC6E28D6BCB}"/>
              </a:ext>
            </a:extLst>
          </p:cNvPr>
          <p:cNvSpPr txBox="1">
            <a:spLocks noGrp="1"/>
          </p:cNvSpPr>
          <p:nvPr>
            <p:ph idx="2"/>
          </p:nvPr>
        </p:nvSpPr>
        <p:spPr>
          <a:xfrm>
            <a:off x="630241" y="1879604"/>
            <a:ext cx="3868734" cy="276224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0E3424FC-89FB-E88F-3FF7-D13555C465B2}"/>
              </a:ext>
            </a:extLst>
          </p:cNvPr>
          <p:cNvSpPr txBox="1">
            <a:spLocks noGrp="1"/>
          </p:cNvSpPr>
          <p:nvPr>
            <p:ph type="body" idx="3"/>
          </p:nvPr>
        </p:nvSpPr>
        <p:spPr>
          <a:xfrm>
            <a:off x="4629150" y="1260472"/>
            <a:ext cx="3887791" cy="619121"/>
          </a:xfrm>
        </p:spPr>
        <p:txBody>
          <a:bodyPr anchor="b"/>
          <a:lstStyle>
            <a:lvl1pPr>
              <a:defRPr sz="2400" b="1"/>
            </a:lvl1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6821F5A-A2F1-2B61-A82F-03362391E8F3}"/>
              </a:ext>
            </a:extLst>
          </p:cNvPr>
          <p:cNvSpPr txBox="1">
            <a:spLocks noGrp="1"/>
          </p:cNvSpPr>
          <p:nvPr>
            <p:ph idx="4"/>
          </p:nvPr>
        </p:nvSpPr>
        <p:spPr>
          <a:xfrm>
            <a:off x="4629150" y="1879604"/>
            <a:ext cx="3887791" cy="276224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zápatí 6">
            <a:extLst>
              <a:ext uri="{FF2B5EF4-FFF2-40B4-BE49-F238E27FC236}">
                <a16:creationId xmlns:a16="http://schemas.microsoft.com/office/drawing/2014/main" id="{BE4083C5-BA1D-C973-99B4-C8BB09B06693}"/>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8" name="Zástupný symbol pro číslo snímku 7">
            <a:extLst>
              <a:ext uri="{FF2B5EF4-FFF2-40B4-BE49-F238E27FC236}">
                <a16:creationId xmlns:a16="http://schemas.microsoft.com/office/drawing/2014/main" id="{4BD375C2-303F-4B2D-4568-4DFD59AC5383}"/>
              </a:ext>
            </a:extLst>
          </p:cNvPr>
          <p:cNvSpPr txBox="1">
            <a:spLocks noGrp="1"/>
          </p:cNvSpPr>
          <p:nvPr>
            <p:ph type="sldNum" sz="quarter" idx="8"/>
          </p:nvPr>
        </p:nvSpPr>
        <p:spPr/>
        <p:txBody>
          <a:bodyPr/>
          <a:lstStyle>
            <a:lvl1pPr>
              <a:defRPr/>
            </a:lvl1pPr>
          </a:lstStyle>
          <a:p>
            <a:pPr lvl="0"/>
            <a:fld id="{685974C8-11EB-BB45-9A5B-527264370A87}" type="slidenum">
              <a:t>‹#›</a:t>
            </a:fld>
            <a:endParaRPr lang="cs-CZ"/>
          </a:p>
        </p:txBody>
      </p:sp>
    </p:spTree>
    <p:extLst>
      <p:ext uri="{BB962C8B-B14F-4D97-AF65-F5344CB8AC3E}">
        <p14:creationId xmlns:p14="http://schemas.microsoft.com/office/powerpoint/2010/main" val="4080136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68D454-901E-3F36-CE63-55B4F1636BD2}"/>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zápatí 2">
            <a:extLst>
              <a:ext uri="{FF2B5EF4-FFF2-40B4-BE49-F238E27FC236}">
                <a16:creationId xmlns:a16="http://schemas.microsoft.com/office/drawing/2014/main" id="{FE9854AB-058E-D80A-BDC0-2C1808F96E4C}"/>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4" name="Zástupný symbol pro číslo snímku 3">
            <a:extLst>
              <a:ext uri="{FF2B5EF4-FFF2-40B4-BE49-F238E27FC236}">
                <a16:creationId xmlns:a16="http://schemas.microsoft.com/office/drawing/2014/main" id="{F33A715B-A015-02BC-BD5A-9ACEEEC73440}"/>
              </a:ext>
            </a:extLst>
          </p:cNvPr>
          <p:cNvSpPr txBox="1">
            <a:spLocks noGrp="1"/>
          </p:cNvSpPr>
          <p:nvPr>
            <p:ph type="sldNum" sz="quarter" idx="8"/>
          </p:nvPr>
        </p:nvSpPr>
        <p:spPr/>
        <p:txBody>
          <a:bodyPr/>
          <a:lstStyle>
            <a:lvl1pPr>
              <a:defRPr/>
            </a:lvl1pPr>
          </a:lstStyle>
          <a:p>
            <a:pPr lvl="0"/>
            <a:fld id="{0E8DCB2E-DBAF-E747-B413-7C47B7A78850}" type="slidenum">
              <a:t>‹#›</a:t>
            </a:fld>
            <a:endParaRPr lang="cs-CZ"/>
          </a:p>
        </p:txBody>
      </p:sp>
    </p:spTree>
    <p:extLst>
      <p:ext uri="{BB962C8B-B14F-4D97-AF65-F5344CB8AC3E}">
        <p14:creationId xmlns:p14="http://schemas.microsoft.com/office/powerpoint/2010/main" val="109445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1053A84-22E5-8865-84B9-22AB03AA9874}"/>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3" name="Zástupný symbol pro číslo snímku 2">
            <a:extLst>
              <a:ext uri="{FF2B5EF4-FFF2-40B4-BE49-F238E27FC236}">
                <a16:creationId xmlns:a16="http://schemas.microsoft.com/office/drawing/2014/main" id="{AA8F9C84-F347-3633-C57C-F16B1F34DAF0}"/>
              </a:ext>
            </a:extLst>
          </p:cNvPr>
          <p:cNvSpPr txBox="1">
            <a:spLocks noGrp="1"/>
          </p:cNvSpPr>
          <p:nvPr>
            <p:ph type="sldNum" sz="quarter" idx="8"/>
          </p:nvPr>
        </p:nvSpPr>
        <p:spPr/>
        <p:txBody>
          <a:bodyPr/>
          <a:lstStyle>
            <a:lvl1pPr>
              <a:defRPr/>
            </a:lvl1pPr>
          </a:lstStyle>
          <a:p>
            <a:pPr lvl="0"/>
            <a:fld id="{4C4F3FA6-D681-084D-9F3F-E18BB8657EF9}" type="slidenum">
              <a:t>‹#›</a:t>
            </a:fld>
            <a:endParaRPr lang="cs-CZ"/>
          </a:p>
        </p:txBody>
      </p:sp>
    </p:spTree>
    <p:extLst>
      <p:ext uri="{BB962C8B-B14F-4D97-AF65-F5344CB8AC3E}">
        <p14:creationId xmlns:p14="http://schemas.microsoft.com/office/powerpoint/2010/main" val="149866840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BD8DA1-2325-CBC7-FA79-CAA8BD73132D}"/>
              </a:ext>
            </a:extLst>
          </p:cNvPr>
          <p:cNvSpPr txBox="1">
            <a:spLocks noGrp="1"/>
          </p:cNvSpPr>
          <p:nvPr>
            <p:ph type="title"/>
          </p:nvPr>
        </p:nvSpPr>
        <p:spPr>
          <a:xfrm>
            <a:off x="630241" y="342900"/>
            <a:ext cx="2949570" cy="1200150"/>
          </a:xfrm>
        </p:spPr>
        <p:txBody>
          <a:bodyPr anchor="b"/>
          <a:lstStyle>
            <a:lvl1pPr>
              <a:defRPr sz="3200"/>
            </a:lvl1pPr>
          </a:lstStyle>
          <a:p>
            <a:pPr lvl="0"/>
            <a:r>
              <a:rPr lang="cs-CZ"/>
              <a:t>Kliknutím lze upravit styl.</a:t>
            </a:r>
          </a:p>
        </p:txBody>
      </p:sp>
      <p:sp>
        <p:nvSpPr>
          <p:cNvPr id="3" name="Zástupný obsah 2">
            <a:extLst>
              <a:ext uri="{FF2B5EF4-FFF2-40B4-BE49-F238E27FC236}">
                <a16:creationId xmlns:a16="http://schemas.microsoft.com/office/drawing/2014/main" id="{DB5A8170-3112-C3CD-B7BB-F1F849C503BF}"/>
              </a:ext>
            </a:extLst>
          </p:cNvPr>
          <p:cNvSpPr txBox="1">
            <a:spLocks noGrp="1"/>
          </p:cNvSpPr>
          <p:nvPr>
            <p:ph idx="1"/>
          </p:nvPr>
        </p:nvSpPr>
        <p:spPr>
          <a:xfrm>
            <a:off x="3887791" y="741358"/>
            <a:ext cx="4629150" cy="3654427"/>
          </a:xfrm>
        </p:spPr>
        <p:txBody>
          <a:bodyPr/>
          <a:lstStyle>
            <a:lvl1pPr>
              <a:defRPr/>
            </a:lvl1pPr>
            <a:lvl2pPr>
              <a:defRPr sz="2800"/>
            </a:lvl2pPr>
            <a:lvl3pPr>
              <a:defRPr sz="2400"/>
            </a:lvl3pPr>
            <a:lvl4pPr>
              <a:defRPr sz="2000"/>
            </a:lvl4pPr>
            <a:lvl5pPr>
              <a:defRPr sz="20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9F3A44D-D717-F935-A1B2-FDEECF726640}"/>
              </a:ext>
            </a:extLst>
          </p:cNvPr>
          <p:cNvSpPr txBox="1">
            <a:spLocks noGrp="1"/>
          </p:cNvSpPr>
          <p:nvPr>
            <p:ph type="body" idx="2"/>
          </p:nvPr>
        </p:nvSpPr>
        <p:spPr>
          <a:xfrm>
            <a:off x="630241" y="1543050"/>
            <a:ext cx="2949570" cy="2859091"/>
          </a:xfrm>
        </p:spPr>
        <p:txBody>
          <a:bodyPr/>
          <a:lstStyle>
            <a:lvl1pPr>
              <a:defRPr sz="1600"/>
            </a:lvl1pPr>
          </a:lstStyle>
          <a:p>
            <a:pPr lvl="0"/>
            <a:r>
              <a:rPr lang="cs-CZ"/>
              <a:t>Po kliknutí můžete upravovat styly textu v předloze.</a:t>
            </a:r>
          </a:p>
        </p:txBody>
      </p:sp>
      <p:sp>
        <p:nvSpPr>
          <p:cNvPr id="5" name="Zástupný symbol pro zápatí 4">
            <a:extLst>
              <a:ext uri="{FF2B5EF4-FFF2-40B4-BE49-F238E27FC236}">
                <a16:creationId xmlns:a16="http://schemas.microsoft.com/office/drawing/2014/main" id="{5AA9DE5D-44AE-C180-C58D-5BBD31301306}"/>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6" name="Zástupný symbol pro číslo snímku 5">
            <a:extLst>
              <a:ext uri="{FF2B5EF4-FFF2-40B4-BE49-F238E27FC236}">
                <a16:creationId xmlns:a16="http://schemas.microsoft.com/office/drawing/2014/main" id="{82E9B867-1F1C-2C88-E556-418A4757AD92}"/>
              </a:ext>
            </a:extLst>
          </p:cNvPr>
          <p:cNvSpPr txBox="1">
            <a:spLocks noGrp="1"/>
          </p:cNvSpPr>
          <p:nvPr>
            <p:ph type="sldNum" sz="quarter" idx="8"/>
          </p:nvPr>
        </p:nvSpPr>
        <p:spPr/>
        <p:txBody>
          <a:bodyPr/>
          <a:lstStyle>
            <a:lvl1pPr>
              <a:defRPr/>
            </a:lvl1pPr>
          </a:lstStyle>
          <a:p>
            <a:pPr lvl="0"/>
            <a:fld id="{A2277561-EA44-7148-829A-E8B526C11594}" type="slidenum">
              <a:t>‹#›</a:t>
            </a:fld>
            <a:endParaRPr lang="cs-CZ"/>
          </a:p>
        </p:txBody>
      </p:sp>
    </p:spTree>
    <p:extLst>
      <p:ext uri="{BB962C8B-B14F-4D97-AF65-F5344CB8AC3E}">
        <p14:creationId xmlns:p14="http://schemas.microsoft.com/office/powerpoint/2010/main" val="141973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193CCE-06FE-EE70-BDEF-7130F5443415}"/>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B68EBED3-4300-A5D3-5049-385798539E2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448081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09A5BC-FE52-CAAA-F249-1D400488735C}"/>
              </a:ext>
            </a:extLst>
          </p:cNvPr>
          <p:cNvSpPr txBox="1">
            <a:spLocks noGrp="1"/>
          </p:cNvSpPr>
          <p:nvPr>
            <p:ph type="title"/>
          </p:nvPr>
        </p:nvSpPr>
        <p:spPr>
          <a:xfrm>
            <a:off x="630241" y="342900"/>
            <a:ext cx="2949570" cy="1200150"/>
          </a:xfrm>
        </p:spPr>
        <p:txBody>
          <a:bodyPr anchor="b"/>
          <a:lstStyle>
            <a:lvl1pPr>
              <a:defRPr sz="3200"/>
            </a:lvl1pPr>
          </a:lstStyle>
          <a:p>
            <a:pPr lvl="0"/>
            <a:r>
              <a:rPr lang="cs-CZ"/>
              <a:t>Kliknutím lze upravit styl.</a:t>
            </a:r>
          </a:p>
        </p:txBody>
      </p:sp>
      <p:sp>
        <p:nvSpPr>
          <p:cNvPr id="3" name="Zástupný symbol obrázku 2">
            <a:extLst>
              <a:ext uri="{FF2B5EF4-FFF2-40B4-BE49-F238E27FC236}">
                <a16:creationId xmlns:a16="http://schemas.microsoft.com/office/drawing/2014/main" id="{0582AADB-8FCA-78B9-2B73-499E939ADC59}"/>
              </a:ext>
            </a:extLst>
          </p:cNvPr>
          <p:cNvSpPr txBox="1">
            <a:spLocks noGrp="1"/>
          </p:cNvSpPr>
          <p:nvPr>
            <p:ph type="pic" idx="1"/>
          </p:nvPr>
        </p:nvSpPr>
        <p:spPr>
          <a:xfrm>
            <a:off x="3887791" y="741358"/>
            <a:ext cx="4629150" cy="3654427"/>
          </a:xfrm>
        </p:spPr>
        <p:txBody>
          <a:bodyPr/>
          <a:lstStyle>
            <a:lvl1pPr>
              <a:defRPr/>
            </a:lvl1pPr>
          </a:lstStyle>
          <a:p>
            <a:pPr lvl="0"/>
            <a:endParaRPr lang="cs-CZ"/>
          </a:p>
        </p:txBody>
      </p:sp>
      <p:sp>
        <p:nvSpPr>
          <p:cNvPr id="4" name="Zástupný text 3">
            <a:extLst>
              <a:ext uri="{FF2B5EF4-FFF2-40B4-BE49-F238E27FC236}">
                <a16:creationId xmlns:a16="http://schemas.microsoft.com/office/drawing/2014/main" id="{DB2E19C1-7FA6-BCB3-0216-790F84C39F06}"/>
              </a:ext>
            </a:extLst>
          </p:cNvPr>
          <p:cNvSpPr txBox="1">
            <a:spLocks noGrp="1"/>
          </p:cNvSpPr>
          <p:nvPr>
            <p:ph type="body" idx="2"/>
          </p:nvPr>
        </p:nvSpPr>
        <p:spPr>
          <a:xfrm>
            <a:off x="630241" y="1543050"/>
            <a:ext cx="2949570" cy="2859091"/>
          </a:xfrm>
        </p:spPr>
        <p:txBody>
          <a:bodyPr/>
          <a:lstStyle>
            <a:lvl1pPr>
              <a:defRPr sz="1600"/>
            </a:lvl1pPr>
          </a:lstStyle>
          <a:p>
            <a:pPr lvl="0"/>
            <a:r>
              <a:rPr lang="cs-CZ"/>
              <a:t>Po kliknutí můžete upravovat styly textu v předloze.</a:t>
            </a:r>
          </a:p>
        </p:txBody>
      </p:sp>
      <p:sp>
        <p:nvSpPr>
          <p:cNvPr id="5" name="Zástupný symbol pro zápatí 4">
            <a:extLst>
              <a:ext uri="{FF2B5EF4-FFF2-40B4-BE49-F238E27FC236}">
                <a16:creationId xmlns:a16="http://schemas.microsoft.com/office/drawing/2014/main" id="{0E05E58B-563F-8BDE-ABEA-6DD2F2D4FA8B}"/>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6" name="Zástupný symbol pro číslo snímku 5">
            <a:extLst>
              <a:ext uri="{FF2B5EF4-FFF2-40B4-BE49-F238E27FC236}">
                <a16:creationId xmlns:a16="http://schemas.microsoft.com/office/drawing/2014/main" id="{F0887750-D42F-9B83-3869-1F52D01AD026}"/>
              </a:ext>
            </a:extLst>
          </p:cNvPr>
          <p:cNvSpPr txBox="1">
            <a:spLocks noGrp="1"/>
          </p:cNvSpPr>
          <p:nvPr>
            <p:ph type="sldNum" sz="quarter" idx="8"/>
          </p:nvPr>
        </p:nvSpPr>
        <p:spPr/>
        <p:txBody>
          <a:bodyPr/>
          <a:lstStyle>
            <a:lvl1pPr>
              <a:defRPr/>
            </a:lvl1pPr>
          </a:lstStyle>
          <a:p>
            <a:pPr lvl="0"/>
            <a:fld id="{934AAB53-7686-5945-8A57-D11676B82F8E}" type="slidenum">
              <a:t>‹#›</a:t>
            </a:fld>
            <a:endParaRPr lang="cs-CZ"/>
          </a:p>
        </p:txBody>
      </p:sp>
    </p:spTree>
    <p:extLst>
      <p:ext uri="{BB962C8B-B14F-4D97-AF65-F5344CB8AC3E}">
        <p14:creationId xmlns:p14="http://schemas.microsoft.com/office/powerpoint/2010/main" val="1845820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ABD0DA-1F03-2162-EC24-33503D7233B2}"/>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980D0A44-D650-3BE1-98DF-FC45D89ED3A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a:extLst>
              <a:ext uri="{FF2B5EF4-FFF2-40B4-BE49-F238E27FC236}">
                <a16:creationId xmlns:a16="http://schemas.microsoft.com/office/drawing/2014/main" id="{A9FD6DAA-7332-5878-3A25-495A34C5D355}"/>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5" name="Zástupný symbol pro číslo snímku 4">
            <a:extLst>
              <a:ext uri="{FF2B5EF4-FFF2-40B4-BE49-F238E27FC236}">
                <a16:creationId xmlns:a16="http://schemas.microsoft.com/office/drawing/2014/main" id="{CABECD84-7292-9303-5A6F-A11D23EE2335}"/>
              </a:ext>
            </a:extLst>
          </p:cNvPr>
          <p:cNvSpPr txBox="1">
            <a:spLocks noGrp="1"/>
          </p:cNvSpPr>
          <p:nvPr>
            <p:ph type="sldNum" sz="quarter" idx="8"/>
          </p:nvPr>
        </p:nvSpPr>
        <p:spPr/>
        <p:txBody>
          <a:bodyPr/>
          <a:lstStyle>
            <a:lvl1pPr>
              <a:defRPr/>
            </a:lvl1pPr>
          </a:lstStyle>
          <a:p>
            <a:pPr lvl="0"/>
            <a:fld id="{567D9394-EEFF-D042-9D75-26465596DFC1}" type="slidenum">
              <a:t>‹#›</a:t>
            </a:fld>
            <a:endParaRPr lang="cs-CZ"/>
          </a:p>
        </p:txBody>
      </p:sp>
    </p:spTree>
    <p:extLst>
      <p:ext uri="{BB962C8B-B14F-4D97-AF65-F5344CB8AC3E}">
        <p14:creationId xmlns:p14="http://schemas.microsoft.com/office/powerpoint/2010/main" val="2134814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7314824-84F0-46FF-E9F2-911139D62648}"/>
              </a:ext>
            </a:extLst>
          </p:cNvPr>
          <p:cNvSpPr txBox="1">
            <a:spLocks noGrp="1"/>
          </p:cNvSpPr>
          <p:nvPr>
            <p:ph type="title" orient="vert"/>
          </p:nvPr>
        </p:nvSpPr>
        <p:spPr>
          <a:xfrm>
            <a:off x="6578595" y="195260"/>
            <a:ext cx="2108204" cy="4402141"/>
          </a:xfrm>
        </p:spPr>
        <p:txBody>
          <a:bodyPr vert="eaVert"/>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C909B60C-197E-2CAE-9DD9-61F19AE71645}"/>
              </a:ext>
            </a:extLst>
          </p:cNvPr>
          <p:cNvSpPr txBox="1">
            <a:spLocks noGrp="1"/>
          </p:cNvSpPr>
          <p:nvPr>
            <p:ph type="body" orient="vert" idx="1"/>
          </p:nvPr>
        </p:nvSpPr>
        <p:spPr>
          <a:xfrm>
            <a:off x="252410" y="195260"/>
            <a:ext cx="6173791" cy="4402141"/>
          </a:xfrm>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a:extLst>
              <a:ext uri="{FF2B5EF4-FFF2-40B4-BE49-F238E27FC236}">
                <a16:creationId xmlns:a16="http://schemas.microsoft.com/office/drawing/2014/main" id="{D6E51CAA-15AE-41B6-615E-89916BAAACCE}"/>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5" name="Zástupný symbol pro číslo snímku 4">
            <a:extLst>
              <a:ext uri="{FF2B5EF4-FFF2-40B4-BE49-F238E27FC236}">
                <a16:creationId xmlns:a16="http://schemas.microsoft.com/office/drawing/2014/main" id="{2FB646AA-C7B6-2ECD-5346-046DFF03FD47}"/>
              </a:ext>
            </a:extLst>
          </p:cNvPr>
          <p:cNvSpPr txBox="1">
            <a:spLocks noGrp="1"/>
          </p:cNvSpPr>
          <p:nvPr>
            <p:ph type="sldNum" sz="quarter" idx="8"/>
          </p:nvPr>
        </p:nvSpPr>
        <p:spPr/>
        <p:txBody>
          <a:bodyPr/>
          <a:lstStyle>
            <a:lvl1pPr>
              <a:defRPr/>
            </a:lvl1pPr>
          </a:lstStyle>
          <a:p>
            <a:pPr lvl="0"/>
            <a:fld id="{BF65F682-F66F-6D4E-BCE8-CC49FAA9F272}" type="slidenum">
              <a:t>‹#›</a:t>
            </a:fld>
            <a:endParaRPr lang="cs-CZ"/>
          </a:p>
        </p:txBody>
      </p:sp>
    </p:spTree>
    <p:extLst>
      <p:ext uri="{BB962C8B-B14F-4D97-AF65-F5344CB8AC3E}">
        <p14:creationId xmlns:p14="http://schemas.microsoft.com/office/powerpoint/2010/main" val="384491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4BC39B-0834-0568-4C6C-DDFDA0A8884C}"/>
              </a:ext>
            </a:extLst>
          </p:cNvPr>
          <p:cNvSpPr txBox="1">
            <a:spLocks noGrp="1"/>
          </p:cNvSpPr>
          <p:nvPr>
            <p:ph type="ctrTitle"/>
          </p:nvPr>
        </p:nvSpPr>
        <p:spPr>
          <a:xfrm>
            <a:off x="1143000" y="841376"/>
            <a:ext cx="6858000" cy="1790696"/>
          </a:xfrm>
        </p:spPr>
        <p:txBody>
          <a:bodyPr anchor="b" anchorCtr="1"/>
          <a:lstStyle>
            <a:lvl1pPr algn="ctr">
              <a:defRPr sz="6000"/>
            </a:lvl1pPr>
          </a:lstStyle>
          <a:p>
            <a:pPr lvl="0"/>
            <a:r>
              <a:rPr lang="cs-CZ"/>
              <a:t>Kliknutím lze upravit styl.</a:t>
            </a:r>
          </a:p>
        </p:txBody>
      </p:sp>
      <p:sp>
        <p:nvSpPr>
          <p:cNvPr id="3" name="Podnadpis 2">
            <a:extLst>
              <a:ext uri="{FF2B5EF4-FFF2-40B4-BE49-F238E27FC236}">
                <a16:creationId xmlns:a16="http://schemas.microsoft.com/office/drawing/2014/main" id="{5A916A1F-D873-363B-8F1E-E49CC8E3BC44}"/>
              </a:ext>
            </a:extLst>
          </p:cNvPr>
          <p:cNvSpPr txBox="1">
            <a:spLocks noGrp="1"/>
          </p:cNvSpPr>
          <p:nvPr>
            <p:ph type="subTitle" idx="1"/>
          </p:nvPr>
        </p:nvSpPr>
        <p:spPr>
          <a:xfrm>
            <a:off x="1143000" y="2701923"/>
            <a:ext cx="6858000" cy="1241426"/>
          </a:xfrm>
        </p:spPr>
        <p:txBody>
          <a:bodyPr anchorCtr="1"/>
          <a:lstStyle>
            <a:lvl1pPr algn="ctr">
              <a:defRPr sz="2400"/>
            </a:lvl1pPr>
          </a:lstStyle>
          <a:p>
            <a:pPr lvl="0"/>
            <a:r>
              <a:rPr lang="cs-CZ"/>
              <a:t>Kliknutím můžete upravit styl předlohy.</a:t>
            </a:r>
          </a:p>
        </p:txBody>
      </p:sp>
    </p:spTree>
    <p:extLst>
      <p:ext uri="{BB962C8B-B14F-4D97-AF65-F5344CB8AC3E}">
        <p14:creationId xmlns:p14="http://schemas.microsoft.com/office/powerpoint/2010/main" val="1821608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E6A9DA-A30D-0693-56D0-CF1C4C0D66A2}"/>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D7C1AB43-DE19-099C-828E-9028B3BD87D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09822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6057F7-AB72-1B14-4001-E7F05BF31142}"/>
              </a:ext>
            </a:extLst>
          </p:cNvPr>
          <p:cNvSpPr txBox="1">
            <a:spLocks noGrp="1"/>
          </p:cNvSpPr>
          <p:nvPr>
            <p:ph type="title"/>
          </p:nvPr>
        </p:nvSpPr>
        <p:spPr>
          <a:xfrm>
            <a:off x="623885" y="1282702"/>
            <a:ext cx="7886700" cy="2139952"/>
          </a:xfrm>
        </p:spPr>
        <p:txBody>
          <a:bodyPr anchor="b"/>
          <a:lstStyle>
            <a:lvl1pPr>
              <a:defRPr sz="6000"/>
            </a:lvl1pPr>
          </a:lstStyle>
          <a:p>
            <a:pPr lvl="0"/>
            <a:r>
              <a:rPr lang="cs-CZ"/>
              <a:t>Kliknutím lze upravit styl.</a:t>
            </a:r>
          </a:p>
        </p:txBody>
      </p:sp>
      <p:sp>
        <p:nvSpPr>
          <p:cNvPr id="3" name="Zástupný text 2">
            <a:extLst>
              <a:ext uri="{FF2B5EF4-FFF2-40B4-BE49-F238E27FC236}">
                <a16:creationId xmlns:a16="http://schemas.microsoft.com/office/drawing/2014/main" id="{F097F4F8-6478-85AA-DECE-106045AC7D06}"/>
              </a:ext>
            </a:extLst>
          </p:cNvPr>
          <p:cNvSpPr txBox="1">
            <a:spLocks noGrp="1"/>
          </p:cNvSpPr>
          <p:nvPr>
            <p:ph type="body" idx="1"/>
          </p:nvPr>
        </p:nvSpPr>
        <p:spPr>
          <a:xfrm>
            <a:off x="623885" y="3441701"/>
            <a:ext cx="7886700" cy="1125534"/>
          </a:xfrm>
        </p:spPr>
        <p:txBody>
          <a:bodyPr/>
          <a:lstStyle>
            <a:lvl1pPr>
              <a:defRPr sz="2400">
                <a:solidFill>
                  <a:srgbClr val="898989"/>
                </a:solidFill>
              </a:defRPr>
            </a:lvl1pPr>
          </a:lstStyle>
          <a:p>
            <a:pPr lvl="0"/>
            <a:r>
              <a:rPr lang="cs-CZ"/>
              <a:t>Po kliknutí můžete upravovat styly textu v předloze.</a:t>
            </a:r>
          </a:p>
        </p:txBody>
      </p:sp>
    </p:spTree>
    <p:extLst>
      <p:ext uri="{BB962C8B-B14F-4D97-AF65-F5344CB8AC3E}">
        <p14:creationId xmlns:p14="http://schemas.microsoft.com/office/powerpoint/2010/main" val="1003715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10ADFD-1FC9-0C91-61BD-BF6087F1E3F5}"/>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2D5C30DD-CBEA-6C42-564A-0F7608184EC1}"/>
              </a:ext>
            </a:extLst>
          </p:cNvPr>
          <p:cNvSpPr txBox="1">
            <a:spLocks noGrp="1"/>
          </p:cNvSpPr>
          <p:nvPr>
            <p:ph idx="1"/>
          </p:nvPr>
        </p:nvSpPr>
        <p:spPr>
          <a:xfrm>
            <a:off x="457200" y="1203322"/>
            <a:ext cx="4038603" cy="3394079"/>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1FBE03B-A2FD-B75F-2980-971FE9FAE9D6}"/>
              </a:ext>
            </a:extLst>
          </p:cNvPr>
          <p:cNvSpPr txBox="1">
            <a:spLocks noGrp="1"/>
          </p:cNvSpPr>
          <p:nvPr>
            <p:ph idx="2"/>
          </p:nvPr>
        </p:nvSpPr>
        <p:spPr>
          <a:xfrm>
            <a:off x="4648196" y="1203322"/>
            <a:ext cx="4038603" cy="3394079"/>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635651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63AC6D-060D-77B3-ED77-561E57CA868C}"/>
              </a:ext>
            </a:extLst>
          </p:cNvPr>
          <p:cNvSpPr txBox="1">
            <a:spLocks noGrp="1"/>
          </p:cNvSpPr>
          <p:nvPr>
            <p:ph type="title"/>
          </p:nvPr>
        </p:nvSpPr>
        <p:spPr>
          <a:xfrm>
            <a:off x="630241" y="274640"/>
            <a:ext cx="7886700" cy="993779"/>
          </a:xfrm>
        </p:spPr>
        <p:txBody>
          <a:bodyPr/>
          <a:lstStyle>
            <a:lvl1pPr>
              <a:defRPr/>
            </a:lvl1pPr>
          </a:lstStyle>
          <a:p>
            <a:pPr lvl="0"/>
            <a:r>
              <a:rPr lang="cs-CZ"/>
              <a:t>Kliknutím lze upravit styl.</a:t>
            </a:r>
          </a:p>
        </p:txBody>
      </p:sp>
      <p:sp>
        <p:nvSpPr>
          <p:cNvPr id="3" name="Zástupný text 2">
            <a:extLst>
              <a:ext uri="{FF2B5EF4-FFF2-40B4-BE49-F238E27FC236}">
                <a16:creationId xmlns:a16="http://schemas.microsoft.com/office/drawing/2014/main" id="{E97C596B-561A-4857-C78C-D961FFD9A983}"/>
              </a:ext>
            </a:extLst>
          </p:cNvPr>
          <p:cNvSpPr txBox="1">
            <a:spLocks noGrp="1"/>
          </p:cNvSpPr>
          <p:nvPr>
            <p:ph type="body" idx="1"/>
          </p:nvPr>
        </p:nvSpPr>
        <p:spPr>
          <a:xfrm>
            <a:off x="630241" y="1260472"/>
            <a:ext cx="3868734" cy="619121"/>
          </a:xfrm>
        </p:spPr>
        <p:txBody>
          <a:bodyPr anchor="b"/>
          <a:lstStyle>
            <a:lvl1pPr>
              <a:defRPr sz="2400" b="1"/>
            </a:lvl1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204CE97-6AB7-FE43-0410-3E49B8D79346}"/>
              </a:ext>
            </a:extLst>
          </p:cNvPr>
          <p:cNvSpPr txBox="1">
            <a:spLocks noGrp="1"/>
          </p:cNvSpPr>
          <p:nvPr>
            <p:ph idx="2"/>
          </p:nvPr>
        </p:nvSpPr>
        <p:spPr>
          <a:xfrm>
            <a:off x="630241" y="1879604"/>
            <a:ext cx="3868734" cy="276224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5E90974-D471-8BC2-48C7-21D6EE36CFD3}"/>
              </a:ext>
            </a:extLst>
          </p:cNvPr>
          <p:cNvSpPr txBox="1">
            <a:spLocks noGrp="1"/>
          </p:cNvSpPr>
          <p:nvPr>
            <p:ph type="body" idx="3"/>
          </p:nvPr>
        </p:nvSpPr>
        <p:spPr>
          <a:xfrm>
            <a:off x="4629150" y="1260472"/>
            <a:ext cx="3887791" cy="619121"/>
          </a:xfrm>
        </p:spPr>
        <p:txBody>
          <a:bodyPr anchor="b"/>
          <a:lstStyle>
            <a:lvl1pPr>
              <a:defRPr sz="2400" b="1"/>
            </a:lvl1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C000BB1-1BDB-653D-EFD0-3EF47A85F3C6}"/>
              </a:ext>
            </a:extLst>
          </p:cNvPr>
          <p:cNvSpPr txBox="1">
            <a:spLocks noGrp="1"/>
          </p:cNvSpPr>
          <p:nvPr>
            <p:ph idx="4"/>
          </p:nvPr>
        </p:nvSpPr>
        <p:spPr>
          <a:xfrm>
            <a:off x="4629150" y="1879604"/>
            <a:ext cx="3887791" cy="276224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344434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1759AA-5A74-3230-387B-0327E8BE1AAF}"/>
              </a:ext>
            </a:extLst>
          </p:cNvPr>
          <p:cNvSpPr txBox="1">
            <a:spLocks noGrp="1"/>
          </p:cNvSpPr>
          <p:nvPr>
            <p:ph type="title"/>
          </p:nvPr>
        </p:nvSpPr>
        <p:spPr/>
        <p:txBody>
          <a:bodyPr/>
          <a:lstStyle>
            <a:lvl1pPr>
              <a:defRPr/>
            </a:lvl1pPr>
          </a:lstStyle>
          <a:p>
            <a:pPr lvl="0"/>
            <a:r>
              <a:rPr lang="cs-CZ"/>
              <a:t>Kliknutím lze upravit styl.</a:t>
            </a:r>
          </a:p>
        </p:txBody>
      </p:sp>
    </p:spTree>
    <p:extLst>
      <p:ext uri="{BB962C8B-B14F-4D97-AF65-F5344CB8AC3E}">
        <p14:creationId xmlns:p14="http://schemas.microsoft.com/office/powerpoint/2010/main" val="195933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8290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2DC812-5D5C-CC51-DB9B-3E8C7A327946}"/>
              </a:ext>
            </a:extLst>
          </p:cNvPr>
          <p:cNvSpPr txBox="1">
            <a:spLocks noGrp="1"/>
          </p:cNvSpPr>
          <p:nvPr>
            <p:ph type="title"/>
          </p:nvPr>
        </p:nvSpPr>
        <p:spPr>
          <a:xfrm>
            <a:off x="623885" y="1282702"/>
            <a:ext cx="7886700" cy="2139952"/>
          </a:xfrm>
        </p:spPr>
        <p:txBody>
          <a:bodyPr anchor="b"/>
          <a:lstStyle>
            <a:lvl1pPr>
              <a:defRPr sz="6000"/>
            </a:lvl1pPr>
          </a:lstStyle>
          <a:p>
            <a:pPr lvl="0"/>
            <a:r>
              <a:rPr lang="cs-CZ"/>
              <a:t>Kliknutím lze upravit styl.</a:t>
            </a:r>
          </a:p>
        </p:txBody>
      </p:sp>
      <p:sp>
        <p:nvSpPr>
          <p:cNvPr id="3" name="Zástupný text 2">
            <a:extLst>
              <a:ext uri="{FF2B5EF4-FFF2-40B4-BE49-F238E27FC236}">
                <a16:creationId xmlns:a16="http://schemas.microsoft.com/office/drawing/2014/main" id="{73ABEE39-1F57-7973-E787-3C5E7655B0BA}"/>
              </a:ext>
            </a:extLst>
          </p:cNvPr>
          <p:cNvSpPr txBox="1">
            <a:spLocks noGrp="1"/>
          </p:cNvSpPr>
          <p:nvPr>
            <p:ph type="body" idx="1"/>
          </p:nvPr>
        </p:nvSpPr>
        <p:spPr>
          <a:xfrm>
            <a:off x="623885" y="3441701"/>
            <a:ext cx="7886700" cy="1125534"/>
          </a:xfrm>
        </p:spPr>
        <p:txBody>
          <a:bodyPr/>
          <a:lstStyle>
            <a:lvl1pPr>
              <a:defRPr sz="2400">
                <a:solidFill>
                  <a:srgbClr val="898989"/>
                </a:solidFill>
              </a:defRPr>
            </a:lvl1pPr>
          </a:lstStyle>
          <a:p>
            <a:pPr lvl="0"/>
            <a:r>
              <a:rPr lang="cs-CZ"/>
              <a:t>Po kliknutí můžete upravovat styly textu v předloze.</a:t>
            </a:r>
          </a:p>
        </p:txBody>
      </p:sp>
    </p:spTree>
    <p:extLst>
      <p:ext uri="{BB962C8B-B14F-4D97-AF65-F5344CB8AC3E}">
        <p14:creationId xmlns:p14="http://schemas.microsoft.com/office/powerpoint/2010/main" val="5356389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3167AA-4513-8B60-7253-B1319D3F26D2}"/>
              </a:ext>
            </a:extLst>
          </p:cNvPr>
          <p:cNvSpPr txBox="1">
            <a:spLocks noGrp="1"/>
          </p:cNvSpPr>
          <p:nvPr>
            <p:ph type="title"/>
          </p:nvPr>
        </p:nvSpPr>
        <p:spPr>
          <a:xfrm>
            <a:off x="630241" y="342900"/>
            <a:ext cx="2949570" cy="1200150"/>
          </a:xfrm>
        </p:spPr>
        <p:txBody>
          <a:bodyPr anchor="b"/>
          <a:lstStyle>
            <a:lvl1pPr>
              <a:defRPr sz="3200"/>
            </a:lvl1pPr>
          </a:lstStyle>
          <a:p>
            <a:pPr lvl="0"/>
            <a:r>
              <a:rPr lang="cs-CZ"/>
              <a:t>Kliknutím lze upravit styl.</a:t>
            </a:r>
          </a:p>
        </p:txBody>
      </p:sp>
      <p:sp>
        <p:nvSpPr>
          <p:cNvPr id="3" name="Zástupný obsah 2">
            <a:extLst>
              <a:ext uri="{FF2B5EF4-FFF2-40B4-BE49-F238E27FC236}">
                <a16:creationId xmlns:a16="http://schemas.microsoft.com/office/drawing/2014/main" id="{ADC7AC0C-3DCF-E1F9-5094-EF671D8F26C5}"/>
              </a:ext>
            </a:extLst>
          </p:cNvPr>
          <p:cNvSpPr txBox="1">
            <a:spLocks noGrp="1"/>
          </p:cNvSpPr>
          <p:nvPr>
            <p:ph idx="1"/>
          </p:nvPr>
        </p:nvSpPr>
        <p:spPr>
          <a:xfrm>
            <a:off x="3887791" y="741358"/>
            <a:ext cx="4629150" cy="3654427"/>
          </a:xfrm>
        </p:spPr>
        <p:txBody>
          <a:bodyPr/>
          <a:lstStyle>
            <a:lvl1pPr>
              <a:defRPr/>
            </a:lvl1pPr>
            <a:lvl2pPr>
              <a:defRPr sz="2800"/>
            </a:lvl2pPr>
            <a:lvl3pPr>
              <a:defRPr sz="2400"/>
            </a:lvl3pPr>
            <a:lvl4pPr>
              <a:defRPr sz="2000"/>
            </a:lvl4pPr>
            <a:lvl5pPr>
              <a:defRPr sz="20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ED5F16B0-3B6A-48CC-6ADB-8E684380A65C}"/>
              </a:ext>
            </a:extLst>
          </p:cNvPr>
          <p:cNvSpPr txBox="1">
            <a:spLocks noGrp="1"/>
          </p:cNvSpPr>
          <p:nvPr>
            <p:ph type="body" idx="2"/>
          </p:nvPr>
        </p:nvSpPr>
        <p:spPr>
          <a:xfrm>
            <a:off x="630241" y="1543050"/>
            <a:ext cx="2949570" cy="2859091"/>
          </a:xfrm>
        </p:spPr>
        <p:txBody>
          <a:bodyPr/>
          <a:lstStyle>
            <a:lvl1pPr>
              <a:defRPr sz="1600"/>
            </a:lvl1pPr>
          </a:lstStyle>
          <a:p>
            <a:pPr lvl="0"/>
            <a:r>
              <a:rPr lang="cs-CZ"/>
              <a:t>Po kliknutí můžete upravovat styly textu v předloze.</a:t>
            </a:r>
          </a:p>
        </p:txBody>
      </p:sp>
    </p:spTree>
    <p:extLst>
      <p:ext uri="{BB962C8B-B14F-4D97-AF65-F5344CB8AC3E}">
        <p14:creationId xmlns:p14="http://schemas.microsoft.com/office/powerpoint/2010/main" val="3853979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101C5B-DCBE-3568-A6FB-FAF97DABEC6C}"/>
              </a:ext>
            </a:extLst>
          </p:cNvPr>
          <p:cNvSpPr txBox="1">
            <a:spLocks noGrp="1"/>
          </p:cNvSpPr>
          <p:nvPr>
            <p:ph type="title"/>
          </p:nvPr>
        </p:nvSpPr>
        <p:spPr>
          <a:xfrm>
            <a:off x="630241" y="342900"/>
            <a:ext cx="2949570" cy="1200150"/>
          </a:xfrm>
        </p:spPr>
        <p:txBody>
          <a:bodyPr anchor="b"/>
          <a:lstStyle>
            <a:lvl1pPr>
              <a:defRPr sz="3200"/>
            </a:lvl1pPr>
          </a:lstStyle>
          <a:p>
            <a:pPr lvl="0"/>
            <a:r>
              <a:rPr lang="cs-CZ"/>
              <a:t>Kliknutím lze upravit styl.</a:t>
            </a:r>
          </a:p>
        </p:txBody>
      </p:sp>
      <p:sp>
        <p:nvSpPr>
          <p:cNvPr id="3" name="Zástupný symbol obrázku 2">
            <a:extLst>
              <a:ext uri="{FF2B5EF4-FFF2-40B4-BE49-F238E27FC236}">
                <a16:creationId xmlns:a16="http://schemas.microsoft.com/office/drawing/2014/main" id="{7B6AD956-B4AD-5B0F-1A6F-772409767168}"/>
              </a:ext>
            </a:extLst>
          </p:cNvPr>
          <p:cNvSpPr txBox="1">
            <a:spLocks noGrp="1"/>
          </p:cNvSpPr>
          <p:nvPr>
            <p:ph type="pic" idx="1"/>
          </p:nvPr>
        </p:nvSpPr>
        <p:spPr>
          <a:xfrm>
            <a:off x="3887791" y="741358"/>
            <a:ext cx="4629150" cy="3654427"/>
          </a:xfrm>
        </p:spPr>
        <p:txBody>
          <a:bodyPr/>
          <a:lstStyle>
            <a:lvl1pPr>
              <a:defRPr/>
            </a:lvl1pPr>
          </a:lstStyle>
          <a:p>
            <a:pPr lvl="0"/>
            <a:endParaRPr lang="cs-CZ"/>
          </a:p>
        </p:txBody>
      </p:sp>
      <p:sp>
        <p:nvSpPr>
          <p:cNvPr id="4" name="Zástupný text 3">
            <a:extLst>
              <a:ext uri="{FF2B5EF4-FFF2-40B4-BE49-F238E27FC236}">
                <a16:creationId xmlns:a16="http://schemas.microsoft.com/office/drawing/2014/main" id="{15426DA9-9DDC-00A2-5B9C-78BEDC2B6784}"/>
              </a:ext>
            </a:extLst>
          </p:cNvPr>
          <p:cNvSpPr txBox="1">
            <a:spLocks noGrp="1"/>
          </p:cNvSpPr>
          <p:nvPr>
            <p:ph type="body" idx="2"/>
          </p:nvPr>
        </p:nvSpPr>
        <p:spPr>
          <a:xfrm>
            <a:off x="630241" y="1543050"/>
            <a:ext cx="2949570" cy="2859091"/>
          </a:xfrm>
        </p:spPr>
        <p:txBody>
          <a:bodyPr/>
          <a:lstStyle>
            <a:lvl1pPr>
              <a:defRPr sz="1600"/>
            </a:lvl1pPr>
          </a:lstStyle>
          <a:p>
            <a:pPr lvl="0"/>
            <a:r>
              <a:rPr lang="cs-CZ"/>
              <a:t>Po kliknutí můžete upravovat styly textu v předloze.</a:t>
            </a:r>
          </a:p>
        </p:txBody>
      </p:sp>
    </p:spTree>
    <p:extLst>
      <p:ext uri="{BB962C8B-B14F-4D97-AF65-F5344CB8AC3E}">
        <p14:creationId xmlns:p14="http://schemas.microsoft.com/office/powerpoint/2010/main" val="614886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32B4D2-552A-4920-91DE-7CDE4C6167A1}"/>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FCB3AD5B-1A44-02A2-8531-900879FB1E3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482827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723385D-8F3B-D477-E487-5F160DBEBACA}"/>
              </a:ext>
            </a:extLst>
          </p:cNvPr>
          <p:cNvSpPr txBox="1">
            <a:spLocks noGrp="1"/>
          </p:cNvSpPr>
          <p:nvPr>
            <p:ph type="title" orient="vert"/>
          </p:nvPr>
        </p:nvSpPr>
        <p:spPr>
          <a:xfrm>
            <a:off x="6629400" y="204789"/>
            <a:ext cx="2057400" cy="4392613"/>
          </a:xfrm>
        </p:spPr>
        <p:txBody>
          <a:bodyPr vert="eaVert"/>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563225AC-5F38-1544-B2C1-60F954688C17}"/>
              </a:ext>
            </a:extLst>
          </p:cNvPr>
          <p:cNvSpPr txBox="1">
            <a:spLocks noGrp="1"/>
          </p:cNvSpPr>
          <p:nvPr>
            <p:ph type="body" orient="vert" idx="1"/>
          </p:nvPr>
        </p:nvSpPr>
        <p:spPr>
          <a:xfrm>
            <a:off x="457200" y="204789"/>
            <a:ext cx="6019796" cy="4392613"/>
          </a:xfrm>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43923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2E5C11-1624-47B5-7FC3-FCD6B3E3810F}"/>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B391D7A2-DD69-2A92-5EC2-BE3EC3D3BA65}"/>
              </a:ext>
            </a:extLst>
          </p:cNvPr>
          <p:cNvSpPr txBox="1">
            <a:spLocks noGrp="1"/>
          </p:cNvSpPr>
          <p:nvPr>
            <p:ph idx="1"/>
          </p:nvPr>
        </p:nvSpPr>
        <p:spPr>
          <a:xfrm>
            <a:off x="457200" y="1203322"/>
            <a:ext cx="4038603" cy="3394079"/>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7786956-79F3-5D67-89B9-BFE97A6CEA59}"/>
              </a:ext>
            </a:extLst>
          </p:cNvPr>
          <p:cNvSpPr txBox="1">
            <a:spLocks noGrp="1"/>
          </p:cNvSpPr>
          <p:nvPr>
            <p:ph idx="2"/>
          </p:nvPr>
        </p:nvSpPr>
        <p:spPr>
          <a:xfrm>
            <a:off x="4648196" y="1203322"/>
            <a:ext cx="4038603" cy="3394079"/>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17522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81CC49-F97F-D0FD-43A6-26270C0720F6}"/>
              </a:ext>
            </a:extLst>
          </p:cNvPr>
          <p:cNvSpPr txBox="1">
            <a:spLocks noGrp="1"/>
          </p:cNvSpPr>
          <p:nvPr>
            <p:ph type="title"/>
          </p:nvPr>
        </p:nvSpPr>
        <p:spPr>
          <a:xfrm>
            <a:off x="630241" y="274640"/>
            <a:ext cx="7886700" cy="993779"/>
          </a:xfrm>
        </p:spPr>
        <p:txBody>
          <a:bodyPr/>
          <a:lstStyle>
            <a:lvl1pPr>
              <a:defRPr/>
            </a:lvl1pPr>
          </a:lstStyle>
          <a:p>
            <a:pPr lvl="0"/>
            <a:r>
              <a:rPr lang="cs-CZ"/>
              <a:t>Kliknutím lze upravit styl.</a:t>
            </a:r>
          </a:p>
        </p:txBody>
      </p:sp>
      <p:sp>
        <p:nvSpPr>
          <p:cNvPr id="3" name="Zástupný text 2">
            <a:extLst>
              <a:ext uri="{FF2B5EF4-FFF2-40B4-BE49-F238E27FC236}">
                <a16:creationId xmlns:a16="http://schemas.microsoft.com/office/drawing/2014/main" id="{C6DE4CB8-202F-514C-D95E-42C80AB3F619}"/>
              </a:ext>
            </a:extLst>
          </p:cNvPr>
          <p:cNvSpPr txBox="1">
            <a:spLocks noGrp="1"/>
          </p:cNvSpPr>
          <p:nvPr>
            <p:ph type="body" idx="1"/>
          </p:nvPr>
        </p:nvSpPr>
        <p:spPr>
          <a:xfrm>
            <a:off x="630241" y="1260472"/>
            <a:ext cx="3868734" cy="619121"/>
          </a:xfrm>
        </p:spPr>
        <p:txBody>
          <a:bodyPr anchor="b"/>
          <a:lstStyle>
            <a:lvl1pPr>
              <a:defRPr sz="2400" b="1"/>
            </a:lvl1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8D6A101-3A15-5474-8F7A-0A9007BD1FBF}"/>
              </a:ext>
            </a:extLst>
          </p:cNvPr>
          <p:cNvSpPr txBox="1">
            <a:spLocks noGrp="1"/>
          </p:cNvSpPr>
          <p:nvPr>
            <p:ph idx="2"/>
          </p:nvPr>
        </p:nvSpPr>
        <p:spPr>
          <a:xfrm>
            <a:off x="630241" y="1879604"/>
            <a:ext cx="3868734" cy="276224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61111AC-058B-76DF-D2F8-79349D835544}"/>
              </a:ext>
            </a:extLst>
          </p:cNvPr>
          <p:cNvSpPr txBox="1">
            <a:spLocks noGrp="1"/>
          </p:cNvSpPr>
          <p:nvPr>
            <p:ph type="body" idx="3"/>
          </p:nvPr>
        </p:nvSpPr>
        <p:spPr>
          <a:xfrm>
            <a:off x="4629150" y="1260472"/>
            <a:ext cx="3887791" cy="619121"/>
          </a:xfrm>
        </p:spPr>
        <p:txBody>
          <a:bodyPr anchor="b"/>
          <a:lstStyle>
            <a:lvl1pPr>
              <a:defRPr sz="2400" b="1"/>
            </a:lvl1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09B2F05D-5AF2-87CE-6C8B-65D29ECA9206}"/>
              </a:ext>
            </a:extLst>
          </p:cNvPr>
          <p:cNvSpPr txBox="1">
            <a:spLocks noGrp="1"/>
          </p:cNvSpPr>
          <p:nvPr>
            <p:ph idx="4"/>
          </p:nvPr>
        </p:nvSpPr>
        <p:spPr>
          <a:xfrm>
            <a:off x="4629150" y="1879604"/>
            <a:ext cx="3887791" cy="276224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71757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F948F5-F846-292F-DD52-F2DE6816132D}"/>
              </a:ext>
            </a:extLst>
          </p:cNvPr>
          <p:cNvSpPr txBox="1">
            <a:spLocks noGrp="1"/>
          </p:cNvSpPr>
          <p:nvPr>
            <p:ph type="title"/>
          </p:nvPr>
        </p:nvSpPr>
        <p:spPr/>
        <p:txBody>
          <a:bodyPr/>
          <a:lstStyle>
            <a:lvl1pPr>
              <a:defRPr/>
            </a:lvl1pPr>
          </a:lstStyle>
          <a:p>
            <a:pPr lvl="0"/>
            <a:r>
              <a:rPr lang="cs-CZ"/>
              <a:t>Kliknutím lze upravit styl.</a:t>
            </a:r>
          </a:p>
        </p:txBody>
      </p:sp>
    </p:spTree>
    <p:extLst>
      <p:ext uri="{BB962C8B-B14F-4D97-AF65-F5344CB8AC3E}">
        <p14:creationId xmlns:p14="http://schemas.microsoft.com/office/powerpoint/2010/main" val="159890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396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E24648-2219-3854-D8CC-09EB6D4633A6}"/>
              </a:ext>
            </a:extLst>
          </p:cNvPr>
          <p:cNvSpPr txBox="1">
            <a:spLocks noGrp="1"/>
          </p:cNvSpPr>
          <p:nvPr>
            <p:ph type="title"/>
          </p:nvPr>
        </p:nvSpPr>
        <p:spPr>
          <a:xfrm>
            <a:off x="630241" y="342900"/>
            <a:ext cx="2949570" cy="1200150"/>
          </a:xfrm>
        </p:spPr>
        <p:txBody>
          <a:bodyPr anchor="b"/>
          <a:lstStyle>
            <a:lvl1pPr>
              <a:defRPr sz="3200"/>
            </a:lvl1pPr>
          </a:lstStyle>
          <a:p>
            <a:pPr lvl="0"/>
            <a:r>
              <a:rPr lang="cs-CZ"/>
              <a:t>Kliknutím lze upravit styl.</a:t>
            </a:r>
          </a:p>
        </p:txBody>
      </p:sp>
      <p:sp>
        <p:nvSpPr>
          <p:cNvPr id="3" name="Zástupný obsah 2">
            <a:extLst>
              <a:ext uri="{FF2B5EF4-FFF2-40B4-BE49-F238E27FC236}">
                <a16:creationId xmlns:a16="http://schemas.microsoft.com/office/drawing/2014/main" id="{98504F58-8E62-6B57-2BF9-C944A973FA99}"/>
              </a:ext>
            </a:extLst>
          </p:cNvPr>
          <p:cNvSpPr txBox="1">
            <a:spLocks noGrp="1"/>
          </p:cNvSpPr>
          <p:nvPr>
            <p:ph idx="1"/>
          </p:nvPr>
        </p:nvSpPr>
        <p:spPr>
          <a:xfrm>
            <a:off x="3887791" y="741358"/>
            <a:ext cx="4629150" cy="3654427"/>
          </a:xfrm>
        </p:spPr>
        <p:txBody>
          <a:bodyPr/>
          <a:lstStyle>
            <a:lvl1pPr>
              <a:defRPr/>
            </a:lvl1pPr>
            <a:lvl2pPr>
              <a:defRPr sz="2800"/>
            </a:lvl2pPr>
            <a:lvl3pPr>
              <a:defRPr sz="2400"/>
            </a:lvl3pPr>
            <a:lvl4pPr>
              <a:defRPr sz="2000"/>
            </a:lvl4pPr>
            <a:lvl5pPr>
              <a:defRPr sz="20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B317E96-1872-6744-68BB-5E7226003244}"/>
              </a:ext>
            </a:extLst>
          </p:cNvPr>
          <p:cNvSpPr txBox="1">
            <a:spLocks noGrp="1"/>
          </p:cNvSpPr>
          <p:nvPr>
            <p:ph type="body" idx="2"/>
          </p:nvPr>
        </p:nvSpPr>
        <p:spPr>
          <a:xfrm>
            <a:off x="630241" y="1543050"/>
            <a:ext cx="2949570" cy="2859091"/>
          </a:xfrm>
        </p:spPr>
        <p:txBody>
          <a:bodyPr/>
          <a:lstStyle>
            <a:lvl1pPr>
              <a:defRPr sz="1600"/>
            </a:lvl1pPr>
          </a:lstStyle>
          <a:p>
            <a:pPr lvl="0"/>
            <a:r>
              <a:rPr lang="cs-CZ"/>
              <a:t>Po kliknutí můžete upravovat styly textu v předloze.</a:t>
            </a:r>
          </a:p>
        </p:txBody>
      </p:sp>
    </p:spTree>
    <p:extLst>
      <p:ext uri="{BB962C8B-B14F-4D97-AF65-F5344CB8AC3E}">
        <p14:creationId xmlns:p14="http://schemas.microsoft.com/office/powerpoint/2010/main" val="292638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277D0D-8895-FCB4-05CC-DF4CEBF2B98B}"/>
              </a:ext>
            </a:extLst>
          </p:cNvPr>
          <p:cNvSpPr txBox="1">
            <a:spLocks noGrp="1"/>
          </p:cNvSpPr>
          <p:nvPr>
            <p:ph type="title"/>
          </p:nvPr>
        </p:nvSpPr>
        <p:spPr>
          <a:xfrm>
            <a:off x="630241" y="342900"/>
            <a:ext cx="2949570" cy="1200150"/>
          </a:xfrm>
        </p:spPr>
        <p:txBody>
          <a:bodyPr anchor="b"/>
          <a:lstStyle>
            <a:lvl1pPr>
              <a:defRPr sz="3200"/>
            </a:lvl1pPr>
          </a:lstStyle>
          <a:p>
            <a:pPr lvl="0"/>
            <a:r>
              <a:rPr lang="cs-CZ"/>
              <a:t>Kliknutím lze upravit styl.</a:t>
            </a:r>
          </a:p>
        </p:txBody>
      </p:sp>
      <p:sp>
        <p:nvSpPr>
          <p:cNvPr id="3" name="Zástupný symbol obrázku 2">
            <a:extLst>
              <a:ext uri="{FF2B5EF4-FFF2-40B4-BE49-F238E27FC236}">
                <a16:creationId xmlns:a16="http://schemas.microsoft.com/office/drawing/2014/main" id="{6F081C64-08BA-9787-49B2-1CA3883BC4BB}"/>
              </a:ext>
            </a:extLst>
          </p:cNvPr>
          <p:cNvSpPr txBox="1">
            <a:spLocks noGrp="1"/>
          </p:cNvSpPr>
          <p:nvPr>
            <p:ph type="pic" idx="1"/>
          </p:nvPr>
        </p:nvSpPr>
        <p:spPr>
          <a:xfrm>
            <a:off x="3887791" y="741358"/>
            <a:ext cx="4629150" cy="3654427"/>
          </a:xfrm>
        </p:spPr>
        <p:txBody>
          <a:bodyPr/>
          <a:lstStyle>
            <a:lvl1pPr>
              <a:defRPr/>
            </a:lvl1pPr>
          </a:lstStyle>
          <a:p>
            <a:pPr lvl="0"/>
            <a:endParaRPr lang="cs-CZ"/>
          </a:p>
        </p:txBody>
      </p:sp>
      <p:sp>
        <p:nvSpPr>
          <p:cNvPr id="4" name="Zástupný text 3">
            <a:extLst>
              <a:ext uri="{FF2B5EF4-FFF2-40B4-BE49-F238E27FC236}">
                <a16:creationId xmlns:a16="http://schemas.microsoft.com/office/drawing/2014/main" id="{46B28023-14C8-145B-F0D9-DAF616638FC7}"/>
              </a:ext>
            </a:extLst>
          </p:cNvPr>
          <p:cNvSpPr txBox="1">
            <a:spLocks noGrp="1"/>
          </p:cNvSpPr>
          <p:nvPr>
            <p:ph type="body" idx="2"/>
          </p:nvPr>
        </p:nvSpPr>
        <p:spPr>
          <a:xfrm>
            <a:off x="630241" y="1543050"/>
            <a:ext cx="2949570" cy="2859091"/>
          </a:xfrm>
        </p:spPr>
        <p:txBody>
          <a:bodyPr/>
          <a:lstStyle>
            <a:lvl1pPr>
              <a:defRPr sz="1600"/>
            </a:lvl1pPr>
          </a:lstStyle>
          <a:p>
            <a:pPr lvl="0"/>
            <a:r>
              <a:rPr lang="cs-CZ"/>
              <a:t>Po kliknutí můžete upravovat styly textu v předloze.</a:t>
            </a:r>
          </a:p>
        </p:txBody>
      </p:sp>
    </p:spTree>
    <p:extLst>
      <p:ext uri="{BB962C8B-B14F-4D97-AF65-F5344CB8AC3E}">
        <p14:creationId xmlns:p14="http://schemas.microsoft.com/office/powerpoint/2010/main" val="293893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4E21C35-0EF4-59F7-741E-05639EF93F13}"/>
              </a:ext>
            </a:extLst>
          </p:cNvPr>
          <p:cNvSpPr txBox="1">
            <a:spLocks noGrp="1"/>
          </p:cNvSpPr>
          <p:nvPr>
            <p:ph type="title"/>
          </p:nvPr>
        </p:nvSpPr>
        <p:spPr>
          <a:xfrm>
            <a:off x="457200" y="205200"/>
            <a:ext cx="8229243" cy="858603"/>
          </a:xfrm>
          <a:prstGeom prst="rect">
            <a:avLst/>
          </a:prstGeom>
          <a:noFill/>
          <a:ln>
            <a:noFill/>
          </a:ln>
        </p:spPr>
        <p:txBody>
          <a:bodyPr vert="horz" wrap="square" lIns="0" tIns="0" rIns="0" bIns="0" anchor="ctr" anchorCtr="0" compatLnSpc="1">
            <a:noAutofit/>
          </a:bodyPr>
          <a:lstStyle/>
          <a:p>
            <a:pPr lvl="0"/>
            <a:endParaRPr lang="cs-CZ"/>
          </a:p>
        </p:txBody>
      </p:sp>
      <p:sp>
        <p:nvSpPr>
          <p:cNvPr id="3" name="Zástupný text 2">
            <a:extLst>
              <a:ext uri="{FF2B5EF4-FFF2-40B4-BE49-F238E27FC236}">
                <a16:creationId xmlns:a16="http://schemas.microsoft.com/office/drawing/2014/main" id="{0E5114B7-0C6D-7D02-D8B7-218C36D2358F}"/>
              </a:ext>
            </a:extLst>
          </p:cNvPr>
          <p:cNvSpPr txBox="1">
            <a:spLocks noGrp="1"/>
          </p:cNvSpPr>
          <p:nvPr>
            <p:ph type="body" idx="1"/>
          </p:nvPr>
        </p:nvSpPr>
        <p:spPr>
          <a:xfrm>
            <a:off x="457200" y="1203478"/>
            <a:ext cx="8229243" cy="3394435"/>
          </a:xfrm>
          <a:prstGeom prst="rect">
            <a:avLst/>
          </a:prstGeom>
          <a:noFill/>
          <a:ln>
            <a:noFill/>
          </a:ln>
        </p:spPr>
        <p:txBody>
          <a:bodyPr vert="horz" wrap="square" lIns="0" tIns="0" rIns="0" bIns="0" anchor="t" anchorCtr="0" compatLnSpc="1">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100000"/>
        </a:lnSpc>
        <a:spcBef>
          <a:spcPts val="0"/>
        </a:spcBef>
        <a:spcAft>
          <a:spcPts val="0"/>
        </a:spcAft>
        <a:buNone/>
        <a:tabLst/>
        <a:defRPr lang="cs-CZ" sz="1800" b="0" i="0" u="none" strike="noStrike" kern="1200" cap="none" spc="0" baseline="0">
          <a:solidFill>
            <a:srgbClr val="655481"/>
          </a:solidFill>
          <a:uFillTx/>
          <a:latin typeface="Times New Roman" pitchFamily="18"/>
          <a:ea typeface="Microsoft YaHei" pitchFamily="2"/>
          <a:cs typeface="Arial" pitchFamily="2"/>
        </a:defRPr>
      </a:lvl1pPr>
    </p:titleStyle>
    <p:bodyStyle>
      <a:lvl1pPr marL="0" marR="0" lvl="0" indent="0" algn="l" defTabSz="914400" rtl="0" fontAlgn="auto" hangingPunct="1">
        <a:lnSpc>
          <a:spcPct val="100000"/>
        </a:lnSpc>
        <a:spcBef>
          <a:spcPts val="0"/>
        </a:spcBef>
        <a:spcAft>
          <a:spcPts val="1415"/>
        </a:spcAft>
        <a:buNone/>
        <a:tabLst/>
        <a:defRPr lang="cs-CZ" sz="3200" b="0" i="0" u="none" strike="noStrike" kern="1200" cap="none" spc="0" baseline="0">
          <a:solidFill>
            <a:srgbClr val="655481"/>
          </a:solidFill>
          <a:uFillTx/>
          <a:latin typeface="Times New Roman" pitchFamily="18"/>
          <a:ea typeface="Microsoft YaHei" pitchFamily="2"/>
          <a:cs typeface="Ari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cs-CZ"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cs-CZ"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rázek 9">
            <a:extLst>
              <a:ext uri="{FF2B5EF4-FFF2-40B4-BE49-F238E27FC236}">
                <a16:creationId xmlns:a16="http://schemas.microsoft.com/office/drawing/2014/main" id="{3A5426DD-9F53-2090-761D-EDF273504DFC}"/>
              </a:ext>
            </a:extLst>
          </p:cNvPr>
          <p:cNvPicPr>
            <a:picLocks noChangeAspect="1"/>
          </p:cNvPicPr>
          <p:nvPr/>
        </p:nvPicPr>
        <p:blipFill>
          <a:blip r:embed="rId13">
            <a:lum/>
            <a:alphaModFix/>
          </a:blip>
          <a:srcRect/>
          <a:stretch>
            <a:fillRect/>
          </a:stretch>
        </p:blipFill>
        <p:spPr>
          <a:xfrm>
            <a:off x="7956358" y="226798"/>
            <a:ext cx="955794" cy="745199"/>
          </a:xfrm>
          <a:prstGeom prst="rect">
            <a:avLst/>
          </a:prstGeom>
          <a:noFill/>
          <a:ln cap="flat">
            <a:noFill/>
          </a:ln>
        </p:spPr>
      </p:pic>
      <p:sp>
        <p:nvSpPr>
          <p:cNvPr id="3" name="Nadpis 1">
            <a:extLst>
              <a:ext uri="{FF2B5EF4-FFF2-40B4-BE49-F238E27FC236}">
                <a16:creationId xmlns:a16="http://schemas.microsoft.com/office/drawing/2014/main" id="{27EEBBFE-649D-38FE-4029-3D17CC105BE7}"/>
              </a:ext>
            </a:extLst>
          </p:cNvPr>
          <p:cNvSpPr txBox="1">
            <a:spLocks noGrp="1"/>
          </p:cNvSpPr>
          <p:nvPr>
            <p:ph type="title"/>
          </p:nvPr>
        </p:nvSpPr>
        <p:spPr>
          <a:xfrm>
            <a:off x="251642" y="195480"/>
            <a:ext cx="4536000" cy="507235"/>
          </a:xfrm>
          <a:prstGeom prst="rect">
            <a:avLst/>
          </a:prstGeom>
          <a:noFill/>
          <a:ln>
            <a:noFill/>
          </a:ln>
        </p:spPr>
        <p:txBody>
          <a:bodyPr vert="horz" wrap="square" lIns="90004" tIns="44997" rIns="90004" bIns="44997" anchor="t" anchorCtr="0" compatLnSpc="1">
            <a:noAutofit/>
          </a:bodyPr>
          <a:lstStyle/>
          <a:p>
            <a:pPr lvl="0"/>
            <a:r>
              <a:rPr lang="cs-CZ"/>
              <a:t>Klepněte pro úpravu formátu titulního textuNázev listu</a:t>
            </a:r>
          </a:p>
        </p:txBody>
      </p:sp>
      <p:sp>
        <p:nvSpPr>
          <p:cNvPr id="4" name="Přímá spojnice 8">
            <a:extLst>
              <a:ext uri="{FF2B5EF4-FFF2-40B4-BE49-F238E27FC236}">
                <a16:creationId xmlns:a16="http://schemas.microsoft.com/office/drawing/2014/main" id="{B90EE51B-E974-8058-271A-9B3D75464B29}"/>
              </a:ext>
            </a:extLst>
          </p:cNvPr>
          <p:cNvSpPr/>
          <p:nvPr/>
        </p:nvSpPr>
        <p:spPr>
          <a:xfrm>
            <a:off x="251277" y="699479"/>
            <a:ext cx="741671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flat">
            <a:solidFill>
              <a:srgbClr val="655481"/>
            </a:solidFill>
            <a:custDash>
              <a:ds d="134572" sp="134572"/>
            </a:custDash>
            <a:miter/>
          </a:ln>
        </p:spPr>
        <p:txBody>
          <a:bodyPr vert="horz" wrap="square" lIns="90004" tIns="44997" rIns="90004" bIns="44997"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sp>
        <p:nvSpPr>
          <p:cNvPr id="5" name="Přímá spojnice 10">
            <a:extLst>
              <a:ext uri="{FF2B5EF4-FFF2-40B4-BE49-F238E27FC236}">
                <a16:creationId xmlns:a16="http://schemas.microsoft.com/office/drawing/2014/main" id="{18D4A447-17D7-F30F-A653-059A826050A4}"/>
              </a:ext>
            </a:extLst>
          </p:cNvPr>
          <p:cNvSpPr/>
          <p:nvPr/>
        </p:nvSpPr>
        <p:spPr>
          <a:xfrm>
            <a:off x="251277" y="4731837"/>
            <a:ext cx="866052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flat">
            <a:solidFill>
              <a:srgbClr val="655481"/>
            </a:solidFill>
            <a:custDash>
              <a:ds d="134572" sp="134572"/>
            </a:custDash>
            <a:miter/>
          </a:ln>
        </p:spPr>
        <p:txBody>
          <a:bodyPr vert="horz" wrap="square" lIns="90004" tIns="44997" rIns="90004" bIns="44997"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sp>
        <p:nvSpPr>
          <p:cNvPr id="6" name="Zástupný symbol pro zápatí 18">
            <a:extLst>
              <a:ext uri="{FF2B5EF4-FFF2-40B4-BE49-F238E27FC236}">
                <a16:creationId xmlns:a16="http://schemas.microsoft.com/office/drawing/2014/main" id="{4C68F173-3A59-33E4-277E-0D7AEEAA7375}"/>
              </a:ext>
            </a:extLst>
          </p:cNvPr>
          <p:cNvSpPr txBox="1">
            <a:spLocks noGrp="1"/>
          </p:cNvSpPr>
          <p:nvPr>
            <p:ph type="ftr" sz="quarter" idx="3"/>
          </p:nvPr>
        </p:nvSpPr>
        <p:spPr>
          <a:xfrm>
            <a:off x="236162" y="4731837"/>
            <a:ext cx="2895118" cy="273597"/>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cs-CZ" sz="800" b="0" i="0" u="none" strike="noStrike" kern="1200" cap="none" spc="0" baseline="0">
                <a:solidFill>
                  <a:srgbClr val="655481"/>
                </a:solidFill>
                <a:uFillTx/>
                <a:latin typeface="Times New Roman" pitchFamily="18"/>
                <a:ea typeface="Lucida Sans Unicode" pitchFamily="2"/>
                <a:cs typeface="Times New Roman" pitchFamily="18"/>
              </a:defRPr>
            </a:lvl1pPr>
          </a:lstStyle>
          <a:p>
            <a:pPr lvl="0"/>
            <a:r>
              <a:rPr lang="cs-CZ"/>
              <a:t>Prostor pro doplňující informace, poznámky</a:t>
            </a:r>
          </a:p>
        </p:txBody>
      </p:sp>
      <p:sp>
        <p:nvSpPr>
          <p:cNvPr id="7" name="Zástupný symbol pro číslo snímku 19">
            <a:extLst>
              <a:ext uri="{FF2B5EF4-FFF2-40B4-BE49-F238E27FC236}">
                <a16:creationId xmlns:a16="http://schemas.microsoft.com/office/drawing/2014/main" id="{458224A3-4AE7-ADEB-062C-D5EB1B5E39D0}"/>
              </a:ext>
            </a:extLst>
          </p:cNvPr>
          <p:cNvSpPr txBox="1">
            <a:spLocks noGrp="1"/>
          </p:cNvSpPr>
          <p:nvPr>
            <p:ph type="sldNum" sz="quarter" idx="4"/>
          </p:nvPr>
        </p:nvSpPr>
        <p:spPr>
          <a:xfrm>
            <a:off x="7812359" y="4731837"/>
            <a:ext cx="1079641" cy="273597"/>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cs-CZ" sz="1800" b="0" i="0" u="none" strike="noStrike" kern="1200" cap="none" spc="0" baseline="0">
                <a:solidFill>
                  <a:srgbClr val="655481"/>
                </a:solidFill>
                <a:uFillTx/>
                <a:latin typeface="Times New Roman" pitchFamily="18"/>
                <a:ea typeface="Lucida Sans Unicode" pitchFamily="2"/>
                <a:cs typeface="Tahoma" pitchFamily="2"/>
              </a:defRPr>
            </a:lvl1pPr>
          </a:lstStyle>
          <a:p>
            <a:pPr lvl="0"/>
            <a:fld id="{DC54C196-5469-174F-95DD-CC15A7B6A65F}" type="slidenum">
              <a:t>‹#›</a:t>
            </a:fld>
            <a:endParaRPr lang="cs-CZ"/>
          </a:p>
        </p:txBody>
      </p:sp>
      <p:sp>
        <p:nvSpPr>
          <p:cNvPr id="8" name="Zástupný text 7">
            <a:extLst>
              <a:ext uri="{FF2B5EF4-FFF2-40B4-BE49-F238E27FC236}">
                <a16:creationId xmlns:a16="http://schemas.microsoft.com/office/drawing/2014/main" id="{90C21FA3-E87F-5F55-6DB1-84842C025F19}"/>
              </a:ext>
            </a:extLst>
          </p:cNvPr>
          <p:cNvSpPr txBox="1">
            <a:spLocks noGrp="1"/>
          </p:cNvSpPr>
          <p:nvPr>
            <p:ph type="body" idx="1"/>
          </p:nvPr>
        </p:nvSpPr>
        <p:spPr>
          <a:xfrm>
            <a:off x="457200" y="1203478"/>
            <a:ext cx="8229243" cy="3394435"/>
          </a:xfrm>
          <a:prstGeom prst="rect">
            <a:avLst/>
          </a:prstGeom>
          <a:noFill/>
          <a:ln>
            <a:noFill/>
          </a:ln>
        </p:spPr>
        <p:txBody>
          <a:bodyPr vert="horz" wrap="square" lIns="0" tIns="0" rIns="0" bIns="0" anchor="t" anchorCtr="0" compatLnSpc="1">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1">
        <a:lnSpc>
          <a:spcPct val="100000"/>
        </a:lnSpc>
        <a:spcBef>
          <a:spcPts val="0"/>
        </a:spcBef>
        <a:spcAft>
          <a:spcPts val="0"/>
        </a:spcAft>
        <a:buNone/>
        <a:tabLst/>
        <a:defRPr lang="cs-CZ" sz="2400" b="0" i="0" u="none" strike="noStrike" kern="1200" cap="none" spc="0" baseline="0">
          <a:solidFill>
            <a:srgbClr val="655481"/>
          </a:solidFill>
          <a:uFillTx/>
          <a:latin typeface="Times New Roman" pitchFamily="18"/>
          <a:ea typeface="Microsoft YaHei" pitchFamily="2"/>
          <a:cs typeface="Times New Roman" pitchFamily="18"/>
        </a:defRPr>
      </a:lvl1pPr>
    </p:titleStyle>
    <p:bodyStyle>
      <a:lvl1pPr marL="0" marR="0" lvl="0" indent="0" algn="l" defTabSz="914400" rtl="0" fontAlgn="auto" hangingPunct="1">
        <a:lnSpc>
          <a:spcPct val="100000"/>
        </a:lnSpc>
        <a:spcBef>
          <a:spcPts val="0"/>
        </a:spcBef>
        <a:spcAft>
          <a:spcPts val="1415"/>
        </a:spcAft>
        <a:buNone/>
        <a:tabLst/>
        <a:defRPr lang="cs-CZ" sz="3200" b="0" i="0" u="none" strike="noStrike" kern="1200" cap="none" spc="0" baseline="0">
          <a:solidFill>
            <a:srgbClr val="655481"/>
          </a:solidFill>
          <a:uFillTx/>
          <a:latin typeface="Times New Roman" pitchFamily="18"/>
          <a:ea typeface="Microsoft YaHei" pitchFamily="2"/>
          <a:cs typeface="Ari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cs-CZ"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cs-CZ"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2C6C02A-4E1D-DE0C-FD66-DA82A6AF20BE}"/>
              </a:ext>
            </a:extLst>
          </p:cNvPr>
          <p:cNvSpPr txBox="1">
            <a:spLocks noGrp="1"/>
          </p:cNvSpPr>
          <p:nvPr>
            <p:ph type="title"/>
          </p:nvPr>
        </p:nvSpPr>
        <p:spPr>
          <a:xfrm>
            <a:off x="457200" y="205200"/>
            <a:ext cx="8229243" cy="858603"/>
          </a:xfrm>
          <a:prstGeom prst="rect">
            <a:avLst/>
          </a:prstGeom>
          <a:noFill/>
          <a:ln>
            <a:noFill/>
          </a:ln>
        </p:spPr>
        <p:txBody>
          <a:bodyPr vert="horz" wrap="square" lIns="0" tIns="0" rIns="0" bIns="0" anchor="ctr" anchorCtr="0" compatLnSpc="1">
            <a:noAutofit/>
          </a:bodyPr>
          <a:lstStyle/>
          <a:p>
            <a:pPr lvl="0"/>
            <a:endParaRPr lang="cs-CZ"/>
          </a:p>
        </p:txBody>
      </p:sp>
      <p:sp>
        <p:nvSpPr>
          <p:cNvPr id="3" name="Zástupný text 2">
            <a:extLst>
              <a:ext uri="{FF2B5EF4-FFF2-40B4-BE49-F238E27FC236}">
                <a16:creationId xmlns:a16="http://schemas.microsoft.com/office/drawing/2014/main" id="{E013611B-3E86-FE05-22C5-9B53C9D77B4D}"/>
              </a:ext>
            </a:extLst>
          </p:cNvPr>
          <p:cNvSpPr txBox="1">
            <a:spLocks noGrp="1"/>
          </p:cNvSpPr>
          <p:nvPr>
            <p:ph type="body" idx="1"/>
          </p:nvPr>
        </p:nvSpPr>
        <p:spPr>
          <a:xfrm>
            <a:off x="457200" y="1203478"/>
            <a:ext cx="8229243" cy="3394435"/>
          </a:xfrm>
          <a:prstGeom prst="rect">
            <a:avLst/>
          </a:prstGeom>
          <a:noFill/>
          <a:ln>
            <a:noFill/>
          </a:ln>
        </p:spPr>
        <p:txBody>
          <a:bodyPr vert="horz" wrap="square" lIns="0" tIns="0" rIns="0" bIns="0" anchor="t" anchorCtr="0" compatLnSpc="1">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l" defTabSz="914400" rtl="0" fontAlgn="auto" hangingPunct="1">
        <a:lnSpc>
          <a:spcPct val="100000"/>
        </a:lnSpc>
        <a:spcBef>
          <a:spcPts val="0"/>
        </a:spcBef>
        <a:spcAft>
          <a:spcPts val="0"/>
        </a:spcAft>
        <a:buNone/>
        <a:tabLst/>
        <a:defRPr lang="cs-CZ" sz="1800" b="0" i="0" u="none" strike="noStrike" kern="1200" cap="none" spc="0" baseline="0">
          <a:solidFill>
            <a:srgbClr val="655481"/>
          </a:solidFill>
          <a:uFillTx/>
          <a:latin typeface="Times New Roman" pitchFamily="18"/>
          <a:ea typeface="Microsoft YaHei" pitchFamily="2"/>
          <a:cs typeface="Arial" pitchFamily="2"/>
        </a:defRPr>
      </a:lvl1pPr>
    </p:titleStyle>
    <p:bodyStyle>
      <a:lvl1pPr marL="0" marR="0" lvl="0" indent="0" algn="l" defTabSz="914400" rtl="0" fontAlgn="auto" hangingPunct="1">
        <a:lnSpc>
          <a:spcPct val="100000"/>
        </a:lnSpc>
        <a:spcBef>
          <a:spcPts val="0"/>
        </a:spcBef>
        <a:spcAft>
          <a:spcPts val="1415"/>
        </a:spcAft>
        <a:buNone/>
        <a:tabLst/>
        <a:defRPr lang="cs-CZ" sz="3200" b="0" i="0" u="none" strike="noStrike" kern="1200" cap="none" spc="0" baseline="0">
          <a:solidFill>
            <a:srgbClr val="655481"/>
          </a:solidFill>
          <a:uFillTx/>
          <a:latin typeface="Times New Roman" pitchFamily="18"/>
          <a:ea typeface="Microsoft YaHei" pitchFamily="2"/>
          <a:cs typeface="Ari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cs-CZ"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cs-CZ"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3" Type="http://schemas.openxmlformats.org/officeDocument/2006/relationships/hyperlink" Target="file:///C:/Users/User/Desktop/Slezsk&#225;%20UNI/ASPI'&amp;link='40/1964%20Sb.#630'&amp;ucin-k-dni='30.12.9999" TargetMode="External"/><Relationship Id="rId2" Type="http://schemas.openxmlformats.org/officeDocument/2006/relationships/notesSlide" Target="../notesSlides/notesSlide104.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3.xml"/><Relationship Id="rId1" Type="http://schemas.openxmlformats.org/officeDocument/2006/relationships/slideLayout" Target="../slideLayouts/slideLayout29.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8.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8.xml"/></Relationships>
</file>

<file path=ppt/slides/_rels/slide1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1.xml"/><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3" Type="http://schemas.openxmlformats.org/officeDocument/2006/relationships/hyperlink" Target="http://www.mpo.cz/" TargetMode="External"/><Relationship Id="rId2" Type="http://schemas.openxmlformats.org/officeDocument/2006/relationships/notesSlide" Target="../notesSlides/notesSlide153.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hyperlink" Target="http://www.rzp.cz/" TargetMode="Externa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8.xml"/></Relationships>
</file>

<file path=ppt/slides/_rels/slide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8.xml"/><Relationship Id="rId1" Type="http://schemas.openxmlformats.org/officeDocument/2006/relationships/slideLayout" Target="../slideLayouts/slideLayout2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8.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8.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www.pravniprostor.cz/"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Obrázek 9">
            <a:extLst>
              <a:ext uri="{FF2B5EF4-FFF2-40B4-BE49-F238E27FC236}">
                <a16:creationId xmlns:a16="http://schemas.microsoft.com/office/drawing/2014/main" id="{89DB5797-86C4-3E05-2395-B72EB8BA8D9A}"/>
              </a:ext>
            </a:extLst>
          </p:cNvPr>
          <p:cNvPicPr>
            <a:picLocks noChangeAspect="1"/>
          </p:cNvPicPr>
          <p:nvPr/>
        </p:nvPicPr>
        <p:blipFill>
          <a:blip r:embed="rId3">
            <a:lum/>
            <a:alphaModFix/>
          </a:blip>
          <a:srcRect/>
          <a:stretch>
            <a:fillRect/>
          </a:stretch>
        </p:blipFill>
        <p:spPr>
          <a:xfrm>
            <a:off x="6948361" y="555479"/>
            <a:ext cx="1699202" cy="1325157"/>
          </a:xfrm>
          <a:prstGeom prst="rect">
            <a:avLst/>
          </a:prstGeom>
          <a:noFill/>
          <a:ln cap="flat">
            <a:noFill/>
          </a:ln>
        </p:spPr>
      </p:pic>
      <p:sp>
        <p:nvSpPr>
          <p:cNvPr id="3" name="Obdélník 7">
            <a:extLst>
              <a:ext uri="{FF2B5EF4-FFF2-40B4-BE49-F238E27FC236}">
                <a16:creationId xmlns:a16="http://schemas.microsoft.com/office/drawing/2014/main" id="{85226BBE-C396-A930-B4B6-0CC7CDF25577}"/>
              </a:ext>
            </a:extLst>
          </p:cNvPr>
          <p:cNvSpPr/>
          <p:nvPr/>
        </p:nvSpPr>
        <p:spPr>
          <a:xfrm>
            <a:off x="251642" y="267480"/>
            <a:ext cx="5616363" cy="4607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655481"/>
          </a:solidFill>
          <a:ln cap="flat">
            <a:noFill/>
            <a:prstDash val="solid"/>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sp>
        <p:nvSpPr>
          <p:cNvPr id="4" name="Nadpis 1">
            <a:extLst>
              <a:ext uri="{FF2B5EF4-FFF2-40B4-BE49-F238E27FC236}">
                <a16:creationId xmlns:a16="http://schemas.microsoft.com/office/drawing/2014/main" id="{E2DD5B02-C4B0-6BC0-D3BD-189A75C9591C}"/>
              </a:ext>
            </a:extLst>
          </p:cNvPr>
          <p:cNvSpPr txBox="1">
            <a:spLocks noGrp="1"/>
          </p:cNvSpPr>
          <p:nvPr>
            <p:ph type="title" idx="4294967295"/>
          </p:nvPr>
        </p:nvSpPr>
        <p:spPr>
          <a:xfrm>
            <a:off x="467642" y="699479"/>
            <a:ext cx="5112355" cy="2159995"/>
          </a:xfrm>
        </p:spPr>
        <p:txBody>
          <a:bodyPr lIns="90004" tIns="44997" rIns="90004" bIns="44997" anchor="t"/>
          <a:lstStyle/>
          <a:p>
            <a:pPr lvl="0"/>
            <a:r>
              <a:rPr lang="cs-CZ" sz="2000" b="1">
                <a:solidFill>
                  <a:srgbClr val="FFFFFF"/>
                </a:solidFill>
                <a:cs typeface="Times New Roman" pitchFamily="18"/>
              </a:rPr>
              <a:t>Vybrané kapitoly z občanského práva</a:t>
            </a:r>
            <a:endParaRPr lang="cs-CZ" sz="2000" b="1">
              <a:cs typeface="Times New Roman" pitchFamily="18"/>
            </a:endParaRPr>
          </a:p>
        </p:txBody>
      </p:sp>
      <p:sp>
        <p:nvSpPr>
          <p:cNvPr id="5" name="Podnadpis 2">
            <a:extLst>
              <a:ext uri="{FF2B5EF4-FFF2-40B4-BE49-F238E27FC236}">
                <a16:creationId xmlns:a16="http://schemas.microsoft.com/office/drawing/2014/main" id="{93136AEE-882B-20E0-0C32-470656CB892D}"/>
              </a:ext>
            </a:extLst>
          </p:cNvPr>
          <p:cNvSpPr txBox="1">
            <a:spLocks noGrp="1"/>
          </p:cNvSpPr>
          <p:nvPr>
            <p:ph type="subTitle" idx="4294967295"/>
          </p:nvPr>
        </p:nvSpPr>
        <p:spPr>
          <a:xfrm>
            <a:off x="1763639" y="3219840"/>
            <a:ext cx="3888001" cy="1367640"/>
          </a:xfrm>
        </p:spPr>
        <p:txBody>
          <a:bodyPr lIns="90004" tIns="44997" rIns="90004" bIns="44997"/>
          <a:lstStyle/>
          <a:p>
            <a:pPr lvl="0" algn="r">
              <a:spcAft>
                <a:spcPts val="0"/>
              </a:spcAft>
            </a:pPr>
            <a:r>
              <a:rPr lang="cs-CZ" sz="1200" dirty="0">
                <a:solidFill>
                  <a:srgbClr val="FFFFFF"/>
                </a:solidFill>
              </a:rPr>
              <a:t>UVSSPUD011</a:t>
            </a:r>
          </a:p>
          <a:p>
            <a:pPr lvl="0" algn="r">
              <a:spcAft>
                <a:spcPts val="0"/>
              </a:spcAft>
            </a:pPr>
            <a:r>
              <a:rPr lang="cs-CZ" sz="1200" dirty="0">
                <a:solidFill>
                  <a:srgbClr val="FFFFFF"/>
                </a:solidFill>
                <a:cs typeface="Times New Roman" pitchFamily="18"/>
              </a:rPr>
              <a:t>letní semestr 2025</a:t>
            </a:r>
          </a:p>
        </p:txBody>
      </p:sp>
      <p:sp>
        <p:nvSpPr>
          <p:cNvPr id="6" name="Podnadpis 2">
            <a:extLst>
              <a:ext uri="{FF2B5EF4-FFF2-40B4-BE49-F238E27FC236}">
                <a16:creationId xmlns:a16="http://schemas.microsoft.com/office/drawing/2014/main" id="{59628750-8252-751F-332C-6840406851C8}"/>
              </a:ext>
            </a:extLst>
          </p:cNvPr>
          <p:cNvSpPr/>
          <p:nvPr/>
        </p:nvSpPr>
        <p:spPr>
          <a:xfrm>
            <a:off x="6955923" y="3723839"/>
            <a:ext cx="2015995" cy="11516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JUDr. Michal Vítek, Ph.D.</a:t>
            </a:r>
          </a:p>
          <a:p>
            <a:pPr marL="0" marR="0" lvl="0" indent="0" algn="r"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Odborný asistent, ÚVSSP</a:t>
            </a:r>
          </a:p>
          <a:p>
            <a:pPr marL="0" marR="0" lvl="0" indent="0" algn="r"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michal.vitek@fvp.slu.cz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5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257C4-D3D0-90F3-9586-E6C745BD3F5C}"/>
              </a:ext>
            </a:extLst>
          </p:cNvPr>
          <p:cNvSpPr txBox="1">
            <a:spLocks noGrp="1"/>
          </p:cNvSpPr>
          <p:nvPr>
            <p:ph type="title" idx="4294967295"/>
          </p:nvPr>
        </p:nvSpPr>
        <p:spPr>
          <a:xfrm>
            <a:off x="251642" y="195480"/>
            <a:ext cx="5564544" cy="507235"/>
          </a:xfrm>
        </p:spPr>
        <p:txBody>
          <a:bodyPr/>
          <a:lstStyle/>
          <a:p>
            <a:pPr lvl="0"/>
            <a:r>
              <a:rPr lang="cs-CZ" sz="2000" b="1">
                <a:cs typeface="Arial" pitchFamily="2"/>
              </a:rPr>
              <a:t>Prameny občanského práva</a:t>
            </a:r>
          </a:p>
        </p:txBody>
      </p:sp>
      <p:sp>
        <p:nvSpPr>
          <p:cNvPr id="3" name="Zástupný symbol pro obsah 2">
            <a:extLst>
              <a:ext uri="{FF2B5EF4-FFF2-40B4-BE49-F238E27FC236}">
                <a16:creationId xmlns:a16="http://schemas.microsoft.com/office/drawing/2014/main" id="{C701B372-8503-4E57-8CDF-6E094219CB78}"/>
              </a:ext>
            </a:extLst>
          </p:cNvPr>
          <p:cNvSpPr/>
          <p:nvPr/>
        </p:nvSpPr>
        <p:spPr>
          <a:xfrm>
            <a:off x="373870" y="987478"/>
            <a:ext cx="742030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sng" strike="noStrike" kern="1200" cap="none" spc="0" baseline="0">
                <a:solidFill>
                  <a:srgbClr val="655481"/>
                </a:solidFill>
                <a:uFillTx/>
                <a:latin typeface="Times New Roman" pitchFamily="18"/>
                <a:ea typeface="Microsoft YaHei" pitchFamily="2"/>
                <a:cs typeface="Times New Roman" pitchFamily="18"/>
              </a:rPr>
              <a:t>Národní občanské právo</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2. Ústavní právo:</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1/1993 Sb.: Ústava ČR – </a:t>
            </a:r>
            <a:r>
              <a:rPr lang="cs-CZ" sz="1200" b="0" i="0" u="none" strike="noStrike" kern="0" cap="none" spc="0" baseline="0">
                <a:solidFill>
                  <a:srgbClr val="655481"/>
                </a:solidFill>
                <a:uFillTx/>
                <a:latin typeface="Times New Roman" pitchFamily="18"/>
                <a:ea typeface="Microsoft YaHei" pitchFamily="2"/>
                <a:cs typeface="Times New Roman" pitchFamily="18"/>
              </a:rPr>
              <a:t>neobsahuje konkrétní normy, ale obecná pravidla pro další normotvorbu a interpretaci: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čl.  2 odst. 4 ÚČR: co není zákonem zakázáno, je dovoleno</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2/1993 Sb.: usnesení předsednictva ČNR o vyhlášení Listiny základních práv a svobod:</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čl. 2 odst. 3 právo činit vše, co není zákonem zakázáno</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čl.5: způsobilost každého člověka mít práva a povinnosti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čl. 6: právo na život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čl. 31: právo na ochranu zdraví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čl. 10 právo na ochranu cti, pověsti a dobrého jména, čl. 11 právo na ochranu vlastnictví, čl. 34 právo k výsledkům tvůrčí činnosti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name="Slide13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058B86-3890-911B-AB1D-820C225F4269}"/>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Vsuvka: problematika domácího násilí</a:t>
            </a:r>
          </a:p>
        </p:txBody>
      </p:sp>
      <p:sp>
        <p:nvSpPr>
          <p:cNvPr id="3" name="Zástupný symbol pro obsah 2">
            <a:extLst>
              <a:ext uri="{FF2B5EF4-FFF2-40B4-BE49-F238E27FC236}">
                <a16:creationId xmlns:a16="http://schemas.microsoft.com/office/drawing/2014/main" id="{250D0DF6-946F-F7C7-7DBE-3A75B67B1655}"/>
              </a:ext>
            </a:extLst>
          </p:cNvPr>
          <p:cNvSpPr/>
          <p:nvPr/>
        </p:nvSpPr>
        <p:spPr>
          <a:xfrm>
            <a:off x="373340" y="931718"/>
            <a:ext cx="7481117"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7030A0"/>
                </a:solidFill>
                <a:uFillTx/>
                <a:latin typeface="Times New Roman" pitchFamily="18"/>
                <a:ea typeface="Calibri" pitchFamily="34"/>
              </a:rPr>
              <a:t>Pojem domácího násilí  - dynamický pojem, dříve vztaženo k jednomu genderu, nyní se genderová role neakcentuje (zejména s ohledem na rozšířené chápání projevů domácího násilí)</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7030A0"/>
              </a:solidFill>
              <a:uFillTx/>
              <a:latin typeface="Times New Roman" pitchFamily="18"/>
              <a:ea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7030A0"/>
                </a:solidFill>
                <a:uFillTx/>
                <a:latin typeface="Times New Roman" pitchFamily="18"/>
                <a:ea typeface="Calibri" pitchFamily="34"/>
              </a:rPr>
              <a:t>Domácí násilí = partner abuse/intimate violence/domestic violence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7030A0"/>
              </a:solidFill>
              <a:uFillTx/>
              <a:latin typeface="Times New Roman" pitchFamily="18"/>
              <a:ea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7030A0"/>
                </a:solidFill>
                <a:uFillTx/>
                <a:latin typeface="Times New Roman" pitchFamily="18"/>
                <a:ea typeface="Calibri" pitchFamily="34"/>
              </a:rPr>
              <a:t>Podoba = psychický, fyzický nátlak, kombinace projevů</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7030A0"/>
              </a:solidFill>
              <a:uFillTx/>
              <a:latin typeface="Times New Roman" pitchFamily="18"/>
              <a:ea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7030A0"/>
                </a:solidFill>
                <a:uFillTx/>
                <a:latin typeface="Times New Roman" pitchFamily="18"/>
                <a:ea typeface="Calibri" pitchFamily="34"/>
              </a:rPr>
              <a:t>COVID = exponoval téma, nicméně nebylo statisticky prokázáno zvýšení počtu případů domácího násilí (x vysoká latence)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7030A0"/>
              </a:solidFill>
              <a:uFillTx/>
              <a:latin typeface="Times New Roman" pitchFamily="18"/>
              <a:ea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7030A0"/>
                </a:solidFill>
                <a:uFillTx/>
                <a:latin typeface="Times New Roman" pitchFamily="18"/>
                <a:ea typeface="Calibri" pitchFamily="34"/>
              </a:rPr>
              <a:t>Distinktivní znaky vůči běžné kriminalitě:</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7030A0"/>
                </a:solidFill>
                <a:uFillTx/>
                <a:latin typeface="Times New Roman" pitchFamily="18"/>
                <a:ea typeface="Calibri" pitchFamily="34"/>
              </a:rPr>
              <a:t>1. Páchané v soukromí, 2. trvalý, opakovaný charakter, 3. specifičnost důvodů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7030A0"/>
              </a:solidFill>
              <a:uFillTx/>
              <a:latin typeface="Times New Roman" pitchFamily="18"/>
              <a:ea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7030A0"/>
              </a:solidFill>
              <a:uFillTx/>
              <a:latin typeface="Times New Roman" pitchFamily="18"/>
              <a:ea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Times New Roman" pitchFamily="18"/>
              <a:ea typeface="Calibri" pitchFamily="34"/>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Times New Roman" pitchFamily="18"/>
              <a:ea typeface="Calibri" pitchFamily="34"/>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name="Slide14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DD5A3C-F9A2-DA4F-3974-D288751CAC9F}"/>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Vsuvka: problematika domácího násilí</a:t>
            </a:r>
          </a:p>
        </p:txBody>
      </p:sp>
      <p:sp>
        <p:nvSpPr>
          <p:cNvPr id="3" name="Zástupný symbol pro obsah 2">
            <a:extLst>
              <a:ext uri="{FF2B5EF4-FFF2-40B4-BE49-F238E27FC236}">
                <a16:creationId xmlns:a16="http://schemas.microsoft.com/office/drawing/2014/main" id="{ECEFD82C-F551-F460-FF31-86CB62CDA173}"/>
              </a:ext>
            </a:extLst>
          </p:cNvPr>
          <p:cNvSpPr/>
          <p:nvPr/>
        </p:nvSpPr>
        <p:spPr>
          <a:xfrm>
            <a:off x="373340" y="808384"/>
            <a:ext cx="7481117" cy="413963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rPr>
              <a:t>Z pohledu příčin vzniku domácího násilí:</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7030A0"/>
              </a:solidFill>
              <a:uFillTx/>
              <a:latin typeface="Times New Roman" pitchFamily="18"/>
              <a:ea typeface="Calibri" pitchFamily="34"/>
            </a:endParaRPr>
          </a:p>
          <a:p>
            <a:pPr marL="342900" marR="0" lvl="0" indent="-342900" algn="l" defTabSz="914400" rtl="0" fontAlgn="auto" hangingPunct="1">
              <a:lnSpc>
                <a:spcPct val="100000"/>
              </a:lnSpc>
              <a:spcBef>
                <a:spcPts val="0"/>
              </a:spcBef>
              <a:spcAft>
                <a:spcPts val="0"/>
              </a:spcAft>
              <a:buSzPct val="100000"/>
              <a:buAutoNum type="alphaUcParen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rPr>
              <a:t>Teorie jednofaktorové:</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7030A0"/>
              </a:solidFill>
              <a:uFillTx/>
              <a:latin typeface="Times New Roman" pitchFamily="18"/>
              <a:ea typeface="Calibri" pitchFamily="34"/>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rPr>
              <a:t>Psychologická teorie domácího násilí (derivace z psychologických individuálních aspektů agresora, dopad užívání návykových látek)</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rPr>
              <a:t>Sociologická teorie domácího násilí (vztah k definici genderových rolí v rámci společnosti)</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rPr>
              <a:t>Biologicko-genetická teorie domácího násilí (aktuálně neaplikovaná, vychází z biologických předpokladů domácího násilí)</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7030A0"/>
              </a:solidFill>
              <a:uFillTx/>
              <a:latin typeface="Times New Roman" pitchFamily="18"/>
              <a:ea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rPr>
              <a:t>B) Teorie multifaktorové:</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7030A0"/>
              </a:solidFill>
              <a:uFillTx/>
              <a:latin typeface="Times New Roman" pitchFamily="18"/>
              <a:ea typeface="Calibri" pitchFamily="34"/>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rPr>
              <a:t>Makrosystémové příčiny = domácí násilí jako důsledek faktorů provázejících hierarchické uspořádání v rámci společnosti</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rPr>
              <a:t>Exosystémové příčiny = domácí násilí jako souhrn příčin vyplývajících z bezprostředního okolí pachatele a oběti, tedy např. sociální skupiny/rodiny</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rPr>
              <a:t>Mikrosystémové příčiny = domácí násilí jako důsledek konkrétních vztahů mezi členy rodiny, vč. práva zneužití blízké osoby</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rPr>
              <a:t>Ontogenetické pojetí = hledající příčiny v ontogenezi pachatele, naučných vzorců chování</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7030A0"/>
              </a:solidFill>
              <a:uFillTx/>
              <a:latin typeface="Times New Roman" pitchFamily="18"/>
              <a:ea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7030A0"/>
              </a:solidFill>
              <a:uFillTx/>
              <a:latin typeface="Times New Roman" pitchFamily="18"/>
              <a:ea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Times New Roman" pitchFamily="18"/>
              <a:ea typeface="Calibri" pitchFamily="34"/>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Times New Roman" pitchFamily="18"/>
              <a:ea typeface="Calibri" pitchFamily="34"/>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name="Slide14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918641-BA8C-9A0E-B64B-B564D370C03E}"/>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Vsuvka: problematika domácího násilí</a:t>
            </a:r>
          </a:p>
        </p:txBody>
      </p:sp>
      <p:sp>
        <p:nvSpPr>
          <p:cNvPr id="3" name="Zástupný symbol pro obsah 2">
            <a:extLst>
              <a:ext uri="{FF2B5EF4-FFF2-40B4-BE49-F238E27FC236}">
                <a16:creationId xmlns:a16="http://schemas.microsoft.com/office/drawing/2014/main" id="{D3D95D00-D48C-0AD3-73A2-6BC298A7534C}"/>
              </a:ext>
            </a:extLst>
          </p:cNvPr>
          <p:cNvSpPr/>
          <p:nvPr/>
        </p:nvSpPr>
        <p:spPr>
          <a:xfrm>
            <a:off x="373340" y="808384"/>
            <a:ext cx="7481117" cy="413963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rPr>
              <a:t>Reakce práva na problematiku domácího násilí: zejména prostřednictvím práva policejního a trestního a policejního, ale také soukromoprávní reakce (ZŘZ)</a:t>
            </a:r>
          </a:p>
          <a:p>
            <a:pPr marL="342900" marR="0" lvl="0" indent="-342900" algn="just"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7030A0"/>
              </a:solidFill>
              <a:uFillTx/>
              <a:latin typeface="Times New Roman" pitchFamily="18"/>
              <a:ea typeface="Calibri" pitchFamily="34"/>
            </a:endParaRPr>
          </a:p>
          <a:p>
            <a:pPr marL="342900" marR="0" lvl="0" indent="-342900" algn="just"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cs typeface="Times New Roman" pitchFamily="18"/>
              </a:rPr>
              <a:t>Reakce prostřednictvím norem policejního práva: § 44 ZoPČR (273/2008 Sb.): možnost vykázání pachatele ze společného obydlí, rovněž v nepřítomnosti této osoby, vykázání trvá 10 dní ode dne jeho provedení, pokud je podán návrh na vydání předběžného opatření podle ZŘS, automaticky se prodlužuje do PM o tomto návrhu. Vykázaná osoba může podat námitky na místě, policista předá k vyřízení krajskému ředitelství + možnost podat písemné námitky do 3 dní. Povinná osoba musí opustit společné obydlí, zdržet se vstupu, zdržet se styku s ohroženou osobou, vydat policistovi klíče od společného obydlí; může si pouze vzít věci osobní potřeby, cennosti, vyzvednout si kopii úředního záznamu + poučení.</a:t>
            </a:r>
          </a:p>
          <a:p>
            <a:pPr marL="342900" marR="0" lvl="0" indent="-342900" algn="just"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cs typeface="Times New Roman" pitchFamily="18"/>
              </a:rPr>
              <a:t>Reakce prostřednictvím ZŘS: institut předběžného opatření (rovněž možnost prodlužování)</a:t>
            </a:r>
          </a:p>
          <a:p>
            <a:pPr marL="342900" marR="0" lvl="0" indent="-342900" algn="just"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cs typeface="Times New Roman" pitchFamily="18"/>
              </a:rPr>
              <a:t>Reakce trestního práva:</a:t>
            </a:r>
          </a:p>
          <a:p>
            <a:pPr marL="800100" marR="0" lvl="1" indent="-34290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cs typeface="Times New Roman" pitchFamily="18"/>
              </a:rPr>
              <a:t>§ 198: týrání svěřené osoby („kdo týrá osobu, která je v jeho péči nebo výchově, bude potrestán odnětím svobody na jeden rok až pět let“)</a:t>
            </a:r>
          </a:p>
          <a:p>
            <a:pPr marL="800100" marR="0" lvl="1" indent="-34290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cs typeface="Times New Roman" pitchFamily="18"/>
              </a:rPr>
              <a:t>§ 199: týrání osoby žijící ve společném obydlí („kdo týrá osobu blízkou nebo jinou osobu žijící s ním ve společném obydlí, bude potrestán trestem odnětí svobody na šest měsíců až čtyři léta“) – přímo cílí na domácí násilí, nejedná se o postihnutí vzájemného konfliktu, ale vždy jednosměrného jednání, nejde o jednorázovou eskalaci</a:t>
            </a:r>
          </a:p>
          <a:p>
            <a:pPr marL="342900" marR="0" lvl="0" indent="-342900" algn="just"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endParaRPr lang="cs-CZ" sz="1400" b="0" i="0" u="none" strike="noStrike" kern="1200" cap="none" spc="0" baseline="0">
              <a:solidFill>
                <a:srgbClr val="7030A0"/>
              </a:solidFill>
              <a:uFillTx/>
              <a:latin typeface="Times New Roman" pitchFamily="18"/>
              <a:ea typeface="Calibri" pitchFamily="34"/>
              <a:cs typeface="Times New Roman" pitchFamily="18"/>
            </a:endParaRPr>
          </a:p>
          <a:p>
            <a:pPr marL="342900" marR="0" lvl="0" indent="-342900" algn="just"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endParaRPr lang="cs-CZ" sz="1400" b="0" i="0" u="none" strike="noStrike" kern="1200" cap="none" spc="0" baseline="0">
              <a:solidFill>
                <a:srgbClr val="7030A0"/>
              </a:solidFill>
              <a:uFillTx/>
              <a:latin typeface="Times New Roman" pitchFamily="18"/>
              <a:ea typeface="Calibri" pitchFamily="34"/>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Times New Roman" pitchFamily="18"/>
              <a:ea typeface="Calibri" pitchFamily="34"/>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name="Slide14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AF3A0A-BDC7-EE95-3F5C-E9277A2FA860}"/>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Vsuvka: problematika domácího násilí</a:t>
            </a:r>
          </a:p>
        </p:txBody>
      </p:sp>
      <p:sp>
        <p:nvSpPr>
          <p:cNvPr id="3" name="Zástupný symbol pro obsah 2">
            <a:extLst>
              <a:ext uri="{FF2B5EF4-FFF2-40B4-BE49-F238E27FC236}">
                <a16:creationId xmlns:a16="http://schemas.microsoft.com/office/drawing/2014/main" id="{B42FAEDA-90FC-ABA0-8790-D765F58BD658}"/>
              </a:ext>
            </a:extLst>
          </p:cNvPr>
          <p:cNvSpPr/>
          <p:nvPr/>
        </p:nvSpPr>
        <p:spPr>
          <a:xfrm>
            <a:off x="373340" y="808384"/>
            <a:ext cx="7481117" cy="413963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rPr>
              <a:t>Komentářový výklad k pojmu týrání § 199: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7030A0"/>
              </a:solidFill>
              <a:uFillTx/>
              <a:latin typeface="Times New Roman" pitchFamily="18"/>
              <a:ea typeface="Calibri"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rPr>
              <a:t>Týráním se rozumí zlé nakládání s jinou osobou, které se vyznačuje především vyšším stupněm hrubosti a bezcitnosti, jakož i určitou mírou trvalosti, a současně dosahuje takové intenzity, aby bylo schopno vyvolat stav, kdy osoba, která je takovému jednání vystavena, ho pociťuje jako těžké příkoří. V konkrétním případě přitom není nutné, aby u týrané osoby vznikly jakékoli následky na zdraví v podobě zranění či jiné obdobné újmy, neboť týrání nemusí mít nutně jen povahu fyzického násilí, ale může spočívat i v působení psychických útrap, popř. být v rovině sexuálního násilí, ekonomického násilí, vyvolání stavu sociální izolace či být různorodou kombinací některých z těchto forem.</a:t>
            </a:r>
            <a:endParaRPr lang="cs-CZ" sz="1400" b="0" i="0" u="none" strike="noStrike" kern="1200" cap="none" spc="0" baseline="0">
              <a:solidFill>
                <a:srgbClr val="7030A0"/>
              </a:solidFill>
              <a:uFillTx/>
              <a:latin typeface="Times New Roman" pitchFamily="18"/>
              <a:ea typeface="Calibri" pitchFamily="34"/>
              <a:cs typeface="Times New Roman" pitchFamily="18"/>
            </a:endParaRPr>
          </a:p>
          <a:p>
            <a:pPr marL="342900" marR="0" lvl="0" indent="-342900" algn="just"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endParaRPr lang="cs-CZ" sz="1400" b="0" i="0" u="none" strike="noStrike" kern="1200" cap="none" spc="0" baseline="0">
              <a:solidFill>
                <a:srgbClr val="7030A0"/>
              </a:solidFill>
              <a:uFillTx/>
              <a:latin typeface="Times New Roman" pitchFamily="18"/>
              <a:ea typeface="Calibri" pitchFamily="34"/>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Times New Roman" pitchFamily="18"/>
              <a:ea typeface="Calibri" pitchFamily="34"/>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02C1E4-856C-4E3B-B310-B4DCC98B0621}"/>
              </a:ext>
            </a:extLst>
          </p:cNvPr>
          <p:cNvSpPr txBox="1">
            <a:spLocks noGrp="1"/>
          </p:cNvSpPr>
          <p:nvPr>
            <p:ph type="title" idx="4294967295"/>
          </p:nvPr>
        </p:nvSpPr>
        <p:spPr>
          <a:xfrm>
            <a:off x="251642" y="195480"/>
            <a:ext cx="7180518" cy="507235"/>
          </a:xfrm>
        </p:spPr>
        <p:txBody>
          <a:bodyPr/>
          <a:lstStyle/>
          <a:p>
            <a:pPr lvl="0"/>
            <a:r>
              <a:rPr lang="cs-CZ" sz="2000" b="1">
                <a:solidFill>
                  <a:srgbClr val="385723"/>
                </a:solidFill>
                <a:cs typeface="Arial" pitchFamily="2"/>
              </a:rPr>
              <a:t>Seminář – základní prvky rodinného práva</a:t>
            </a:r>
          </a:p>
        </p:txBody>
      </p:sp>
      <p:sp>
        <p:nvSpPr>
          <p:cNvPr id="3" name="Zástupný symbol pro obsah 2">
            <a:extLst>
              <a:ext uri="{FF2B5EF4-FFF2-40B4-BE49-F238E27FC236}">
                <a16:creationId xmlns:a16="http://schemas.microsoft.com/office/drawing/2014/main" id="{27554AA6-AD54-0408-C886-70489D9625EF}"/>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7">
            <a:extLst>
              <a:ext uri="{FF2B5EF4-FFF2-40B4-BE49-F238E27FC236}">
                <a16:creationId xmlns:a16="http://schemas.microsoft.com/office/drawing/2014/main" id="{32A37E83-4F06-63BA-60CE-5BE1F40E7CBD}"/>
              </a:ext>
            </a:extLst>
          </p:cNvPr>
          <p:cNvSpPr txBox="1"/>
          <p:nvPr/>
        </p:nvSpPr>
        <p:spPr>
          <a:xfrm>
            <a:off x="395642" y="967974"/>
            <a:ext cx="7743477" cy="23244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385723"/>
                </a:solidFill>
                <a:uFillTx/>
                <a:latin typeface="Times New Roman" pitchFamily="18"/>
                <a:cs typeface="Times New Roman" pitchFamily="18"/>
              </a:rPr>
              <a:t>Vybraná judikatura: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385723"/>
              </a:solidFill>
              <a:uFillTx/>
              <a:latin typeface="Times New Roman" pitchFamily="18"/>
              <a:cs typeface="Times New Roman" pitchFamily="18"/>
            </a:endParaRPr>
          </a:p>
          <a:p>
            <a:pPr marL="0" marR="0" lvl="0" indent="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cs-CZ" sz="1200" b="0" i="1" u="none" strike="noStrike" kern="1200" cap="none" spc="0" baseline="0">
                <a:solidFill>
                  <a:srgbClr val="385723"/>
                </a:solidFill>
                <a:uFillTx/>
                <a:latin typeface="Times New Roman" pitchFamily="18"/>
                <a:ea typeface="Times New Roman" pitchFamily="18"/>
                <a:cs typeface="Times New Roman" pitchFamily="18"/>
              </a:rPr>
              <a:t>33 Cdo 1679/2016 </a:t>
            </a:r>
            <a:endParaRPr lang="cs-CZ" sz="1200" b="0" i="0" u="none" strike="noStrike" kern="1200" cap="none" spc="0" baseline="0">
              <a:solidFill>
                <a:srgbClr val="385723"/>
              </a:solidFill>
              <a:uFillTx/>
              <a:latin typeface="Times New Roman" pitchFamily="18"/>
              <a:ea typeface="Times New Roman" pitchFamily="18"/>
              <a:cs typeface="Times New Roman" pitchFamily="18"/>
            </a:endParaRPr>
          </a:p>
          <a:p>
            <a:pPr marL="0" marR="0" lvl="0" indent="0" algn="just"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cs-CZ" sz="1200" b="0" i="0" u="none" strike="noStrike" kern="1200" cap="none" spc="0" baseline="0">
                <a:solidFill>
                  <a:srgbClr val="385723"/>
                </a:solidFill>
                <a:uFillTx/>
                <a:latin typeface="Times New Roman" pitchFamily="18"/>
                <a:ea typeface="Times New Roman" pitchFamily="18"/>
                <a:cs typeface="Times New Roman" pitchFamily="18"/>
              </a:rPr>
              <a:t>Účastníci darovací smlouvy mohou smluvně modifikovat možnost domáhat se vrácení daru odlišně od toho, jak ji upravuje </a:t>
            </a:r>
            <a:r>
              <a:rPr lang="cs-CZ" sz="1200" b="0" i="0" u="sng" strike="noStrike" kern="1200" cap="none" spc="0" baseline="0">
                <a:solidFill>
                  <a:srgbClr val="385723"/>
                </a:solidFill>
                <a:uFillTx/>
                <a:latin typeface="Times New Roman" pitchFamily="18"/>
                <a:ea typeface="Times New Roman" pitchFamily="18"/>
                <a:cs typeface="Times New Roman" pitchFamily="18"/>
                <a:hlinkClick r:id="rId3">
                  <a:extLst>
                    <a:ext uri="{A12FA001-AC4F-418D-AE19-62706E023703}">
                      <ahyp:hlinkClr xmlns:ahyp="http://schemas.microsoft.com/office/drawing/2018/hyperlinkcolor" val="tx"/>
                    </a:ext>
                  </a:extLst>
                </a:hlinkClick>
              </a:rPr>
              <a:t>§ 630</a:t>
            </a:r>
            <a:r>
              <a:rPr lang="cs-CZ" sz="1200" b="0" i="0" u="none" strike="noStrike" kern="1200" cap="none" spc="0" baseline="0">
                <a:solidFill>
                  <a:srgbClr val="385723"/>
                </a:solidFill>
                <a:uFillTx/>
                <a:latin typeface="Times New Roman" pitchFamily="18"/>
                <a:ea typeface="Times New Roman" pitchFamily="18"/>
                <a:cs typeface="Times New Roman" pitchFamily="18"/>
              </a:rPr>
              <a:t> obč. zák., neboť jde o právní normu dispozitivní povahy. </a:t>
            </a:r>
            <a:r>
              <a:rPr lang="cs-CZ" sz="1200" b="1" i="0" u="none" strike="noStrike" kern="1200" cap="none" spc="0" baseline="0">
                <a:solidFill>
                  <a:srgbClr val="385723"/>
                </a:solidFill>
                <a:uFillTx/>
                <a:latin typeface="Times New Roman" pitchFamily="18"/>
                <a:ea typeface="Times New Roman" pitchFamily="18"/>
                <a:cs typeface="Times New Roman" pitchFamily="18"/>
              </a:rPr>
              <a:t>Možnost upravit si odchylně od zákonného ustanovení rozsah práv a povinností nebrání soudu, aby se zabýval tím, zda výkon takového práva v konkrétním případu nekoliduje s ohledem na všechny okolnosti projednávané věci s dobrými mravy</a:t>
            </a:r>
            <a:r>
              <a:rPr lang="cs-CZ" sz="1200" b="0" i="0" u="none" strike="noStrike" kern="1200" cap="none" spc="0" baseline="0">
                <a:solidFill>
                  <a:srgbClr val="385723"/>
                </a:solidFill>
                <a:uFillTx/>
                <a:latin typeface="Times New Roman" pitchFamily="18"/>
                <a:ea typeface="Times New Roman" pitchFamily="18"/>
                <a:cs typeface="Times New Roman" pitchFamily="18"/>
              </a:rPr>
              <a:t>. </a:t>
            </a:r>
          </a:p>
          <a:p>
            <a:pPr marL="0" marR="0" lvl="0" indent="0" algn="just"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endParaRPr lang="cs-CZ" sz="1200" b="0" i="0" u="none" strike="noStrike" kern="1200" cap="none" spc="0" baseline="0">
              <a:solidFill>
                <a:srgbClr val="385723"/>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1" u="none" strike="noStrike" kern="1200" cap="none" spc="0" baseline="0">
              <a:solidFill>
                <a:srgbClr val="385723"/>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385723"/>
              </a:solidFill>
              <a:uFillTx/>
              <a:latin typeface="Times New Roman" pitchFamily="18"/>
              <a:cs typeface="Times New Roman" pitchFamily="18"/>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134CF5-02E7-B9D3-3353-FAB17CE71235}"/>
              </a:ext>
            </a:extLst>
          </p:cNvPr>
          <p:cNvSpPr txBox="1">
            <a:spLocks noGrp="1"/>
          </p:cNvSpPr>
          <p:nvPr>
            <p:ph type="title" idx="4294967295"/>
          </p:nvPr>
        </p:nvSpPr>
        <p:spPr>
          <a:xfrm>
            <a:off x="251642" y="195480"/>
            <a:ext cx="7180518" cy="507235"/>
          </a:xfrm>
        </p:spPr>
        <p:txBody>
          <a:bodyPr/>
          <a:lstStyle/>
          <a:p>
            <a:pPr lvl="0"/>
            <a:r>
              <a:rPr lang="cs-CZ" sz="2000" b="1">
                <a:solidFill>
                  <a:srgbClr val="385723"/>
                </a:solidFill>
                <a:cs typeface="Arial" pitchFamily="2"/>
              </a:rPr>
              <a:t>Seminář – základní prvky rodinného práva</a:t>
            </a:r>
          </a:p>
        </p:txBody>
      </p:sp>
      <p:sp>
        <p:nvSpPr>
          <p:cNvPr id="3" name="Zástupný symbol pro obsah 2">
            <a:extLst>
              <a:ext uri="{FF2B5EF4-FFF2-40B4-BE49-F238E27FC236}">
                <a16:creationId xmlns:a16="http://schemas.microsoft.com/office/drawing/2014/main" id="{F9453794-AA39-B437-4324-A2488FAE3CDD}"/>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7">
            <a:extLst>
              <a:ext uri="{FF2B5EF4-FFF2-40B4-BE49-F238E27FC236}">
                <a16:creationId xmlns:a16="http://schemas.microsoft.com/office/drawing/2014/main" id="{5B8476A4-3ABF-9BD5-07EF-AEECA3807509}"/>
              </a:ext>
            </a:extLst>
          </p:cNvPr>
          <p:cNvSpPr txBox="1"/>
          <p:nvPr/>
        </p:nvSpPr>
        <p:spPr>
          <a:xfrm>
            <a:off x="395642" y="967974"/>
            <a:ext cx="7743477" cy="460087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385723"/>
                </a:solidFill>
                <a:uFillTx/>
                <a:latin typeface="Times New Roman" pitchFamily="18"/>
                <a:cs typeface="Times New Roman" pitchFamily="18"/>
              </a:rPr>
              <a:t>Vybraná judikatura: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385723"/>
              </a:solidFill>
              <a:uFillTx/>
              <a:latin typeface="Times New Roman" pitchFamily="18"/>
              <a:cs typeface="Times New Roman" pitchFamily="18"/>
            </a:endParaRPr>
          </a:p>
          <a:p>
            <a:pPr marL="0" marR="0" lvl="0" indent="0" algn="just"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cs-CZ" sz="1200" b="0" i="0" u="none" strike="noStrike" kern="1200" cap="none" spc="0" baseline="0">
                <a:solidFill>
                  <a:srgbClr val="385723"/>
                </a:solidFill>
                <a:uFillTx/>
                <a:latin typeface="Times New Roman" pitchFamily="18"/>
                <a:ea typeface="Times New Roman" pitchFamily="18"/>
                <a:cs typeface="Times New Roman" pitchFamily="18"/>
              </a:rPr>
              <a:t>II.ÚS 1864/16</a:t>
            </a:r>
          </a:p>
          <a:p>
            <a:pPr marL="0" marR="0" lvl="0" indent="0" algn="just"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cs-CZ" sz="1200" b="0" i="0" u="none" strike="noStrike" kern="1200" cap="none" spc="0" baseline="0">
                <a:solidFill>
                  <a:srgbClr val="385723"/>
                </a:solidFill>
                <a:uFillTx/>
                <a:latin typeface="Times New Roman" pitchFamily="18"/>
                <a:ea typeface="Times New Roman" pitchFamily="18"/>
                <a:cs typeface="Times New Roman" pitchFamily="18"/>
              </a:rPr>
              <a:t>Podle § 31 zákona č. 89/2012 Sb., občanský zákoník, „[M]á se za to, že každý nezletilý, který nenabyl plné svéprávnosti, je způsobilý k právním jednáním co do povahy přiměřeným rozumové a volní vyspělosti nezletilých jeho věku.“ Toto pravidlo je třeba aplikovat i na způsobilost nezletilého k uzavření přepravní smlouvy. </a:t>
            </a:r>
            <a:r>
              <a:rPr lang="cs-CZ" sz="1200" b="1" i="0" u="none" strike="noStrike" kern="1200" cap="none" spc="0" baseline="0">
                <a:solidFill>
                  <a:srgbClr val="385723"/>
                </a:solidFill>
                <a:uFillTx/>
                <a:latin typeface="Times New Roman" pitchFamily="18"/>
                <a:ea typeface="Times New Roman" pitchFamily="18"/>
                <a:cs typeface="Times New Roman" pitchFamily="18"/>
              </a:rPr>
              <a:t>Na rozdíl od regulačního poplatku za pobyt nezletilého v nemocnici, jehož plátcem je pouze zákonný zástupce, který dal k hospitalizaci souhlas </a:t>
            </a:r>
            <a:r>
              <a:rPr lang="cs-CZ" sz="1200" b="0" i="0" u="none" strike="noStrike" kern="1200" cap="none" spc="0" baseline="0">
                <a:solidFill>
                  <a:srgbClr val="385723"/>
                </a:solidFill>
                <a:uFillTx/>
                <a:latin typeface="Times New Roman" pitchFamily="18"/>
                <a:ea typeface="Times New Roman" pitchFamily="18"/>
                <a:cs typeface="Times New Roman" pitchFamily="18"/>
              </a:rPr>
              <a:t>(nález Ústavního soudu ze dne 16. září 2015, sp. zn. II. ÚS 728/15), </a:t>
            </a:r>
            <a:r>
              <a:rPr lang="cs-CZ" sz="1200" b="1" i="0" u="none" strike="noStrike" kern="1200" cap="none" spc="0" baseline="0">
                <a:solidFill>
                  <a:srgbClr val="385723"/>
                </a:solidFill>
                <a:uFillTx/>
                <a:latin typeface="Times New Roman" pitchFamily="18"/>
                <a:ea typeface="Times New Roman" pitchFamily="18"/>
                <a:cs typeface="Times New Roman" pitchFamily="18"/>
              </a:rPr>
              <a:t>je u přepravní smlouvy autonomie vůle nezletilého podstatně širší: je – v závislosti na stupni svého duševního vývoje - zpravidla schopen chápat význam povinnosti mít jízdní doklad a nést odpovědnost v případě jízdy „načerno“, popř. – cestuje-li v doprovodu svého zákonného zástupce - i ovlivnit zaplacení jízdného tím, že se může vzepřít jeho rozhodnutí, aby cestoval bez platného jízdního dokladu</a:t>
            </a:r>
            <a:r>
              <a:rPr lang="cs-CZ" sz="1200" b="0" i="0" u="none" strike="noStrike" kern="1200" cap="none" spc="0" baseline="0">
                <a:solidFill>
                  <a:srgbClr val="385723"/>
                </a:solidFill>
                <a:uFillTx/>
                <a:latin typeface="Times New Roman" pitchFamily="18"/>
                <a:ea typeface="Times New Roman" pitchFamily="18"/>
                <a:cs typeface="Times New Roman" pitchFamily="18"/>
              </a:rPr>
              <a:t>.</a:t>
            </a:r>
          </a:p>
          <a:p>
            <a:pPr marL="0" marR="0" lvl="0" indent="0" algn="just"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cs-CZ" sz="1200" b="1" i="0" u="none" strike="noStrike" kern="1200" cap="none" spc="0" baseline="0">
                <a:solidFill>
                  <a:srgbClr val="385723"/>
                </a:solidFill>
                <a:uFillTx/>
                <a:latin typeface="Times New Roman" pitchFamily="18"/>
                <a:ea typeface="Times New Roman" pitchFamily="18"/>
                <a:cs typeface="Times New Roman" pitchFamily="18"/>
              </a:rPr>
              <a:t>Pokud soud nezkoumal v konkrétním případě rozumovou a volní vyspělost nezletilé z hlediska přičitatelnosti následků uzavření přepravní smlouvy a míry jejího zavinění při porušení této smlouvy, došlo k zásahu i do práva stěžovatele (přepravce) na soudní ochranu. Soud musí při svém rozhodování chránit také zájem dítěte, aby do dospělosti nevstupovalo se závazky, jimž nemůže dostát, a vytvořit prostor pro uplatnění (spolu)odpovědnosti jeho rodiče. Jedině tak lze účinně ochránit zájmy nezletilého bez neopodstatněných zásahů do základních práv a svobod stěžovatele.</a:t>
            </a:r>
          </a:p>
          <a:p>
            <a:pPr marL="0" marR="0" lvl="0" indent="0" algn="just"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endParaRPr lang="cs-CZ" sz="1200" b="0" i="0" u="none" strike="noStrike" kern="1200" cap="none" spc="0" baseline="0">
              <a:solidFill>
                <a:srgbClr val="385723"/>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1" u="none" strike="noStrike" kern="1200" cap="none" spc="0" baseline="0">
              <a:solidFill>
                <a:srgbClr val="385723"/>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385723"/>
              </a:solidFill>
              <a:uFillTx/>
              <a:latin typeface="Times New Roman" pitchFamily="18"/>
              <a:cs typeface="Times New Roman" pitchFamily="18"/>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F851EE-E376-3CFF-FCAE-EA652D910B31}"/>
              </a:ext>
            </a:extLst>
          </p:cNvPr>
          <p:cNvSpPr txBox="1">
            <a:spLocks noGrp="1"/>
          </p:cNvSpPr>
          <p:nvPr>
            <p:ph type="title" idx="4294967295"/>
          </p:nvPr>
        </p:nvSpPr>
        <p:spPr>
          <a:xfrm>
            <a:off x="251642" y="195480"/>
            <a:ext cx="7180518" cy="507235"/>
          </a:xfrm>
        </p:spPr>
        <p:txBody>
          <a:bodyPr/>
          <a:lstStyle/>
          <a:p>
            <a:pPr lvl="0"/>
            <a:r>
              <a:rPr lang="cs-CZ" sz="2000" b="1">
                <a:solidFill>
                  <a:srgbClr val="385723"/>
                </a:solidFill>
                <a:cs typeface="Arial" pitchFamily="2"/>
              </a:rPr>
              <a:t>Seminář – základní prvky rodinného práva</a:t>
            </a:r>
          </a:p>
        </p:txBody>
      </p:sp>
      <p:sp>
        <p:nvSpPr>
          <p:cNvPr id="3" name="Zástupný symbol pro obsah 2">
            <a:extLst>
              <a:ext uri="{FF2B5EF4-FFF2-40B4-BE49-F238E27FC236}">
                <a16:creationId xmlns:a16="http://schemas.microsoft.com/office/drawing/2014/main" id="{A6A66537-A0DC-CCEE-B6C4-902801B19669}"/>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7">
            <a:extLst>
              <a:ext uri="{FF2B5EF4-FFF2-40B4-BE49-F238E27FC236}">
                <a16:creationId xmlns:a16="http://schemas.microsoft.com/office/drawing/2014/main" id="{537095DD-1088-DE50-3BD2-3331ACA81AA2}"/>
              </a:ext>
            </a:extLst>
          </p:cNvPr>
          <p:cNvSpPr txBox="1"/>
          <p:nvPr/>
        </p:nvSpPr>
        <p:spPr>
          <a:xfrm>
            <a:off x="395642" y="967974"/>
            <a:ext cx="7743477" cy="4300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385723"/>
                </a:solidFill>
                <a:uFillTx/>
                <a:latin typeface="Times New Roman" pitchFamily="18"/>
                <a:cs typeface="Times New Roman" pitchFamily="18"/>
              </a:rPr>
              <a:t>Vybraná judikatura: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385723"/>
              </a:solidFill>
              <a:uFillTx/>
              <a:latin typeface="Times New Roman" pitchFamily="18"/>
              <a:cs typeface="Times New Roman" pitchFamily="18"/>
            </a:endParaRPr>
          </a:p>
          <a:p>
            <a:pPr marL="0" marR="0" lvl="0" indent="0" algn="just"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cs-CZ" sz="1200" b="0" i="0" u="none" strike="noStrike" kern="1200" cap="none" spc="0" baseline="0">
                <a:solidFill>
                  <a:srgbClr val="385723"/>
                </a:solidFill>
                <a:uFillTx/>
                <a:latin typeface="Times New Roman" pitchFamily="18"/>
                <a:ea typeface="Times New Roman" pitchFamily="18"/>
                <a:cs typeface="Times New Roman" pitchFamily="18"/>
              </a:rPr>
              <a:t>IV. ÚS 489/16</a:t>
            </a:r>
          </a:p>
          <a:p>
            <a:pPr marL="0" marR="0" lvl="0" indent="0" algn="just"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Stěžovatelé v ústavní stížnosti vyslovují nesouhlas se závěry obou instancí obecných soudů a domáhají se zvýšení výživného. Namítají zejména, že obecné soudy při svém rozhodování o výši výživného nevzaly dostatečně v úvahu, že otec o své nezletilé děti nikdy osobně nepečoval a nevěnoval se jim. Na úhradu jejich potřeb prý neposkytuje žádné další finanční prostředky, ani ve formě osobních dárků. Stěžovatelé rovněž vyslovují názor, že otec dětí bezúplatně převádí své podíly v obchodních firmách na své zletilé syny z prvního manželství a tím poškozuje své nezletilé děti (stěžovatele). – </a:t>
            </a:r>
            <a:r>
              <a:rPr lang="cs-CZ" sz="1200" b="1" i="1" u="none" strike="noStrike" kern="0" cap="none" spc="0" baseline="0">
                <a:solidFill>
                  <a:srgbClr val="385723"/>
                </a:solidFill>
                <a:uFillTx/>
                <a:latin typeface="Times New Roman" pitchFamily="18"/>
                <a:cs typeface="Times New Roman" pitchFamily="18"/>
              </a:rPr>
              <a:t>pojem životní úrovně – jedná se pouze o majetkové hledisko?</a:t>
            </a:r>
          </a:p>
          <a:p>
            <a:pPr marL="0" marR="0" lvl="0" indent="0" algn="just"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Námitce stěžovatelů, že obecné soudy v napadených rozhodnutích nerespektovaly závěry, vyslovené v předchozí judikatuře, nemůže Ústavní soud přitakat. Ve stěžovateli citovaném nálezu ze dne 16. 12. 2015 sp. zn. IV. ÚS 650/15, v němž se Ústavní soud zabýval i otázkou výše výživného v maximální výši, resp. výši výživného pro rodiče s "nadstandardními" příjmy, se sice na jedné straně konstatuje, že "Ústavní soud považuje za zcela adekvátní, pokud je rodiči s nadstandardními příjmy stanoveno i nadstandardně vysoké výživné...", zároveň se však zdůrazňuje, že "nicméně jeho výše by měla mít určité hranice... Stejná životní úroveň neznamená, že děti musí mít k dispozici kupříkladu stejné množství finančních prostředků jako rodiče." Ta skutečnost, že povinný je objektivně schopen plnit oprávněnému určitou výši výživného, ještě neznamená, že by ji oprávněný měl bez dalšího dostat. Při stanovení výživného musejí soudy zvažovat i smysl a účel výživného. – </a:t>
            </a:r>
            <a:r>
              <a:rPr lang="cs-CZ" sz="1200" b="1" i="1" u="none" strike="noStrike" kern="0" cap="none" spc="0" baseline="0">
                <a:solidFill>
                  <a:srgbClr val="385723"/>
                </a:solidFill>
                <a:uFillTx/>
                <a:latin typeface="Times New Roman" pitchFamily="18"/>
                <a:cs typeface="Times New Roman" pitchFamily="18"/>
              </a:rPr>
              <a:t>ochrana slabší strany a zákaz diskriminace dítěte vs. princip nejlepšího zájmu dítěte</a:t>
            </a:r>
            <a:endParaRPr lang="cs-CZ" sz="1200" b="1" i="1" u="none" strike="noStrike" kern="1200" cap="none" spc="0" baseline="0">
              <a:solidFill>
                <a:srgbClr val="385723"/>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1" u="none" strike="noStrike" kern="1200" cap="none" spc="0" baseline="0">
              <a:solidFill>
                <a:srgbClr val="385723"/>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385723"/>
              </a:solidFill>
              <a:uFillTx/>
              <a:latin typeface="Times New Roman" pitchFamily="18"/>
              <a:cs typeface="Times New Roman" pitchFamily="18"/>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6AEF0C-CF8C-5A0C-83DA-BE0E9B20DEC4}"/>
              </a:ext>
            </a:extLst>
          </p:cNvPr>
          <p:cNvSpPr txBox="1">
            <a:spLocks noGrp="1"/>
          </p:cNvSpPr>
          <p:nvPr>
            <p:ph type="title" idx="4294967295"/>
          </p:nvPr>
        </p:nvSpPr>
        <p:spPr>
          <a:xfrm>
            <a:off x="251642" y="195480"/>
            <a:ext cx="7180518" cy="507235"/>
          </a:xfrm>
        </p:spPr>
        <p:txBody>
          <a:bodyPr/>
          <a:lstStyle/>
          <a:p>
            <a:pPr lvl="0"/>
            <a:r>
              <a:rPr lang="cs-CZ" sz="2000" b="1">
                <a:solidFill>
                  <a:srgbClr val="385723"/>
                </a:solidFill>
                <a:cs typeface="Arial" pitchFamily="2"/>
              </a:rPr>
              <a:t>Seminář – příprava na I. část zápočtu</a:t>
            </a:r>
          </a:p>
        </p:txBody>
      </p:sp>
      <p:sp>
        <p:nvSpPr>
          <p:cNvPr id="3" name="Zástupný symbol pro obsah 2">
            <a:extLst>
              <a:ext uri="{FF2B5EF4-FFF2-40B4-BE49-F238E27FC236}">
                <a16:creationId xmlns:a16="http://schemas.microsoft.com/office/drawing/2014/main" id="{95E9BA19-5DFC-D40D-0333-B2492C102AA0}"/>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7">
            <a:extLst>
              <a:ext uri="{FF2B5EF4-FFF2-40B4-BE49-F238E27FC236}">
                <a16:creationId xmlns:a16="http://schemas.microsoft.com/office/drawing/2014/main" id="{EDBE7D72-EA11-A64D-EE54-0ACCE7EFCB31}"/>
              </a:ext>
            </a:extLst>
          </p:cNvPr>
          <p:cNvSpPr txBox="1"/>
          <p:nvPr/>
        </p:nvSpPr>
        <p:spPr>
          <a:xfrm>
            <a:off x="395642" y="967974"/>
            <a:ext cx="7743477" cy="45243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1200" cap="none" spc="0" baseline="0">
                <a:solidFill>
                  <a:srgbClr val="385723"/>
                </a:solidFill>
                <a:uFillTx/>
                <a:latin typeface="Times New Roman" pitchFamily="18"/>
                <a:cs typeface="Times New Roman" pitchFamily="18"/>
              </a:rPr>
              <a:t>Definujte rodinné právo jako právní obor.</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1200" cap="none" spc="0" baseline="0">
                <a:solidFill>
                  <a:srgbClr val="385723"/>
                </a:solidFill>
                <a:uFillTx/>
                <a:latin typeface="Times New Roman" pitchFamily="18"/>
                <a:cs typeface="Times New Roman" pitchFamily="18"/>
              </a:rPr>
              <a:t>Jmenujte alespoň dva druhy řízení, ve kterých se rozhoduje v rodinném právu podle ZŘS.</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1200" cap="none" spc="0" baseline="0">
                <a:solidFill>
                  <a:srgbClr val="385723"/>
                </a:solidFill>
                <a:uFillTx/>
                <a:latin typeface="Times New Roman" pitchFamily="18"/>
                <a:cs typeface="Times New Roman" pitchFamily="18"/>
              </a:rPr>
              <a:t>Které nároky se typicky řeší v režimu OSŘ?</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1200" cap="none" spc="0" baseline="0">
                <a:solidFill>
                  <a:srgbClr val="385723"/>
                </a:solidFill>
                <a:uFillTx/>
                <a:latin typeface="Times New Roman" pitchFamily="18"/>
                <a:cs typeface="Times New Roman" pitchFamily="18"/>
              </a:rPr>
              <a:t>Kdo určí jméno dítěte nalezeného v babyboxu?</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1200" cap="none" spc="0" baseline="0">
                <a:solidFill>
                  <a:srgbClr val="385723"/>
                </a:solidFill>
                <a:uFillTx/>
                <a:latin typeface="Times New Roman" pitchFamily="18"/>
                <a:cs typeface="Times New Roman" pitchFamily="18"/>
              </a:rPr>
              <a:t>Jmenujte alespoň tři právní principy v oblasti rodinného práva.</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1200" cap="none" spc="0" baseline="0">
                <a:solidFill>
                  <a:srgbClr val="385723"/>
                </a:solidFill>
                <a:uFillTx/>
                <a:latin typeface="Times New Roman" pitchFamily="18"/>
                <a:cs typeface="Times New Roman" pitchFamily="18"/>
              </a:rPr>
              <a:t>Kdy vzniká a kdy zaniká rodičovská odpovědnost?</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1200" cap="none" spc="0" baseline="0">
                <a:solidFill>
                  <a:srgbClr val="385723"/>
                </a:solidFill>
                <a:uFillTx/>
                <a:latin typeface="Times New Roman" pitchFamily="18"/>
                <a:cs typeface="Times New Roman" pitchFamily="18"/>
              </a:rPr>
              <a:t>Definujte pojem rodičovské odpovědnosti.</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1200" cap="none" spc="0" baseline="0">
                <a:solidFill>
                  <a:srgbClr val="385723"/>
                </a:solidFill>
                <a:uFillTx/>
                <a:latin typeface="Times New Roman" pitchFamily="18"/>
                <a:cs typeface="Times New Roman" pitchFamily="18"/>
              </a:rPr>
              <a:t>Definujte alespoň tři oblasti práv, jejichž výkonem se vykonává rodičovská odpovědnost.</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1200" cap="none" spc="0" baseline="0">
                <a:solidFill>
                  <a:srgbClr val="385723"/>
                </a:solidFill>
                <a:uFillTx/>
                <a:latin typeface="Times New Roman" pitchFamily="18"/>
                <a:cs typeface="Times New Roman" pitchFamily="18"/>
              </a:rPr>
              <a:t>Jaká práva a povinnosti mezi sebou mají manželé? </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Jaké jsou tři základní domněnky otcovství? </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Uveďte rozdíl mezi tzv. sporným a nesporným rozvodem.</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Uveďte způsob, jak se zahajuje řízení o rozvod.</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Která tři řízení jsou obvykle vedena v rámci rozvodu a v souvislosti s ním?</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Které jsou dvě základní procesní normy v oblasti procesního práva rodinného a jaké jsou mezi nimi základní rozdíly?</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Jaké zná české rodinné právo druhy výživného? (alespoň tři příklady)</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Jaké jsou podmínky vzniku nároku na výživné rodičů?</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Jakou formu musí mít tzv. předmanželská smlouva? </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Jaké jsou základní způsoby modifikace manželského majetkového režimu?</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Od kolika let věku lze uzavřít manželství?</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Co je to plná svéprávnost a kdy nastává?</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385723"/>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cs-CZ" sz="1200" b="0" i="0" u="none" strike="noStrike" kern="1200" cap="none" spc="0" baseline="0">
              <a:solidFill>
                <a:srgbClr val="385723"/>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1" u="none" strike="noStrike" kern="1200" cap="none" spc="0" baseline="0">
              <a:solidFill>
                <a:srgbClr val="385723"/>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385723"/>
              </a:solidFill>
              <a:uFillTx/>
              <a:latin typeface="Times New Roman" pitchFamily="18"/>
              <a:cs typeface="Times New Roman" pitchFamily="18"/>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EEBE06-E6B7-5392-65C2-3570257AD3CF}"/>
              </a:ext>
            </a:extLst>
          </p:cNvPr>
          <p:cNvSpPr txBox="1">
            <a:spLocks noGrp="1"/>
          </p:cNvSpPr>
          <p:nvPr>
            <p:ph type="title" idx="4294967295"/>
          </p:nvPr>
        </p:nvSpPr>
        <p:spPr>
          <a:xfrm>
            <a:off x="251642" y="195480"/>
            <a:ext cx="7180518" cy="507235"/>
          </a:xfrm>
        </p:spPr>
        <p:txBody>
          <a:bodyPr/>
          <a:lstStyle/>
          <a:p>
            <a:pPr lvl="0"/>
            <a:r>
              <a:rPr lang="cs-CZ" sz="2000" b="1">
                <a:solidFill>
                  <a:srgbClr val="385723"/>
                </a:solidFill>
                <a:cs typeface="Arial" pitchFamily="2"/>
              </a:rPr>
              <a:t>Seminář – příprava na I. část zápočtu</a:t>
            </a:r>
          </a:p>
        </p:txBody>
      </p:sp>
      <p:sp>
        <p:nvSpPr>
          <p:cNvPr id="3" name="Zástupný symbol pro obsah 2">
            <a:extLst>
              <a:ext uri="{FF2B5EF4-FFF2-40B4-BE49-F238E27FC236}">
                <a16:creationId xmlns:a16="http://schemas.microsoft.com/office/drawing/2014/main" id="{A3D32BF5-AB45-AB31-57F9-C09847C7E1FD}"/>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7">
            <a:extLst>
              <a:ext uri="{FF2B5EF4-FFF2-40B4-BE49-F238E27FC236}">
                <a16:creationId xmlns:a16="http://schemas.microsoft.com/office/drawing/2014/main" id="{AC9E039D-330A-40CB-0E70-07F9036B4FDA}"/>
              </a:ext>
            </a:extLst>
          </p:cNvPr>
          <p:cNvSpPr txBox="1"/>
          <p:nvPr/>
        </p:nvSpPr>
        <p:spPr>
          <a:xfrm>
            <a:off x="395642" y="987478"/>
            <a:ext cx="7743477" cy="45243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21. Kdo je matkou dítěte a kdo je otcem dítěte?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22. Jaká jsou alespoň dvě základní kritéria pro určení výše výživného na nezletilé dítě?</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23. Kdy končí vyživovací povinnost na nezletilé dítě?</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24. Které jsou základní principy rodinného práva?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25. Uveďte alespoň dva praktické případy, ve kterých se zrcadlí základní principy rodinného práva.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26. Kdy zaniká SJM?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27. Jak může dojít k vypořádání SJM? (3 případy)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28. Jaké jsou následky zániku manželství?</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29. Alespoň tři příklady majetkových hodnot, které nespadají ze zákona do SJM.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30. Jaká jsou základní práva a povinnosti manželů?</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31. Kdy nastává změna pohlaví?</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32. Kdy nastává smrt?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33. Před jakou církví lze uzavřít církevní sňatek?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34. Kdo je ze zákona ustanoven opatrovníkem nezletilého dítěte při zahájení rozvodového řízení?</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35. Po jak dlouhé době trvání manželství může soud rozvést manželství v rámci tzv. nesporného rozvodu?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36. Jaká může soud dítěti uložit výchovná opatření?</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37. Jak se lze chránit proti domácímu násilí?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38. Jaké jsou formy náhradní rodinné péče?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39. Jaký je rozdíl mezi poručenstvím a opatrovnictvím?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385723"/>
                </a:solidFill>
                <a:uFillTx/>
                <a:latin typeface="Times New Roman" pitchFamily="18"/>
                <a:cs typeface="Times New Roman" pitchFamily="18"/>
              </a:rPr>
              <a:t>40. Kdy se přistoupí k ústavní výchově a kdy k ochranné výchově?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385723"/>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cs-CZ" sz="1200" b="0" i="0" u="none" strike="noStrike" kern="1200" cap="none" spc="0" baseline="0">
              <a:solidFill>
                <a:srgbClr val="385723"/>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1" u="none" strike="noStrike" kern="1200" cap="none" spc="0" baseline="0">
              <a:solidFill>
                <a:srgbClr val="385723"/>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385723"/>
              </a:solidFill>
              <a:uFillTx/>
              <a:latin typeface="Times New Roman" pitchFamily="18"/>
              <a:cs typeface="Times New Roman" pitchFamily="18"/>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93883E2-4E44-3CC7-7499-DAAD74B23F35}"/>
              </a:ext>
            </a:extLst>
          </p:cNvPr>
          <p:cNvSpPr/>
          <p:nvPr/>
        </p:nvSpPr>
        <p:spPr>
          <a:xfrm>
            <a:off x="251642" y="267480"/>
            <a:ext cx="3456002" cy="4607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655481"/>
          </a:solidFill>
          <a:ln cap="flat">
            <a:noFill/>
            <a:prstDash val="solid"/>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pic>
        <p:nvPicPr>
          <p:cNvPr id="3" name="Obrázek 2">
            <a:extLst>
              <a:ext uri="{FF2B5EF4-FFF2-40B4-BE49-F238E27FC236}">
                <a16:creationId xmlns:a16="http://schemas.microsoft.com/office/drawing/2014/main" id="{230C279A-F947-183C-F4D1-F0B62E0DA448}"/>
              </a:ext>
            </a:extLst>
          </p:cNvPr>
          <p:cNvPicPr>
            <a:picLocks noChangeAspect="1"/>
          </p:cNvPicPr>
          <p:nvPr/>
        </p:nvPicPr>
        <p:blipFill>
          <a:blip r:embed="rId3">
            <a:lum/>
            <a:alphaModFix/>
          </a:blip>
          <a:srcRect/>
          <a:stretch>
            <a:fillRect/>
          </a:stretch>
        </p:blipFill>
        <p:spPr>
          <a:xfrm>
            <a:off x="7956002" y="226798"/>
            <a:ext cx="955794" cy="688323"/>
          </a:xfrm>
          <a:prstGeom prst="rect">
            <a:avLst/>
          </a:prstGeom>
          <a:noFill/>
          <a:ln cap="flat">
            <a:noFill/>
          </a:ln>
        </p:spPr>
      </p:pic>
      <p:sp>
        <p:nvSpPr>
          <p:cNvPr id="4" name="Zástupný symbol pro obsah 2">
            <a:extLst>
              <a:ext uri="{FF2B5EF4-FFF2-40B4-BE49-F238E27FC236}">
                <a16:creationId xmlns:a16="http://schemas.microsoft.com/office/drawing/2014/main" id="{4DA55E04-F60D-9DC6-B8A6-F633F995E665}"/>
              </a:ext>
            </a:extLst>
          </p:cNvPr>
          <p:cNvSpPr/>
          <p:nvPr/>
        </p:nvSpPr>
        <p:spPr>
          <a:xfrm>
            <a:off x="395642" y="1923842"/>
            <a:ext cx="2448004" cy="26640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sp>
        <p:nvSpPr>
          <p:cNvPr id="5" name="Zástupný symbol pro obsah 2">
            <a:extLst>
              <a:ext uri="{FF2B5EF4-FFF2-40B4-BE49-F238E27FC236}">
                <a16:creationId xmlns:a16="http://schemas.microsoft.com/office/drawing/2014/main" id="{7ACC1D42-46CC-BB5E-AA41-BEE80A6CF418}"/>
              </a:ext>
            </a:extLst>
          </p:cNvPr>
          <p:cNvSpPr/>
          <p:nvPr/>
        </p:nvSpPr>
        <p:spPr>
          <a:xfrm>
            <a:off x="4068001" y="1131478"/>
            <a:ext cx="3887635"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Základní body charakteristiky PP:</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Clr>
                <a:srgbClr val="002060"/>
              </a:buClr>
              <a:buSzPct val="45000"/>
              <a:buAutoNum type="arabicPeriod"/>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Pojem pracovního práva</a:t>
            </a:r>
          </a:p>
          <a:p>
            <a:pPr marL="0" marR="0" lvl="0" indent="0" algn="l" defTabSz="914400" rtl="0" fontAlgn="auto" hangingPunct="1">
              <a:lnSpc>
                <a:spcPct val="100000"/>
              </a:lnSpc>
              <a:spcBef>
                <a:spcPts val="640"/>
              </a:spcBef>
              <a:spcAft>
                <a:spcPts val="0"/>
              </a:spcAft>
              <a:buClr>
                <a:srgbClr val="002060"/>
              </a:buClr>
              <a:buSzPct val="45000"/>
              <a:buAutoNum type="arabicPeriod"/>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Prameny pracovního práva</a:t>
            </a:r>
          </a:p>
          <a:p>
            <a:pPr marL="0" marR="0" lvl="0" indent="0" algn="l" defTabSz="914400" rtl="0" fontAlgn="auto" hangingPunct="1">
              <a:lnSpc>
                <a:spcPct val="100000"/>
              </a:lnSpc>
              <a:spcBef>
                <a:spcPts val="640"/>
              </a:spcBef>
              <a:spcAft>
                <a:spcPts val="0"/>
              </a:spcAft>
              <a:buClr>
                <a:srgbClr val="002060"/>
              </a:buClr>
              <a:buSzPct val="45000"/>
              <a:buAutoNum type="arabicPeriod"/>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Principy pracovního práva a jejich reflexe v praxi</a:t>
            </a:r>
          </a:p>
          <a:p>
            <a:pPr marL="0" marR="0" lvl="0" indent="0" algn="l" defTabSz="914400" rtl="0" fontAlgn="auto" hangingPunct="1">
              <a:lnSpc>
                <a:spcPct val="100000"/>
              </a:lnSpc>
              <a:spcBef>
                <a:spcPts val="640"/>
              </a:spcBef>
              <a:spcAft>
                <a:spcPts val="0"/>
              </a:spcAft>
              <a:buClr>
                <a:srgbClr val="002060"/>
              </a:buClr>
              <a:buSzPct val="45000"/>
              <a:buAutoNum type="arabicPeriod"/>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Pracovněprávní vztah: zakládání, změna, zrušení</a:t>
            </a:r>
          </a:p>
          <a:p>
            <a:pPr marL="0" marR="0" lvl="0" indent="0" algn="l" defTabSz="914400" rtl="0" fontAlgn="auto" hangingPunct="1">
              <a:lnSpc>
                <a:spcPct val="100000"/>
              </a:lnSpc>
              <a:spcBef>
                <a:spcPts val="640"/>
              </a:spcBef>
              <a:spcAft>
                <a:spcPts val="0"/>
              </a:spcAft>
              <a:buClr>
                <a:srgbClr val="002060"/>
              </a:buClr>
              <a:buSzPct val="45000"/>
              <a:buAutoNum type="arabicPeriod"/>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Odměňování a překážky v práci</a:t>
            </a:r>
          </a:p>
          <a:p>
            <a:pPr marL="0" marR="0" lvl="0" indent="0" algn="l" defTabSz="914400" rtl="0" fontAlgn="auto" hangingPunct="1">
              <a:lnSpc>
                <a:spcPct val="100000"/>
              </a:lnSpc>
              <a:spcBef>
                <a:spcPts val="640"/>
              </a:spcBef>
              <a:spcAft>
                <a:spcPts val="0"/>
              </a:spcAft>
              <a:buClr>
                <a:srgbClr val="002060"/>
              </a:buClr>
              <a:buSzPct val="45000"/>
              <a:buAutoNum type="arabicPeriod"/>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Odpovědnost za škodu</a:t>
            </a: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6" name="Nadpis 1">
            <a:extLst>
              <a:ext uri="{FF2B5EF4-FFF2-40B4-BE49-F238E27FC236}">
                <a16:creationId xmlns:a16="http://schemas.microsoft.com/office/drawing/2014/main" id="{3C5C0192-3630-FB9B-B4C9-EAA79669C587}"/>
              </a:ext>
            </a:extLst>
          </p:cNvPr>
          <p:cNvSpPr/>
          <p:nvPr/>
        </p:nvSpPr>
        <p:spPr>
          <a:xfrm>
            <a:off x="388080" y="411480"/>
            <a:ext cx="3182761" cy="165599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Times New Roman" pitchFamily="18"/>
                <a:ea typeface="Microsoft YaHei" pitchFamily="2"/>
                <a:cs typeface="Times New Roman" pitchFamily="18"/>
              </a:rPr>
              <a:t>Blok B</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Times New Roman" pitchFamily="18"/>
                <a:ea typeface="Microsoft YaHei" pitchFamily="2"/>
                <a:cs typeface="Times New Roman" pitchFamily="18"/>
              </a:rPr>
              <a:t>Pracovní právo</a:t>
            </a:r>
          </a:p>
        </p:txBody>
      </p:sp>
      <p:sp>
        <p:nvSpPr>
          <p:cNvPr id="7" name="Zástupný symbol pro obsah 2">
            <a:extLst>
              <a:ext uri="{FF2B5EF4-FFF2-40B4-BE49-F238E27FC236}">
                <a16:creationId xmlns:a16="http://schemas.microsoft.com/office/drawing/2014/main" id="{27D844E5-3096-F737-7204-78A83738B9B2}"/>
              </a:ext>
            </a:extLst>
          </p:cNvPr>
          <p:cNvSpPr/>
          <p:nvPr/>
        </p:nvSpPr>
        <p:spPr>
          <a:xfrm>
            <a:off x="395642" y="2571841"/>
            <a:ext cx="2952003" cy="20159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1" u="none" strike="noStrike" kern="1200" cap="none" spc="0" baseline="0">
                <a:solidFill>
                  <a:srgbClr val="FFFFFF"/>
                </a:solidFill>
                <a:uFillTx/>
                <a:latin typeface="Times New Roman" pitchFamily="18"/>
                <a:ea typeface="Microsoft YaHei" pitchFamily="2"/>
                <a:cs typeface="Times New Roman" pitchFamily="18"/>
              </a:rPr>
              <a:t>Pracovní právo je právním odvětvím, které upravuje vztahy mezi zaměstnavatelem a zaměstnancem při výkonu práce a související vztahy.</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5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E0912E-98E5-C061-E661-7CF5DD7071F2}"/>
              </a:ext>
            </a:extLst>
          </p:cNvPr>
          <p:cNvSpPr txBox="1">
            <a:spLocks noGrp="1"/>
          </p:cNvSpPr>
          <p:nvPr>
            <p:ph type="title" idx="4294967295"/>
          </p:nvPr>
        </p:nvSpPr>
        <p:spPr>
          <a:xfrm>
            <a:off x="251642" y="195480"/>
            <a:ext cx="5564544" cy="507235"/>
          </a:xfrm>
        </p:spPr>
        <p:txBody>
          <a:bodyPr/>
          <a:lstStyle/>
          <a:p>
            <a:pPr lvl="0"/>
            <a:r>
              <a:rPr lang="cs-CZ" sz="2000" b="1">
                <a:cs typeface="Arial" pitchFamily="2"/>
              </a:rPr>
              <a:t>Prameny občanského práva</a:t>
            </a:r>
          </a:p>
        </p:txBody>
      </p:sp>
      <p:sp>
        <p:nvSpPr>
          <p:cNvPr id="3" name="Zástupný symbol pro obsah 2">
            <a:extLst>
              <a:ext uri="{FF2B5EF4-FFF2-40B4-BE49-F238E27FC236}">
                <a16:creationId xmlns:a16="http://schemas.microsoft.com/office/drawing/2014/main" id="{98AF3E7C-CE60-E7ED-AFF5-9F15FCE6AE0C}"/>
              </a:ext>
            </a:extLst>
          </p:cNvPr>
          <p:cNvSpPr/>
          <p:nvPr/>
        </p:nvSpPr>
        <p:spPr>
          <a:xfrm>
            <a:off x="251642" y="957980"/>
            <a:ext cx="8440076"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sng" strike="noStrike" kern="1200" cap="none" spc="0" baseline="0">
                <a:solidFill>
                  <a:srgbClr val="655481"/>
                </a:solidFill>
                <a:uFillTx/>
                <a:latin typeface="Times New Roman" pitchFamily="18"/>
                <a:ea typeface="Microsoft YaHei" pitchFamily="2"/>
                <a:cs typeface="Times New Roman" pitchFamily="18"/>
              </a:rPr>
              <a:t>Národní občanské právo</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3. Zákonné normy: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1200" cap="none" spc="0" baseline="0">
                <a:solidFill>
                  <a:srgbClr val="655481"/>
                </a:solidFill>
                <a:uFillTx/>
                <a:latin typeface="Times New Roman" pitchFamily="18"/>
                <a:ea typeface="Microsoft YaHei" pitchFamily="2"/>
                <a:cs typeface="Times New Roman" pitchFamily="18"/>
              </a:rPr>
              <a:t> - zákony musí být v souladu s ústavním pořádkem</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 základní pramen 89/2012 Sb., občanský zákoník: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1200" cap="none" spc="0" baseline="0">
                <a:solidFill>
                  <a:srgbClr val="655481"/>
                </a:solidFill>
                <a:uFillTx/>
                <a:latin typeface="Times New Roman" pitchFamily="18"/>
                <a:ea typeface="Microsoft YaHei" pitchFamily="2"/>
                <a:cs typeface="Times New Roman" pitchFamily="18"/>
              </a:rPr>
              <a:t>	část I: obecná část: zásady, osoby, zastoupení, věci a jejich rozdělení, právní skutečnosti</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část II: rodinné právo: manželství, příbuzenství a švagrovství, poručenství a jiné formy péče</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část III: absolutní majetková práva: věcná práva, dědická práva</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1200" cap="none" spc="0" baseline="0">
                <a:solidFill>
                  <a:srgbClr val="655481"/>
                </a:solidFill>
                <a:uFillTx/>
                <a:latin typeface="Times New Roman" pitchFamily="18"/>
                <a:ea typeface="Microsoft YaHei" pitchFamily="2"/>
                <a:cs typeface="Times New Roman" pitchFamily="18"/>
              </a:rPr>
              <a:t>	část IV: relativní majetková práva: </a:t>
            </a:r>
            <a:r>
              <a:rPr lang="cs-CZ" sz="1400" b="0" i="0" u="none" strike="noStrike" kern="0" cap="none" spc="0" baseline="0">
                <a:solidFill>
                  <a:srgbClr val="655481"/>
                </a:solidFill>
                <a:uFillTx/>
                <a:latin typeface="Times New Roman" pitchFamily="18"/>
                <a:ea typeface="Microsoft YaHei" pitchFamily="2"/>
                <a:cs typeface="Times New Roman" pitchFamily="18"/>
              </a:rPr>
              <a:t>závazky z právních jednání, závazky z deliktů</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1200" cap="none" spc="0" baseline="0">
                <a:solidFill>
                  <a:srgbClr val="655481"/>
                </a:solidFill>
                <a:uFillTx/>
                <a:latin typeface="Times New Roman" pitchFamily="18"/>
                <a:ea typeface="Microsoft YaHei" pitchFamily="2"/>
                <a:cs typeface="Times New Roman" pitchFamily="18"/>
              </a:rPr>
              <a:t>	část V: přechodná a závěrečná ustanovení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další prameny: tiskový zákon, zákon o provozování rozhlasového a tel. vysílání, zákon o ochraně osobních údajů, zákon o zdravotních službách, zákon o specifických zdravotních službách, transplantační zákon...</a:t>
            </a: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name="Slide7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9B23D9-F9CA-8075-9B76-8ADED842FD7B}"/>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1. Pojem pracovního práva</a:t>
            </a:r>
          </a:p>
        </p:txBody>
      </p:sp>
      <p:sp>
        <p:nvSpPr>
          <p:cNvPr id="3" name="Zástupný symbol pro obsah 2">
            <a:extLst>
              <a:ext uri="{FF2B5EF4-FFF2-40B4-BE49-F238E27FC236}">
                <a16:creationId xmlns:a16="http://schemas.microsoft.com/office/drawing/2014/main" id="{99FC7770-2CAE-6868-6A3E-BF634E043D0C}"/>
              </a:ext>
            </a:extLst>
          </p:cNvPr>
          <p:cNvSpPr/>
          <p:nvPr/>
        </p:nvSpPr>
        <p:spPr>
          <a:xfrm>
            <a:off x="373340" y="931718"/>
            <a:ext cx="7481117"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Základním pojmem je „pracovněprávní vztah“ – tedy vztah mezi zaměstnavatelem a zaměstnancem při výkonu práce jako závislé činnosti. Závislou prací je práce, která je vykonávána ve vztahu nadřízenosti zaměstnavatele a podřízenosti zaměstnance, jménem zaměstnavatele, podle pokynů zaměstnavatele a zaměstnanec jí vykonává osobně. </a:t>
            </a:r>
            <a:r>
              <a:rPr lang="cs-CZ" sz="1400" b="0" i="0" u="none" strike="noStrike" kern="0" cap="none" spc="0" baseline="0">
                <a:solidFill>
                  <a:srgbClr val="655481"/>
                </a:solidFill>
                <a:uFillTx/>
                <a:latin typeface="Times New Roman" pitchFamily="18"/>
                <a:ea typeface="Microsoft YaHei" pitchFamily="2"/>
                <a:cs typeface="Times New Roman" pitchFamily="18"/>
              </a:rPr>
              <a:t>(</a:t>
            </a:r>
            <a:r>
              <a:rPr lang="cs-CZ" sz="1200" b="0" i="0" u="none" strike="noStrike" kern="0" cap="none" spc="0" baseline="0">
                <a:solidFill>
                  <a:srgbClr val="655481"/>
                </a:solidFill>
                <a:uFillTx/>
                <a:latin typeface="Times New Roman" pitchFamily="18"/>
                <a:ea typeface="Microsoft YaHei" pitchFamily="2"/>
                <a:cs typeface="Times New Roman" pitchFamily="18"/>
              </a:rPr>
              <a:t>Tedy, např. „švarc“ je de facto nelegální práce, neboť je fakticky závislou prací, ač se tak netváří).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Negativní vymezení: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vs. občanskoprávní vztah</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vs. obchodněprávní vztah</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Základní </a:t>
            </a:r>
            <a:r>
              <a:rPr lang="cs-CZ" sz="1200" b="1" i="0" u="none" strike="noStrike" kern="0" cap="none" spc="0" baseline="0">
                <a:solidFill>
                  <a:srgbClr val="655481"/>
                </a:solidFill>
                <a:uFillTx/>
                <a:latin typeface="Times New Roman" pitchFamily="18"/>
                <a:ea typeface="Microsoft YaHei" pitchFamily="2"/>
                <a:cs typeface="Times New Roman" pitchFamily="18"/>
              </a:rPr>
              <a:t>znaky</a:t>
            </a:r>
            <a:r>
              <a:rPr lang="cs-CZ" sz="1200" b="0" i="0" u="none" strike="noStrike" kern="0" cap="none" spc="0" baseline="0">
                <a:solidFill>
                  <a:srgbClr val="655481"/>
                </a:solidFill>
                <a:uFillTx/>
                <a:latin typeface="Times New Roman" pitchFamily="18"/>
                <a:ea typeface="Microsoft YaHei" pitchFamily="2"/>
                <a:cs typeface="Times New Roman" pitchFamily="18"/>
              </a:rPr>
              <a:t> pracovněprávních vztahů: </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Regulace výkonu práce </a:t>
            </a:r>
            <a:r>
              <a:rPr lang="cs-CZ" sz="1200" b="0" i="0" u="none" strike="noStrike" kern="0" cap="none" spc="0" baseline="0">
                <a:solidFill>
                  <a:srgbClr val="655481"/>
                </a:solidFill>
                <a:uFillTx/>
                <a:latin typeface="Times New Roman" pitchFamily="18"/>
                <a:ea typeface="Microsoft YaHei" pitchFamily="2"/>
                <a:cs typeface="Times New Roman" pitchFamily="18"/>
              </a:rPr>
              <a:t>zaměstnance pro zaměstnavatele</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Poskytnutí nástrojů </a:t>
            </a:r>
            <a:r>
              <a:rPr lang="cs-CZ" sz="1200" b="0" i="0" u="none" strike="noStrike" kern="0" cap="none" spc="0" baseline="0">
                <a:solidFill>
                  <a:srgbClr val="655481"/>
                </a:solidFill>
                <a:uFillTx/>
                <a:latin typeface="Times New Roman" pitchFamily="18"/>
                <a:ea typeface="Microsoft YaHei" pitchFamily="2"/>
                <a:cs typeface="Times New Roman" pitchFamily="18"/>
              </a:rPr>
              <a:t>zaměstnavatele k výkonu práce zaměstnanci za účelem činnosti a zajištění podmínek výkonu</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Smluvní volnost subjektů </a:t>
            </a:r>
            <a:r>
              <a:rPr lang="cs-CZ" sz="1200" b="0" i="0" u="none" strike="noStrike" kern="0" cap="none" spc="0" baseline="0">
                <a:solidFill>
                  <a:srgbClr val="655481"/>
                </a:solidFill>
                <a:uFillTx/>
                <a:latin typeface="Times New Roman" pitchFamily="18"/>
                <a:ea typeface="Microsoft YaHei" pitchFamily="2"/>
                <a:cs typeface="Times New Roman" pitchFamily="18"/>
              </a:rPr>
              <a:t>omezená pouze kogentními ustanoveními zákona, a to z důvodu ochrany zaměstnance – zaměstnanec „automaticky“ považován za „slabší“ stranu: historické důvody do jisté míry relativizované ekonomickým vývojem.</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name="Slide7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0358C0-4183-0A75-3A3A-67BAD081FF91}"/>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1. Pojem pracovního práva</a:t>
            </a:r>
          </a:p>
        </p:txBody>
      </p:sp>
      <p:sp>
        <p:nvSpPr>
          <p:cNvPr id="3" name="Zástupný symbol pro obsah 2">
            <a:extLst>
              <a:ext uri="{FF2B5EF4-FFF2-40B4-BE49-F238E27FC236}">
                <a16:creationId xmlns:a16="http://schemas.microsoft.com/office/drawing/2014/main" id="{DF7B4237-C5D1-FAD1-4A00-A1742D72C050}"/>
              </a:ext>
            </a:extLst>
          </p:cNvPr>
          <p:cNvSpPr/>
          <p:nvPr/>
        </p:nvSpPr>
        <p:spPr>
          <a:xfrm>
            <a:off x="373340" y="931718"/>
            <a:ext cx="7481117"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Pracovní právo dělíme na:</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Individuální</a:t>
            </a:r>
            <a:r>
              <a:rPr lang="cs-CZ" sz="1200" b="0" i="0" u="none" strike="noStrike" kern="0" cap="none" spc="0" baseline="0">
                <a:solidFill>
                  <a:srgbClr val="655481"/>
                </a:solidFill>
                <a:uFillTx/>
                <a:latin typeface="Times New Roman" pitchFamily="18"/>
                <a:ea typeface="Microsoft YaHei" pitchFamily="2"/>
                <a:cs typeface="Times New Roman" pitchFamily="18"/>
              </a:rPr>
              <a:t> – pracovněprávní vztahy mezi zaměstnavateli a zaměstnanci </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Kolektivní</a:t>
            </a:r>
            <a:r>
              <a:rPr lang="cs-CZ" sz="1200" b="0" i="0" u="none" strike="noStrike" kern="0" cap="none" spc="0" baseline="0">
                <a:solidFill>
                  <a:srgbClr val="655481"/>
                </a:solidFill>
                <a:uFillTx/>
                <a:latin typeface="Times New Roman" pitchFamily="18"/>
                <a:ea typeface="Microsoft YaHei" pitchFamily="2"/>
                <a:cs typeface="Times New Roman" pitchFamily="18"/>
              </a:rPr>
              <a:t> – vztahy v souvislosti s činností odborových organizací, specifickým pramenem práva je zde kolektivní smlouva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Pracovní právo </a:t>
            </a:r>
            <a:r>
              <a:rPr lang="cs-CZ" sz="1200" b="0" i="0" u="none" strike="noStrike" kern="0" cap="none" spc="0" baseline="0">
                <a:solidFill>
                  <a:srgbClr val="655481"/>
                </a:solidFill>
                <a:uFillTx/>
                <a:latin typeface="Times New Roman" pitchFamily="18"/>
                <a:ea typeface="Microsoft YaHei" pitchFamily="2"/>
                <a:cs typeface="Times New Roman" pitchFamily="18"/>
              </a:rPr>
              <a:t>vychází ze soukromého práva, zejména smluvní autonomie, z principu subsidiarity občanského práva (§ 4 ZP – nelze-li použít ustanovení tohoto zákona, použije se OZ, avšak vždy výklad v souladu se zásadami pracovněprávních vztahů), pracovní právo je v tomto ohledu speciálním právním odvětvím vůči občanskému právu.</a:t>
            </a: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D4B570-C8F4-0E5C-D926-4C018985DA35}"/>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1. Pojem pracovního práva </a:t>
            </a:r>
          </a:p>
        </p:txBody>
      </p:sp>
      <p:sp>
        <p:nvSpPr>
          <p:cNvPr id="3" name="Zástupný symbol pro obsah 2">
            <a:extLst>
              <a:ext uri="{FF2B5EF4-FFF2-40B4-BE49-F238E27FC236}">
                <a16:creationId xmlns:a16="http://schemas.microsoft.com/office/drawing/2014/main" id="{FBC14E67-89CF-0831-18B0-7FB8099DBC7D}"/>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Pracovněprávní vztah = poměry upravené pracovním právem, které vznikají, mění se a zanikají na základě právních skutečností, patří mezi ně:</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Pracovní poměr (pracovní smlouva)</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Právní vztahy založené dohodami o pracích konaných mimo pracovní poměr (DPČ, DPP)</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Subjekty PPV: zaměstnavatel a zaměstnanec, v případě kolektivního PP také odborová organizace, v určitých případech i rada zaměstnanců a zástupce pro oblast BOZP</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Obsah PPV: souborem základních práv a povinností je:</a:t>
            </a:r>
          </a:p>
          <a:p>
            <a:pPr marL="628650" marR="0" lvl="1"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Vytváření vhodných pracovních podmínek</a:t>
            </a:r>
          </a:p>
          <a:p>
            <a:pPr marL="628650" marR="0" lvl="1"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Přidělování práce</a:t>
            </a:r>
          </a:p>
          <a:p>
            <a:pPr marL="628650" marR="0" lvl="1"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Osobní výkon práce (vs. např. agentury, outsourcing apod.)</a:t>
            </a:r>
          </a:p>
          <a:p>
            <a:pPr marL="628650" marR="0" lvl="1"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Poskytování odměny za práci</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3. Objekt: realizace obsahu subjekty, tedy jejich jednání v pracovním právu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name="Slide7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7C6AC2-636E-01C0-545F-A69886760BBE}"/>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2. Prameny PP</a:t>
            </a:r>
          </a:p>
        </p:txBody>
      </p:sp>
      <p:sp>
        <p:nvSpPr>
          <p:cNvPr id="3" name="Zástupný symbol pro obsah 2">
            <a:extLst>
              <a:ext uri="{FF2B5EF4-FFF2-40B4-BE49-F238E27FC236}">
                <a16:creationId xmlns:a16="http://schemas.microsoft.com/office/drawing/2014/main" id="{262ADEE4-3CB4-6CA3-2908-42717F339111}"/>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I. Ústavní</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čl. 9 LZPS: nikdo nesmí být podroben nuceným pracím anebo službám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Hl. IV: právo na svobodnou volbu povolání, právo na svobodné sdružování s jinými na ochranu svých hospodářských a sociálních zájmů, právo na stávku, právo na spravedlivou odměnu za práci, právo žen, mladistvých a osob zdravotně postižených na zvýšenou ochranu zdraví při práci a na zvláštní pracovní podmínky</a:t>
            </a: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II. Zákonné</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zákon č. 262/2006 Sb., zákoník práce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zákon č. 251/2005 Sb., o inspekci práce – obecný sankční předpis</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zákon č. 2/1991 Sb., o kolektivním vyjednávání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zákon č. 435/2004 Sb., o zaměstnanosti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zákon č. 234/2014 Sb., o státní službě</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III. Podzákonné</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nařízení vlády č. 567/2006 Sb., o minimální mzdě</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nařízení vlády č. 564/2006 Sb., o platových poměrech zaměstnanců ve veřejných službách a správě</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IV. Specifické: kolektivní smlouvy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name="Slide13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0D5A6F-2E66-27A7-1ACA-F01A3F154E37}"/>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2. SÚIP</a:t>
            </a:r>
          </a:p>
        </p:txBody>
      </p:sp>
      <p:sp>
        <p:nvSpPr>
          <p:cNvPr id="3" name="Zástupný symbol pro obsah 2">
            <a:extLst>
              <a:ext uri="{FF2B5EF4-FFF2-40B4-BE49-F238E27FC236}">
                <a16:creationId xmlns:a16="http://schemas.microsoft.com/office/drawing/2014/main" id="{C9B595BB-F457-7EC3-3588-14479F29C7BD}"/>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zákon č. 251/2005 Sb., o inspekci práce – obecný sankční předpis</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zákon č. 435/2004 Sb., o zaměstnanosti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zákon č. 309/2006 Sb., o BOZP</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Činnost jednak na základě podnětů ke kontrole – celkem 5833 podnětů za 2020, klesající tendence (v r. 2015 celkem 7414 podnětů). Oblasti:</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zejména oblast pracovněprávních vztahů (úsek odměňování, porušování pracovního poměru, pracovní doby etc.)</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oblast BOZP</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další oblasti</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spadá pod MPSV, působí jako prvostupňový orgán v řízeních</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záměrem je působit zejména prevenčně, nikoliv následně</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name="Slide7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DA4BC3-B0B2-6CA0-4AEA-5B349E036FD4}"/>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3. Principy pracovního práva</a:t>
            </a:r>
          </a:p>
        </p:txBody>
      </p:sp>
      <p:sp>
        <p:nvSpPr>
          <p:cNvPr id="3" name="Zástupný symbol pro obsah 2">
            <a:extLst>
              <a:ext uri="{FF2B5EF4-FFF2-40B4-BE49-F238E27FC236}">
                <a16:creationId xmlns:a16="http://schemas.microsoft.com/office/drawing/2014/main" id="{D6FC62C6-7B39-642A-67D1-4AD9F7CDB2C1}"/>
              </a:ext>
            </a:extLst>
          </p:cNvPr>
          <p:cNvSpPr/>
          <p:nvPr/>
        </p:nvSpPr>
        <p:spPr>
          <a:xfrm>
            <a:off x="373340" y="931718"/>
            <a:ext cx="8046610" cy="40163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Co není zakázáno, je dovoleno – jenže v PP je zakázáno sjednání mnoha ustanovení, ze soukromoprávních oborů práva možná nejvíce (viz konkurenční doložky, smluvní pokuty, zajištění a utvrzení vztahů, ustanovení o odpovědnosti za škodu atd.): od některých ustanovení se lze odchýlit, ale jen ve prospěch zaměstnance</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Zásada zákazu přenášet riziko z výkonu závislé práce na zaměstnance</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Povinnost spravedlivého odměňování zaměstnance</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Zásada rovného zacházení se zaměstnanci a zásada zákazu diskriminace</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Zásada poskytování informací a projednání</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Zásada zákazu ukládání peněžních postihů za porušení pracovněprávních povinností</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Zákaz sjednávaní zajištění závazku v pracovněprávním vztahu</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Zásada jednání v souladu s dobrými mravy</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Řádný výkon práce zaměstnancem v souladu s oprávněnými zájmy zaměstnavatele</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7030A0"/>
                </a:solidFill>
                <a:uFillTx/>
                <a:latin typeface="Times New Roman" pitchFamily="18"/>
                <a:ea typeface="Microsoft YaHei" pitchFamily="2"/>
                <a:cs typeface="Times New Roman" pitchFamily="18"/>
              </a:rPr>
              <a:t>+ v procesním právu jakýsi „princip prioritního zájmu na rozhodování pracovněprávních sporů“ – viz např. sp</a:t>
            </a:r>
            <a:r>
              <a:rPr lang="cs-CZ" sz="1200" b="0" i="0" u="none" strike="noStrike" kern="0" cap="none" spc="0" baseline="0">
                <a:solidFill>
                  <a:srgbClr val="7030A0"/>
                </a:solidFill>
                <a:uFillTx/>
                <a:latin typeface="Times New Roman" pitchFamily="18"/>
                <a:cs typeface="Times New Roman" pitchFamily="18"/>
              </a:rPr>
              <a:t>. zn. 30 Cdo 4256/2009:pracovněprávním sporům je třeba věnovat zvláštní pozornost, neboť mají pro jeho účastníky z povahy věci zvýšený význam. Předmětem soudního řízení o neplatnost ukončení pracovního poměru je určit platnost daného právního úkonu, přičemž rozhodnutí v této otázce staví na jisto, zda pracovní poměr nadále trvá (trval) a zda zaměstnanci vznikl nárok na náhradu mzdy. Význam předmětu řízení pro poškozeného je dán zejména tím, že přetrvávající spor může zaměstnanci způsobit problémy při hledání nového zaměstnání a v druhé řadě také tím, že od jeho výsledku je odvislý nárok na náhradu mzdy. Pracovněprávní spor tak svojí povahou předurčuje věc k neodkladnému a co nejvčasnějšímu projednání.</a:t>
            </a:r>
            <a:br>
              <a:rPr lang="cs-CZ" sz="1200" b="0" i="0" u="none" strike="noStrike" kern="0" cap="none" spc="0" baseline="0">
                <a:solidFill>
                  <a:srgbClr val="7030A0"/>
                </a:solidFill>
                <a:uFillTx/>
                <a:latin typeface="Times New Roman" pitchFamily="18"/>
                <a:cs typeface="Times New Roman" pitchFamily="18"/>
              </a:rPr>
            </a:br>
            <a:endParaRPr lang="cs-CZ" sz="1200" b="0" i="0" u="none" strike="noStrike" kern="0" cap="none" spc="0" baseline="0">
              <a:solidFill>
                <a:srgbClr val="7030A0"/>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name="Slide7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B0C763-36ED-602F-29F9-09AE37668E06}"/>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Pracovněprávní vztah: vznik – jednání před vznikem PP </a:t>
            </a:r>
          </a:p>
        </p:txBody>
      </p:sp>
      <p:sp>
        <p:nvSpPr>
          <p:cNvPr id="3" name="Zástupný symbol pro obsah 2">
            <a:extLst>
              <a:ext uri="{FF2B5EF4-FFF2-40B4-BE49-F238E27FC236}">
                <a16:creationId xmlns:a16="http://schemas.microsoft.com/office/drawing/2014/main" id="{0AAE0A4C-29C7-0174-D685-2D90ABEF9BEF}"/>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228600" marR="0" lvl="0" indent="-228600" algn="just" defTabSz="914400" rtl="0" fontAlgn="auto" hangingPunct="1">
              <a:lnSpc>
                <a:spcPct val="100000"/>
              </a:lnSpc>
              <a:spcBef>
                <a:spcPts val="640"/>
              </a:spcBef>
              <a:spcAft>
                <a:spcPts val="0"/>
              </a:spcAft>
              <a:buSzPct val="100000"/>
              <a:buAutoNum type="alphaUcParen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Postup před uzavřením pracovní smlouvy: problematika výběrových řízení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Již zde se reflektují některé principy pracovního práva, zejména princip rovného zacházení a zákaz diskriminace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Zaměstnavatel sm</a:t>
            </a:r>
            <a:r>
              <a:rPr lang="cs-CZ" sz="1200" b="0" i="0" u="none" strike="noStrike" kern="0" cap="none" spc="0" baseline="0">
                <a:solidFill>
                  <a:srgbClr val="655481"/>
                </a:solidFill>
                <a:uFillTx/>
                <a:latin typeface="Times New Roman" pitchFamily="18"/>
                <a:ea typeface="Microsoft YaHei" pitchFamily="2"/>
                <a:cs typeface="Times New Roman" pitchFamily="18"/>
              </a:rPr>
              <a:t>í v souvislosti s jednáním před vznikem pracovního poměru vyžadovat jen údaje, které bezprostředně souvisejí s uzavřením pracovní smlouvy (§ 30 odst. 2 ZP): tedy absence možnosti informovat se na politické názory, rasový a etnický původ, náboženství, členství v politické straně či odborové organizaci, rodinný stav, sexuální orientaci atp.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Zakázáno je rovněž činění nabídky zaměstnání, která má diskriminační charakter, je v rozporu s pracovněprávními předpisy či odporuje dobrým mravům</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Závěr ombudsmanna 146/2012/DIS/JKV ze dne 25.02.2013: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1" u="none" strike="noStrike" kern="0" cap="none" spc="0" baseline="0">
                <a:solidFill>
                  <a:srgbClr val="655481"/>
                </a:solidFill>
                <a:uFillTx/>
                <a:latin typeface="Times New Roman" pitchFamily="18"/>
                <a:ea typeface="Microsoft YaHei" pitchFamily="2"/>
                <a:cs typeface="Times New Roman" pitchFamily="18"/>
              </a:rPr>
              <a:t>I. V rámci pracovního pohovoru zaměstnavatel nesmí uchazečům a uchazečkám o zaměstnání pokládat dotazy týkající se rodičovství a péče o děti. Takové jednání je možné kvalifikovat jako obtěžování, které je jednou z forem zakázané diskriminace.</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1" u="none" strike="noStrike" kern="0" cap="none" spc="0" baseline="0">
                <a:solidFill>
                  <a:srgbClr val="655481"/>
                </a:solidFill>
                <a:uFillTx/>
                <a:latin typeface="Times New Roman" pitchFamily="18"/>
                <a:ea typeface="Microsoft YaHei" pitchFamily="2"/>
                <a:cs typeface="Times New Roman" pitchFamily="18"/>
              </a:rPr>
              <a:t>II. Pokud se takto získané informace stanou podkladem pro rozhodnutí o nepřijetí do zaměstnání, jedná se o přímou diskriminaci založenou na pohlaví. Totéž platí i pro případ, kdy uchazeč či uchazečka o zaměstnání odmítne odpovídat na nezákonné dotazy a v důsledku toho je ukončeno vyjednávání o uzavření pracovního poměru.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name="Slide8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A84C9A-24AA-5415-D3CD-3834FE5F0F08}"/>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Pracovněprávní vztah: vznik</a:t>
            </a:r>
          </a:p>
        </p:txBody>
      </p:sp>
      <p:sp>
        <p:nvSpPr>
          <p:cNvPr id="3" name="Zástupný symbol pro obsah 2">
            <a:extLst>
              <a:ext uri="{FF2B5EF4-FFF2-40B4-BE49-F238E27FC236}">
                <a16:creationId xmlns:a16="http://schemas.microsoft.com/office/drawing/2014/main" id="{6EB1B52E-0A96-4E87-C720-E9EEE1AF7245}"/>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Pracovní poměr se zakládá:</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sng" strike="noStrike" kern="0" cap="none" spc="0" baseline="0">
                <a:solidFill>
                  <a:srgbClr val="655481"/>
                </a:solidFill>
                <a:uFillTx/>
                <a:latin typeface="Times New Roman" pitchFamily="18"/>
                <a:ea typeface="Microsoft YaHei" pitchFamily="2"/>
                <a:cs typeface="Times New Roman" pitchFamily="18"/>
              </a:rPr>
              <a:t>Pracovní smlouvou </a:t>
            </a:r>
            <a:r>
              <a:rPr lang="cs-CZ" sz="1200" b="0" i="0" u="none" strike="noStrike" kern="0" cap="none" spc="0" baseline="0">
                <a:solidFill>
                  <a:srgbClr val="655481"/>
                </a:solidFill>
                <a:uFillTx/>
                <a:latin typeface="Times New Roman" pitchFamily="18"/>
                <a:ea typeface="Microsoft YaHei" pitchFamily="2"/>
                <a:cs typeface="Times New Roman" pitchFamily="18"/>
              </a:rPr>
              <a:t>= dvoustranný právní úkon</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sng" strike="noStrike" kern="1200" cap="none" spc="0" baseline="0">
                <a:solidFill>
                  <a:srgbClr val="655481"/>
                </a:solidFill>
                <a:uFillTx/>
                <a:latin typeface="Times New Roman" pitchFamily="18"/>
                <a:ea typeface="Microsoft YaHei" pitchFamily="2"/>
                <a:cs typeface="Times New Roman" pitchFamily="18"/>
              </a:rPr>
              <a:t>Jmenováním</a:t>
            </a:r>
            <a:r>
              <a:rPr lang="cs-CZ" sz="1200" b="0" i="0" u="none" strike="noStrike" kern="1200" cap="none" spc="0" baseline="0">
                <a:solidFill>
                  <a:srgbClr val="655481"/>
                </a:solidFill>
                <a:uFillTx/>
                <a:latin typeface="Times New Roman" pitchFamily="18"/>
                <a:ea typeface="Microsoft YaHei" pitchFamily="2"/>
                <a:cs typeface="Times New Roman" pitchFamily="18"/>
              </a:rPr>
              <a:t> = jednostranný právní úkon – jen případy stanovené právním předpisem, i přesto se vyžaduje souhlas zaměstnance, týká se pouze vedoucích pracovníků ve veřejném sektoru dle ust. § 33 odst. 3 ZP, konkrétně:</a:t>
            </a:r>
          </a:p>
          <a:p>
            <a:pPr marL="228600" marR="0" lvl="0" indent="-22860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Vedoucí organizační složky státu</a:t>
            </a:r>
          </a:p>
          <a:p>
            <a:pPr marL="228600" marR="0" lvl="0" indent="-22860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Vedou</a:t>
            </a:r>
            <a:r>
              <a:rPr lang="cs-CZ" sz="1200" b="0" i="0" u="none" strike="noStrike" kern="0" cap="none" spc="0" baseline="0">
                <a:solidFill>
                  <a:srgbClr val="655481"/>
                </a:solidFill>
                <a:uFillTx/>
                <a:latin typeface="Times New Roman" pitchFamily="18"/>
                <a:ea typeface="Microsoft YaHei" pitchFamily="2"/>
                <a:cs typeface="Times New Roman" pitchFamily="18"/>
              </a:rPr>
              <a:t>cí organizačního útvaru státního podniku</a:t>
            </a:r>
          </a:p>
          <a:p>
            <a:pPr marL="228600" marR="0" lvl="0" indent="-22860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Vedoucí </a:t>
            </a:r>
            <a:r>
              <a:rPr lang="cs-CZ" sz="1200" b="0" i="0" u="none" strike="noStrike" kern="0" cap="none" spc="0" baseline="0">
                <a:solidFill>
                  <a:srgbClr val="655481"/>
                </a:solidFill>
                <a:uFillTx/>
                <a:latin typeface="Times New Roman" pitchFamily="18"/>
                <a:ea typeface="Microsoft YaHei" pitchFamily="2"/>
                <a:cs typeface="Times New Roman" pitchFamily="18"/>
              </a:rPr>
              <a:t>organizačního útvaru státního fondu</a:t>
            </a:r>
          </a:p>
          <a:p>
            <a:pPr marL="228600" marR="0" lvl="0" indent="-22860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Vedoucí příspěvkové organizace či jejího organizačního útvaru</a:t>
            </a:r>
          </a:p>
          <a:p>
            <a:pPr marL="228600" marR="0" lvl="0" indent="-22860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Vedoucí organizačního útvaru v PČR a další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U jmenování činí zásadní rozdíl způsob ukončení PPV, neboť zaměstnance lze odvolat.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name="Slide8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8ECB45-4050-762A-BF21-5BC1684C975D}"/>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Pracovněprávní vztah: vznik</a:t>
            </a:r>
          </a:p>
        </p:txBody>
      </p:sp>
      <p:sp>
        <p:nvSpPr>
          <p:cNvPr id="3" name="Zástupný symbol pro obsah 2">
            <a:extLst>
              <a:ext uri="{FF2B5EF4-FFF2-40B4-BE49-F238E27FC236}">
                <a16:creationId xmlns:a16="http://schemas.microsoft.com/office/drawing/2014/main" id="{EF28B0B8-D298-5524-4D74-2630C6692B11}"/>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Pracovní smlouva</a:t>
            </a:r>
            <a:r>
              <a:rPr lang="cs-CZ" sz="1200" b="0" i="0" u="none" strike="noStrike" kern="1200" cap="none" spc="0" baseline="0">
                <a:solidFill>
                  <a:srgbClr val="655481"/>
                </a:solidFill>
                <a:uFillTx/>
                <a:latin typeface="Times New Roman" pitchFamily="18"/>
                <a:ea typeface="Microsoft YaHei" pitchFamily="2"/>
                <a:cs typeface="Times New Roman" pitchFamily="18"/>
              </a:rPr>
              <a:t>: </a:t>
            </a: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Dvoustranné právní jednání mezi zaměstnancem a zaměstnavatelem, které musí obsahovat následující tři podstatné náležitosti:</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Druh práce</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Místo výkonu práce</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Den nástupu do práce</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Zaměstnavatel je povinen uzavřít pracovní smlouvu písemně a jedno vyhotovení písemné pracovní smlouvy vydat zaměstnanci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Možnost sjednání zkušební doby na max. 3 měsíce (nutnost písemného sjednání), případně až 6 měsíců u vedoucího zaměstnance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Možnost sjednání způsobu odměny: buď mzdovým předpisem, anebo přímo ve smlouvě</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Obsahem bývá také ujednání o rozvržení pracovní doby či o kratší pracovní době</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name="Slide8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3E8B4C-D0B0-E9C5-646B-F918A327C57B}"/>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Pracovněprávní vztah: vznik</a:t>
            </a:r>
          </a:p>
        </p:txBody>
      </p:sp>
      <p:sp>
        <p:nvSpPr>
          <p:cNvPr id="3" name="Zástupný symbol pro obsah 2">
            <a:extLst>
              <a:ext uri="{FF2B5EF4-FFF2-40B4-BE49-F238E27FC236}">
                <a16:creationId xmlns:a16="http://schemas.microsoft.com/office/drawing/2014/main" id="{093CB0AC-D052-7B86-15C1-B174F23E4B72}"/>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Pracovní smlouva</a:t>
            </a:r>
            <a:r>
              <a:rPr lang="cs-CZ" sz="1200" b="0" i="0" u="none" strike="noStrike" kern="1200" cap="none" spc="0" baseline="0">
                <a:solidFill>
                  <a:srgbClr val="655481"/>
                </a:solidFill>
                <a:uFillTx/>
                <a:latin typeface="Times New Roman" pitchFamily="18"/>
                <a:ea typeface="Microsoft YaHei" pitchFamily="2"/>
                <a:cs typeface="Times New Roman" pitchFamily="18"/>
              </a:rPr>
              <a:t>: </a:t>
            </a: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Dodatečné povinnosti zaměstnavatele vůči zaměstnanci v souvislosti s uzavřením pracovní smlouvy: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Povinnost zaměstnavatele přidělovat zaměstnanci práci podle pracovní smlouvy a právo zaměstnance požadovat po zaměstnavateli od sjednané doby umožnění výkonu sjednané práce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Povinnost zaměstnavatele poskytovat zaměstnanci mzdu či plat za vykonanou práci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Povinnost zaměstnance konat osobně pro zaměstnavatele práci dle jeho pokynů a právo zaměstnavatele požadovat výkon práce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Povinnost zaměstnavatele písemně info</a:t>
            </a:r>
            <a:r>
              <a:rPr lang="cs-CZ" sz="1200" b="0" i="0" u="none" strike="noStrike" kern="0" cap="none" spc="0" baseline="0">
                <a:solidFill>
                  <a:srgbClr val="655481"/>
                </a:solidFill>
                <a:uFillTx/>
                <a:latin typeface="Times New Roman" pitchFamily="18"/>
                <a:ea typeface="Microsoft YaHei" pitchFamily="2"/>
                <a:cs typeface="Times New Roman" pitchFamily="18"/>
              </a:rPr>
              <a:t>rmovat o právech a povinnostech z pracovního poměru, neobsahuje-li tyto informace již pracovní smlouva, a to do 1 měsíce od uzavření pracovní smlouvy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Pracovní smlouvu je možno sjednat:</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Na dobu určitou – doba trvání pracovního poměru na dobu určitou mezi týmiž smluvními stranami nesmí přesáhnout 3 roky a ode dne vzniku prvního pracovního poměru na dobu určitou může být opakována nejvýše dvakrát. </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Na dobu neurčitou – není-li stanoveno jinak či je-li výslovně sjednáno</a:t>
            </a: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5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514E46-6115-0E98-EF47-D71B353E7012}"/>
              </a:ext>
            </a:extLst>
          </p:cNvPr>
          <p:cNvSpPr txBox="1">
            <a:spLocks noGrp="1"/>
          </p:cNvSpPr>
          <p:nvPr>
            <p:ph type="title" idx="4294967295"/>
          </p:nvPr>
        </p:nvSpPr>
        <p:spPr>
          <a:xfrm>
            <a:off x="251642" y="195480"/>
            <a:ext cx="5564544" cy="507235"/>
          </a:xfrm>
        </p:spPr>
        <p:txBody>
          <a:bodyPr/>
          <a:lstStyle/>
          <a:p>
            <a:pPr lvl="0"/>
            <a:r>
              <a:rPr lang="cs-CZ" sz="2000" b="1">
                <a:cs typeface="Arial" pitchFamily="2"/>
              </a:rPr>
              <a:t>Prameny občanského práva</a:t>
            </a:r>
          </a:p>
        </p:txBody>
      </p:sp>
      <p:sp>
        <p:nvSpPr>
          <p:cNvPr id="3" name="Zástupný symbol pro obsah 2">
            <a:extLst>
              <a:ext uri="{FF2B5EF4-FFF2-40B4-BE49-F238E27FC236}">
                <a16:creationId xmlns:a16="http://schemas.microsoft.com/office/drawing/2014/main" id="{CC1D2C98-5E36-07EE-6843-1F5645250402}"/>
              </a:ext>
            </a:extLst>
          </p:cNvPr>
          <p:cNvSpPr/>
          <p:nvPr/>
        </p:nvSpPr>
        <p:spPr>
          <a:xfrm>
            <a:off x="251642" y="957980"/>
            <a:ext cx="8440076"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sng" strike="noStrike" kern="1200" cap="none" spc="0" baseline="0">
                <a:solidFill>
                  <a:srgbClr val="655481"/>
                </a:solidFill>
                <a:uFillTx/>
                <a:latin typeface="Times New Roman" pitchFamily="18"/>
                <a:ea typeface="Microsoft YaHei" pitchFamily="2"/>
                <a:cs typeface="Times New Roman" pitchFamily="18"/>
              </a:rPr>
              <a:t>Soudní rozhodnutí:</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Precedent není pramenem práva v kontinentální právní kultuře, ALE: rozhodování ESD + kvaziprecedenční význam</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Právní názor vyslovený v soudním řízení v ČR je závazný pouze pro účastníky řízení, popř. pro soud nižšího stupně</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Soudy však přihlíží k ustálené rozhodovací praxi podle zásady analogie práva </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Soudy nižších instancí jsou fakticky ovlivněny judikaturou vyšších soudů</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Zákonný základ dopadu judikatorní praxe založen § 13 ObčZ: „</a:t>
            </a:r>
            <a:r>
              <a:rPr lang="cs-CZ" sz="1200" b="0" i="1" u="none" strike="noStrike" kern="0" cap="none" spc="0" baseline="0">
                <a:solidFill>
                  <a:srgbClr val="655481"/>
                </a:solidFill>
                <a:uFillTx/>
                <a:latin typeface="Times New Roman" pitchFamily="18"/>
                <a:ea typeface="Microsoft YaHei" pitchFamily="2"/>
                <a:cs typeface="Times New Roman" pitchFamily="18"/>
              </a:rPr>
              <a:t>Každý, kdo se domáhá právní ochrany, může důvodně očekávat, že jeho právní případ bude rozhodnut obdobně jako jiný právní případ, který již byl rozhodnut a který se s jeho právním případem shoduje v podstatných znacích; byl-li právní případ rozhodnut jinak, má každý, kdo se domáhá právní ochrany, právo na přesvědčivé vysvětlení důvodu této odchylky</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Komentář: </a:t>
            </a:r>
            <a:r>
              <a:rPr lang="cs-CZ" sz="1200" b="0" i="1" u="none" strike="noStrike" kern="0" cap="none" spc="0" baseline="0">
                <a:solidFill>
                  <a:srgbClr val="655481"/>
                </a:solidFill>
                <a:uFillTx/>
                <a:latin typeface="Times New Roman" pitchFamily="18"/>
                <a:ea typeface="Microsoft YaHei" pitchFamily="2"/>
                <a:cs typeface="Times New Roman" pitchFamily="18"/>
              </a:rPr>
              <a:t>Požadavek legitimního očekávání, tj. že projednávaný případ bude soudem rozhodnut obdobně jako případy již projednané a rozhodnuté, nemění nic na okruhu a typu pramenů soudního rozhodování a nečiní systém právního řádu České republiky systémem precedenčního práva. Vychází se z principu právní jistoty založené na předvídatelnosti a důvěře v právo - kdo se na něj spolehne, nemá být zaskočen překvapivým rozhodnutím. Pojem důvodného očekávání má zjevnou inspirující genezi v konceptu legitimního očekávání judikatury Evropského soudu pro lidská práva.</a:t>
            </a:r>
            <a:endParaRPr lang="cs-CZ" sz="1400" b="0" i="1"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name="Slide8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A26BC9-38F0-7C8C-4554-3F1DCB0F26F2}"/>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Pracovněprávní vztah: vznik</a:t>
            </a:r>
          </a:p>
        </p:txBody>
      </p:sp>
      <p:sp>
        <p:nvSpPr>
          <p:cNvPr id="3" name="Zástupný symbol pro obsah 2">
            <a:extLst>
              <a:ext uri="{FF2B5EF4-FFF2-40B4-BE49-F238E27FC236}">
                <a16:creationId xmlns:a16="http://schemas.microsoft.com/office/drawing/2014/main" id="{3781D951-2BCB-F845-FBFB-D3F179489932}"/>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Pracovní smlouva</a:t>
            </a:r>
            <a:r>
              <a:rPr lang="cs-CZ" sz="1200" b="0" i="0" u="none" strike="noStrike" kern="0" cap="none" spc="0" baseline="0">
                <a:solidFill>
                  <a:srgbClr val="655481"/>
                </a:solidFill>
                <a:uFillTx/>
                <a:latin typeface="Times New Roman" pitchFamily="18"/>
                <a:ea typeface="Microsoft YaHei" pitchFamily="2"/>
                <a:cs typeface="Times New Roman" pitchFamily="18"/>
              </a:rPr>
              <a:t> – </a:t>
            </a:r>
            <a:r>
              <a:rPr lang="cs-CZ" sz="1200" b="1" i="0" u="none" strike="noStrike" kern="0" cap="none" spc="0" baseline="0">
                <a:solidFill>
                  <a:srgbClr val="655481"/>
                </a:solidFill>
                <a:uFillTx/>
                <a:latin typeface="Times New Roman" pitchFamily="18"/>
                <a:ea typeface="Microsoft YaHei" pitchFamily="2"/>
                <a:cs typeface="Times New Roman" pitchFamily="18"/>
              </a:rPr>
              <a:t>konkurenční doložka </a:t>
            </a:r>
            <a:r>
              <a:rPr lang="cs-CZ" sz="1200" b="0" i="0" u="none" strike="noStrike" kern="0" cap="none" spc="0" baseline="0">
                <a:solidFill>
                  <a:srgbClr val="655481"/>
                </a:solidFill>
                <a:uFillTx/>
                <a:latin typeface="Times New Roman" pitchFamily="18"/>
                <a:ea typeface="Microsoft YaHei" pitchFamily="2"/>
                <a:cs typeface="Times New Roman" pitchFamily="18"/>
              </a:rPr>
              <a:t>(§ 310 ZP)</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Podstatou je závazek zaměstnance zdržet se po určitou dobu po výkonu zaměstnání, nejdéle však na dobu 1 roku, výkonu závislé činnosti, která by byla shodná s předmětem činnosti zaměstnavatele, nebo která by měla vůči němu soutěžní povahu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Závazek zaměstnavatele poskytnout zaměstnanci přiměřené peněžité vyrovnání, nejméně  však ve výši 50% průměrného měsíčního výdělku, a to za každý měsíc, kdy je platná.</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Dohodu je možné sjednat  až po uplynutí případně sjednané zkušební doby – povinná písemná forma</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Pracovní smlouva – souhlas zaměstnavatele s vedlejší činností </a:t>
            </a:r>
            <a:r>
              <a:rPr lang="cs-CZ" sz="1200" b="0" i="0" u="none" strike="noStrike" kern="1200" cap="none" spc="0" baseline="0">
                <a:solidFill>
                  <a:srgbClr val="655481"/>
                </a:solidFill>
                <a:uFillTx/>
                <a:latin typeface="Times New Roman" pitchFamily="18"/>
                <a:ea typeface="Microsoft YaHei" pitchFamily="2"/>
                <a:cs typeface="Times New Roman" pitchFamily="18"/>
              </a:rPr>
              <a:t>(§ 304 ZP)</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Zaměstnanci mohou vedle svého zaměstnání vykonávaného v základním pracovněprávní vztahu vykonávat výdělečnou činnost, která je shodná s předmětem činnosti zaměstnavatele, u něhož jsou zaměstnáni, jen s jeho předchozím písemným souhlasem.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Odvolání souhlasu musí být písemné.</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Nevztahuje se na výkon vědecké, pedagogické, publicistické, literární a umělecké činnosti.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Lze vázat také na dodatečné podmínky výkonu takové činnosti podle názoru NS 21 Cdo 74/2021.</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name="Slide8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013E08-7755-7F4A-62E2-CA89C7FB3876}"/>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Pracovněprávní vztah: změna </a:t>
            </a:r>
          </a:p>
        </p:txBody>
      </p:sp>
      <p:sp>
        <p:nvSpPr>
          <p:cNvPr id="3" name="Zástupný symbol pro obsah 2">
            <a:extLst>
              <a:ext uri="{FF2B5EF4-FFF2-40B4-BE49-F238E27FC236}">
                <a16:creationId xmlns:a16="http://schemas.microsoft.com/office/drawing/2014/main" id="{B1FA9A78-A2AA-8163-79E5-16D7DBC6BE46}"/>
              </a:ext>
            </a:extLst>
          </p:cNvPr>
          <p:cNvSpPr/>
          <p:nvPr/>
        </p:nvSpPr>
        <p:spPr>
          <a:xfrm>
            <a:off x="373340" y="702716"/>
            <a:ext cx="8046610"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Změna pracovněprávního vztahu dle prvků pracovněprávních vztahů:</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Subjektu – </a:t>
            </a:r>
            <a:r>
              <a:rPr lang="cs-CZ" sz="1200" b="0" i="0" u="none" strike="noStrike" kern="0" cap="none" spc="0" baseline="0">
                <a:solidFill>
                  <a:srgbClr val="655481"/>
                </a:solidFill>
                <a:uFillTx/>
                <a:latin typeface="Times New Roman" pitchFamily="18"/>
                <a:ea typeface="Microsoft YaHei" pitchFamily="2"/>
                <a:cs typeface="Times New Roman" pitchFamily="18"/>
              </a:rPr>
              <a:t>pouze na straně zaměstnavatele – dojde k přechodu práv a povinností, je ze zákona garantován stejný obsah práv a povinností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Objektu – </a:t>
            </a:r>
            <a:r>
              <a:rPr lang="cs-CZ" sz="1200" b="0" i="0" u="none" strike="noStrike" kern="0" cap="none" spc="0" baseline="0">
                <a:solidFill>
                  <a:srgbClr val="655481"/>
                </a:solidFill>
                <a:uFillTx/>
                <a:latin typeface="Times New Roman" pitchFamily="18"/>
                <a:ea typeface="Microsoft YaHei" pitchFamily="2"/>
                <a:cs typeface="Times New Roman" pitchFamily="18"/>
              </a:rPr>
              <a:t>„výkon závislé práce“ – možný není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Obsahu – </a:t>
            </a:r>
            <a:r>
              <a:rPr lang="cs-CZ" sz="1200" b="0" i="0" u="none" strike="noStrike" kern="0" cap="none" spc="0" baseline="0">
                <a:solidFill>
                  <a:srgbClr val="655481"/>
                </a:solidFill>
                <a:uFillTx/>
                <a:latin typeface="Times New Roman" pitchFamily="18"/>
                <a:ea typeface="Microsoft YaHei" pitchFamily="2"/>
                <a:cs typeface="Times New Roman" pitchFamily="18"/>
              </a:rPr>
              <a:t>pouze na základě dohody, pokud se nejedná o jeden z případů podle § 41 ZP, tedy případ převedení na jinou práci, rozlišuje se, zda zaměstnavatel:</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Musí převést</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Pozbyl-li zaměstnanec vzhledem ke svému zdravotnímu stavu dlouhodobě způsobilost konat dosavadní práci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Nesmí-li zaměstnanec konat práci pro pracovní úraz, onemocnění z povolání anebo pro ohrožení nemocí (expozice)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Koná-li těhotná zaměstnankyně či kojící či do 9 měsíce po porodu práci, kterou nesmí tyto ženy konat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Jestliže je to zapotřebí podle rozhodnutí soudu či správního úřadu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Noční práce: nezpůsobilost zaměstnance či požádá-li tak těhotná, kojící zaměstnankyně (či do 9 měsíce)</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Může převést</a:t>
            </a:r>
            <a:r>
              <a:rPr lang="cs-CZ" sz="1200" b="0" i="0" u="none" strike="noStrike" kern="0" cap="none" spc="0" baseline="0">
                <a:solidFill>
                  <a:srgbClr val="655481"/>
                </a:solidFill>
                <a:uFillTx/>
                <a:latin typeface="Times New Roman" pitchFamily="18"/>
                <a:ea typeface="Microsoft YaHei" pitchFamily="2"/>
                <a:cs typeface="Times New Roman" pitchFamily="18"/>
              </a:rPr>
              <a:t>: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Zaměstnanec dá výpověď z důvodů uvedených v § 52 f) a g)</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Bylo zahájeno trestní řízení pro úmyslný TČ při plnění pracovních úkolů</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Zaměstnanec pozbyl způsobilost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name="Slide8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21CAC9-C200-3CDC-CFFD-36C2398AB00D}"/>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Pracovněprávní vztah: změna </a:t>
            </a:r>
          </a:p>
        </p:txBody>
      </p:sp>
      <p:sp>
        <p:nvSpPr>
          <p:cNvPr id="3" name="Zástupný symbol pro obsah 2">
            <a:extLst>
              <a:ext uri="{FF2B5EF4-FFF2-40B4-BE49-F238E27FC236}">
                <a16:creationId xmlns:a16="http://schemas.microsoft.com/office/drawing/2014/main" id="{966B22CC-58F9-D876-DF4A-0D61F3E62546}"/>
              </a:ext>
            </a:extLst>
          </p:cNvPr>
          <p:cNvSpPr/>
          <p:nvPr/>
        </p:nvSpPr>
        <p:spPr>
          <a:xfrm>
            <a:off x="373340" y="702716"/>
            <a:ext cx="8046610"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Změna pracovněprávního vztahu dle prvků pracovněprávních vztahů:</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Dále případy změny místa výkonu práce: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Přeložení do jiného místa výkonu práce – zaměstnanec není povinen konat práci v místě, které nebylo sjednáno, možnost přeložení jen za souhlasu zaměstnance – problém Homeoffice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Pracovní cesta – na dobu nezbytné potřeby, opět pouze na základě dohody se zaměstnancem, lze konkludentně tak, že zaměstnanec prostě na pracovní cestu nastoupí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Omezení u těhotné zaměstnankyně </a:t>
            </a:r>
            <a:r>
              <a:rPr lang="cs-CZ" sz="1200" b="0" i="0" u="none" strike="noStrike" kern="0" cap="none" spc="0" baseline="0">
                <a:solidFill>
                  <a:srgbClr val="655481"/>
                </a:solidFill>
                <a:uFillTx/>
                <a:latin typeface="Times New Roman" pitchFamily="18"/>
                <a:ea typeface="Microsoft YaHei" pitchFamily="2"/>
                <a:cs typeface="Times New Roman" pitchFamily="18"/>
              </a:rPr>
              <a:t>či osoby pečující o dítě pod 15 let či o fyzicky bezmocnou osobu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Možnost dočasného přidělení – opět forma dohody</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name="Slide8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51B4DC-FFC4-A024-69E9-6E43D52451DD}"/>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Pracovněprávní vztah: zrušení </a:t>
            </a:r>
          </a:p>
        </p:txBody>
      </p:sp>
      <p:sp>
        <p:nvSpPr>
          <p:cNvPr id="3" name="Zástupný symbol pro obsah 2">
            <a:extLst>
              <a:ext uri="{FF2B5EF4-FFF2-40B4-BE49-F238E27FC236}">
                <a16:creationId xmlns:a16="http://schemas.microsoft.com/office/drawing/2014/main" id="{25FA0CB5-DFE7-7D1D-3FEF-A20DC8A9C094}"/>
              </a:ext>
            </a:extLst>
          </p:cNvPr>
          <p:cNvSpPr/>
          <p:nvPr/>
        </p:nvSpPr>
        <p:spPr>
          <a:xfrm>
            <a:off x="373340" y="702716"/>
            <a:ext cx="8046610"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Uplynutí doby</a:t>
            </a:r>
            <a:r>
              <a:rPr lang="cs-CZ" sz="1200" b="0" i="0" u="none" strike="noStrike" kern="1200" cap="none" spc="0" baseline="0">
                <a:solidFill>
                  <a:srgbClr val="655481"/>
                </a:solidFill>
                <a:uFillTx/>
                <a:latin typeface="Times New Roman" pitchFamily="18"/>
                <a:ea typeface="Microsoft YaHei" pitchFamily="2"/>
                <a:cs typeface="Times New Roman" pitchFamily="18"/>
              </a:rPr>
              <a:t> – v případě, že byl pracovní poměr uzavřen na dobu určitou a strany se nedohodly na pokračování</a:t>
            </a: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Smrtí – </a:t>
            </a:r>
            <a:r>
              <a:rPr lang="cs-CZ" sz="1200" b="0" i="0" u="none" strike="noStrike" kern="0" cap="none" spc="0" baseline="0">
                <a:solidFill>
                  <a:srgbClr val="655481"/>
                </a:solidFill>
                <a:uFillTx/>
                <a:latin typeface="Times New Roman" pitchFamily="18"/>
                <a:ea typeface="Microsoft YaHei" pitchFamily="2"/>
                <a:cs typeface="Times New Roman" pitchFamily="18"/>
              </a:rPr>
              <a:t>mzdový nárok do výše trojnásobku průměrného měsíčního výdělku přechází postupně na manžela, děti, rodiče, ostatní peněžitá práva zanikají s výjimkou těch, o kterých bylo ke dni smrti pravomocně rozhodnuto</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Rozhodnutí státního orgánu – </a:t>
            </a:r>
            <a:r>
              <a:rPr lang="cs-CZ" sz="1200" b="0" i="0" u="none" strike="noStrike" kern="1200" cap="none" spc="0" baseline="0">
                <a:solidFill>
                  <a:srgbClr val="655481"/>
                </a:solidFill>
                <a:uFillTx/>
                <a:latin typeface="Times New Roman" pitchFamily="18"/>
                <a:ea typeface="Microsoft YaHei" pitchFamily="2"/>
                <a:cs typeface="Times New Roman" pitchFamily="18"/>
              </a:rPr>
              <a:t>u cizích státních příslušníků (den, kdy skončil pobyt, či kdy došlo k právní moci rozhodnutí o uložení trestu vyhoštění, uplynutím doby, na kterou bylo vydáno povolení k zaměstnání)</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Dohoda – </a:t>
            </a:r>
            <a:r>
              <a:rPr lang="cs-CZ" sz="1200" b="0" i="0" u="none" strike="noStrike" kern="0" cap="none" spc="0" baseline="0">
                <a:solidFill>
                  <a:srgbClr val="655481"/>
                </a:solidFill>
                <a:uFillTx/>
                <a:latin typeface="Times New Roman" pitchFamily="18"/>
                <a:ea typeface="Microsoft YaHei" pitchFamily="2"/>
                <a:cs typeface="Times New Roman" pitchFamily="18"/>
              </a:rPr>
              <a:t>náležitostí je písemná forma s určením data, kdy dojde ke skončení pracovního poměru</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1" i="0" u="sng" strike="noStrike" kern="1200" cap="none" spc="0" baseline="0">
                <a:solidFill>
                  <a:srgbClr val="655481"/>
                </a:solidFill>
                <a:uFillTx/>
                <a:latin typeface="Times New Roman" pitchFamily="18"/>
                <a:ea typeface="Microsoft YaHei" pitchFamily="2"/>
                <a:cs typeface="Times New Roman" pitchFamily="18"/>
              </a:rPr>
              <a:t>Výpověď (viz níže)</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1" i="0" u="sng" strike="noStrike" kern="0" cap="none" spc="0" baseline="0">
                <a:solidFill>
                  <a:srgbClr val="655481"/>
                </a:solidFill>
                <a:uFillTx/>
                <a:latin typeface="Times New Roman" pitchFamily="18"/>
                <a:ea typeface="Microsoft YaHei" pitchFamily="2"/>
                <a:cs typeface="Times New Roman" pitchFamily="18"/>
              </a:rPr>
              <a:t>Okamžité zrušení (viz níže) </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Zrušení ve zkuše</a:t>
            </a:r>
            <a:r>
              <a:rPr lang="cs-CZ" sz="1200" b="1" i="0" u="none" strike="noStrike" kern="0" cap="none" spc="0" baseline="0">
                <a:solidFill>
                  <a:srgbClr val="655481"/>
                </a:solidFill>
                <a:uFillTx/>
                <a:latin typeface="Times New Roman" pitchFamily="18"/>
                <a:ea typeface="Microsoft YaHei" pitchFamily="2"/>
                <a:cs typeface="Times New Roman" pitchFamily="18"/>
              </a:rPr>
              <a:t>bní době – </a:t>
            </a:r>
            <a:r>
              <a:rPr lang="cs-CZ" sz="1200" b="0" i="0" u="none" strike="noStrike" kern="0" cap="none" spc="0" baseline="0">
                <a:solidFill>
                  <a:srgbClr val="655481"/>
                </a:solidFill>
                <a:uFillTx/>
                <a:latin typeface="Times New Roman" pitchFamily="18"/>
                <a:ea typeface="Microsoft YaHei" pitchFamily="2"/>
                <a:cs typeface="Times New Roman" pitchFamily="18"/>
              </a:rPr>
              <a:t>kdykoliv z jedné i druhé strany bez uvedení důvodu</a:t>
            </a: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name="Slide8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8CB6D1-B31D-27B0-C3DA-26FF71BC8EA2}"/>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Pracovněprávní vztah: zrušení </a:t>
            </a:r>
          </a:p>
        </p:txBody>
      </p:sp>
      <p:sp>
        <p:nvSpPr>
          <p:cNvPr id="3" name="Zástupný symbol pro obsah 2">
            <a:extLst>
              <a:ext uri="{FF2B5EF4-FFF2-40B4-BE49-F238E27FC236}">
                <a16:creationId xmlns:a16="http://schemas.microsoft.com/office/drawing/2014/main" id="{AF825610-843B-8BFD-193C-CE478595CCB0}"/>
              </a:ext>
            </a:extLst>
          </p:cNvPr>
          <p:cNvSpPr/>
          <p:nvPr/>
        </p:nvSpPr>
        <p:spPr>
          <a:xfrm>
            <a:off x="373340" y="702716"/>
            <a:ext cx="8046610"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sng" strike="noStrike" kern="0" cap="none" spc="0" baseline="0">
                <a:solidFill>
                  <a:srgbClr val="655481"/>
                </a:solidFill>
                <a:uFillTx/>
                <a:latin typeface="Times New Roman" pitchFamily="18"/>
                <a:ea typeface="Microsoft YaHei" pitchFamily="2"/>
                <a:cs typeface="Times New Roman" pitchFamily="18"/>
              </a:rPr>
              <a:t>Okamžité zrušení pracovního poměru (§ 55 a násl. ZP):</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Zaměstnavatelem: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Zaměstnanec byl pravomocně nepodmíněně odsouzen pro úmyslný TČ na dobu delší než 1 rok, anebo 6 měsíců, pokud byl spáchán v souvislosti s plněním pracovních úkolů;</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Porušil-li zaměstnanec povinnost týkající se právních předpisů vztahujících se k jím vykonávané práci zvláště hrubým způsobem: zaviněná dlouhodobá absence, hrubé napadení zaměstnavatele, jednání v rozporu s oprávněnými zájmy zaměstnavatele, krádež majetku zaměstnavatele, požívání alkoholu v pracovní době</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Možno i ve výpovědní lhůtě</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Nelze s těhotnou zaměstnankyní, zaměstnankyní na mateřské, zaměstnancem na rodičovské dovolené</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b) Zaměstnancem: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Pokud zaměstnanec podle posudku lékaře či rozhodnutí správního orgánu nemůže konat danou práci bez vážného ohrožení zdraví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Pokud zaměstnavatel nevyplatil část mzdy do 15 dnech po uplynutí splatnosti (tedy podle § 141 ZP 15 dnů od konce násl. měsíce)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Nárok na náhradu mzdy/platu ve výši průměrného výdělku za dobu, která odpovídá délce pracovní doby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name="Slide8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A281AC-B87C-BE9A-5425-AE6B360EE982}"/>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Pracovněprávní vztah: zrušení </a:t>
            </a:r>
          </a:p>
        </p:txBody>
      </p:sp>
      <p:sp>
        <p:nvSpPr>
          <p:cNvPr id="3" name="Zástupný symbol pro obsah 2">
            <a:extLst>
              <a:ext uri="{FF2B5EF4-FFF2-40B4-BE49-F238E27FC236}">
                <a16:creationId xmlns:a16="http://schemas.microsoft.com/office/drawing/2014/main" id="{D0F0CF64-BB3F-C09A-C78E-2B6EA854014F}"/>
              </a:ext>
            </a:extLst>
          </p:cNvPr>
          <p:cNvSpPr/>
          <p:nvPr/>
        </p:nvSpPr>
        <p:spPr>
          <a:xfrm>
            <a:off x="373340" y="702716"/>
            <a:ext cx="8046610"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sng" strike="noStrike" kern="0" cap="none" spc="0" baseline="0">
                <a:solidFill>
                  <a:srgbClr val="655481"/>
                </a:solidFill>
                <a:uFillTx/>
                <a:latin typeface="Times New Roman" pitchFamily="18"/>
                <a:ea typeface="Microsoft YaHei" pitchFamily="2"/>
                <a:cs typeface="Times New Roman" pitchFamily="18"/>
              </a:rPr>
              <a:t>Výpověď (§ 50 a násl. ZP):</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Povinně písemná, jinak se k ní nepřihlíží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Zcela volná z hlediska důvodů na straně zaměstnance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Zaměstnavatel ale jen ze zákonných důvodů (§ 52 a násl.)</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Pokud je dána, nelze odvolat, ledaže s tím souhlasí druhá strana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Obligatorní výpovědní doba alespoň 2 měsíce, počíná běžet prvním dnem následujícího měsíce po doručení výpovědi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Specifická úprava v případě přechodu práv a povinností z pracovněprávního vztahu: možnost zaměstnance podat výpověď z důvodu přechodu práv a povinností z pracovněprávních vztahů do 15 dní, kdy je zaměstnanec o takovém přechodu informován – pracovní poměr pak končí nejpozději dnem, který předchází dni nabytí účinnosti takového převodu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name="Slide8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F673BA-39C7-493F-304E-D48AAA16526A}"/>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Pracovněprávní vztah: zrušení </a:t>
            </a:r>
          </a:p>
        </p:txBody>
      </p:sp>
      <p:sp>
        <p:nvSpPr>
          <p:cNvPr id="3" name="Zástupný symbol pro obsah 2">
            <a:extLst>
              <a:ext uri="{FF2B5EF4-FFF2-40B4-BE49-F238E27FC236}">
                <a16:creationId xmlns:a16="http://schemas.microsoft.com/office/drawing/2014/main" id="{D9A43613-D2B0-E224-7C34-A9415476E4C2}"/>
              </a:ext>
            </a:extLst>
          </p:cNvPr>
          <p:cNvSpPr/>
          <p:nvPr/>
        </p:nvSpPr>
        <p:spPr>
          <a:xfrm>
            <a:off x="373340" y="702716"/>
            <a:ext cx="8046610"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sng" strike="noStrike" kern="0" cap="none" spc="0" baseline="0">
                <a:solidFill>
                  <a:srgbClr val="655481"/>
                </a:solidFill>
                <a:uFillTx/>
                <a:latin typeface="Times New Roman" pitchFamily="18"/>
                <a:ea typeface="Microsoft YaHei" pitchFamily="2"/>
                <a:cs typeface="Times New Roman" pitchFamily="18"/>
              </a:rPr>
              <a:t>Výpověď daná zaměstnavatelem (§ 52 a násl. ZP): pouze uvedené zákonné důvody!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Ruší-li se zaměstnavatel či jeho část</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Přemísťuje-li se zaměstnavatel či jeho část</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Organizační změny: stane-li se zaměstnanec nadbytečným vzhledem k rozhodnutí zaměstnavatele nebo příslušného orgánu o změně jeho úkolů, technického vybavení, o snížení stavu zaměstnanců za účelem zvýšení efektivnosti práce nebo o jiných organizačních změnách</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Nesmí-li zaměstnanec podle lékařského posudku práci vykonávat </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Pozbyl-li zaměstnanec vzhledem ke svému zdravotnímu stavu podle lékařského posudku dlouhodobě zdravotní způsobilost</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Nesplňuje-li zaměstnanec předpoklady stanovené právními předpisy pro výkon sjednané práce, resp. pro neuspokojivé pracovní výsledky, pokud byl zaměstnavatelem na uvedené upozorněn v posledních 12 měsících a v přiměřené době je neodstranil</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Jsou-li dány důvody pro okamžité zrušení pracovního poměru</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Poruší-li zaměstnanec jinou povinnost stanovenou v § 301a zvláště závažným způsobem (dodržení režimu dočasné pracovní neschopnosti)</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Pozor: </a:t>
            </a:r>
            <a:r>
              <a:rPr lang="cs-CZ" sz="1200" b="1" i="0" u="none" strike="noStrike" kern="0" cap="none" spc="0" baseline="0">
                <a:solidFill>
                  <a:srgbClr val="655481"/>
                </a:solidFill>
                <a:uFillTx/>
                <a:latin typeface="Times New Roman" pitchFamily="18"/>
                <a:ea typeface="Microsoft YaHei" pitchFamily="2"/>
                <a:cs typeface="Times New Roman" pitchFamily="18"/>
              </a:rPr>
              <a:t>zákaz výpovědi v ochranné době! </a:t>
            </a:r>
            <a:r>
              <a:rPr lang="cs-CZ" sz="1200" b="0" i="0" u="none" strike="noStrike" kern="0" cap="none" spc="0" baseline="0">
                <a:solidFill>
                  <a:srgbClr val="655481"/>
                </a:solidFill>
                <a:uFillTx/>
                <a:latin typeface="Times New Roman" pitchFamily="18"/>
                <a:ea typeface="Microsoft YaHei" pitchFamily="2"/>
                <a:cs typeface="Times New Roman" pitchFamily="18"/>
              </a:rPr>
              <a:t>Ne však pro důvody § 52 a), b), g), h)</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name="Slide9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4368EB-9382-EC7D-3FD0-634EDCA7228F}"/>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Pracovněprávní vztah: zrušení </a:t>
            </a:r>
          </a:p>
        </p:txBody>
      </p:sp>
      <p:sp>
        <p:nvSpPr>
          <p:cNvPr id="3" name="Zástupný symbol pro obsah 2">
            <a:extLst>
              <a:ext uri="{FF2B5EF4-FFF2-40B4-BE49-F238E27FC236}">
                <a16:creationId xmlns:a16="http://schemas.microsoft.com/office/drawing/2014/main" id="{729CF29B-E125-4EC4-ACE3-C8565DA7A643}"/>
              </a:ext>
            </a:extLst>
          </p:cNvPr>
          <p:cNvSpPr/>
          <p:nvPr/>
        </p:nvSpPr>
        <p:spPr>
          <a:xfrm>
            <a:off x="373340" y="702716"/>
            <a:ext cx="8046610"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Povinnosti zaměstnavatele po skončení pracovního poměru:</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Odstupné</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Potvrzení o zaměstnání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Pracovní posudek</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Ad a) Odstupné: </a:t>
            </a:r>
            <a:r>
              <a:rPr lang="cs-CZ" sz="1200" b="0" i="0" u="none" strike="noStrike" kern="0" cap="none" spc="0" baseline="0">
                <a:solidFill>
                  <a:srgbClr val="655481"/>
                </a:solidFill>
                <a:uFillTx/>
                <a:latin typeface="Times New Roman" pitchFamily="18"/>
                <a:ea typeface="Microsoft YaHei" pitchFamily="2"/>
                <a:cs typeface="Times New Roman" pitchFamily="18"/>
              </a:rPr>
              <a:t>peněžní plnění poskytované zaměstnavatelem zaměstnanci jako kompenzace v souvislosti s ukončením pracovního poměru: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zákonné či smluvní (smluvní může vyplývat z individuální či kolektivní smlouvy)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zákonné při ukončení pracovního poměru z důvodů podle § 52 a) až c) (3x průměrné měsíční mzdy), anebo z důvodu § 52 d) (12x průměr měsíční mzda)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smluvní modifikace spočívá v odlišné (vyšší) výši odstupného, nelze vyloučit důvody poskytování odstupného</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pokud by zaměstnanec konal v předmětné době (dle počtu měsíců, za které náleží odstupné) práci pro stejného zaměstnavatele, pak vrací poměrnou část odstupného</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Ad b) Potvrzení o zaměstnání: </a:t>
            </a:r>
            <a:r>
              <a:rPr lang="cs-CZ" sz="1200" b="0" i="0" u="none" strike="noStrike" kern="0" cap="none" spc="0" baseline="0">
                <a:solidFill>
                  <a:srgbClr val="655481"/>
                </a:solidFill>
                <a:uFillTx/>
                <a:latin typeface="Times New Roman" pitchFamily="18"/>
                <a:ea typeface="Microsoft YaHei" pitchFamily="2"/>
                <a:cs typeface="Times New Roman" pitchFamily="18"/>
              </a:rPr>
              <a:t>uvedení údajů o zaměstnání, o druzích konaných prací, o dosažené kvalifikaci, o tom, zda došlo k porušení povinností zaměstnance zvláště závažným způsobem, o odpracované době</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Ad c) Pracovní posudek: </a:t>
            </a:r>
            <a:r>
              <a:rPr lang="cs-CZ" sz="1200" b="0" i="0" u="none" strike="noStrike" kern="0" cap="none" spc="0" baseline="0">
                <a:solidFill>
                  <a:srgbClr val="655481"/>
                </a:solidFill>
                <a:uFillTx/>
                <a:latin typeface="Times New Roman" pitchFamily="18"/>
                <a:ea typeface="Microsoft YaHei" pitchFamily="2"/>
                <a:cs typeface="Times New Roman" pitchFamily="18"/>
              </a:rPr>
              <a:t>hodnocení výkonu práce a hodnocení zaměstnance</a:t>
            </a: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name="Slide9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8FDB20-B373-9933-2166-6743B7B7A664}"/>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Pracovněprávní vztah: zrušení </a:t>
            </a:r>
          </a:p>
        </p:txBody>
      </p:sp>
      <p:sp>
        <p:nvSpPr>
          <p:cNvPr id="3" name="Zástupný symbol pro obsah 2">
            <a:extLst>
              <a:ext uri="{FF2B5EF4-FFF2-40B4-BE49-F238E27FC236}">
                <a16:creationId xmlns:a16="http://schemas.microsoft.com/office/drawing/2014/main" id="{70E3E7BA-21C4-8D61-0C6B-DED7FF3B7F05}"/>
              </a:ext>
            </a:extLst>
          </p:cNvPr>
          <p:cNvSpPr/>
          <p:nvPr/>
        </p:nvSpPr>
        <p:spPr>
          <a:xfrm>
            <a:off x="373340" y="702716"/>
            <a:ext cx="8046610"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Práva z neoprávněného zrušení pracovního poměru zaměstnavatelem: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Zaměstnanec zejména musí: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Bezodkladně uvědomit zaměstnavatele o tom, že se domnívá, proč byl pracovní poměr zrušen neoprávněně</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Obrátit se s žalobou nejpozději do dvou měsíců na soud s uplatněním svého nároku, a sice:</a:t>
            </a:r>
          </a:p>
          <a:p>
            <a:pPr marL="685800" marR="0" lvl="1" indent="-22860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Určení toho, že pracovní poměr byl rozvázán neplatně </a:t>
            </a:r>
          </a:p>
          <a:p>
            <a:pPr marL="685800" marR="0" lvl="1" indent="-22860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Poskytnutí náhrady mzdy ode dne, kdy oznámil, že trvá na dalším zaměstnání až do platného rozvázání pracovního poměru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Pokud však rozvázal zaměstnavatel pracovní poměr neplatně, avšak zaměstnanec neoznámí (viz výše), že trvá na dalším zaměstnávání, pak platí, že pracovní poměr skončil dohodou:</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byla-li dána výpověď, uplynutím výpovědní doby;</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byl-li pracovní poměr zrušen neplatně okamžitě, pak dnem, kdy měl pracovní poměr tímto zrušením skončit, v takovém případě však má zaměstnanec právo na náhradu mzdy či platu ve výši průměrného výdělku za dobu výpovědní doby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name="Slide9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2B676C-8EFD-9AD2-7829-27405A755124}"/>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Dohody o pracích konaných mimo pracovní poměr</a:t>
            </a:r>
          </a:p>
        </p:txBody>
      </p:sp>
      <p:sp>
        <p:nvSpPr>
          <p:cNvPr id="3" name="Zástupný symbol pro obsah 2">
            <a:extLst>
              <a:ext uri="{FF2B5EF4-FFF2-40B4-BE49-F238E27FC236}">
                <a16:creationId xmlns:a16="http://schemas.microsoft.com/office/drawing/2014/main" id="{99E88FE2-AB2D-CA0A-7999-1D3C849D3B59}"/>
              </a:ext>
            </a:extLst>
          </p:cNvPr>
          <p:cNvSpPr/>
          <p:nvPr/>
        </p:nvSpPr>
        <p:spPr>
          <a:xfrm>
            <a:off x="373340" y="702716"/>
            <a:ext cx="8046610"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Základní rozdíly oproti pracovnímu poměru: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omezený rozsah</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absence povinnosti zaměstnavatele rozvrhnout pracovní dobu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neaplikují se ustanovení o skončení pracovního poměru a o odstupném, o době odpočinku, o překážkách v práci, apod.</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odměňování jen dle smlouvy, hodinová sazba</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A) </a:t>
            </a:r>
            <a:r>
              <a:rPr lang="cs-CZ" sz="1200" b="1" i="0" u="none" strike="noStrike" kern="0" cap="none" spc="0" baseline="0">
                <a:solidFill>
                  <a:srgbClr val="655481"/>
                </a:solidFill>
                <a:uFillTx/>
                <a:latin typeface="Times New Roman" pitchFamily="18"/>
                <a:ea typeface="Microsoft YaHei" pitchFamily="2"/>
                <a:cs typeface="Times New Roman" pitchFamily="18"/>
              </a:rPr>
              <a:t>Dohoda o provedení práce</a:t>
            </a:r>
            <a:r>
              <a:rPr lang="cs-CZ" sz="1200" b="0" i="0" u="none" strike="noStrike" kern="0" cap="none" spc="0" baseline="0">
                <a:solidFill>
                  <a:srgbClr val="655481"/>
                </a:solidFill>
                <a:uFillTx/>
                <a:latin typeface="Times New Roman" pitchFamily="18"/>
                <a:ea typeface="Microsoft YaHei" pitchFamily="2"/>
                <a:cs typeface="Times New Roman" pitchFamily="18"/>
              </a:rPr>
              <a:t>: max. 300 hodin/rok (za veškeré práce konané pro stejného zaměstnavatele), musí obsahovat: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Vymezení práce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Místo výkonu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Dobu trvání práce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Rozsah pracovních hodin</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Odměnu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U déletrvajících dohod je vhodné sjednat způsob ukončení (např. 15 denní výpovědní doba)</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4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5E065F-F95C-BE00-42AF-9C8FF90A5145}"/>
              </a:ext>
            </a:extLst>
          </p:cNvPr>
          <p:cNvSpPr txBox="1">
            <a:spLocks noGrp="1"/>
          </p:cNvSpPr>
          <p:nvPr>
            <p:ph type="title" idx="4294967295"/>
          </p:nvPr>
        </p:nvSpPr>
        <p:spPr>
          <a:xfrm>
            <a:off x="251642" y="195480"/>
            <a:ext cx="6418978" cy="507235"/>
          </a:xfrm>
        </p:spPr>
        <p:txBody>
          <a:bodyPr/>
          <a:lstStyle/>
          <a:p>
            <a:pPr lvl="0"/>
            <a:r>
              <a:rPr lang="cs-CZ" sz="2000" b="1">
                <a:cs typeface="Arial" pitchFamily="2"/>
              </a:rPr>
              <a:t>Principy občanského práva</a:t>
            </a:r>
            <a:br>
              <a:rPr lang="cs-CZ" sz="2000" b="1">
                <a:cs typeface="Arial" pitchFamily="2"/>
              </a:rPr>
            </a:br>
            <a:endParaRPr lang="cs-CZ" sz="2000" b="1">
              <a:cs typeface="Arial" pitchFamily="2"/>
            </a:endParaRPr>
          </a:p>
        </p:txBody>
      </p:sp>
      <p:sp>
        <p:nvSpPr>
          <p:cNvPr id="3" name="Zástupný symbol pro obsah 2">
            <a:extLst>
              <a:ext uri="{FF2B5EF4-FFF2-40B4-BE49-F238E27FC236}">
                <a16:creationId xmlns:a16="http://schemas.microsoft.com/office/drawing/2014/main" id="{2F85C2AA-F7DD-B32F-B3C0-4D5B56FA7125}"/>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Princip jednání v souladu s dobrými mravy</a:t>
            </a:r>
            <a:r>
              <a:rPr lang="cs-CZ" sz="1400" b="0" i="0" u="none" strike="noStrike" kern="0" cap="none" spc="0" baseline="0">
                <a:solidFill>
                  <a:srgbClr val="655481"/>
                </a:solidFill>
                <a:uFillTx/>
                <a:latin typeface="Times New Roman" pitchFamily="18"/>
                <a:ea typeface="Microsoft YaHei" pitchFamily="2"/>
                <a:cs typeface="Times New Roman" pitchFamily="18"/>
              </a:rPr>
              <a:t>:</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Tzv. metaprávní kategorie, korektiv jednání, které by bylo zjevně amorální, ale právem dovolené</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Souhrn etických zásad, které jsou zachovávány a uznávány rozhodující částí společnosti</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Korekce dle § 1 odst. 2 ObčZ: „</a:t>
            </a:r>
            <a:r>
              <a:rPr lang="cs-CZ" sz="1200" b="0" i="1" u="none" strike="noStrike" kern="0" cap="none" spc="0" baseline="0">
                <a:solidFill>
                  <a:srgbClr val="655481"/>
                </a:solidFill>
                <a:uFillTx/>
                <a:latin typeface="Times New Roman" pitchFamily="18"/>
                <a:ea typeface="Microsoft YaHei" pitchFamily="2"/>
                <a:cs typeface="Times New Roman" pitchFamily="18"/>
              </a:rPr>
              <a:t>Nezakazuje-li to zákon výslovně, mohou si osoby ujednat práva a povinnosti odchylně od zákona; zakázána jsou ujednání porušující dobré mravy, veřejný pořádek nebo právo týkající se postavení osob, včetně práva na ochranu osobnosti</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Sankcí za </a:t>
            </a:r>
            <a:r>
              <a:rPr lang="cs-CZ" sz="1200" b="0" i="0" u="none" strike="noStrike" kern="0" cap="none" spc="0" baseline="0">
                <a:solidFill>
                  <a:srgbClr val="655481"/>
                </a:solidFill>
                <a:uFillTx/>
                <a:latin typeface="Times New Roman" pitchFamily="18"/>
                <a:ea typeface="Microsoft YaHei" pitchFamily="2"/>
                <a:cs typeface="Times New Roman" pitchFamily="18"/>
              </a:rPr>
              <a:t>porušení je neplatnost právního jednání (§ 580 odst. 1, § 588 – tzv. absolutní neplatnost)</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ObčZ zná i </a:t>
            </a:r>
            <a:r>
              <a:rPr lang="cs-CZ" sz="1200" b="0" i="0" u="none" strike="noStrike" kern="0" cap="none" spc="0" baseline="0">
                <a:solidFill>
                  <a:srgbClr val="655481"/>
                </a:solidFill>
                <a:uFillTx/>
                <a:latin typeface="Times New Roman" pitchFamily="18"/>
                <a:ea typeface="Microsoft YaHei" pitchFamily="2"/>
                <a:cs typeface="Times New Roman" pitchFamily="18"/>
              </a:rPr>
              <a:t>odpovědnost za škodu způsobenou porušením dobrých mravů (§ 2909 ObčZ)</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Závěr </a:t>
            </a:r>
            <a:r>
              <a:rPr lang="cs-CZ" sz="1200" b="0" i="0" u="none" strike="noStrike" kern="0" cap="none" spc="0" baseline="0">
                <a:solidFill>
                  <a:srgbClr val="655481"/>
                </a:solidFill>
                <a:uFillTx/>
                <a:latin typeface="Times New Roman" pitchFamily="18"/>
                <a:ea typeface="Microsoft YaHei" pitchFamily="2"/>
                <a:cs typeface="Times New Roman" pitchFamily="18"/>
              </a:rPr>
              <a:t>o tom, zda je jednání v rozporu s dobrými mravy musí učinit soud</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Pri</a:t>
            </a:r>
            <a:r>
              <a:rPr lang="cs-CZ" sz="1200" b="1" i="0" u="none" strike="noStrike" kern="0" cap="none" spc="0" baseline="0">
                <a:solidFill>
                  <a:srgbClr val="655481"/>
                </a:solidFill>
                <a:uFillTx/>
                <a:latin typeface="Times New Roman" pitchFamily="18"/>
                <a:ea typeface="Microsoft YaHei" pitchFamily="2"/>
                <a:cs typeface="Times New Roman" pitchFamily="18"/>
              </a:rPr>
              <a:t>ncip veřejného pořádku:</a:t>
            </a:r>
            <a:r>
              <a:rPr lang="cs-CZ" sz="1200" b="0" i="0" u="none" strike="noStrike" kern="0" cap="none" spc="0" baseline="0">
                <a:solidFill>
                  <a:srgbClr val="655481"/>
                </a:solidFill>
                <a:uFillTx/>
                <a:latin typeface="Times New Roman" pitchFamily="18"/>
                <a:ea typeface="Microsoft YaHei" pitchFamily="2"/>
                <a:cs typeface="Times New Roman" pitchFamily="18"/>
              </a:rPr>
              <a:t> Limit individuální autonomie vůle osob; jedná se o případy rozporu se základními normami právního řádu. Takové jednání by bylo absolutně neplatné (§ 588 ObčZ).</a:t>
            </a: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name="Slide9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1D70BD-68C5-1081-3284-6F92396E01FE}"/>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Dohody o pracích konaných mimo pracovní poměr</a:t>
            </a:r>
          </a:p>
        </p:txBody>
      </p:sp>
      <p:sp>
        <p:nvSpPr>
          <p:cNvPr id="3" name="Zástupný symbol pro obsah 2">
            <a:extLst>
              <a:ext uri="{FF2B5EF4-FFF2-40B4-BE49-F238E27FC236}">
                <a16:creationId xmlns:a16="http://schemas.microsoft.com/office/drawing/2014/main" id="{2FBBEDF9-3F38-A249-330E-00EB3265019B}"/>
              </a:ext>
            </a:extLst>
          </p:cNvPr>
          <p:cNvSpPr/>
          <p:nvPr/>
        </p:nvSpPr>
        <p:spPr>
          <a:xfrm>
            <a:off x="373340" y="702716"/>
            <a:ext cx="8046610"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Základní rozdíly oproti pracovnímu poměru: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B) </a:t>
            </a:r>
            <a:r>
              <a:rPr lang="cs-CZ" sz="1200" b="1" i="0" u="none" strike="noStrike" kern="0" cap="none" spc="0" baseline="0">
                <a:solidFill>
                  <a:srgbClr val="655481"/>
                </a:solidFill>
                <a:uFillTx/>
                <a:latin typeface="Times New Roman" pitchFamily="18"/>
                <a:ea typeface="Microsoft YaHei" pitchFamily="2"/>
                <a:cs typeface="Times New Roman" pitchFamily="18"/>
              </a:rPr>
              <a:t>Dohoda o pracovní činnosti </a:t>
            </a:r>
            <a:r>
              <a:rPr lang="cs-CZ" sz="1200" b="0" i="0" u="none" strike="noStrike" kern="0" cap="none" spc="0" baseline="0">
                <a:solidFill>
                  <a:srgbClr val="655481"/>
                </a:solidFill>
                <a:uFillTx/>
                <a:latin typeface="Times New Roman" pitchFamily="18"/>
                <a:ea typeface="Microsoft YaHei" pitchFamily="2"/>
                <a:cs typeface="Times New Roman" pitchFamily="18"/>
              </a:rPr>
              <a:t>– max v rozsahu ½ stanovené týdenní pracovní doby za dobu trvání, nejdéle za období 52 týdnů (max. 20 hodin/týden), musí obsahovat: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Sjednané práce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Rozsah pracovní doby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Doba, na kterou se uzavírá</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Ustanovení o zániku DPČ: uplynutí doby, dohoda, výpověď i bez udání důvodu oběma stranami (15 dní), okamžité zrušení jen tehdy, pokud to bylo v dohodě upraveno a jen z důvodů pro okamžité zrušení jako u pracovního poměru</a:t>
            </a:r>
          </a:p>
          <a:p>
            <a:pPr marL="628650" marR="0" lvl="1"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sng"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name="Slide9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8A2292-21A5-7246-ED9B-1CCC8C1E0F3D}"/>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Pracovní doba a doba odpočinku</a:t>
            </a:r>
          </a:p>
        </p:txBody>
      </p:sp>
      <p:sp>
        <p:nvSpPr>
          <p:cNvPr id="3" name="Zástupný symbol pro obsah 2">
            <a:extLst>
              <a:ext uri="{FF2B5EF4-FFF2-40B4-BE49-F238E27FC236}">
                <a16:creationId xmlns:a16="http://schemas.microsoft.com/office/drawing/2014/main" id="{C5015664-58C6-655F-ED5A-238AF9A8A140}"/>
              </a:ext>
            </a:extLst>
          </p:cNvPr>
          <p:cNvSpPr/>
          <p:nvPr/>
        </p:nvSpPr>
        <p:spPr>
          <a:xfrm>
            <a:off x="373340" y="702716"/>
            <a:ext cx="7180518"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Pracovní doba: </a:t>
            </a:r>
            <a:r>
              <a:rPr lang="cs-CZ" sz="1200" b="0" i="0" u="none" strike="noStrike" kern="0" cap="none" spc="0" baseline="0">
                <a:solidFill>
                  <a:srgbClr val="655481"/>
                </a:solidFill>
                <a:uFillTx/>
                <a:latin typeface="Times New Roman" pitchFamily="18"/>
                <a:ea typeface="Microsoft YaHei" pitchFamily="2"/>
                <a:cs typeface="Times New Roman" pitchFamily="18"/>
              </a:rPr>
              <a:t>nesmí překročit stanovenou týdenní pracovní dobu 40 hodin/týdně</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výjimky: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37,5 hodin: těžba, zaměstnanci s třísměnným provozem,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38,75 zaměstnanci s dvojsměnným provozem,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zaměstnanci do 18 let mohou mít směnu max. 8 hodin</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Pokud je pracovní doba zkrácena zaměstnavatelem, nemá to vliv na mzdu zaměstnance.</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Rozvržení pracovní doby: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Rozhoduje zaměstnavatel po projednání s příslušnou odborovou organizací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Jedno až vícesměnný provoz</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Při </a:t>
            </a:r>
            <a:r>
              <a:rPr lang="cs-CZ" sz="1200" b="1" i="0" u="none" strike="noStrike" kern="0" cap="none" spc="0" baseline="0">
                <a:solidFill>
                  <a:srgbClr val="655481"/>
                </a:solidFill>
                <a:uFillTx/>
                <a:latin typeface="Times New Roman" pitchFamily="18"/>
                <a:ea typeface="Microsoft YaHei" pitchFamily="2"/>
                <a:cs typeface="Times New Roman" pitchFamily="18"/>
              </a:rPr>
              <a:t>rovnoměrném</a:t>
            </a:r>
            <a:r>
              <a:rPr lang="cs-CZ" sz="1200" b="0" i="0" u="none" strike="noStrike" kern="0" cap="none" spc="0" baseline="0">
                <a:solidFill>
                  <a:srgbClr val="655481"/>
                </a:solidFill>
                <a:uFillTx/>
                <a:latin typeface="Times New Roman" pitchFamily="18"/>
                <a:ea typeface="Microsoft YaHei" pitchFamily="2"/>
                <a:cs typeface="Times New Roman" pitchFamily="18"/>
              </a:rPr>
              <a:t> rozvržení pracovní doby max. 9 hodin denně/max 40 hodin za týden</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Při </a:t>
            </a:r>
            <a:r>
              <a:rPr lang="cs-CZ" sz="1200" b="1" i="0" u="none" strike="noStrike" kern="0" cap="none" spc="0" baseline="0">
                <a:solidFill>
                  <a:srgbClr val="655481"/>
                </a:solidFill>
                <a:uFillTx/>
                <a:latin typeface="Times New Roman" pitchFamily="18"/>
                <a:ea typeface="Microsoft YaHei" pitchFamily="2"/>
                <a:cs typeface="Times New Roman" pitchFamily="18"/>
              </a:rPr>
              <a:t>nerovnoměrném</a:t>
            </a:r>
            <a:r>
              <a:rPr lang="cs-CZ" sz="1200" b="0" i="0" u="none" strike="noStrike" kern="0" cap="none" spc="0" baseline="0">
                <a:solidFill>
                  <a:srgbClr val="655481"/>
                </a:solidFill>
                <a:uFillTx/>
                <a:latin typeface="Times New Roman" pitchFamily="18"/>
                <a:ea typeface="Microsoft YaHei" pitchFamily="2"/>
                <a:cs typeface="Times New Roman" pitchFamily="18"/>
              </a:rPr>
              <a:t> rozvržení pracovní doby směna max 12 hodin denně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Při </a:t>
            </a:r>
            <a:r>
              <a:rPr lang="cs-CZ" sz="1200" b="1" i="0" u="none" strike="noStrike" kern="0" cap="none" spc="0" baseline="0">
                <a:solidFill>
                  <a:srgbClr val="655481"/>
                </a:solidFill>
                <a:uFillTx/>
                <a:latin typeface="Times New Roman" pitchFamily="18"/>
                <a:ea typeface="Microsoft YaHei" pitchFamily="2"/>
                <a:cs typeface="Times New Roman" pitchFamily="18"/>
              </a:rPr>
              <a:t>pružném</a:t>
            </a:r>
            <a:r>
              <a:rPr lang="cs-CZ" sz="1200" b="0" i="0" u="none" strike="noStrike" kern="0" cap="none" spc="0" baseline="0">
                <a:solidFill>
                  <a:srgbClr val="655481"/>
                </a:solidFill>
                <a:uFillTx/>
                <a:latin typeface="Times New Roman" pitchFamily="18"/>
                <a:ea typeface="Microsoft YaHei" pitchFamily="2"/>
                <a:cs typeface="Times New Roman" pitchFamily="18"/>
              </a:rPr>
              <a:t> rozvržení pracovní doby se určí v jednotlivých dnech pevný úsek, v rámci volitelného úseku si určí zaměstnanec, povinnost zaměstnance být vždy na pracovišti během pevného úseku pracovní doby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Konto pracovní doby: určení vyrovnávacího období, max. 26 týdnů (52 v kolekt. sml.) – zaměstnavatel přiděluje dle svých potřeb</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name="Slide9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EF0B2B-DF13-26E6-42D9-C262A91F656C}"/>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Pracovní doba a doba odpočinku</a:t>
            </a:r>
          </a:p>
        </p:txBody>
      </p:sp>
      <p:sp>
        <p:nvSpPr>
          <p:cNvPr id="3" name="Zástupný symbol pro obsah 2">
            <a:extLst>
              <a:ext uri="{FF2B5EF4-FFF2-40B4-BE49-F238E27FC236}">
                <a16:creationId xmlns:a16="http://schemas.microsoft.com/office/drawing/2014/main" id="{5102E454-F607-BF22-D4BF-93AA8DC9B1EE}"/>
              </a:ext>
            </a:extLst>
          </p:cNvPr>
          <p:cNvSpPr/>
          <p:nvPr/>
        </p:nvSpPr>
        <p:spPr>
          <a:xfrm>
            <a:off x="373340" y="702716"/>
            <a:ext cx="7180518"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Pracovní doba – práce přesčas</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Maximální limit definován 150 hodinami ročně/8 hodinami v každém týdnu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Ustanovení o specifických režimech pracovní doby</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Noční práce (mezi 22 – 6 hodinou) – délka směny nesmí překročit 8 hodin v rámci 24 hodin po sobě jdoucích</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Pracovní pohotovost: zaměstnanec je připraven mimo pracoviště ke konání práce, lze stanovit pouze na základě dohody se zaměstnancem, je třeba určit místo a zaměstnanec je povinen se dostavit do určité doby na pracoviště k výkonu práce, rozsah není omezen, za dobu náleží odměna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Doba odpočinku</a:t>
            </a:r>
            <a:r>
              <a:rPr lang="cs-CZ" sz="1200" b="0" i="0" u="none" strike="noStrike" kern="0" cap="none" spc="0" baseline="0">
                <a:solidFill>
                  <a:srgbClr val="655481"/>
                </a:solidFill>
                <a:uFillTx/>
                <a:latin typeface="Times New Roman" pitchFamily="18"/>
                <a:ea typeface="Microsoft YaHei" pitchFamily="2"/>
                <a:cs typeface="Times New Roman" pitchFamily="18"/>
              </a:rPr>
              <a:t>: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a) Přestávka v práci (min 30 min, nezapočítává se do prac.doby, po 6 hodinách výkonu práce, více částí min 15 min)</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b) Nepřetržitý odpočinek mezi dvěma směnami (alespoň 12 hodin během 24 po sobě jdoucích, možnost zkrácení na 8 hodin: nepřetržité provozy, nerovnoměrné rozvržení prac.doby, zemědělství, poskytování služeb apod.)</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c) Nepřetržitý odpočinek v týdnu (alespoň 35 hodin, resp. 48 hodin u mladistvých zaměstnanců)</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 Svátky (viz zákon č. 245/2000 Sb., o státních svátcích)</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e) </a:t>
            </a:r>
            <a:r>
              <a:rPr lang="cs-CZ" sz="1200" b="1" i="0" u="none" strike="noStrike" kern="0" cap="none" spc="0" baseline="0">
                <a:solidFill>
                  <a:srgbClr val="655481"/>
                </a:solidFill>
                <a:uFillTx/>
                <a:latin typeface="Times New Roman" pitchFamily="18"/>
                <a:ea typeface="Microsoft YaHei" pitchFamily="2"/>
                <a:cs typeface="Times New Roman" pitchFamily="18"/>
              </a:rPr>
              <a:t>Dovolená</a:t>
            </a:r>
            <a:r>
              <a:rPr lang="cs-CZ" sz="1200" b="0" i="0" u="none" strike="noStrike" kern="0" cap="none" spc="0" baseline="0">
                <a:solidFill>
                  <a:srgbClr val="655481"/>
                </a:solidFill>
                <a:uFillTx/>
                <a:latin typeface="Times New Roman" pitchFamily="18"/>
                <a:ea typeface="Microsoft YaHei" pitchFamily="2"/>
                <a:cs typeface="Times New Roman" pitchFamily="18"/>
              </a:rPr>
              <a:t>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name="Slide9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15A6D-66B2-05CB-3400-86E756CC458B}"/>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Pracovní doba a doba odpočinku</a:t>
            </a:r>
          </a:p>
        </p:txBody>
      </p:sp>
      <p:sp>
        <p:nvSpPr>
          <p:cNvPr id="3" name="Zástupný symbol pro obsah 2">
            <a:extLst>
              <a:ext uri="{FF2B5EF4-FFF2-40B4-BE49-F238E27FC236}">
                <a16:creationId xmlns:a16="http://schemas.microsoft.com/office/drawing/2014/main" id="{20AC72DB-E703-2149-9801-1441CFDB1831}"/>
              </a:ext>
            </a:extLst>
          </p:cNvPr>
          <p:cNvSpPr/>
          <p:nvPr/>
        </p:nvSpPr>
        <p:spPr>
          <a:xfrm>
            <a:off x="373340" y="702716"/>
            <a:ext cx="7180518"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Dovolená:</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 kalendářní rok: při trvání pracovního poměru celý rok (nemusí být výkon práce, stačí trvání, nutno odpracovat alespoň 60 dnů)</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 poměrnou část kalendářního roku (odprac. alespoň 60 dnů v kalendářním roce), </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Dodatková: při zvláště obtížných či zdraví škodlivých pracích, jen zaměstnanci podle § 215 odst. 2 ZP, musí být vždy přednostně vyčerpána</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Nad rámec ZP lze sjednat formou ujednání v kolektivní smlouvě či individuální smlouvě.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Délka dovolené:</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5 týdnů u zaměstnavatelů, kteří neprovozují podnikatelskou činnost</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8 týdnů u pedagogických pracovníků a akademických pracovníků</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4 týdny u ostatních zaměstnanců</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name="Slide9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985AAE-E14C-58B2-910D-2CC910827462}"/>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Odměňování</a:t>
            </a:r>
          </a:p>
        </p:txBody>
      </p:sp>
      <p:sp>
        <p:nvSpPr>
          <p:cNvPr id="3" name="Zástupný symbol pro obsah 2">
            <a:extLst>
              <a:ext uri="{FF2B5EF4-FFF2-40B4-BE49-F238E27FC236}">
                <a16:creationId xmlns:a16="http://schemas.microsoft.com/office/drawing/2014/main" id="{5D53D7C5-835A-3017-9C54-28BDC039267C}"/>
              </a:ext>
            </a:extLst>
          </p:cNvPr>
          <p:cNvSpPr/>
          <p:nvPr/>
        </p:nvSpPr>
        <p:spPr>
          <a:xfrm>
            <a:off x="373340" y="702716"/>
            <a:ext cx="7424461"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Mzda vs. plat</a:t>
            </a:r>
            <a:r>
              <a:rPr lang="cs-CZ" sz="1200" b="0" i="0" u="none" strike="noStrike" kern="0" cap="none" spc="0" baseline="0">
                <a:solidFill>
                  <a:srgbClr val="655481"/>
                </a:solidFill>
                <a:uFillTx/>
                <a:latin typeface="Times New Roman" pitchFamily="18"/>
                <a:ea typeface="Microsoft YaHei" pitchFamily="2"/>
                <a:cs typeface="Times New Roman" pitchFamily="18"/>
              </a:rPr>
              <a:t>: o platu se hovoří u státu, samosprávného celku, státního fondu, příspěvkové organizace, školské právnické osobě, veřejného neziskového ústavního zdravotnického zařízení.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Princip</a:t>
            </a:r>
            <a:r>
              <a:rPr lang="cs-CZ" sz="1200" b="0" i="0" u="none" strike="noStrike" kern="0" cap="none" spc="0" baseline="0">
                <a:solidFill>
                  <a:srgbClr val="655481"/>
                </a:solidFill>
                <a:uFillTx/>
                <a:latin typeface="Times New Roman" pitchFamily="18"/>
                <a:ea typeface="Microsoft YaHei" pitchFamily="2"/>
                <a:cs typeface="Times New Roman" pitchFamily="18"/>
              </a:rPr>
              <a:t>: stejná odměna za stejnou práci! Pokud pozice odpovídá složitostí, odpovědností, namáhavostí a je konána ve srovnatelných podmínkách, při obdobné pracovní výkonnosti či výsledcích práce.</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Plat není předmětem jednání jako mzda, je určen ZP a nařízením vlády. Plat není možné určit jiným způsobem v jiném složení a jiné výši. Zaměstnanci náleží plat dle platové třídy (celkem 8 platových tříd) – zařazení vždy podle nejnáročnější z činností, které jsou vykonávány.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Minimální mzda: dle nařízení vlády č. 567/2006 Sb.: 15.200,- Kč  (2021)</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Zaručená mzda: dle nařízení vlády 567/2006 Sb.: stanovení nejnižší úrovně zaručené mzdy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Povinné příplatky u mzdy: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 práci přesčas nejméně 25% výdělku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 práci ve svátek nejméně 100% výdělku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 práci v noci nejméně 10% výdělku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 práci v sobotu a neděli nejméně 10% výdělku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 práci ve ztíženém pracovním prostředí nejméně 10% částky stanovené jako základní sazbu minimální mzdy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name="Slide9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02BEAC-D074-9CDC-4236-36E9A7CDF772}"/>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Odměňování</a:t>
            </a:r>
          </a:p>
        </p:txBody>
      </p:sp>
      <p:sp>
        <p:nvSpPr>
          <p:cNvPr id="3" name="Zástupný symbol pro obsah 2">
            <a:extLst>
              <a:ext uri="{FF2B5EF4-FFF2-40B4-BE49-F238E27FC236}">
                <a16:creationId xmlns:a16="http://schemas.microsoft.com/office/drawing/2014/main" id="{B23EBEB5-4448-99A0-2DE1-8F2E57E78FE1}"/>
              </a:ext>
            </a:extLst>
          </p:cNvPr>
          <p:cNvSpPr/>
          <p:nvPr/>
        </p:nvSpPr>
        <p:spPr>
          <a:xfrm>
            <a:off x="373340" y="702716"/>
            <a:ext cx="7424461"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Povinné příplatky u platu: osobní příplatek, příplatek za vedení, za práci přesčas, za práci ve svátek, v noci, v sobotu a v neděli, za práci ve ztíženém pracovním prostředí, za přímou pedagogickou činnost  apod.  + vyšší sazby ostatních příplatků (za práci v noci např. min. 20%).</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Při převedení na pozici hůře placenou – zaměstnanci přísluší doplatek mzdy do výše původního průměrného výdělku.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name="Slide9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0DA400-965D-1B76-2124-19A8038DE77D}"/>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Překážky v práci</a:t>
            </a:r>
          </a:p>
        </p:txBody>
      </p:sp>
      <p:sp>
        <p:nvSpPr>
          <p:cNvPr id="3" name="Zástupný symbol pro obsah 2">
            <a:extLst>
              <a:ext uri="{FF2B5EF4-FFF2-40B4-BE49-F238E27FC236}">
                <a16:creationId xmlns:a16="http://schemas.microsoft.com/office/drawing/2014/main" id="{BD71215A-251F-E04B-8C0A-56B61DD5DFD5}"/>
              </a:ext>
            </a:extLst>
          </p:cNvPr>
          <p:cNvSpPr/>
          <p:nvPr/>
        </p:nvSpPr>
        <p:spPr>
          <a:xfrm>
            <a:off x="373340" y="702716"/>
            <a:ext cx="7424461"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Na straně </a:t>
            </a:r>
            <a:r>
              <a:rPr lang="cs-CZ" sz="1200" b="1" i="0" u="none" strike="noStrike" kern="0" cap="none" spc="0" baseline="0">
                <a:solidFill>
                  <a:srgbClr val="655481"/>
                </a:solidFill>
                <a:uFillTx/>
                <a:latin typeface="Times New Roman" pitchFamily="18"/>
                <a:ea typeface="Microsoft YaHei" pitchFamily="2"/>
                <a:cs typeface="Times New Roman" pitchFamily="18"/>
              </a:rPr>
              <a:t>zaměstnance</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Dočasná pracovní neschopnost/karanténa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Mateřská, rodičovská (mateřská 28 týdnů min., od 6 týdne před porodem)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Ošetřování dítěte či jiného člena domácnosti (pro dítě mladší 10 let)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Jiné osobní překážky (zdravotní prohlídka, svatba, narození dítěte, úmrtí, apod.): může či nemusí být náhrada mzdy (není u např. pracovnělékařské prohlídky, vyšetření v souvislosti s výkonem práce apod.)</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Výkon veřejné funkce (např. funkce člena zastupitelstva či přísedícího)</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Výkon občanské povinnosti (nepřísluší náhrada mzdy)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Jiné úkoly v obecním zájmu (odborová činnost, činnost vedoucí dětských táborů, přednášková činnost – s výjimkou odborové činnosti nepřísluší náhrada mzdy)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Výkon branné povinnosti (náhradu mzdy poskytuje vojenský úřad)</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Školení či jiná forma přípravy nebo studia</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name="Slide10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7EDB1B-0FBC-AC6A-7F2B-DCCC20CC28E2}"/>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Překážky v práci</a:t>
            </a:r>
          </a:p>
        </p:txBody>
      </p:sp>
      <p:sp>
        <p:nvSpPr>
          <p:cNvPr id="3" name="Zástupný symbol pro obsah 2">
            <a:extLst>
              <a:ext uri="{FF2B5EF4-FFF2-40B4-BE49-F238E27FC236}">
                <a16:creationId xmlns:a16="http://schemas.microsoft.com/office/drawing/2014/main" id="{E60FDB5F-2FB4-F6C0-EB09-064C89CCA55E}"/>
              </a:ext>
            </a:extLst>
          </p:cNvPr>
          <p:cNvSpPr/>
          <p:nvPr/>
        </p:nvSpPr>
        <p:spPr>
          <a:xfrm>
            <a:off x="373340" y="702716"/>
            <a:ext cx="7424461" cy="40155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Na straně </a:t>
            </a:r>
            <a:r>
              <a:rPr lang="cs-CZ" sz="1200" b="1" i="0" u="none" strike="noStrike" kern="0" cap="none" spc="0" baseline="0">
                <a:solidFill>
                  <a:srgbClr val="655481"/>
                </a:solidFill>
                <a:uFillTx/>
                <a:latin typeface="Times New Roman" pitchFamily="18"/>
                <a:ea typeface="Microsoft YaHei" pitchFamily="2"/>
                <a:cs typeface="Times New Roman" pitchFamily="18"/>
              </a:rPr>
              <a:t>zaměstnavatele</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Prostoj: provozní problém – zaměstnanec může být převeden na jinou práci se svým souhlasem, anebo zaměstnanec nekoná a náleží mu 80 % náhrada mzdy</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Přerušení práce způsobené nepříznivými povětrnostními vlivy - zaměstnanec může být převeden na jinou práci se svým souhlasem, anebo zaměstnanec nekoná a náleží mu 60 % náhrada mzdy</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Jiné překážky v práci na straně zaměstnavatele: obecná překážka (zaměstnavatel povinen poskytnout náhradu mzdy nebo platu ve výši průměrného výdělku) či tzv. částečná zaměstnanost – forma dohody s odborovou organizací, není možno přidělovat v rozsahu týdenní prac.doby, náleží 60%, max. 1 rok</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name="Slide10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93BFA7-1C61-C481-3C1F-607149D8AE15}"/>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6. Odpovědnost zaměstnance za škodu</a:t>
            </a:r>
          </a:p>
        </p:txBody>
      </p:sp>
      <p:sp>
        <p:nvSpPr>
          <p:cNvPr id="3" name="Zástupný symbol pro obsah 2">
            <a:extLst>
              <a:ext uri="{FF2B5EF4-FFF2-40B4-BE49-F238E27FC236}">
                <a16:creationId xmlns:a16="http://schemas.microsoft.com/office/drawing/2014/main" id="{8EA8AABD-B511-31BB-DAF9-890407269D4F}"/>
              </a:ext>
            </a:extLst>
          </p:cNvPr>
          <p:cNvSpPr/>
          <p:nvPr/>
        </p:nvSpPr>
        <p:spPr>
          <a:xfrm>
            <a:off x="373340" y="70271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U zaměstnance vzniká jen tehdy, pokud jde o škodu způsobenou zaměstnancem zaměstnavateli při plnění pracovních úkolů či v přímé souvislosti s ním. </a:t>
            </a:r>
            <a:r>
              <a:rPr lang="cs-CZ" sz="1200" b="0" i="0" u="none" strike="noStrike" kern="0" cap="none" spc="0" baseline="0">
                <a:solidFill>
                  <a:srgbClr val="655481"/>
                </a:solidFill>
                <a:uFillTx/>
                <a:latin typeface="Times New Roman" pitchFamily="18"/>
                <a:ea typeface="Microsoft YaHei" pitchFamily="2"/>
                <a:cs typeface="Times New Roman" pitchFamily="18"/>
              </a:rPr>
              <a:t>Jinak vzniká odpovědnost občanskoprávní. Rozdíl je zejména v rozsahu odpovědnosti za škodu.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Pojem škody</a:t>
            </a:r>
            <a:r>
              <a:rPr lang="cs-CZ" sz="1200" b="0" i="0" u="none" strike="noStrike" kern="0" cap="none" spc="0" baseline="0">
                <a:solidFill>
                  <a:srgbClr val="655481"/>
                </a:solidFill>
                <a:uFillTx/>
                <a:latin typeface="Times New Roman" pitchFamily="18"/>
                <a:ea typeface="Microsoft YaHei" pitchFamily="2"/>
                <a:cs typeface="Times New Roman" pitchFamily="18"/>
              </a:rPr>
              <a:t>: škodou je újma nahraditelná v penězích.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Druhy odpovědnosti zaměstnance za škodu:</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Obecná</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Odpovědnost za nesplnění povinnosti k odvrácení škody</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Odpovědnost za schodek na svěřených hodnotách, které je zaměstnanec povinen vyúčtovat</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Odpovědnost za ztrátu svěřených předmětů</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Podmínky vzniku obecné odpovědnosti za škodu</a:t>
            </a:r>
            <a:r>
              <a:rPr lang="cs-CZ" sz="1200" b="0" i="0" u="none" strike="noStrike" kern="0" cap="none" spc="0" baseline="0">
                <a:solidFill>
                  <a:srgbClr val="655481"/>
                </a:solidFill>
                <a:uFillTx/>
                <a:latin typeface="Times New Roman" pitchFamily="18"/>
                <a:ea typeface="Microsoft YaHei" pitchFamily="2"/>
                <a:cs typeface="Times New Roman" pitchFamily="18"/>
              </a:rPr>
              <a:t>: </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Vznik škody na straně zaměstnavatele</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Porušení právních povinností ze strany zaměstnance</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Příčinná souvislosti mezi 1 a 2</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Zavinění ze strany zaměstnance (nedbalostně či úmyslně)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name="Slide10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3507B2-DAD6-40EA-F493-3F0CE9FF7F6B}"/>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6. Odpovědnost zaměstnance za škodu</a:t>
            </a:r>
          </a:p>
        </p:txBody>
      </p:sp>
      <p:sp>
        <p:nvSpPr>
          <p:cNvPr id="3" name="Zástupný symbol pro obsah 2">
            <a:extLst>
              <a:ext uri="{FF2B5EF4-FFF2-40B4-BE49-F238E27FC236}">
                <a16:creationId xmlns:a16="http://schemas.microsoft.com/office/drawing/2014/main" id="{7F4E3DAB-1DDC-16B1-4D5B-31DBA7FED48A}"/>
              </a:ext>
            </a:extLst>
          </p:cNvPr>
          <p:cNvSpPr/>
          <p:nvPr/>
        </p:nvSpPr>
        <p:spPr>
          <a:xfrm>
            <a:off x="373340" y="70271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Ad b) Odpovědnost za nesplnění povinnosti k odvrácení škody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Zaměstnanec je povinen upozornit na hrozící škodu vedoucího zaměstnance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Zaměstnanec je v případě nutnosti zákroku povinen zakročit, pokud tak neučiní, odpovídá za škodu, ledaže prokáže, že mu v tom bránily důležité okolnosti, případně by tím vystavil vážnému ohrožení sebe, ostatní zaměstnance či osoby blízké</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Ad c) Odpovědnost za schodek na svěřených hodnotách</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Nutnost uzavření dohody o odpovědnosti k ochraně hodnot svěřených zaměstnanci k vyúčtování („dohoda o odpovědnosti“) – hotovost, ceniny, materiál, jiná hodnota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Předpoklady vzniku odpovědnosti za škodu: vznik škody ve formě schodku na svěřených hodnotách, písemná dohoda o odpovědnosti, zavinění zaměstnance, které je presumováno – předpokládá se odpovědnost zaměstnance, ledaže se prokáže opak</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Dohoda pouze se zaměstnancem starším 18 let, možnost také společné odpovědnosti více zaměstnanců</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Ad d) Odpovědnost za ztrátu svěřených předmětů</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Pokud písemně potvrdil převzetí určitého vybavení, anebo se jedná o věc s hodnotou nad 50.000,- Kč</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Dohoda o odpovědnosti za ztrátu svěřených předmětů, odpovědnost objektivní s liberací viz c)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5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E67D78-3C90-6C03-BC78-2A09E516D229}"/>
              </a:ext>
            </a:extLst>
          </p:cNvPr>
          <p:cNvSpPr txBox="1">
            <a:spLocks noGrp="1"/>
          </p:cNvSpPr>
          <p:nvPr>
            <p:ph type="title" idx="4294967295"/>
          </p:nvPr>
        </p:nvSpPr>
        <p:spPr>
          <a:xfrm>
            <a:off x="251642" y="195480"/>
            <a:ext cx="6418978" cy="507235"/>
          </a:xfrm>
        </p:spPr>
        <p:txBody>
          <a:bodyPr/>
          <a:lstStyle/>
          <a:p>
            <a:pPr lvl="0"/>
            <a:r>
              <a:rPr lang="cs-CZ" sz="2000" b="1">
                <a:cs typeface="Arial" pitchFamily="2"/>
              </a:rPr>
              <a:t>Principy občanského práva</a:t>
            </a:r>
            <a:br>
              <a:rPr lang="cs-CZ" sz="2000" b="1">
                <a:cs typeface="Arial" pitchFamily="2"/>
              </a:rPr>
            </a:br>
            <a:endParaRPr lang="cs-CZ" sz="2000" b="1">
              <a:cs typeface="Arial" pitchFamily="2"/>
            </a:endParaRPr>
          </a:p>
        </p:txBody>
      </p:sp>
      <p:sp>
        <p:nvSpPr>
          <p:cNvPr id="3" name="Zástupný symbol pro obsah 2">
            <a:extLst>
              <a:ext uri="{FF2B5EF4-FFF2-40B4-BE49-F238E27FC236}">
                <a16:creationId xmlns:a16="http://schemas.microsoft.com/office/drawing/2014/main" id="{E9604153-C815-1CF5-8A25-A984735EC2D6}"/>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Princip jednání v souladu s dobrými mravy</a:t>
            </a:r>
            <a:r>
              <a:rPr lang="cs-CZ" sz="1400" b="0" i="0" u="none" strike="noStrike" kern="0" cap="none" spc="0" baseline="0">
                <a:solidFill>
                  <a:srgbClr val="655481"/>
                </a:solidFill>
                <a:uFillTx/>
                <a:latin typeface="Times New Roman" pitchFamily="18"/>
                <a:ea typeface="Microsoft YaHei" pitchFamily="2"/>
                <a:cs typeface="Times New Roman" pitchFamily="18"/>
              </a:rPr>
              <a:t>:</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Tzv. metaprávní kategorie, korektiv jednání, které by bylo zjevně amorální, ale právem dovolené</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Souhrn etických zásad, které jsou zachovávány a uznávány rozhodující částí společnosti</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Korekce dle § 1 odst. 2 ObčZ: „</a:t>
            </a:r>
            <a:r>
              <a:rPr lang="cs-CZ" sz="1200" b="0" i="1" u="none" strike="noStrike" kern="0" cap="none" spc="0" baseline="0">
                <a:solidFill>
                  <a:srgbClr val="655481"/>
                </a:solidFill>
                <a:uFillTx/>
                <a:latin typeface="Times New Roman" pitchFamily="18"/>
                <a:ea typeface="Microsoft YaHei" pitchFamily="2"/>
                <a:cs typeface="Times New Roman" pitchFamily="18"/>
              </a:rPr>
              <a:t>Nezakazuje-li to zákon výslovně, mohou si osoby ujednat práva a povinnosti odchylně od zákona; zakázána jsou ujednání porušující dobré mravy, veřejný pořádek nebo právo týkající se postavení osob, včetně práva na ochranu osobnosti</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Sankcí za </a:t>
            </a:r>
            <a:r>
              <a:rPr lang="cs-CZ" sz="1200" b="0" i="0" u="none" strike="noStrike" kern="0" cap="none" spc="0" baseline="0">
                <a:solidFill>
                  <a:srgbClr val="655481"/>
                </a:solidFill>
                <a:uFillTx/>
                <a:latin typeface="Times New Roman" pitchFamily="18"/>
                <a:ea typeface="Microsoft YaHei" pitchFamily="2"/>
                <a:cs typeface="Times New Roman" pitchFamily="18"/>
              </a:rPr>
              <a:t>porušení je neplatnost právního jednání (§ 580 odst. 1, § 588 – tzv. absolutní neplatnost)</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ObčZ zná i </a:t>
            </a:r>
            <a:r>
              <a:rPr lang="cs-CZ" sz="1200" b="0" i="0" u="none" strike="noStrike" kern="0" cap="none" spc="0" baseline="0">
                <a:solidFill>
                  <a:srgbClr val="655481"/>
                </a:solidFill>
                <a:uFillTx/>
                <a:latin typeface="Times New Roman" pitchFamily="18"/>
                <a:ea typeface="Microsoft YaHei" pitchFamily="2"/>
                <a:cs typeface="Times New Roman" pitchFamily="18"/>
              </a:rPr>
              <a:t>odpovědnost za škodu způsobenou porušením dobrých mravů (§ 2909 ObčZ)</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Závěr </a:t>
            </a:r>
            <a:r>
              <a:rPr lang="cs-CZ" sz="1200" b="0" i="0" u="none" strike="noStrike" kern="0" cap="none" spc="0" baseline="0">
                <a:solidFill>
                  <a:srgbClr val="655481"/>
                </a:solidFill>
                <a:uFillTx/>
                <a:latin typeface="Times New Roman" pitchFamily="18"/>
                <a:ea typeface="Microsoft YaHei" pitchFamily="2"/>
                <a:cs typeface="Times New Roman" pitchFamily="18"/>
              </a:rPr>
              <a:t>o tom, zda je jednání v rozporu s dobrými mravy musí učinit soud</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Pri</a:t>
            </a:r>
            <a:r>
              <a:rPr lang="cs-CZ" sz="1200" b="1" i="0" u="none" strike="noStrike" kern="0" cap="none" spc="0" baseline="0">
                <a:solidFill>
                  <a:srgbClr val="655481"/>
                </a:solidFill>
                <a:uFillTx/>
                <a:latin typeface="Times New Roman" pitchFamily="18"/>
                <a:ea typeface="Microsoft YaHei" pitchFamily="2"/>
                <a:cs typeface="Times New Roman" pitchFamily="18"/>
              </a:rPr>
              <a:t>ncip veřejného pořádku:</a:t>
            </a:r>
            <a:r>
              <a:rPr lang="cs-CZ" sz="1200" b="0" i="0" u="none" strike="noStrike" kern="0" cap="none" spc="0" baseline="0">
                <a:solidFill>
                  <a:srgbClr val="655481"/>
                </a:solidFill>
                <a:uFillTx/>
                <a:latin typeface="Times New Roman" pitchFamily="18"/>
                <a:ea typeface="Microsoft YaHei" pitchFamily="2"/>
                <a:cs typeface="Times New Roman" pitchFamily="18"/>
              </a:rPr>
              <a:t> Limit individuální autonomie vůle osob; jedná se o případy rozporu se základními normami právního řádu. Takové jednání by bylo absolutně neplatné (§ 588 ObčZ).</a:t>
            </a: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name="Slide10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021F30-23AC-265B-0A69-8A8685B3DC1C}"/>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6. Odpovědnost zaměstnance za škodu</a:t>
            </a:r>
          </a:p>
        </p:txBody>
      </p:sp>
      <p:sp>
        <p:nvSpPr>
          <p:cNvPr id="3" name="Zástupný symbol pro obsah 2">
            <a:extLst>
              <a:ext uri="{FF2B5EF4-FFF2-40B4-BE49-F238E27FC236}">
                <a16:creationId xmlns:a16="http://schemas.microsoft.com/office/drawing/2014/main" id="{068AB734-6F80-E66A-206E-338B341579F3}"/>
              </a:ext>
            </a:extLst>
          </p:cNvPr>
          <p:cNvSpPr/>
          <p:nvPr/>
        </p:nvSpPr>
        <p:spPr>
          <a:xfrm>
            <a:off x="373340" y="70271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Limitace odpovědnosti za škodu: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Obecně 4,5 násobek průměrného měsíčního výdělku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Pokud škodu způsobil v opilosti či po požití jiných návykových látek, hradí celou skutečnou škodu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Pokud je škoda způsobena také zaměstnavatelem, hradí se poměrně dle míry zavinění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Pokud se jedná o škodu úmyslnou, hradí zaměstnanec také náhradu ušlého zisku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Při nesplnění povinnosti k odvracení škody odpovídá do trojnásobku průměrného měsíčního výdělku zaměstnance</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name="Slide10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AD3DF5-B216-7117-B047-A49C4AACD6D0}"/>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6. Odpovědnost zaměstnavatele za škodu</a:t>
            </a:r>
          </a:p>
        </p:txBody>
      </p:sp>
      <p:sp>
        <p:nvSpPr>
          <p:cNvPr id="3" name="Zástupný symbol pro obsah 2">
            <a:extLst>
              <a:ext uri="{FF2B5EF4-FFF2-40B4-BE49-F238E27FC236}">
                <a16:creationId xmlns:a16="http://schemas.microsoft.com/office/drawing/2014/main" id="{FD20BC19-ECBA-F614-2BD8-83839E4D6C58}"/>
              </a:ext>
            </a:extLst>
          </p:cNvPr>
          <p:cNvSpPr/>
          <p:nvPr/>
        </p:nvSpPr>
        <p:spPr>
          <a:xfrm>
            <a:off x="373340" y="70271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Odpovědnost zaměstnavatele je vždy objektivní – nevyžaduje se zavinění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Zaměstnavatel tedy odpovídá i za škodu zaviněnou jiným subjektem při plnění pracovních úkolů</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Omezení odpovědnosti jen při spoluzavinění poškozeného</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Druhy odpovědnosti:</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Obecná</a:t>
            </a:r>
            <a:r>
              <a:rPr lang="cs-CZ" sz="1200" b="0" i="0" u="none" strike="noStrike" kern="0" cap="none" spc="0" baseline="0">
                <a:solidFill>
                  <a:srgbClr val="655481"/>
                </a:solidFill>
                <a:uFillTx/>
                <a:latin typeface="Times New Roman" pitchFamily="18"/>
                <a:ea typeface="Microsoft YaHei" pitchFamily="2"/>
                <a:cs typeface="Times New Roman" pitchFamily="18"/>
              </a:rPr>
              <a:t> (vznik škody, porušení právních povinností či úmyslné jednání proti dobrým mravům, příčinná souvislost)</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Za škodu při pracovních úrazech a nemocech z povolání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Odpovědnost za škodu vzniklou při odvracení škody</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Odpovědnost za škodu na odložených věcech </a:t>
            </a:r>
            <a:r>
              <a:rPr lang="cs-CZ" sz="1200" b="0" i="0" u="none" strike="noStrike" kern="0" cap="none" spc="0" baseline="0">
                <a:solidFill>
                  <a:srgbClr val="655481"/>
                </a:solidFill>
                <a:uFillTx/>
                <a:latin typeface="Times New Roman" pitchFamily="18"/>
                <a:ea typeface="Microsoft YaHei" pitchFamily="2"/>
                <a:cs typeface="Times New Roman" pitchFamily="18"/>
              </a:rPr>
              <a:t>(škoda na věcech, které se obvykle nosí do zaměstnání, v plné výši, za věci neobvyklé odpovídá pouze do výše 10.000,- Kč)</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name="Slide10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235449-812E-13A6-3E29-AEEB5AA58D8D}"/>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6. Odpovědnost zaměstnavatele za škodu</a:t>
            </a:r>
          </a:p>
        </p:txBody>
      </p:sp>
      <p:sp>
        <p:nvSpPr>
          <p:cNvPr id="3" name="Zástupný symbol pro obsah 2">
            <a:extLst>
              <a:ext uri="{FF2B5EF4-FFF2-40B4-BE49-F238E27FC236}">
                <a16:creationId xmlns:a16="http://schemas.microsoft.com/office/drawing/2014/main" id="{C1C7FBDA-8A83-E32B-CF41-095E9AC6570C}"/>
              </a:ext>
            </a:extLst>
          </p:cNvPr>
          <p:cNvSpPr/>
          <p:nvPr/>
        </p:nvSpPr>
        <p:spPr>
          <a:xfrm>
            <a:off x="373340" y="70271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Odpovědnost za škodu při pracovních úrazech a nemocech z povolání: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Škoda na straně zaměstnance či pozůstalých</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Pracovní úraz či nemoc z povolání (aktuálně se spekuluje o zařazení COVID 19 do seznamu nemocí z povolání)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Kauzální nexus</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definováno jako objektivní odpovědnost, tzn. za stav</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Konkrétní náhrady podle § 271a a násl. ZP:</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Náhrada za ztrátu na výdělku po dobu pracovní neschopnosti</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Náhrada za ztrátu výdělku po skončení pracovní neschopnosti</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Náhrada za bolest a ztížení společenského uplatnění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Účelně vynaložené náklady spojené s léčením</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Náhrada věcné škody</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Jednorázová náhrada nemateriální újmy při zvláště závažném ublížení na zdraví zaměstnance</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name="Slide106">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D72EDF13-E610-05B5-6B62-41A2239913B9}"/>
              </a:ext>
            </a:extLst>
          </p:cNvPr>
          <p:cNvSpPr/>
          <p:nvPr/>
        </p:nvSpPr>
        <p:spPr>
          <a:xfrm>
            <a:off x="251642" y="267480"/>
            <a:ext cx="3456002" cy="4607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655481"/>
          </a:solidFill>
          <a:ln cap="flat">
            <a:noFill/>
            <a:prstDash val="solid"/>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pic>
        <p:nvPicPr>
          <p:cNvPr id="3" name="Obrázek 2">
            <a:extLst>
              <a:ext uri="{FF2B5EF4-FFF2-40B4-BE49-F238E27FC236}">
                <a16:creationId xmlns:a16="http://schemas.microsoft.com/office/drawing/2014/main" id="{3EEA49D2-EC17-E7FB-68EC-178E7519156F}"/>
              </a:ext>
            </a:extLst>
          </p:cNvPr>
          <p:cNvPicPr>
            <a:picLocks noChangeAspect="1"/>
          </p:cNvPicPr>
          <p:nvPr/>
        </p:nvPicPr>
        <p:blipFill>
          <a:blip r:embed="rId3">
            <a:lum/>
            <a:alphaModFix/>
          </a:blip>
          <a:srcRect/>
          <a:stretch>
            <a:fillRect/>
          </a:stretch>
        </p:blipFill>
        <p:spPr>
          <a:xfrm>
            <a:off x="7956002" y="226798"/>
            <a:ext cx="955794" cy="688323"/>
          </a:xfrm>
          <a:prstGeom prst="rect">
            <a:avLst/>
          </a:prstGeom>
          <a:noFill/>
          <a:ln cap="flat">
            <a:noFill/>
          </a:ln>
        </p:spPr>
      </p:pic>
      <p:sp>
        <p:nvSpPr>
          <p:cNvPr id="4" name="Zástupný symbol pro obsah 2">
            <a:extLst>
              <a:ext uri="{FF2B5EF4-FFF2-40B4-BE49-F238E27FC236}">
                <a16:creationId xmlns:a16="http://schemas.microsoft.com/office/drawing/2014/main" id="{675A0D5F-F95D-5303-1DF6-83B5EF281EA6}"/>
              </a:ext>
            </a:extLst>
          </p:cNvPr>
          <p:cNvSpPr/>
          <p:nvPr/>
        </p:nvSpPr>
        <p:spPr>
          <a:xfrm>
            <a:off x="395642" y="1923842"/>
            <a:ext cx="2448004" cy="26640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sp>
        <p:nvSpPr>
          <p:cNvPr id="5" name="Zástupný symbol pro obsah 2">
            <a:extLst>
              <a:ext uri="{FF2B5EF4-FFF2-40B4-BE49-F238E27FC236}">
                <a16:creationId xmlns:a16="http://schemas.microsoft.com/office/drawing/2014/main" id="{AA1DA9C5-6A57-B7C8-4B0B-96BDED9271F4}"/>
              </a:ext>
            </a:extLst>
          </p:cNvPr>
          <p:cNvSpPr/>
          <p:nvPr/>
        </p:nvSpPr>
        <p:spPr>
          <a:xfrm>
            <a:off x="4068001" y="1131478"/>
            <a:ext cx="3887635"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Základní body charakteristiky ŽP:</a:t>
            </a:r>
            <a:endParaRPr lang="cs-CZ" sz="14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Veřejnoprávní obor = veřejnoprávní regulace podnikání</a:t>
            </a: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Stěžejní je živnostenský zákon</a:t>
            </a: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1" i="0" u="none" strike="noStrike" kern="0" cap="none" spc="0" baseline="0">
              <a:solidFill>
                <a:srgbClr val="655481"/>
              </a:solidFill>
              <a:uFillTx/>
              <a:latin typeface="Times New Roman" pitchFamily="18"/>
              <a:ea typeface="Microsoft YaHei" pitchFamily="2"/>
              <a:cs typeface="Times New Roman" pitchFamily="18"/>
            </a:endParaRP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6" name="Nadpis 1">
            <a:extLst>
              <a:ext uri="{FF2B5EF4-FFF2-40B4-BE49-F238E27FC236}">
                <a16:creationId xmlns:a16="http://schemas.microsoft.com/office/drawing/2014/main" id="{B20B2D94-A130-16FA-836D-DCAB5C502B51}"/>
              </a:ext>
            </a:extLst>
          </p:cNvPr>
          <p:cNvSpPr/>
          <p:nvPr/>
        </p:nvSpPr>
        <p:spPr>
          <a:xfrm>
            <a:off x="388080" y="411480"/>
            <a:ext cx="3182761" cy="165599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Times New Roman" pitchFamily="18"/>
                <a:ea typeface="Microsoft YaHei" pitchFamily="2"/>
                <a:cs typeface="Times New Roman" pitchFamily="18"/>
              </a:rPr>
              <a:t>Blok C</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Times New Roman" pitchFamily="18"/>
                <a:ea typeface="Microsoft YaHei" pitchFamily="2"/>
                <a:cs typeface="Times New Roman" pitchFamily="18"/>
              </a:rPr>
              <a:t>Živnostenské právo</a:t>
            </a:r>
          </a:p>
        </p:txBody>
      </p:sp>
      <p:sp>
        <p:nvSpPr>
          <p:cNvPr id="7" name="Zástupný symbol pro obsah 2">
            <a:extLst>
              <a:ext uri="{FF2B5EF4-FFF2-40B4-BE49-F238E27FC236}">
                <a16:creationId xmlns:a16="http://schemas.microsoft.com/office/drawing/2014/main" id="{7518F508-357E-5B55-44B7-6D7E87C46993}"/>
              </a:ext>
            </a:extLst>
          </p:cNvPr>
          <p:cNvSpPr/>
          <p:nvPr/>
        </p:nvSpPr>
        <p:spPr>
          <a:xfrm>
            <a:off x="395642" y="2571841"/>
            <a:ext cx="2952003" cy="20159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1" u="none" strike="noStrike" kern="1200" cap="none" spc="0" baseline="0">
                <a:solidFill>
                  <a:srgbClr val="FFFFFF"/>
                </a:solidFill>
                <a:uFillTx/>
                <a:latin typeface="Times New Roman" pitchFamily="18"/>
                <a:ea typeface="Microsoft YaHei" pitchFamily="2"/>
                <a:cs typeface="Times New Roman" pitchFamily="18"/>
              </a:rPr>
              <a:t>Živnostenské právo je právním odvětvím, které upravuje podmínky živnostenského podnikání a kontrolu nad jejich dodržováním.</a:t>
            </a: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name="Slide10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7DF55E-A36B-6E23-B461-4E2D1CF79343}"/>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Živnostenské právo – prameny a charakteristika živností </a:t>
            </a:r>
          </a:p>
        </p:txBody>
      </p:sp>
      <p:sp>
        <p:nvSpPr>
          <p:cNvPr id="3" name="Zástupný symbol pro obsah 2">
            <a:extLst>
              <a:ext uri="{FF2B5EF4-FFF2-40B4-BE49-F238E27FC236}">
                <a16:creationId xmlns:a16="http://schemas.microsoft.com/office/drawing/2014/main" id="{968AADF4-D068-8A59-0D9D-3AD5BD29E950}"/>
              </a:ext>
            </a:extLst>
          </p:cNvPr>
          <p:cNvSpPr/>
          <p:nvPr/>
        </p:nvSpPr>
        <p:spPr>
          <a:xfrm>
            <a:off x="373340" y="70271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Zákon č. 455/1991 Sb., o živnostenském podnikání: upravuje podmínky živnostenského podnikání a kontrolu nad jejich dodržováním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Zákon č. 500/2004 Sb., správní řád</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Zákon č. 255/2012 Sb., kontrolní řád</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Charakteristika živnosti (§ 2 ŽZ) = pozitivní vymezení: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Soustavná činnost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Provozována samostatně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Vlastním jménem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Na vlastní odpovědnost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Za účelem dosažení zisku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Za podmínek stanovených tímto zákonem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name="Slide10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D29435-2E9C-2F89-3650-CFF311553C4D}"/>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Živnostenské právo – prameny a charakteristika živností </a:t>
            </a:r>
          </a:p>
        </p:txBody>
      </p:sp>
      <p:sp>
        <p:nvSpPr>
          <p:cNvPr id="3" name="Zástupný symbol pro obsah 2">
            <a:extLst>
              <a:ext uri="{FF2B5EF4-FFF2-40B4-BE49-F238E27FC236}">
                <a16:creationId xmlns:a16="http://schemas.microsoft.com/office/drawing/2014/main" id="{636E2410-9362-021D-90CB-5EECE6FF4C24}"/>
              </a:ext>
            </a:extLst>
          </p:cNvPr>
          <p:cNvSpPr/>
          <p:nvPr/>
        </p:nvSpPr>
        <p:spPr>
          <a:xfrm>
            <a:off x="373340" y="70271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Charakteristika živnosti (§ 3 ŽZ) = negativní vymezení: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Živností nejsou výslovně uvedené činnosti: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Provozování činností vyhrazené státu či určité právnické osobě</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Nejsou tzv. svobodné profese a další vybrané profese, např: lékaři, farmaceuti, zubaři, advokáti, notáři, patentoví zástupci, exekutoři, soudní tlumočníci, mediátoři, autorizovaní architekti, autorizovaní inženýři, činnost bank, provozování hazardních her, výroba elektřiny, hutní činnost, restaurování památek, provádění archeologického výzkumu, zemědělská činnost atd. atd. (tedy zčásti profese upravené zvláštními předpisy)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Osobou provozující živnost může být: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Tuzemská či zahraniční právnická či fyzická osoba, azylant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Osoba, která splnila podmínky stanovené pro provozování živnosti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Zahraniční osoby mohou provozovat živnost za stejných podmínek jako domácí osoby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name="Slide10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3320C9-ED71-7885-4855-5502263041EF}"/>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Živnostenské právo – prameny a charakteristika živností </a:t>
            </a:r>
          </a:p>
        </p:txBody>
      </p:sp>
      <p:sp>
        <p:nvSpPr>
          <p:cNvPr id="3" name="Zástupný symbol pro obsah 2">
            <a:extLst>
              <a:ext uri="{FF2B5EF4-FFF2-40B4-BE49-F238E27FC236}">
                <a16:creationId xmlns:a16="http://schemas.microsoft.com/office/drawing/2014/main" id="{00EE4B7F-E899-27DF-15AE-CE79A047B78E}"/>
              </a:ext>
            </a:extLst>
          </p:cNvPr>
          <p:cNvSpPr/>
          <p:nvPr/>
        </p:nvSpPr>
        <p:spPr>
          <a:xfrm>
            <a:off x="373340" y="70271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Obecné podmínky provozování živnosti:</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Základní podmínky: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Plná svéprávnost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Bezúhonnost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6 odst. 2 ŽZ:</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Za bezúhonnou se pro účely tohoto zákona nepovažuje osoba, která byla pravomocně odsouzena pro trestný čin spáchaný úmyslně, jestliže byl tento trestný čin spáchán v souvislosti s podnikáním, anebo s předmětem podnikání, o který žádá nebo který ohlašuje, pokud se na ni nehledí, jako by nebyla odsouzena.</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Zvláštní podmínky provozování živnosti (§ 7 ŽZ)</a:t>
            </a:r>
            <a:r>
              <a:rPr lang="cs-CZ" sz="1200" b="0" i="0" u="none" strike="noStrike" kern="0" cap="none" spc="0" baseline="0">
                <a:solidFill>
                  <a:srgbClr val="655481"/>
                </a:solidFill>
                <a:uFillTx/>
                <a:latin typeface="Times New Roman" pitchFamily="18"/>
                <a:ea typeface="Microsoft YaHei" pitchFamily="2"/>
                <a:cs typeface="Times New Roman" pitchFamily="18"/>
              </a:rPr>
              <a:t>: odborná či jiná způsobilost, pokud ji tento zákon či jiné předpisy vyžadují. Uplatní se u živností řemeslných, vázaných a koncesovaných.</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Možnost prokázání odborné způsobilosti zajištěním výkonu činnosti ze strany odborně způsobilé osoby (odpovědný zástupce).</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name="Slide11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423858-C14F-E3FC-CB5D-2AA607A3AFA7}"/>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Živnostenské právo – prameny a charakteristika živností </a:t>
            </a:r>
          </a:p>
        </p:txBody>
      </p:sp>
      <p:sp>
        <p:nvSpPr>
          <p:cNvPr id="3" name="Zástupný symbol pro obsah 2">
            <a:extLst>
              <a:ext uri="{FF2B5EF4-FFF2-40B4-BE49-F238E27FC236}">
                <a16:creationId xmlns:a16="http://schemas.microsoft.com/office/drawing/2014/main" id="{CE6C7757-D6D7-61FF-C94B-7A179B9CD9C6}"/>
              </a:ext>
            </a:extLst>
          </p:cNvPr>
          <p:cNvSpPr/>
          <p:nvPr/>
        </p:nvSpPr>
        <p:spPr>
          <a:xfrm>
            <a:off x="373340" y="70271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Překážky provozování živnosti (§ 8):</a:t>
            </a:r>
          </a:p>
          <a:p>
            <a:pPr marL="342900" marR="0" lvl="0" indent="-342900" algn="just" defTabSz="914400" rtl="0" fontAlgn="auto" hangingPunct="1">
              <a:lnSpc>
                <a:spcPct val="100000"/>
              </a:lnSpc>
              <a:spcBef>
                <a:spcPts val="640"/>
              </a:spcBef>
              <a:spcAft>
                <a:spcPts val="0"/>
              </a:spcAft>
              <a:buSzPct val="100000"/>
              <a:buAutoNum type="arabicParenBoth"/>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Živnost nemůže provozovat fyzická nebo právnická osoba, na jejíž majetek byl prohlášen konkurs, ode dne:</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a) prodeje závodu jedinou smlouvou v rámci zpeněžení majetkové podstaty,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b) nabytí právní moci rozhodnutí, kterým soud ukončil provozování závodu nebo ode 	dne určeného v tomto rozhodnutí jako den ukončení provozování závodu.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další důvody dle InsZ, např. 3 roky od právní moci rozhodnutí o zamítnutí insolvenčního návrhu z důvodu nedostatku majetku pro krytí insolvence, atd.</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Smyslem je vyloučit podnikání „nedůvěryhodných“ osob.</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name="Slide11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CB55AB-E35E-444E-AE9D-FB37ACA0C94F}"/>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Živnostenské právo – prameny a charakteristika živností </a:t>
            </a:r>
          </a:p>
        </p:txBody>
      </p:sp>
      <p:sp>
        <p:nvSpPr>
          <p:cNvPr id="3" name="Zástupný symbol pro obsah 2">
            <a:extLst>
              <a:ext uri="{FF2B5EF4-FFF2-40B4-BE49-F238E27FC236}">
                <a16:creationId xmlns:a16="http://schemas.microsoft.com/office/drawing/2014/main" id="{12900F32-34AB-9D62-454D-A322D14E228A}"/>
              </a:ext>
            </a:extLst>
          </p:cNvPr>
          <p:cNvSpPr/>
          <p:nvPr/>
        </p:nvSpPr>
        <p:spPr>
          <a:xfrm>
            <a:off x="373340" y="70271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Odpovědný zástupce (§ 11 ŽZ):</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Vždy fyzická osoba</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Musí splňovat podmínky všeobecné i zvláštní pro provoz živnosti</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Ve smluvním vztahu max. ke 4 podnikatelům</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Odpovídá za řádný provoz živnosti a dodržování právních předpisů v souvislost s vykonávanou činností</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Odpovědného zástupce je povinen ustanovit:</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Podnikatel, který je FO a nesplňuje zvláštní podmínky provozování živnosti (§ 7)</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Podnikatel, který je PO pro živnosti vyžadující splnění zvláštních podmínek provozování živností (§ 7) – může být i člen statutárního orgánu</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Pokud odpadne kvalifikace odpovědného zástupce, tak je povinen nahradit do 15 dnů</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name="Slide12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4D42A6-A429-2094-E821-D4D86839F4A3}"/>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Živnostenské právo – prameny a charakteristika živností </a:t>
            </a:r>
          </a:p>
        </p:txBody>
      </p:sp>
      <p:sp>
        <p:nvSpPr>
          <p:cNvPr id="3" name="Zástupný symbol pro obsah 2">
            <a:extLst>
              <a:ext uri="{FF2B5EF4-FFF2-40B4-BE49-F238E27FC236}">
                <a16:creationId xmlns:a16="http://schemas.microsoft.com/office/drawing/2014/main" id="{4219A77F-13D5-701A-0D8A-190B47B405EF}"/>
              </a:ext>
            </a:extLst>
          </p:cNvPr>
          <p:cNvSpPr/>
          <p:nvPr/>
        </p:nvSpPr>
        <p:spPr>
          <a:xfrm>
            <a:off x="373340" y="70271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Pokračování v provozu živnosti při úmrtí podnikatele:</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V provozu živnosti pokračuje:</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Správce pozůstalosti, vykonavatel závěti,</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Dědicové ze zákona či ze závěti</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Insolvenční správce ustanovený soudem</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Pozůstalý manžel či partner</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Svěřenský správce</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5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072799-A50B-4551-9136-8B49C1A14CEC}"/>
              </a:ext>
            </a:extLst>
          </p:cNvPr>
          <p:cNvSpPr txBox="1">
            <a:spLocks noGrp="1"/>
          </p:cNvSpPr>
          <p:nvPr>
            <p:ph type="title" idx="4294967295"/>
          </p:nvPr>
        </p:nvSpPr>
        <p:spPr>
          <a:xfrm>
            <a:off x="251642" y="195480"/>
            <a:ext cx="6418978" cy="507235"/>
          </a:xfrm>
        </p:spPr>
        <p:txBody>
          <a:bodyPr/>
          <a:lstStyle/>
          <a:p>
            <a:pPr lvl="0"/>
            <a:r>
              <a:rPr lang="cs-CZ" sz="2000" b="1">
                <a:cs typeface="Arial" pitchFamily="2"/>
              </a:rPr>
              <a:t>Principy občanského práva</a:t>
            </a:r>
            <a:br>
              <a:rPr lang="cs-CZ" sz="2000" b="1">
                <a:cs typeface="Arial" pitchFamily="2"/>
              </a:rPr>
            </a:br>
            <a:endParaRPr lang="cs-CZ" sz="2000" b="1">
              <a:cs typeface="Arial" pitchFamily="2"/>
            </a:endParaRPr>
          </a:p>
        </p:txBody>
      </p:sp>
      <p:sp>
        <p:nvSpPr>
          <p:cNvPr id="3" name="Zástupný symbol pro obsah 2">
            <a:extLst>
              <a:ext uri="{FF2B5EF4-FFF2-40B4-BE49-F238E27FC236}">
                <a16:creationId xmlns:a16="http://schemas.microsoft.com/office/drawing/2014/main" id="{3B2EE931-F11B-2AEB-0CDE-7CC3F625E845}"/>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Obecné právní principy občanského práva - § 3 ObčZ:</a:t>
            </a:r>
          </a:p>
          <a:p>
            <a:pPr marL="228600" marR="0" lvl="0" indent="-228600" algn="l" defTabSz="914400" rtl="0" fontAlgn="auto" hangingPunct="1">
              <a:lnSpc>
                <a:spcPct val="100000"/>
              </a:lnSpc>
              <a:spcBef>
                <a:spcPts val="640"/>
              </a:spcBef>
              <a:spcAft>
                <a:spcPts val="0"/>
              </a:spcAft>
              <a:buSzPct val="100000"/>
              <a:buAutoNum type="arabicParenBoth"/>
              <a:tabLst/>
              <a:defRPr sz="1800" b="0" i="0" u="none" strike="noStrike" kern="0" cap="none" spc="0" baseline="0">
                <a:solidFill>
                  <a:srgbClr val="000000"/>
                </a:solidFill>
                <a:uFillTx/>
              </a:defRPr>
            </a:pPr>
            <a:r>
              <a:rPr lang="cs-CZ" sz="1200" b="0" i="1" u="none" strike="noStrike" kern="1200" cap="none" spc="0" baseline="0">
                <a:solidFill>
                  <a:srgbClr val="655481"/>
                </a:solidFill>
                <a:uFillTx/>
                <a:latin typeface="Times New Roman" pitchFamily="18"/>
                <a:ea typeface="Microsoft YaHei" pitchFamily="2"/>
                <a:cs typeface="Times New Roman" pitchFamily="18"/>
              </a:rPr>
              <a:t>Soukromé právo chrání důstojnost a svobodu člověka i jeho přirozené právo brát se o vlastní štěstí a štěstí jeho rodiny nebo lidí jemu blízkých takovým způsobem, jenž nepůsobí bezdůvodně újmu druhým.</a:t>
            </a:r>
          </a:p>
          <a:p>
            <a:pPr marL="228600" marR="0" lvl="0" indent="-228600" algn="l" defTabSz="914400" rtl="0" fontAlgn="auto" hangingPunct="1">
              <a:lnSpc>
                <a:spcPct val="100000"/>
              </a:lnSpc>
              <a:spcBef>
                <a:spcPts val="640"/>
              </a:spcBef>
              <a:spcAft>
                <a:spcPts val="0"/>
              </a:spcAft>
              <a:buSzPct val="100000"/>
              <a:buAutoNum type="arabicParenBoth"/>
              <a:tabLst/>
              <a:defRPr sz="1800" b="0" i="0" u="none" strike="noStrike" kern="0" cap="none" spc="0" baseline="0">
                <a:solidFill>
                  <a:srgbClr val="000000"/>
                </a:solidFill>
                <a:uFillTx/>
              </a:defRPr>
            </a:pPr>
            <a:r>
              <a:rPr lang="cs-CZ" sz="1200" b="0" i="1" u="none" strike="noStrike" kern="1200" cap="none" spc="0" baseline="0">
                <a:solidFill>
                  <a:srgbClr val="655481"/>
                </a:solidFill>
                <a:uFillTx/>
                <a:latin typeface="Times New Roman" pitchFamily="18"/>
                <a:ea typeface="Microsoft YaHei" pitchFamily="2"/>
                <a:cs typeface="Times New Roman" pitchFamily="18"/>
              </a:rPr>
              <a:t>Soukromé právo spočívá zejména na zásadách, že:</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1" u="none" strike="noStrike" kern="1200" cap="none" spc="0" baseline="0">
                <a:solidFill>
                  <a:srgbClr val="655481"/>
                </a:solidFill>
                <a:uFillTx/>
                <a:latin typeface="Times New Roman" pitchFamily="18"/>
                <a:ea typeface="Microsoft YaHei" pitchFamily="2"/>
                <a:cs typeface="Times New Roman" pitchFamily="18"/>
              </a:rPr>
              <a:t>a) každý má právo na ochranu svého života a zdraví, jakož i svobody, cti, důstojnosti a soukromí,</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1" u="none" strike="noStrike" kern="0" cap="none" spc="0" baseline="0">
                <a:solidFill>
                  <a:srgbClr val="655481"/>
                </a:solidFill>
                <a:uFillTx/>
                <a:latin typeface="Times New Roman" pitchFamily="18"/>
                <a:ea typeface="Microsoft YaHei" pitchFamily="2"/>
                <a:cs typeface="Times New Roman" pitchFamily="18"/>
              </a:rPr>
              <a:t>b) </a:t>
            </a:r>
            <a:r>
              <a:rPr lang="cs-CZ" sz="1200" b="0" i="1" u="none" strike="noStrike" kern="1200" cap="none" spc="0" baseline="0">
                <a:solidFill>
                  <a:srgbClr val="655481"/>
                </a:solidFill>
                <a:uFillTx/>
                <a:latin typeface="Times New Roman" pitchFamily="18"/>
                <a:ea typeface="Microsoft YaHei" pitchFamily="2"/>
                <a:cs typeface="Times New Roman" pitchFamily="18"/>
              </a:rPr>
              <a:t>rodina, rodičovství a manželství požívají zvláštní zákonné ochrany,</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1" u="none" strike="noStrike" kern="0" cap="none" spc="0" baseline="0">
                <a:solidFill>
                  <a:srgbClr val="655481"/>
                </a:solidFill>
                <a:uFillTx/>
                <a:latin typeface="Times New Roman" pitchFamily="18"/>
                <a:ea typeface="Microsoft YaHei" pitchFamily="2"/>
                <a:cs typeface="Times New Roman" pitchFamily="18"/>
              </a:rPr>
              <a:t>c) </a:t>
            </a:r>
            <a:r>
              <a:rPr lang="cs-CZ" sz="1200" b="0" i="1" u="none" strike="noStrike" kern="1200" cap="none" spc="0" baseline="0">
                <a:solidFill>
                  <a:srgbClr val="655481"/>
                </a:solidFill>
                <a:uFillTx/>
                <a:latin typeface="Times New Roman" pitchFamily="18"/>
                <a:ea typeface="Microsoft YaHei" pitchFamily="2"/>
                <a:cs typeface="Times New Roman" pitchFamily="18"/>
              </a:rPr>
              <a:t>nikdo nesmí pro nedostatek věku, rozumu nebo pro závislost svého postavení utrpět nedůvodnou újmu; nikdo však také nesmí bezdůvodně těžit z vlastní neschopnosti k újmě druhých,</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1" u="none" strike="noStrike" kern="0" cap="none" spc="0" baseline="0">
                <a:solidFill>
                  <a:srgbClr val="655481"/>
                </a:solidFill>
                <a:uFillTx/>
                <a:latin typeface="Times New Roman" pitchFamily="18"/>
                <a:ea typeface="Microsoft YaHei" pitchFamily="2"/>
                <a:cs typeface="Times New Roman" pitchFamily="18"/>
              </a:rPr>
              <a:t>d) </a:t>
            </a:r>
            <a:r>
              <a:rPr lang="cs-CZ" sz="1200" b="0" i="1" u="none" strike="noStrike" kern="1200" cap="none" spc="0" baseline="0">
                <a:solidFill>
                  <a:srgbClr val="655481"/>
                </a:solidFill>
                <a:uFillTx/>
                <a:latin typeface="Times New Roman" pitchFamily="18"/>
                <a:ea typeface="Microsoft YaHei" pitchFamily="2"/>
                <a:cs typeface="Times New Roman" pitchFamily="18"/>
              </a:rPr>
              <a:t>daný slib zavazuje a smlouvy mají být splněny,</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1" u="none" strike="noStrike" kern="0" cap="none" spc="0" baseline="0">
                <a:solidFill>
                  <a:srgbClr val="655481"/>
                </a:solidFill>
                <a:uFillTx/>
                <a:latin typeface="Times New Roman" pitchFamily="18"/>
                <a:ea typeface="Microsoft YaHei" pitchFamily="2"/>
                <a:cs typeface="Times New Roman" pitchFamily="18"/>
              </a:rPr>
              <a:t>e) </a:t>
            </a:r>
            <a:r>
              <a:rPr lang="cs-CZ" sz="1200" b="0" i="1" u="none" strike="noStrike" kern="1200" cap="none" spc="0" baseline="0">
                <a:solidFill>
                  <a:srgbClr val="655481"/>
                </a:solidFill>
                <a:uFillTx/>
                <a:latin typeface="Times New Roman" pitchFamily="18"/>
                <a:ea typeface="Microsoft YaHei" pitchFamily="2"/>
                <a:cs typeface="Times New Roman" pitchFamily="18"/>
              </a:rPr>
              <a:t>vlastnické právo je chráněno zákonem a jen zákon může stanovit, jak vlastnické právo vzniká a zaniká, a</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1" u="none" strike="noStrike" kern="0" cap="none" spc="0" baseline="0">
                <a:solidFill>
                  <a:srgbClr val="655481"/>
                </a:solidFill>
                <a:uFillTx/>
                <a:latin typeface="Times New Roman" pitchFamily="18"/>
                <a:ea typeface="Microsoft YaHei" pitchFamily="2"/>
                <a:cs typeface="Times New Roman" pitchFamily="18"/>
              </a:rPr>
              <a:t>f) </a:t>
            </a:r>
            <a:r>
              <a:rPr lang="cs-CZ" sz="1200" b="0" i="1" u="none" strike="noStrike" kern="1200" cap="none" spc="0" baseline="0">
                <a:solidFill>
                  <a:srgbClr val="655481"/>
                </a:solidFill>
                <a:uFillTx/>
                <a:latin typeface="Times New Roman" pitchFamily="18"/>
                <a:ea typeface="Microsoft YaHei" pitchFamily="2"/>
                <a:cs typeface="Times New Roman" pitchFamily="18"/>
              </a:rPr>
              <a:t>nikomu nelze odepřít, co mu po právu náleží</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1" u="none" strike="noStrike" kern="0" cap="none" spc="0" baseline="0">
                <a:solidFill>
                  <a:srgbClr val="655481"/>
                </a:solidFill>
                <a:uFillTx/>
                <a:latin typeface="Times New Roman" pitchFamily="18"/>
                <a:ea typeface="Microsoft YaHei" pitchFamily="2"/>
                <a:cs typeface="Times New Roman" pitchFamily="18"/>
              </a:rPr>
              <a:t>(3)</a:t>
            </a:r>
            <a:r>
              <a:rPr lang="cs-CZ" sz="1200" b="0" i="1" u="none" strike="noStrike" kern="1200" cap="none" spc="0" baseline="0">
                <a:solidFill>
                  <a:srgbClr val="655481"/>
                </a:solidFill>
                <a:uFillTx/>
                <a:latin typeface="Times New Roman" pitchFamily="18"/>
                <a:ea typeface="Microsoft YaHei" pitchFamily="2"/>
                <a:cs typeface="Times New Roman" pitchFamily="18"/>
              </a:rPr>
              <a:t> Soukromé právo vyvěrá také z dalších obecně uznaných zásad spravedlnosti a práva.</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 Princip smluvní autonomie</a:t>
            </a: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name="Slide11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339560-DD99-396D-6EBF-3DA7D225AE44}"/>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Živnostenské právo – prameny a charakteristika živností </a:t>
            </a:r>
          </a:p>
        </p:txBody>
      </p:sp>
      <p:sp>
        <p:nvSpPr>
          <p:cNvPr id="3" name="Zástupný symbol pro obsah 2">
            <a:extLst>
              <a:ext uri="{FF2B5EF4-FFF2-40B4-BE49-F238E27FC236}">
                <a16:creationId xmlns:a16="http://schemas.microsoft.com/office/drawing/2014/main" id="{BE464D41-FAA8-B7B4-9BA2-73E69C18B4DA}"/>
              </a:ext>
            </a:extLst>
          </p:cNvPr>
          <p:cNvSpPr/>
          <p:nvPr/>
        </p:nvSpPr>
        <p:spPr>
          <a:xfrm>
            <a:off x="373340" y="70271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Dělení živností: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Ohlašovací – není potřeba správní rozhodnutí, živnost je provozována na základě ohlášení</a:t>
            </a: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Koncesované – je potřeba správní rozhodnutí živnostenského úřadu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Ohlašovací živnosti:</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Řemeslné</a:t>
            </a:r>
            <a:r>
              <a:rPr lang="cs-CZ" sz="1200" b="0" i="0" u="none" strike="noStrike" kern="0" cap="none" spc="0" baseline="0">
                <a:solidFill>
                  <a:srgbClr val="655481"/>
                </a:solidFill>
                <a:uFillTx/>
                <a:latin typeface="Times New Roman" pitchFamily="18"/>
                <a:ea typeface="Microsoft YaHei" pitchFamily="2"/>
                <a:cs typeface="Times New Roman" pitchFamily="18"/>
              </a:rPr>
              <a:t> – podmínka určitého vzdělání, příloha č. 1 zákona: hodináři, hospodští, holiči...</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Vázané</a:t>
            </a:r>
            <a:r>
              <a:rPr lang="cs-CZ" sz="1200" b="0" i="0" u="none" strike="noStrike" kern="0" cap="none" spc="0" baseline="0">
                <a:solidFill>
                  <a:srgbClr val="655481"/>
                </a:solidFill>
                <a:uFillTx/>
                <a:latin typeface="Times New Roman" pitchFamily="18"/>
                <a:ea typeface="Microsoft YaHei" pitchFamily="2"/>
                <a:cs typeface="Times New Roman" pitchFamily="18"/>
              </a:rPr>
              <a:t> – různorodá odborná způsobilost, příloha č. 2 zákona: odbornější činnosti (např. výroba protéz či provádění staveb)</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Volné</a:t>
            </a:r>
            <a:r>
              <a:rPr lang="cs-CZ" sz="1200" b="0" i="0" u="none" strike="noStrike" kern="0" cap="none" spc="0" baseline="0">
                <a:solidFill>
                  <a:srgbClr val="655481"/>
                </a:solidFill>
                <a:uFillTx/>
                <a:latin typeface="Times New Roman" pitchFamily="18"/>
                <a:ea typeface="Microsoft YaHei" pitchFamily="2"/>
                <a:cs typeface="Times New Roman" pitchFamily="18"/>
              </a:rPr>
              <a:t>  - bez stanovení odborné způsobilosti, příloha č. 4 zákona (celkem 80 vyjmenovaných činností vč. kategorie „výroba, obchod a služby jinde nezařazené)</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Koncesované živnosti: odborné profese s vyšší mírou veřejnoprávního zájmu na jejich regulaci (výroba lihu, munice, provozování pohřební služby...) – dle přílohy č. 3 zákona, v povolení (koncesi) může být uvedena podmínka provozování živnosti.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příloha č. 5: seznam živností, jejichž výkon je podnikatel povinen zajistit pouze fyzickými osobami splňujícími odbornou způsobilost (realitní zprostředkování, masérské služby, pedikůra apod.)</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name="Slide11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33EDAC-3FB6-2A22-EA96-64CF880567CF}"/>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Živnostenské právo – prameny a charakteristika živností </a:t>
            </a:r>
          </a:p>
        </p:txBody>
      </p:sp>
      <p:sp>
        <p:nvSpPr>
          <p:cNvPr id="3" name="Zástupný symbol pro obsah 2">
            <a:extLst>
              <a:ext uri="{FF2B5EF4-FFF2-40B4-BE49-F238E27FC236}">
                <a16:creationId xmlns:a16="http://schemas.microsoft.com/office/drawing/2014/main" id="{1613FF54-A276-321C-1692-457DE485ADD9}"/>
              </a:ext>
            </a:extLst>
          </p:cNvPr>
          <p:cNvSpPr/>
          <p:nvPr/>
        </p:nvSpPr>
        <p:spPr>
          <a:xfrm>
            <a:off x="373340" y="70271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Živnostenské oprávnění:</a:t>
            </a: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Ohlašovací živnost: </a:t>
            </a:r>
          </a:p>
          <a:p>
            <a:pPr marL="628650" marR="0" lvl="1"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vzniká dnem ohlášení</a:t>
            </a:r>
          </a:p>
          <a:p>
            <a:pPr marL="628650" marR="0" lvl="1"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výpis z rejstříku jen pouze jako doklad oprávnění provozovat živnost </a:t>
            </a:r>
          </a:p>
          <a:p>
            <a:pPr marL="628650" marR="0" lvl="1"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vydá ŽÚ do 5 dnů ode dne ohlášení</a:t>
            </a:r>
          </a:p>
          <a:p>
            <a:pPr marL="457200" marR="0" lvl="1"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2. Koncesované živnosti:</a:t>
            </a:r>
          </a:p>
          <a:p>
            <a:pPr marL="628650" marR="0" lvl="1"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Vznik dnem právní moci rozhodnutí o udělení koncese</a:t>
            </a:r>
          </a:p>
          <a:p>
            <a:pPr marL="628650" marR="0" lvl="1"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Výpis z rejstříku do 5 dnů od PM příslušného rozhodnutí</a:t>
            </a:r>
          </a:p>
          <a:p>
            <a:pPr marL="457200" marR="0" lvl="1"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Již se nevydává živnostenský list! Jen výpis ze živnostenského rejstříku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pic>
        <p:nvPicPr>
          <p:cNvPr id="4" name="Picture 4">
            <a:extLst>
              <a:ext uri="{FF2B5EF4-FFF2-40B4-BE49-F238E27FC236}">
                <a16:creationId xmlns:a16="http://schemas.microsoft.com/office/drawing/2014/main" id="{B30DE764-E0E8-FD22-7937-760F22C570B3}"/>
              </a:ext>
            </a:extLst>
          </p:cNvPr>
          <p:cNvPicPr>
            <a:picLocks noChangeAspect="1"/>
          </p:cNvPicPr>
          <p:nvPr/>
        </p:nvPicPr>
        <p:blipFill>
          <a:blip r:embed="rId3"/>
          <a:srcRect/>
          <a:stretch>
            <a:fillRect/>
          </a:stretch>
        </p:blipFill>
        <p:spPr>
          <a:xfrm>
            <a:off x="5719224" y="1074548"/>
            <a:ext cx="2545982" cy="3501639"/>
          </a:xfrm>
          <a:prstGeom prst="rect">
            <a:avLst/>
          </a:prstGeom>
          <a:noFill/>
          <a:ln cap="flat">
            <a:noFill/>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name="Slide11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8C2610-7439-E67D-5FF7-482270CA96AA}"/>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Živnostenské právo – prameny a charakteristika živností </a:t>
            </a:r>
          </a:p>
        </p:txBody>
      </p:sp>
      <p:sp>
        <p:nvSpPr>
          <p:cNvPr id="3" name="Zástupný symbol pro obsah 2">
            <a:extLst>
              <a:ext uri="{FF2B5EF4-FFF2-40B4-BE49-F238E27FC236}">
                <a16:creationId xmlns:a16="http://schemas.microsoft.com/office/drawing/2014/main" id="{D01851F5-BA45-1C6E-782F-CAC315BCDDBE}"/>
              </a:ext>
            </a:extLst>
          </p:cNvPr>
          <p:cNvSpPr/>
          <p:nvPr/>
        </p:nvSpPr>
        <p:spPr>
          <a:xfrm>
            <a:off x="373340" y="70271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Povinnosti podnikatele</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Zajištění účasti odpovědného zástupce (je-li třeba)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Viditelné označení obchodní firmou, názvem, IČO</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Prokázání kontrolnímu orgánu na jeho žádost a v jím stanovené lhůtě způsob nabytí prodávaného zboží nebo materiálu používaného k poskytování služeb</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Zajistit, aby v provozovně pro prodej zboží či poskytování služeb spotřebitelům byla v prodejní či provozní době soba splňující podmínku znalosti českého či slovenského jazyka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Oznámení ŽÚ přerušení provozování živnosti či změny (sídlo, název apod.)</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Zánik živnostenského oprávnění: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Smrt podnikatele / zánik PO</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Uplynutí doby, výmaz zahraniční osoby z OR</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Rozhodnutí ŽÚ: ztráta způsobilosti, bezúhonnosti, nastala překážka provozování živnosti, podnikatel sám požádá o zrušení, závažné porušení podmínek koncese (fakultativně: podnikatel porušuje podmínky udělení koncese, podnikatel neplní závazky vůči státu, podnikatel neprovozuje živnost déle než 4 roky)</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name="Slide11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22C0D0-9279-07AA-3DF0-4E8AA46C9F19}"/>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Živnostenské právo – prameny a charakteristika živností </a:t>
            </a:r>
          </a:p>
        </p:txBody>
      </p:sp>
      <p:sp>
        <p:nvSpPr>
          <p:cNvPr id="3" name="Zástupný symbol pro obsah 2">
            <a:extLst>
              <a:ext uri="{FF2B5EF4-FFF2-40B4-BE49-F238E27FC236}">
                <a16:creationId xmlns:a16="http://schemas.microsoft.com/office/drawing/2014/main" id="{36EB58C3-3725-E0E0-2EA7-15BE5897F101}"/>
              </a:ext>
            </a:extLst>
          </p:cNvPr>
          <p:cNvSpPr/>
          <p:nvPr/>
        </p:nvSpPr>
        <p:spPr>
          <a:xfrm>
            <a:off x="251642" y="80675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Jednotný registrační formulář pro FO:</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Na obecním živnostenském úřadu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Podání ŽÚ, ČSSZ, ZDR.P., ÚP</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hlinkClick r:id="rId3">
                  <a:extLst>
                    <a:ext uri="{A12FA001-AC4F-418D-AE19-62706E023703}">
                      <ahyp:hlinkClr xmlns:ahyp="http://schemas.microsoft.com/office/drawing/2018/hyperlinkcolor" val="tx"/>
                    </a:ext>
                  </a:extLst>
                </a:hlinkClick>
              </a:rPr>
              <a:t>www.mpo.cz</a:t>
            </a:r>
            <a:r>
              <a:rPr lang="cs-CZ" sz="1200" b="0" i="0" u="none" strike="noStrike" kern="0" cap="none" spc="0" baseline="0">
                <a:solidFill>
                  <a:srgbClr val="655481"/>
                </a:solidFill>
                <a:uFillTx/>
                <a:latin typeface="Times New Roman" pitchFamily="18"/>
                <a:ea typeface="Microsoft YaHei" pitchFamily="2"/>
                <a:cs typeface="Times New Roman" pitchFamily="18"/>
              </a:rPr>
              <a:t> / centr. reg. Místo</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Správní poplatek 1.000,- Kč pro ohlášení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Podání možné učinit u jakéhokoliv ŽÚ, u Czechpoint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Rovněž u notářů, krajských úřadů, HKČR</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Živnostenský rejstřík:</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Veden elektronicky, částečně veřejný seznam všech podnikatelů podnikajících na základě živnostenského oprávnění, kteří provozují svou živnost v územním obvodu daného živnostenského úřadu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Právo nahlížet, pořizovat opisy/výpisy (úplný / částečný výpis)</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Správcem je živnostenský úřad ČR, provozovateli jsou krajské a obecní živnostenské úřady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hlinkClick r:id="rId4">
                  <a:extLst>
                    <a:ext uri="{A12FA001-AC4F-418D-AE19-62706E023703}">
                      <ahyp:hlinkClr xmlns:ahyp="http://schemas.microsoft.com/office/drawing/2018/hyperlinkcolor" val="tx"/>
                    </a:ext>
                  </a:extLst>
                </a:hlinkClick>
              </a:rPr>
              <a:t>www.rzp.cz</a:t>
            </a:r>
            <a:r>
              <a:rPr lang="cs-CZ" sz="1200" b="0" i="0" u="none" strike="noStrike" kern="0" cap="none" spc="0" baseline="0">
                <a:solidFill>
                  <a:srgbClr val="655481"/>
                </a:solidFill>
                <a:uFillTx/>
                <a:latin typeface="Times New Roman" pitchFamily="18"/>
                <a:ea typeface="Microsoft YaHei" pitchFamily="2"/>
                <a:cs typeface="Times New Roman" pitchFamily="18"/>
              </a:rPr>
              <a:t> </a:t>
            </a:r>
          </a:p>
        </p:txBody>
      </p:sp>
      <p:pic>
        <p:nvPicPr>
          <p:cNvPr id="4" name="Picture 2" descr="Snímek formuláře JRF">
            <a:extLst>
              <a:ext uri="{FF2B5EF4-FFF2-40B4-BE49-F238E27FC236}">
                <a16:creationId xmlns:a16="http://schemas.microsoft.com/office/drawing/2014/main" id="{A8451E83-72E9-90FD-3777-DD4F8AAEFE3D}"/>
              </a:ext>
            </a:extLst>
          </p:cNvPr>
          <p:cNvPicPr>
            <a:picLocks noChangeAspect="1"/>
          </p:cNvPicPr>
          <p:nvPr/>
        </p:nvPicPr>
        <p:blipFill>
          <a:blip r:embed="rId5"/>
          <a:srcRect/>
          <a:stretch>
            <a:fillRect/>
          </a:stretch>
        </p:blipFill>
        <p:spPr>
          <a:xfrm>
            <a:off x="3777834" y="806756"/>
            <a:ext cx="2762246" cy="1990721"/>
          </a:xfrm>
          <a:prstGeom prst="rect">
            <a:avLst/>
          </a:prstGeom>
          <a:noFill/>
          <a:ln cap="flat">
            <a:noFill/>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name="Slide11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1741B2-57FA-6A5E-9372-8225E9EA7307}"/>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Živnostenské právo – prameny a charakteristika živností </a:t>
            </a:r>
          </a:p>
        </p:txBody>
      </p:sp>
      <p:sp>
        <p:nvSpPr>
          <p:cNvPr id="3" name="Zástupný symbol pro obsah 2">
            <a:extLst>
              <a:ext uri="{FF2B5EF4-FFF2-40B4-BE49-F238E27FC236}">
                <a16:creationId xmlns:a16="http://schemas.microsoft.com/office/drawing/2014/main" id="{DEA323B3-81FC-2498-8C94-4CEDE6E2CE97}"/>
              </a:ext>
            </a:extLst>
          </p:cNvPr>
          <p:cNvSpPr/>
          <p:nvPr/>
        </p:nvSpPr>
        <p:spPr>
          <a:xfrm>
            <a:off x="251642" y="80675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Živnostenská kontrola (§ 60 a násl. ŽZ):</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Živnostenské úřady sledují plnění povinností podnikatelů stanovené v ŽZ a dalších předpisech</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 podmínkách provozování živnosti uložené v rozhodnutí o udělení koncese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Postup podle kontrolního řádu (z.č. 255/2012 Sb.)</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Případně udělení sankce až 1 mil. Kč</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Jednotlivé skutkové podstaty uvedené v § 62 a násl. ŽZ</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Řízení o uložení pokuty lze zahájit do 1 roku ode dne, kdy se ŽÚ dozvěděl o porušení povinnosti,  nejpozději však do 3 let od porušení povinnosti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Hrozba neoprávněného podnikání: § 251 zákona č. 40/2009 Sb., trestního zákoníku´, sazba až 8 let při kvalifikované skutkové podstatě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name="Slide11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095225-4B1E-95F8-324B-5589D675796A}"/>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Živnostenské právo – prameny a charakteristika živností </a:t>
            </a:r>
          </a:p>
        </p:txBody>
      </p:sp>
      <p:sp>
        <p:nvSpPr>
          <p:cNvPr id="3" name="Zástupný symbol pro obsah 2">
            <a:extLst>
              <a:ext uri="{FF2B5EF4-FFF2-40B4-BE49-F238E27FC236}">
                <a16:creationId xmlns:a16="http://schemas.microsoft.com/office/drawing/2014/main" id="{20DA4651-EC37-D68C-D077-55388DCA23E5}"/>
              </a:ext>
            </a:extLst>
          </p:cNvPr>
          <p:cNvSpPr/>
          <p:nvPr/>
        </p:nvSpPr>
        <p:spPr>
          <a:xfrm>
            <a:off x="251642" y="80675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Živnostenské úřady: zřízeny podle zákona č. 570/1991 Sb., o živnostenských úřadech</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Stupně živnostenské správy:</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Obecní živnostenské úřady: odbory obecních úřadů obcí s rozšířenou působností (205 + 22 Praha)</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Krajské živnostenské úřady: odbory krajských úřadů (celkem 13) + živnostenský odbor magistrátu města Prahy</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Živnostenský úřad ČR – jeho působnost vykonává odbor živností Ministerstva průmyslu a obchodu</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4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Podání je možné učinit: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 - </a:t>
            </a:r>
            <a:r>
              <a:rPr lang="cs-CZ" sz="1400" b="0" i="0" u="none" strike="noStrike" kern="0" cap="none" spc="0" baseline="0">
                <a:solidFill>
                  <a:srgbClr val="655481"/>
                </a:solidFill>
                <a:uFillTx/>
                <a:latin typeface="Times New Roman" pitchFamily="18"/>
                <a:ea typeface="Microsoft YaHei" pitchFamily="2"/>
                <a:cs typeface="Times New Roman" pitchFamily="18"/>
              </a:rPr>
              <a:t>na jakémkoliv ŽÚ</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 na Czechpointu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 u notáře, krajského úřadu, obecního úřadu, držitele poštovní licence HKČR </a:t>
            </a: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name="Slide11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47F07D-D5E8-18C6-FAF6-6536EE350C46}"/>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Živnostenské právo – prameny a charakteristika živností </a:t>
            </a:r>
          </a:p>
        </p:txBody>
      </p:sp>
      <p:sp>
        <p:nvSpPr>
          <p:cNvPr id="3" name="Zástupný symbol pro obsah 2">
            <a:extLst>
              <a:ext uri="{FF2B5EF4-FFF2-40B4-BE49-F238E27FC236}">
                <a16:creationId xmlns:a16="http://schemas.microsoft.com/office/drawing/2014/main" id="{4A502625-28D6-8E9B-4099-50725F4171D6}"/>
              </a:ext>
            </a:extLst>
          </p:cNvPr>
          <p:cNvSpPr/>
          <p:nvPr/>
        </p:nvSpPr>
        <p:spPr>
          <a:xfrm>
            <a:off x="251642" y="80675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Působnost obecního živnostenského úřadu:</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přijímá přihlášky k registraci živnosti či oznámení učiněné správci daně od osob podnikajících na základě živnostenského oprávnění</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přijímá hlášení v oblasti sociálního zabezpečení od fyzických osob podnikajících na základě živnostenského oprávnění</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přijímá oznámení a hlášení FO podnikajících vůči zdravotním pojišťovnám</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Je provozovatelem živnostenského rejstříku</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Plní funkci jednotného kontaktního místa podle zvláštního právního předpisu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Krajský živnostenský úřad:</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vykonává řídící, koordinační, kontrolní a metodickou činnost</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rozhoduje o odvolání proti rozhodnutím obecních živnostenských úřadů ve svém správním obvodu</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zajišťuje spolupráci s hospodářskými komorami, podnikatelskými svazy a sdruženími</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vyžaduje od ústředních správních úřadů potřebná stanoviska a vyjádření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name="Slide12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9115FA-5F51-08BC-453C-9C2609C6F53B}"/>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Živnostenské právo – prameny a charakteristika živností </a:t>
            </a:r>
          </a:p>
        </p:txBody>
      </p:sp>
      <p:sp>
        <p:nvSpPr>
          <p:cNvPr id="3" name="Zástupný symbol pro obsah 2">
            <a:extLst>
              <a:ext uri="{FF2B5EF4-FFF2-40B4-BE49-F238E27FC236}">
                <a16:creationId xmlns:a16="http://schemas.microsoft.com/office/drawing/2014/main" id="{C9FEFE3D-697B-CBFE-B0E7-5BCE838CB67A}"/>
              </a:ext>
            </a:extLst>
          </p:cNvPr>
          <p:cNvSpPr/>
          <p:nvPr/>
        </p:nvSpPr>
        <p:spPr>
          <a:xfrm>
            <a:off x="251642" y="80675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Živnostenský úřad České republiky:</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Není zřízen! Působnost vykonává odbor živností Min. průmyslu ČR.</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Zpracovává koncepce v oblasti živnostenského podnikání</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Vykonává řídící, koordinační, kontrolní a metodickou činnost vůči KŽÚ</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Rozhoduje jako správní orgán první instance a také vůči odvoláním proti rozhodnutí krajských živnostenských úřadů</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name="Slide122">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408A093E-FF1E-778B-53D4-C1C99BD60635}"/>
              </a:ext>
            </a:extLst>
          </p:cNvPr>
          <p:cNvSpPr/>
          <p:nvPr/>
        </p:nvSpPr>
        <p:spPr>
          <a:xfrm>
            <a:off x="251642" y="267480"/>
            <a:ext cx="3456002" cy="4607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655481"/>
          </a:solidFill>
          <a:ln cap="flat">
            <a:noFill/>
            <a:prstDash val="solid"/>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pic>
        <p:nvPicPr>
          <p:cNvPr id="3" name="Obrázek 2">
            <a:extLst>
              <a:ext uri="{FF2B5EF4-FFF2-40B4-BE49-F238E27FC236}">
                <a16:creationId xmlns:a16="http://schemas.microsoft.com/office/drawing/2014/main" id="{D51DB74E-30CB-F38C-8EC5-C13693FF138F}"/>
              </a:ext>
            </a:extLst>
          </p:cNvPr>
          <p:cNvPicPr>
            <a:picLocks noChangeAspect="1"/>
          </p:cNvPicPr>
          <p:nvPr/>
        </p:nvPicPr>
        <p:blipFill>
          <a:blip r:embed="rId3">
            <a:lum/>
            <a:alphaModFix/>
          </a:blip>
          <a:srcRect/>
          <a:stretch>
            <a:fillRect/>
          </a:stretch>
        </p:blipFill>
        <p:spPr>
          <a:xfrm>
            <a:off x="7956002" y="226798"/>
            <a:ext cx="955794" cy="688323"/>
          </a:xfrm>
          <a:prstGeom prst="rect">
            <a:avLst/>
          </a:prstGeom>
          <a:noFill/>
          <a:ln cap="flat">
            <a:noFill/>
          </a:ln>
        </p:spPr>
      </p:pic>
      <p:sp>
        <p:nvSpPr>
          <p:cNvPr id="4" name="Zástupný symbol pro obsah 2">
            <a:extLst>
              <a:ext uri="{FF2B5EF4-FFF2-40B4-BE49-F238E27FC236}">
                <a16:creationId xmlns:a16="http://schemas.microsoft.com/office/drawing/2014/main" id="{68C9B891-D545-7640-5CAA-6C2359243387}"/>
              </a:ext>
            </a:extLst>
          </p:cNvPr>
          <p:cNvSpPr/>
          <p:nvPr/>
        </p:nvSpPr>
        <p:spPr>
          <a:xfrm>
            <a:off x="395642" y="1923842"/>
            <a:ext cx="2448004" cy="26640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sp>
        <p:nvSpPr>
          <p:cNvPr id="5" name="Zástupný symbol pro obsah 2">
            <a:extLst>
              <a:ext uri="{FF2B5EF4-FFF2-40B4-BE49-F238E27FC236}">
                <a16:creationId xmlns:a16="http://schemas.microsoft.com/office/drawing/2014/main" id="{728B4430-7245-2A12-0827-01D4C0AEFB22}"/>
              </a:ext>
            </a:extLst>
          </p:cNvPr>
          <p:cNvSpPr/>
          <p:nvPr/>
        </p:nvSpPr>
        <p:spPr>
          <a:xfrm>
            <a:off x="4068001" y="1131478"/>
            <a:ext cx="3887635"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Základní body charakteristiky PSZ:</a:t>
            </a:r>
            <a:endParaRPr lang="cs-CZ" sz="14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Veřejnoprávní obor, vzešel však z činnosti soukromoprávních institucí</a:t>
            </a: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Nyní se soukromoprávními prvky v důsledku implementace Keynesových teorií a reflexe idejí welfare state do politiky států</a:t>
            </a: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Není kodifikovaným právním oborem</a:t>
            </a: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1" i="0" u="none" strike="noStrike" kern="0" cap="none" spc="0" baseline="0">
              <a:solidFill>
                <a:srgbClr val="655481"/>
              </a:solidFill>
              <a:uFillTx/>
              <a:latin typeface="Times New Roman" pitchFamily="18"/>
              <a:ea typeface="Microsoft YaHei" pitchFamily="2"/>
              <a:cs typeface="Times New Roman" pitchFamily="18"/>
            </a:endParaRP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1" i="0" u="none" strike="noStrike" kern="0" cap="none" spc="0" baseline="0">
              <a:solidFill>
                <a:srgbClr val="655481"/>
              </a:solidFill>
              <a:uFillTx/>
              <a:latin typeface="Times New Roman" pitchFamily="18"/>
              <a:ea typeface="Microsoft YaHei" pitchFamily="2"/>
              <a:cs typeface="Times New Roman" pitchFamily="18"/>
            </a:endParaRP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1" i="0" u="none" strike="noStrike" kern="0" cap="none" spc="0" baseline="0">
              <a:solidFill>
                <a:srgbClr val="655481"/>
              </a:solidFill>
              <a:uFillTx/>
              <a:latin typeface="Times New Roman" pitchFamily="18"/>
              <a:ea typeface="Microsoft YaHei" pitchFamily="2"/>
              <a:cs typeface="Times New Roman" pitchFamily="18"/>
            </a:endParaRP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6" name="Nadpis 1">
            <a:extLst>
              <a:ext uri="{FF2B5EF4-FFF2-40B4-BE49-F238E27FC236}">
                <a16:creationId xmlns:a16="http://schemas.microsoft.com/office/drawing/2014/main" id="{F8C3693E-271B-A3F7-08BE-3CE98B0F4599}"/>
              </a:ext>
            </a:extLst>
          </p:cNvPr>
          <p:cNvSpPr/>
          <p:nvPr/>
        </p:nvSpPr>
        <p:spPr>
          <a:xfrm>
            <a:off x="388080" y="411480"/>
            <a:ext cx="3182761" cy="165599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Times New Roman" pitchFamily="18"/>
                <a:ea typeface="Microsoft YaHei" pitchFamily="2"/>
                <a:cs typeface="Times New Roman" pitchFamily="18"/>
              </a:rPr>
              <a:t>Blok 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0" cap="none" spc="0" baseline="0">
                <a:solidFill>
                  <a:srgbClr val="FFFFFF"/>
                </a:solidFill>
                <a:uFillTx/>
                <a:latin typeface="Times New Roman" pitchFamily="18"/>
                <a:ea typeface="Microsoft YaHei" pitchFamily="2"/>
                <a:cs typeface="Times New Roman" pitchFamily="18"/>
              </a:rPr>
              <a:t>Systém práva sociálního zabezpečení</a:t>
            </a:r>
            <a:endParaRPr lang="cs-CZ" sz="2400" b="1" i="0" u="none" strike="noStrike" kern="1200" cap="none" spc="0" baseline="0">
              <a:solidFill>
                <a:srgbClr val="FFFFFF"/>
              </a:solidFill>
              <a:uFillTx/>
              <a:latin typeface="Times New Roman" pitchFamily="18"/>
              <a:ea typeface="Microsoft YaHei" pitchFamily="2"/>
              <a:cs typeface="Times New Roman" pitchFamily="18"/>
            </a:endParaRPr>
          </a:p>
        </p:txBody>
      </p:sp>
      <p:sp>
        <p:nvSpPr>
          <p:cNvPr id="7" name="Zástupný symbol pro obsah 2">
            <a:extLst>
              <a:ext uri="{FF2B5EF4-FFF2-40B4-BE49-F238E27FC236}">
                <a16:creationId xmlns:a16="http://schemas.microsoft.com/office/drawing/2014/main" id="{66780F49-97AC-6372-EA61-929CA98009B7}"/>
              </a:ext>
            </a:extLst>
          </p:cNvPr>
          <p:cNvSpPr/>
          <p:nvPr/>
        </p:nvSpPr>
        <p:spPr>
          <a:xfrm>
            <a:off x="395642" y="2571841"/>
            <a:ext cx="2952003" cy="20159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1" u="none" strike="noStrike" kern="1200" cap="none" spc="0" baseline="0">
                <a:solidFill>
                  <a:srgbClr val="FFFFFF"/>
                </a:solidFill>
                <a:uFillTx/>
                <a:latin typeface="Times New Roman" pitchFamily="18"/>
                <a:ea typeface="Microsoft YaHei" pitchFamily="2"/>
                <a:cs typeface="Times New Roman" pitchFamily="18"/>
              </a:rPr>
              <a:t>Soubor právních předpisů, které upravují hmotné zabezpečení a služby, které stát zabezpečuje, reguluje či poskytuje občanům, kteří v důsledku sociální události nemohou být výdělečně činnými a jejichž nezadatelná sociální práva zaručená ústavou jsou ohrožena.</a:t>
            </a: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name="Slide12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29032B-B68E-1AF5-CD35-F44F810EE120}"/>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Systém práva sociálního zabezpečení</a:t>
            </a:r>
          </a:p>
        </p:txBody>
      </p:sp>
      <p:sp>
        <p:nvSpPr>
          <p:cNvPr id="3" name="Zástupný symbol pro obsah 2">
            <a:extLst>
              <a:ext uri="{FF2B5EF4-FFF2-40B4-BE49-F238E27FC236}">
                <a16:creationId xmlns:a16="http://schemas.microsoft.com/office/drawing/2014/main" id="{16ECE4CA-3098-6E74-3984-4461EFEF53A8}"/>
              </a:ext>
            </a:extLst>
          </p:cNvPr>
          <p:cNvSpPr/>
          <p:nvPr/>
        </p:nvSpPr>
        <p:spPr>
          <a:xfrm>
            <a:off x="251642" y="80675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Historický původ pojmu sociálního zabezpečení:</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300" b="0" i="0" u="none" strike="noStrike" kern="0" cap="none" spc="0" baseline="0">
                <a:solidFill>
                  <a:srgbClr val="655481"/>
                </a:solidFill>
                <a:uFillTx/>
                <a:latin typeface="Times New Roman" pitchFamily="18"/>
                <a:ea typeface="Microsoft YaHei" pitchFamily="2"/>
                <a:cs typeface="Times New Roman" pitchFamily="18"/>
              </a:rPr>
              <a:t>Historicky se vyvinulo ze „systému“ péče o chudé, ta byla decentralizovaná (města, církve, vrchnost)</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300" b="0" i="0" u="none" strike="noStrike" kern="0" cap="none" spc="0" baseline="0">
                <a:solidFill>
                  <a:srgbClr val="655481"/>
                </a:solidFill>
                <a:uFillTx/>
                <a:latin typeface="Times New Roman" pitchFamily="18"/>
                <a:ea typeface="Microsoft YaHei" pitchFamily="2"/>
                <a:cs typeface="Times New Roman" pitchFamily="18"/>
              </a:rPr>
              <a:t>Od etatizace přebírá ve vyšší míře stát</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300" b="0" i="0" u="none" strike="noStrike" kern="0" cap="none" spc="0" baseline="0">
                <a:solidFill>
                  <a:srgbClr val="655481"/>
                </a:solidFill>
                <a:uFillTx/>
                <a:latin typeface="Times New Roman" pitchFamily="18"/>
                <a:ea typeface="Microsoft YaHei" pitchFamily="2"/>
                <a:cs typeface="Times New Roman" pitchFamily="18"/>
              </a:rPr>
              <a:t>Víceméně se historicky kryje s pojmem chudinské péče – chudinské pomoci, sledovala dvě funkce:</a:t>
            </a:r>
          </a:p>
          <a:p>
            <a:pPr marL="1257300" marR="0" lvl="2"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300" b="0" i="0" u="none" strike="noStrike" kern="0" cap="none" spc="0" baseline="0">
                <a:solidFill>
                  <a:srgbClr val="655481"/>
                </a:solidFill>
                <a:uFillTx/>
                <a:latin typeface="Times New Roman" pitchFamily="18"/>
                <a:ea typeface="Microsoft YaHei" pitchFamily="2"/>
                <a:cs typeface="Times New Roman" pitchFamily="18"/>
              </a:rPr>
              <a:t>Mocenskou = dodržování právních předpisů chudinou</a:t>
            </a:r>
          </a:p>
          <a:p>
            <a:pPr marL="1257300" marR="0" lvl="2"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300" b="0" i="0" u="none" strike="noStrike" kern="0" cap="none" spc="0" baseline="0">
                <a:solidFill>
                  <a:srgbClr val="655481"/>
                </a:solidFill>
                <a:uFillTx/>
                <a:latin typeface="Times New Roman" pitchFamily="18"/>
                <a:ea typeface="Microsoft YaHei" pitchFamily="2"/>
                <a:cs typeface="Times New Roman" pitchFamily="18"/>
              </a:rPr>
              <a:t>Služební = poskytování konkrétních služeb chudině (azyl a služby)</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300" b="0" i="0" u="none" strike="noStrike" kern="0" cap="none" spc="0" baseline="0">
                <a:solidFill>
                  <a:srgbClr val="655481"/>
                </a:solidFill>
                <a:uFillTx/>
                <a:latin typeface="Times New Roman" pitchFamily="18"/>
                <a:ea typeface="Microsoft YaHei" pitchFamily="2"/>
                <a:cs typeface="Times New Roman" pitchFamily="18"/>
              </a:rPr>
              <a:t>Pojem „sociálního zabezpečení“ je zaváděn až od 20.stol.</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300" b="0" i="0" u="none" strike="noStrike" kern="0" cap="none" spc="0" baseline="0">
                <a:solidFill>
                  <a:srgbClr val="655481"/>
                </a:solidFill>
                <a:uFillTx/>
                <a:latin typeface="Times New Roman" pitchFamily="18"/>
                <a:ea typeface="Microsoft YaHei" pitchFamily="2"/>
                <a:cs typeface="Times New Roman" pitchFamily="18"/>
              </a:rPr>
              <a:t>Ucelení pojmu v důsledku rozpracování koncepce „welfare state“ – základní pojmy definoval John Maynard Keynes (General Theory of Employment, Interests and Money – 1936) – vůdčí myšlenkou je zde pojem povinné solidarity a jejího financování</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300" b="0" i="0" u="none" strike="noStrike" kern="0" cap="none" spc="0" baseline="0">
                <a:solidFill>
                  <a:srgbClr val="655481"/>
                </a:solidFill>
                <a:uFillTx/>
                <a:latin typeface="Times New Roman" pitchFamily="18"/>
                <a:ea typeface="Microsoft YaHei" pitchFamily="2"/>
                <a:cs typeface="Times New Roman" pitchFamily="18"/>
              </a:rPr>
              <a:t>Původním smyslem (Beveridge) má být boj proti základním zlům: nevědomost, nečinnost, nemoc, nouze, zanedbanost</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300" b="0" i="0" u="none" strike="noStrike" kern="0" cap="none" spc="0" baseline="0">
                <a:solidFill>
                  <a:srgbClr val="655481"/>
                </a:solidFill>
                <a:uFillTx/>
                <a:latin typeface="Times New Roman" pitchFamily="18"/>
                <a:ea typeface="Microsoft YaHei" pitchFamily="2"/>
                <a:cs typeface="Times New Roman" pitchFamily="18"/>
              </a:rPr>
              <a:t>Materializace ve středoevropském kontextu od Bismarckovy reformy (1883 – 1889) v Německu a Taafeho reformou (1888-1889) v Rakousku-Uhersku: zavedení povinného/dělnického pojištění: první systematické systémy práva sociálního zabezpečení (zákon o úrazovém pojištění dělníků, zákon o nemocenském pojištění dělníků)</a:t>
            </a:r>
            <a:r>
              <a:rPr lang="cs-CZ" sz="1400" b="0" i="0" u="none" strike="noStrike" kern="0" cap="none" spc="0" baseline="0">
                <a:solidFill>
                  <a:srgbClr val="655481"/>
                </a:solidFill>
                <a:uFillTx/>
                <a:latin typeface="Times New Roman" pitchFamily="18"/>
                <a:ea typeface="Microsoft YaHei" pitchFamily="2"/>
                <a:cs typeface="Times New Roman" pitchFamily="18"/>
              </a:rPr>
              <a:t>. Za 1. republiky zákon o 221/1924 o pojištění zaměstnanců pro případ nemoci, invalidity a stáří (zřízení Ústřední sociální pojišťovny v Praze)</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5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BEC800-C356-8C09-1D33-E276A68EF12D}"/>
              </a:ext>
            </a:extLst>
          </p:cNvPr>
          <p:cNvSpPr txBox="1">
            <a:spLocks noGrp="1"/>
          </p:cNvSpPr>
          <p:nvPr>
            <p:ph type="title" idx="4294967295"/>
          </p:nvPr>
        </p:nvSpPr>
        <p:spPr>
          <a:xfrm>
            <a:off x="251642" y="195480"/>
            <a:ext cx="6418978" cy="507235"/>
          </a:xfrm>
        </p:spPr>
        <p:txBody>
          <a:bodyPr/>
          <a:lstStyle/>
          <a:p>
            <a:pPr lvl="0"/>
            <a:r>
              <a:rPr lang="cs-CZ" sz="2000" b="1">
                <a:cs typeface="Arial" pitchFamily="2"/>
              </a:rPr>
              <a:t>Principy občanského práva</a:t>
            </a:r>
            <a:br>
              <a:rPr lang="cs-CZ" sz="2000" b="1">
                <a:cs typeface="Arial" pitchFamily="2"/>
              </a:rPr>
            </a:br>
            <a:endParaRPr lang="cs-CZ" sz="2000" b="1">
              <a:cs typeface="Arial" pitchFamily="2"/>
            </a:endParaRPr>
          </a:p>
        </p:txBody>
      </p:sp>
      <p:sp>
        <p:nvSpPr>
          <p:cNvPr id="3" name="Zástupný symbol pro obsah 2">
            <a:extLst>
              <a:ext uri="{FF2B5EF4-FFF2-40B4-BE49-F238E27FC236}">
                <a16:creationId xmlns:a16="http://schemas.microsoft.com/office/drawing/2014/main" id="{95731488-8BE7-7C19-22CD-14D6A195EAE1}"/>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Judikatorní reflexe principů – princip smluvní autonomie</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IV. ÚS 128/06</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1" u="none" strike="noStrike" kern="1200" cap="none" spc="0" baseline="0">
                <a:solidFill>
                  <a:srgbClr val="655481"/>
                </a:solidFill>
                <a:uFillTx/>
                <a:latin typeface="Times New Roman" pitchFamily="18"/>
                <a:ea typeface="Microsoft YaHei" pitchFamily="2"/>
                <a:cs typeface="Times New Roman" pitchFamily="18"/>
              </a:rPr>
              <a:t>Ústavní soud již v minulosti konstatoval, že vznik závazkových vztahů musí vycházet zejména z respektu a ochrany autonomie vůle smluvních subjektů, neboť se jedná o zcela elementární podmínku fungování materiálního právního státu.</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1" u="none" strike="noStrike" kern="1200" cap="none" spc="0" baseline="0">
                <a:solidFill>
                  <a:srgbClr val="655481"/>
                </a:solidFill>
                <a:uFillTx/>
                <a:latin typeface="Times New Roman" pitchFamily="18"/>
                <a:ea typeface="Microsoft YaHei" pitchFamily="2"/>
                <a:cs typeface="Times New Roman" pitchFamily="18"/>
              </a:rPr>
              <a:t>Dle náhledu Ústavního soudu lze v předmětném případě spatřovat pochybení obecných soudů v nedostatečném akcentu na autonomii vůle smluvních stran, který se projevil ve formalistickém přístupu výkladu jednotlivých smluvních ujednání (zde je nutno vyzvednout důležitost rozlišování mezi formálním a formalistickým: formální v právu musí sledovat materiální účel, není-li tomu tak, stává se formalistickým).</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1" u="none" strike="noStrike" kern="1200" cap="none" spc="0" baseline="0">
                <a:solidFill>
                  <a:srgbClr val="655481"/>
                </a:solidFill>
                <a:uFillTx/>
                <a:latin typeface="Times New Roman" pitchFamily="18"/>
                <a:ea typeface="Microsoft YaHei" pitchFamily="2"/>
                <a:cs typeface="Times New Roman" pitchFamily="18"/>
              </a:rPr>
              <a:t>Při výkladu jednotlivých smluvních ujednání by tak soudy měly postupovat nanejvýš citlivě a obezřetně, aby v co nejširší možné míře ctily autonomní vůli smluvních subjektů, na níž je třeba klást důraz. Podstatou takového postupu je pak především zajištění důvěry a legitimního očekávání potencionálně dotčených subjektů s tím, že výsledek by měl být slučitelný s obecnou představou spravedlnosti.</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	</a:t>
            </a: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name="Slide12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B13C9D-B18B-D7F4-226C-C6F951D133A1}"/>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Systém práva sociálního zabezpečení</a:t>
            </a:r>
          </a:p>
        </p:txBody>
      </p:sp>
      <p:sp>
        <p:nvSpPr>
          <p:cNvPr id="3" name="Zástupný symbol pro obsah 2">
            <a:extLst>
              <a:ext uri="{FF2B5EF4-FFF2-40B4-BE49-F238E27FC236}">
                <a16:creationId xmlns:a16="http://schemas.microsoft.com/office/drawing/2014/main" id="{CD8AF325-128D-54BA-0053-746BAAB5EC28}"/>
              </a:ext>
            </a:extLst>
          </p:cNvPr>
          <p:cNvSpPr/>
          <p:nvPr/>
        </p:nvSpPr>
        <p:spPr>
          <a:xfrm>
            <a:off x="251642" y="80675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Aktuální koncepce systému sociálního zabezpečení:</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Aktuálně systém </a:t>
            </a:r>
            <a:r>
              <a:rPr lang="cs-CZ" sz="1400" b="0" i="1" u="none" strike="noStrike" kern="0" cap="none" spc="0" baseline="0">
                <a:solidFill>
                  <a:srgbClr val="655481"/>
                </a:solidFill>
                <a:uFillTx/>
                <a:latin typeface="Times New Roman" pitchFamily="18"/>
                <a:ea typeface="Microsoft YaHei" pitchFamily="2"/>
                <a:cs typeface="Times New Roman" pitchFamily="18"/>
              </a:rPr>
              <a:t>welfare state </a:t>
            </a:r>
            <a:r>
              <a:rPr lang="cs-CZ" sz="1400" b="0" i="0" u="none" strike="noStrike" kern="0" cap="none" spc="0" baseline="0">
                <a:solidFill>
                  <a:srgbClr val="655481"/>
                </a:solidFill>
                <a:uFillTx/>
                <a:latin typeface="Times New Roman" pitchFamily="18"/>
                <a:ea typeface="Microsoft YaHei" pitchFamily="2"/>
                <a:cs typeface="Times New Roman" pitchFamily="18"/>
              </a:rPr>
              <a:t>spočívá zejména na:</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a) v donucení subjektů k určitému konání (povinné pojištění)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b) ve vlastním konání veřejného sektoru (státní podpora, pomoc, sociální služby)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c) v podpoře činnosti jiných subjektů – regulativní, finanční či věcná podpora</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Sociální ochranu člověka lze rozdělit zejména do oblasti:</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Preventivní sociální ochrany – kontrolní mechanismy, které zabraňují nebo zpomalují procesy narušující integritu osobnosti, její biogenní, psychogenní či sociální složky;</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Terapeutické sociální ochrany – intervence adresná k sociální potřebě;</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Rehabilitační a integrační ochrany člověka – zmírnění a zvládnutí důsledků změn v biogenních, psychogenních či sociogenních složkách osobnosti, které není schopen individuální osoba zvládnout vlastními prostředky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podobně jako pracovní právo zaručuje systém sociálního zabezpečení zejména pasivní sociální jistoty – proto se hovoří někdy o vzniku „</a:t>
            </a:r>
            <a:r>
              <a:rPr lang="cs-CZ" sz="1400" b="0" i="1" u="none" strike="noStrike" kern="0" cap="none" spc="0" baseline="0">
                <a:solidFill>
                  <a:srgbClr val="655481"/>
                </a:solidFill>
                <a:uFillTx/>
                <a:latin typeface="Times New Roman" pitchFamily="18"/>
                <a:ea typeface="Microsoft YaHei" pitchFamily="2"/>
                <a:cs typeface="Times New Roman" pitchFamily="18"/>
              </a:rPr>
              <a:t>Sozialrecht</a:t>
            </a:r>
            <a:r>
              <a:rPr lang="cs-CZ" sz="1400" b="0" i="0" u="none" strike="noStrike" kern="0" cap="none" spc="0" baseline="0">
                <a:solidFill>
                  <a:srgbClr val="655481"/>
                </a:solidFill>
                <a:uFillTx/>
                <a:latin typeface="Times New Roman" pitchFamily="18"/>
                <a:ea typeface="Microsoft YaHei" pitchFamily="2"/>
                <a:cs typeface="Times New Roman" pitchFamily="18"/>
              </a:rPr>
              <a:t>“, které by shodně upravovalo všechny aspekty sociální ochrany občanů jako reflexi jejich nezadatelných lidských a sociálních práv.</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name="Slide12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8696B4-8071-11B0-471D-570D86C62AC2}"/>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Systém práva sociálního zabezpečení</a:t>
            </a:r>
          </a:p>
        </p:txBody>
      </p:sp>
      <p:sp>
        <p:nvSpPr>
          <p:cNvPr id="3" name="Zástupný symbol pro obsah 2">
            <a:extLst>
              <a:ext uri="{FF2B5EF4-FFF2-40B4-BE49-F238E27FC236}">
                <a16:creationId xmlns:a16="http://schemas.microsoft.com/office/drawing/2014/main" id="{CB37BB0C-34DB-8204-4C76-F21FF622C411}"/>
              </a:ext>
            </a:extLst>
          </p:cNvPr>
          <p:cNvSpPr/>
          <p:nvPr/>
        </p:nvSpPr>
        <p:spPr>
          <a:xfrm>
            <a:off x="251642" y="806756"/>
            <a:ext cx="7424461"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Cíle soudobého sociálního zabezpečení: zajištění základních sociálních práv občanů</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Právo na práci </a:t>
            </a:r>
            <a:r>
              <a:rPr lang="cs-CZ" sz="1200" b="0" i="0" u="none" strike="noStrike" kern="0" cap="none" spc="0" baseline="0">
                <a:solidFill>
                  <a:srgbClr val="655481"/>
                </a:solidFill>
                <a:uFillTx/>
                <a:latin typeface="Times New Roman" pitchFamily="18"/>
                <a:ea typeface="Microsoft YaHei" pitchFamily="2"/>
                <a:cs typeface="Times New Roman" pitchFamily="18"/>
              </a:rPr>
              <a:t>= možnost zvolit si zaměstnání za důstojných a uspokojivých pracovních podmínek a za přiměřenou odměnu (viz. pracovněprávní legislativa, zákon o zaměstnanosti apod.)</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Právo na uspokojivé pracovní podmínky </a:t>
            </a:r>
            <a:r>
              <a:rPr lang="cs-CZ" sz="1200" b="0" i="0" u="none" strike="noStrike" kern="0" cap="none" spc="0" baseline="0">
                <a:solidFill>
                  <a:srgbClr val="655481"/>
                </a:solidFill>
                <a:uFillTx/>
                <a:latin typeface="Times New Roman" pitchFamily="18"/>
                <a:ea typeface="Microsoft YaHei" pitchFamily="2"/>
                <a:cs typeface="Times New Roman" pitchFamily="18"/>
              </a:rPr>
              <a:t>– viz např. čl. 7 Mezinárodního paktu o hospodářských, sociálních a kulturních právech člověka: právo na odměnu, bezpečné a zdravotně nezávadné pracovní podmínky, právo na stejnou příležitost pro všechny dosáhnout v zaměstnání progres, právo na odpočinek a zotavení </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Právo na důstojnou minimální životní úroveň </a:t>
            </a:r>
            <a:r>
              <a:rPr lang="cs-CZ" sz="1200" b="0" i="0" u="none" strike="noStrike" kern="0" cap="none" spc="0" baseline="0">
                <a:solidFill>
                  <a:srgbClr val="655481"/>
                </a:solidFill>
                <a:uFillTx/>
                <a:latin typeface="Times New Roman" pitchFamily="18"/>
                <a:ea typeface="Microsoft YaHei" pitchFamily="2"/>
                <a:cs typeface="Times New Roman" pitchFamily="18"/>
              </a:rPr>
              <a:t>– viz institut minimální mzdy a životního minima</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Právo na rodinu </a:t>
            </a:r>
            <a:r>
              <a:rPr lang="cs-CZ" sz="1200" b="0" i="0" u="none" strike="noStrike" kern="0" cap="none" spc="0" baseline="0">
                <a:solidFill>
                  <a:srgbClr val="655481"/>
                </a:solidFill>
                <a:uFillTx/>
                <a:latin typeface="Times New Roman" pitchFamily="18"/>
                <a:ea typeface="Microsoft YaHei" pitchFamily="2"/>
                <a:cs typeface="Times New Roman" pitchFamily="18"/>
              </a:rPr>
              <a:t>– stát tak zajišťuje ochranu rodině, matkám v průběhu těhotenství, zvláštní úroveň ochrany proti vykořisťování apod. (reflexe v pluralitě právních norem)</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name="Slide12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05AEE0-E91F-B45D-8AC4-8E119763AC02}"/>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Systém práva sociálního zabezpečení</a:t>
            </a:r>
          </a:p>
        </p:txBody>
      </p:sp>
      <p:sp>
        <p:nvSpPr>
          <p:cNvPr id="3" name="Zástupný symbol pro obsah 2">
            <a:extLst>
              <a:ext uri="{FF2B5EF4-FFF2-40B4-BE49-F238E27FC236}">
                <a16:creationId xmlns:a16="http://schemas.microsoft.com/office/drawing/2014/main" id="{6FC2C07E-83F2-31F7-5A53-3EAA35C4FD6D}"/>
              </a:ext>
            </a:extLst>
          </p:cNvPr>
          <p:cNvSpPr/>
          <p:nvPr/>
        </p:nvSpPr>
        <p:spPr>
          <a:xfrm>
            <a:off x="251642" y="806756"/>
            <a:ext cx="7823725"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Základní prvky sociálního pojištění:</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Úrazové pojištění</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Nemocenské pojištění</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Zdravotní pojištění</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Pojištění v mateřství</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Pojištění ve stáří</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Pojištění invalidity</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Pojištění pozůstalých</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Pojištění v nezaměstnanosti</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Pojištění rodinné (rodinné přídavky etc.)</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Principem sociálního pojištění (ekonomicky) je vznik systému, který nutí občany, aby se pro budoucnost postarali sami od sebe a o své rodiny odložením části osobní spotřeby (nikoliv na úkor veřejných daní). Riziko: inflace a inflační šoky, modifikováno systémem průběžného financování (pay as you go).</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name="Slide12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A69FBC-4DF5-9ABD-8640-B3FD0BB0B9E3}"/>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Systém práva sociálního zabezpečení</a:t>
            </a:r>
          </a:p>
        </p:txBody>
      </p:sp>
      <p:sp>
        <p:nvSpPr>
          <p:cNvPr id="3" name="Zástupný symbol pro obsah 2">
            <a:extLst>
              <a:ext uri="{FF2B5EF4-FFF2-40B4-BE49-F238E27FC236}">
                <a16:creationId xmlns:a16="http://schemas.microsoft.com/office/drawing/2014/main" id="{EFAB5275-024B-6485-251D-1AFBA401BB6B}"/>
              </a:ext>
            </a:extLst>
          </p:cNvPr>
          <p:cNvSpPr/>
          <p:nvPr/>
        </p:nvSpPr>
        <p:spPr>
          <a:xfrm>
            <a:off x="251642" y="806756"/>
            <a:ext cx="8815236"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Právo sociálního zabezpečení – předmět</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Soubor právních předpisů, které upravují hmotné zabezpečení, jež stát zabezpečuje, reguluje anebo poskytuje oprávněným občanům, kteří v důsledku </a:t>
            </a:r>
            <a:r>
              <a:rPr lang="cs-CZ" sz="1200" b="1" i="0" u="none" strike="noStrike" kern="0" cap="none" spc="0" baseline="0">
                <a:solidFill>
                  <a:srgbClr val="655481"/>
                </a:solidFill>
                <a:uFillTx/>
                <a:latin typeface="Times New Roman" pitchFamily="18"/>
                <a:ea typeface="Microsoft YaHei" pitchFamily="2"/>
                <a:cs typeface="Times New Roman" pitchFamily="18"/>
              </a:rPr>
              <a:t>sociální události* </a:t>
            </a:r>
            <a:r>
              <a:rPr lang="cs-CZ" sz="1200" b="0" i="0" u="none" strike="noStrike" kern="0" cap="none" spc="0" baseline="0">
                <a:solidFill>
                  <a:srgbClr val="655481"/>
                </a:solidFill>
                <a:uFillTx/>
                <a:latin typeface="Times New Roman" pitchFamily="18"/>
                <a:ea typeface="Microsoft YaHei" pitchFamily="2"/>
                <a:cs typeface="Times New Roman" pitchFamily="18"/>
              </a:rPr>
              <a:t>nemohou být výdělečně činnými a jejichž nezadatelná sociální práv zaručená ústavou jsou ohrožena sociálním vyloučením.</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Důvody, proč se vyvinulo PSZ jako samostatný obor:</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„Hmotněprávně“ jako důsledek rozšíření Keynesovy teorie přerozdělení daněmi;</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Vznik teorie sociálního státu a následně systému národního pojištění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Vznik Všeobecné deklarace lidských práv OSN a Paktu o hospodářských, sociálních a kulturních právech</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Přijetí Mezinárodní úmluvy o sociálním zabezpečení (MOP)</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Základní principy soudobého PSZ jsou vyjádřeny v nařízení Rady č. 1408/71/EEC:</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Princip rovnosti zacházení (zejména z pohledu státní příslušnosti)</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Princip uplatňování právního řádu jediného státu (aplikují se předpisy státu, kde osoba pracuje – lex loci laboris)</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princip sčítání dob pojištění (pro přiznání nároku na dávku je třeba započítat nárokující osobě do doby i pojistná období v jiných čl. státech)</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Princip zachování získaných nároků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name="Slide13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6A4EF5-C7FB-A592-4F28-9045C9762648}"/>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Systém práva sociálního zabezpečení</a:t>
            </a:r>
          </a:p>
        </p:txBody>
      </p:sp>
      <p:sp>
        <p:nvSpPr>
          <p:cNvPr id="3" name="Zástupný symbol pro obsah 2">
            <a:extLst>
              <a:ext uri="{FF2B5EF4-FFF2-40B4-BE49-F238E27FC236}">
                <a16:creationId xmlns:a16="http://schemas.microsoft.com/office/drawing/2014/main" id="{DE033C06-A5D0-6A2D-678E-BDD5D534C3FB}"/>
              </a:ext>
            </a:extLst>
          </p:cNvPr>
          <p:cNvSpPr/>
          <p:nvPr/>
        </p:nvSpPr>
        <p:spPr>
          <a:xfrm>
            <a:off x="251642" y="806756"/>
            <a:ext cx="7823725"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Co je sociální událost?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 - </a:t>
            </a:r>
            <a:r>
              <a:rPr lang="cs-CZ" sz="1200" b="0" i="0" u="none" strike="noStrike" kern="0" cap="none" spc="0" baseline="0">
                <a:solidFill>
                  <a:srgbClr val="655481"/>
                </a:solidFill>
                <a:uFillTx/>
                <a:latin typeface="Times New Roman" pitchFamily="18"/>
                <a:ea typeface="Microsoft YaHei" pitchFamily="2"/>
                <a:cs typeface="Times New Roman" pitchFamily="18"/>
              </a:rPr>
              <a:t>nemoc: porucha zdraví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pracovní neschopnost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dlouhodobě nepříznivý zdravotní stav</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invalidita: porucha zdraví neumožňující či ztěžující pracovní činnost poškozeného</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těhotenství a mateřství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nezaopatřenost dítěte</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dosažení věku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smrt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nedostatečný příjem</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pracovní úraz či nemoc z povolání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name="Slide12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985535-8051-5726-B032-3EF25E91ADC4}"/>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Systém práva sociálního zabezpečení</a:t>
            </a:r>
          </a:p>
        </p:txBody>
      </p:sp>
      <p:sp>
        <p:nvSpPr>
          <p:cNvPr id="3" name="Zástupný symbol pro obsah 2">
            <a:extLst>
              <a:ext uri="{FF2B5EF4-FFF2-40B4-BE49-F238E27FC236}">
                <a16:creationId xmlns:a16="http://schemas.microsoft.com/office/drawing/2014/main" id="{F54C870A-990D-3C06-2910-05298FF11622}"/>
              </a:ext>
            </a:extLst>
          </p:cNvPr>
          <p:cNvSpPr/>
          <p:nvPr/>
        </p:nvSpPr>
        <p:spPr>
          <a:xfrm>
            <a:off x="251642" y="806756"/>
            <a:ext cx="7823725"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Právo sociálního zabezpečení – prameny:</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Ústavní: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Právo občana na přiměřené hmotné zabezpečení ve stáří (čl. 30 odst. 1 LZPS)</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Právo občana na přiměřené hmotné zabezpečení při nezpůsobilosti k práci (čl. 30 odst. 1 LZPS)</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Právo občana na přiměřené hmotné zabezpečení při ztrátě živitele (čl. 30 odst. 1 LZPS)</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Právo každého, kdo je v hmotné nouzi, na pomoc nezbytnou pro zajištění základních životních podmínek (čl. 30 odst. 2 LZPS)</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Právo každého na ochranu zdraví (čl. 31 LZPS)</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Právo občana na bezplatnou zdravotní péči a na zdravotní pomůcky na základě veřejného pojištění za podmínek stanovených zákonem (čl. 31 LZPS)</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Právo ženy na zvláštní péči v těhotenství (čl. 32 odst. 2 LZPS)</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Právo rodičů, kteří pečují o děti, na pomoc státu (čl. 32 odst. 5 LZPS)</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čl. 36 LZPS: právo domáhat se právní ochrany (správní a soudní řízení)</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name="Slide12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60F93A-C23B-BF0F-23BF-02865B3B4AAE}"/>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Systém práva sociálního zabezpečení</a:t>
            </a:r>
          </a:p>
        </p:txBody>
      </p:sp>
      <p:sp>
        <p:nvSpPr>
          <p:cNvPr id="3" name="Zástupný symbol pro obsah 2">
            <a:extLst>
              <a:ext uri="{FF2B5EF4-FFF2-40B4-BE49-F238E27FC236}">
                <a16:creationId xmlns:a16="http://schemas.microsoft.com/office/drawing/2014/main" id="{90562F20-0A96-1101-42E8-6367EBCC86F5}"/>
              </a:ext>
            </a:extLst>
          </p:cNvPr>
          <p:cNvSpPr/>
          <p:nvPr/>
        </p:nvSpPr>
        <p:spPr>
          <a:xfrm>
            <a:off x="251642" y="806756"/>
            <a:ext cx="7823725"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Právo sociálního zabezpečení – prameny: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Normativní právní akty (Zákony a předpisy různé právní síly)</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Normativní právní smlouvy (Mezinárodní smlouvy)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Ad a) NPA: decentralizovaný systém norem, vždy ale normy vycházející ve sbírce zákonů ČR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br>
              <a:rPr lang="cs-CZ" sz="1200" b="0" i="0" u="none" strike="noStrike" kern="0" cap="none" spc="0" baseline="0">
                <a:solidFill>
                  <a:srgbClr val="655481"/>
                </a:solidFill>
                <a:uFillTx/>
                <a:latin typeface="Times New Roman" pitchFamily="18"/>
                <a:ea typeface="Microsoft YaHei" pitchFamily="2"/>
                <a:cs typeface="Times New Roman" pitchFamily="18"/>
              </a:rPr>
            </a:br>
            <a:r>
              <a:rPr lang="cs-CZ" sz="1200" b="0" i="0" u="none" strike="noStrike" kern="0" cap="none" spc="0" baseline="0">
                <a:solidFill>
                  <a:srgbClr val="655481"/>
                </a:solidFill>
                <a:uFillTx/>
                <a:latin typeface="Times New Roman" pitchFamily="18"/>
                <a:ea typeface="Microsoft YaHei" pitchFamily="2"/>
                <a:cs typeface="Times New Roman" pitchFamily="18"/>
              </a:rPr>
              <a:t>Dle povahy vztahů však lze rozdělit na právní vztahy:</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Zdravotního pojištění (zákon č. 48/1997 Sb., o veřejném zdr. pojištění, zákon č. 592/1992 Sb., o pojistném na VZP) </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Důchodového pojištění (zákon č. 155/1995 Sb., o důchodovém pojištění)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Nemocenského pojištění (zákon č. 187/2006 Sb., o nemocenském pojištění)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Úrazového pojištění (soukromá úprava + ZP) – v ČR se neuplatňuje jako samostatné odvětví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Státní sociální podpory (zákon č. 117/1995 Sb., o státní sociální podpoře)</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Sociální pomoci (péče) (zákon č. 111/2006 Sb. o pomoci v hmotné nouzi)</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podzákonné právní předpisy (např. valorizace dávek apod.)</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name="Slide13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35FD7D-780A-BF31-4AC5-E964019F0C47}"/>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Systém práva sociálního zabezpečení</a:t>
            </a:r>
          </a:p>
        </p:txBody>
      </p:sp>
      <p:sp>
        <p:nvSpPr>
          <p:cNvPr id="3" name="Zástupný symbol pro obsah 2">
            <a:extLst>
              <a:ext uri="{FF2B5EF4-FFF2-40B4-BE49-F238E27FC236}">
                <a16:creationId xmlns:a16="http://schemas.microsoft.com/office/drawing/2014/main" id="{0F16EF29-A010-55FC-315C-4A01C10FC376}"/>
              </a:ext>
            </a:extLst>
          </p:cNvPr>
          <p:cNvSpPr/>
          <p:nvPr/>
        </p:nvSpPr>
        <p:spPr>
          <a:xfrm>
            <a:off x="251642" y="806756"/>
            <a:ext cx="7823725"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Právo sociálního zabezpečení – prameny - výklad:</a:t>
            </a: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 principu užití základních výkladových metod:</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Jazykový</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Logický</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Systematický</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Historický</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Komparativní </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Je dobré mít na paměti „hierarchii“ subjektů provádějících výklad (tzv. subjektivní interpretace):</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Výklad ÚS</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Výklad soudní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Výklad orgánů aplikujících právo</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Výklad oficiální (interní)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Výklad doktrinální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 nepřipouští se použití analogie při výkladu normy</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name="Slide13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2B0C6E-A9CC-2B1E-4790-09D1EE369527}"/>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Systém práva sociálního zabezpečení</a:t>
            </a:r>
          </a:p>
        </p:txBody>
      </p:sp>
      <p:sp>
        <p:nvSpPr>
          <p:cNvPr id="3" name="Zástupný symbol pro obsah 2">
            <a:extLst>
              <a:ext uri="{FF2B5EF4-FFF2-40B4-BE49-F238E27FC236}">
                <a16:creationId xmlns:a16="http://schemas.microsoft.com/office/drawing/2014/main" id="{D3B187BC-8889-4C43-A808-7F2A37955D4E}"/>
              </a:ext>
            </a:extLst>
          </p:cNvPr>
          <p:cNvSpPr/>
          <p:nvPr/>
        </p:nvSpPr>
        <p:spPr>
          <a:xfrm>
            <a:off x="251642" y="806756"/>
            <a:ext cx="7823725"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Právo sociálního zabezpečení – právní vztahy: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Obsahem </a:t>
            </a:r>
            <a:r>
              <a:rPr lang="cs-CZ" sz="1200" b="0" i="0" u="none" strike="noStrike" kern="0" cap="none" spc="0" baseline="0">
                <a:solidFill>
                  <a:srgbClr val="655481"/>
                </a:solidFill>
                <a:uFillTx/>
                <a:latin typeface="Times New Roman" pitchFamily="18"/>
                <a:ea typeface="Microsoft YaHei" pitchFamily="2"/>
                <a:cs typeface="Times New Roman" pitchFamily="18"/>
              </a:rPr>
              <a:t>jsou práva a povinnosti subjektů těchto vztahů</a:t>
            </a:r>
            <a:r>
              <a:rPr lang="cs-CZ" sz="1200" b="1" i="0" u="none" strike="noStrike" kern="0" cap="none" spc="0" baseline="0">
                <a:solidFill>
                  <a:srgbClr val="655481"/>
                </a:solidFill>
                <a:uFillTx/>
                <a:latin typeface="Times New Roman" pitchFamily="18"/>
                <a:ea typeface="Microsoft YaHei" pitchFamily="2"/>
                <a:cs typeface="Times New Roman" pitchFamily="18"/>
              </a:rPr>
              <a: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Objektem </a:t>
            </a:r>
            <a:r>
              <a:rPr lang="cs-CZ" sz="1200" b="0" i="0" u="none" strike="noStrike" kern="0" cap="none" spc="0" baseline="0">
                <a:solidFill>
                  <a:srgbClr val="655481"/>
                </a:solidFill>
                <a:uFillTx/>
                <a:latin typeface="Times New Roman" pitchFamily="18"/>
                <a:ea typeface="Microsoft YaHei" pitchFamily="2"/>
                <a:cs typeface="Times New Roman" pitchFamily="18"/>
              </a:rPr>
              <a:t>je právně relevantní chování subjektů těchto vztahů</a:t>
            </a:r>
            <a:r>
              <a:rPr lang="cs-CZ" sz="1200" b="1" i="0" u="none" strike="noStrike" kern="0" cap="none" spc="0" baseline="0">
                <a:solidFill>
                  <a:srgbClr val="655481"/>
                </a:solidFill>
                <a:uFillTx/>
                <a:latin typeface="Times New Roman" pitchFamily="18"/>
                <a:ea typeface="Microsoft YaHei" pitchFamily="2"/>
                <a:cs typeface="Times New Roman" pitchFamily="18"/>
              </a:rPr>
              <a:t>.</a:t>
            </a: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Specifické druhy odpovědnosti v právu sociálního zabezpečení: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Odpovědnost za nezaplacení pojistného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Odpovědnost za přeplatek na dávce sociálního pojištění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name="Dík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78A28B-9A54-1530-9822-183B7227D8AD}"/>
              </a:ext>
            </a:extLst>
          </p:cNvPr>
          <p:cNvSpPr txBox="1">
            <a:spLocks noGrp="1"/>
          </p:cNvSpPr>
          <p:nvPr>
            <p:ph type="title" idx="4294967295"/>
          </p:nvPr>
        </p:nvSpPr>
        <p:spPr>
          <a:xfrm>
            <a:off x="3924001" y="2211842"/>
            <a:ext cx="4679999" cy="215642"/>
          </a:xfrm>
        </p:spPr>
        <p:txBody>
          <a:bodyPr anchorCtr="1"/>
          <a:lstStyle/>
          <a:p>
            <a:pPr lvl="0" algn="ctr"/>
            <a:r>
              <a:rPr lang="cs-CZ" sz="4000">
                <a:cs typeface="Arial" pitchFamily="2"/>
              </a:rPr>
              <a:t>Díky!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6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3BEEE-749D-A34F-6920-F6C02FD04F78}"/>
              </a:ext>
            </a:extLst>
          </p:cNvPr>
          <p:cNvSpPr txBox="1">
            <a:spLocks noGrp="1"/>
          </p:cNvSpPr>
          <p:nvPr>
            <p:ph type="title" idx="4294967295"/>
          </p:nvPr>
        </p:nvSpPr>
        <p:spPr>
          <a:xfrm>
            <a:off x="251642" y="195480"/>
            <a:ext cx="6418978" cy="507235"/>
          </a:xfrm>
        </p:spPr>
        <p:txBody>
          <a:bodyPr/>
          <a:lstStyle/>
          <a:p>
            <a:pPr lvl="0"/>
            <a:r>
              <a:rPr lang="cs-CZ" sz="2000" b="1">
                <a:cs typeface="Arial" pitchFamily="2"/>
              </a:rPr>
              <a:t>Principy občanského práva</a:t>
            </a:r>
            <a:br>
              <a:rPr lang="cs-CZ" sz="2000" b="1">
                <a:cs typeface="Arial" pitchFamily="2"/>
              </a:rPr>
            </a:br>
            <a:endParaRPr lang="cs-CZ" sz="2000" b="1">
              <a:cs typeface="Arial" pitchFamily="2"/>
            </a:endParaRPr>
          </a:p>
        </p:txBody>
      </p:sp>
      <p:sp>
        <p:nvSpPr>
          <p:cNvPr id="3" name="Zástupný symbol pro obsah 2">
            <a:extLst>
              <a:ext uri="{FF2B5EF4-FFF2-40B4-BE49-F238E27FC236}">
                <a16:creationId xmlns:a16="http://schemas.microsoft.com/office/drawing/2014/main" id="{496EE485-B8DA-8FC8-39CA-4A8BC058D946}"/>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Judikatorní reflexe principů – dobré mravy</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II.ÚS 3194/18</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1" u="none" strike="noStrike" kern="1200" cap="none" spc="0" baseline="0">
                <a:solidFill>
                  <a:srgbClr val="655481"/>
                </a:solidFill>
                <a:uFillTx/>
                <a:latin typeface="Times New Roman" pitchFamily="18"/>
                <a:ea typeface="Microsoft YaHei" pitchFamily="2"/>
                <a:cs typeface="Times New Roman" pitchFamily="18"/>
              </a:rPr>
              <a:t>Z ustálené judikatury Ústavního soudu plyne, že v exekučním řízení obecným soudům přísluší se zabývat zásadními vadami exekučního titulu a že jsou povinny výkon rozhodnutí zastavit podle § 268 odst. 1 písm. h) o. s. ř. také v případech, v nichž by výkon rozhodnutí vedl ke zjevné nespravedlnosti, nebo byl dokonce v rozporu s principy právního státu. Nezohlednění těchto kritérií při rozhodování o zastavení výkonu rozhodnutí představuje porušení základního práva na soudní ochranu podle čl. 36 odst. 1 Listiny základních práv a svobod.</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1" u="none" strike="noStrike" kern="1200" cap="none" spc="0" baseline="0">
                <a:solidFill>
                  <a:srgbClr val="655481"/>
                </a:solidFill>
                <a:uFillTx/>
                <a:latin typeface="Times New Roman" pitchFamily="18"/>
                <a:ea typeface="Microsoft YaHei" pitchFamily="2"/>
                <a:cs typeface="Times New Roman" pitchFamily="18"/>
              </a:rPr>
              <a:t>Zásadní vadou exekučního titulu je také přiznání úroků z prodlení ve zcela nepřiměřené výši, která již není v souladu s ústavním pořádkem. V těchto případech je třeba, aby obecné soudy poskytly povinnému a jeho majetku soudní ochranu (čl. 11 a čl. 36 odst. 1 Listiny) tak, že výkon rozhodnutí v části týkající se nepřiměřené výše úroků zastaví podle § 268 odst. 1 písm. h) ve spojení s § 268 odst. 4 o. s. ř. tak, aby byla zajištěna spravedlivá rovnováha při ochraně majetkové sféry dlužníka i věřitele.</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1200" cap="none" spc="0" baseline="0">
                <a:solidFill>
                  <a:srgbClr val="655481"/>
                </a:solidFill>
                <a:uFillTx/>
                <a:latin typeface="Times New Roman" pitchFamily="18"/>
                <a:ea typeface="Microsoft YaHei" pitchFamily="2"/>
                <a:cs typeface="Times New Roman" pitchFamily="18"/>
              </a:rPr>
              <a:t>	</a:t>
            </a: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6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7983FA-D2DC-842A-183D-54EF066D673D}"/>
              </a:ext>
            </a:extLst>
          </p:cNvPr>
          <p:cNvSpPr txBox="1">
            <a:spLocks noGrp="1"/>
          </p:cNvSpPr>
          <p:nvPr>
            <p:ph type="title" idx="4294967295"/>
          </p:nvPr>
        </p:nvSpPr>
        <p:spPr>
          <a:xfrm>
            <a:off x="251642" y="195480"/>
            <a:ext cx="6418978" cy="507235"/>
          </a:xfrm>
        </p:spPr>
        <p:txBody>
          <a:bodyPr/>
          <a:lstStyle/>
          <a:p>
            <a:pPr lvl="0"/>
            <a:r>
              <a:rPr lang="cs-CZ" sz="2000" b="1">
                <a:cs typeface="Arial" pitchFamily="2"/>
              </a:rPr>
              <a:t>Principy občanského práva</a:t>
            </a:r>
            <a:br>
              <a:rPr lang="cs-CZ" sz="2000" b="1">
                <a:cs typeface="Arial" pitchFamily="2"/>
              </a:rPr>
            </a:br>
            <a:endParaRPr lang="cs-CZ" sz="2000" b="1">
              <a:cs typeface="Arial" pitchFamily="2"/>
            </a:endParaRPr>
          </a:p>
        </p:txBody>
      </p:sp>
      <p:sp>
        <p:nvSpPr>
          <p:cNvPr id="3" name="Zástupný symbol pro obsah 2">
            <a:extLst>
              <a:ext uri="{FF2B5EF4-FFF2-40B4-BE49-F238E27FC236}">
                <a16:creationId xmlns:a16="http://schemas.microsoft.com/office/drawing/2014/main" id="{56B994C9-5454-9D12-5FD7-297E65FF99D1}"/>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Judikatorní reflexe principů – dobré mravy</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II.ÚS 3194/18</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1" u="none" strike="noStrike" kern="1200" cap="none" spc="0" baseline="0">
                <a:solidFill>
                  <a:srgbClr val="655481"/>
                </a:solidFill>
                <a:uFillTx/>
                <a:latin typeface="Times New Roman" pitchFamily="18"/>
                <a:ea typeface="Microsoft YaHei" pitchFamily="2"/>
                <a:cs typeface="Times New Roman" pitchFamily="18"/>
              </a:rPr>
              <a:t>Z ustálené judikatury Ústavního soudu plyne, že v exekučním řízení obecným soudům přísluší se zabývat zásadními vadami exekučního titulu a že jsou povinny výkon rozhodnutí zastavit podle § 268 odst. 1 písm. h) o. s. ř. také v případech, v nichž by výkon rozhodnutí vedl ke zjevné nespravedlnosti, nebo byl dokonce v rozporu s principy právního státu. Nezohlednění těchto kritérií při rozhodování o zastavení výkonu rozhodnutí představuje porušení základního práva na soudní ochranu podle čl. 36 odst. 1 Listiny základních práv a svobod.</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1" u="none" strike="noStrike" kern="1200" cap="none" spc="0" baseline="0">
                <a:solidFill>
                  <a:srgbClr val="655481"/>
                </a:solidFill>
                <a:uFillTx/>
                <a:latin typeface="Times New Roman" pitchFamily="18"/>
                <a:ea typeface="Microsoft YaHei" pitchFamily="2"/>
                <a:cs typeface="Times New Roman" pitchFamily="18"/>
              </a:rPr>
              <a:t>Zásadní vadou exekučního titulu je také přiznání úroků z prodlení ve zcela nepřiměřené výši, která již není v souladu s ústavním pořádkem. V těchto případech je třeba, aby obecné soudy poskytly povinnému a jeho majetku soudní ochranu (čl. 11 a čl. 36 odst. 1 Listiny) tak, že výkon rozhodnutí v části týkající se nepřiměřené výše úroků zastaví podle § 268 odst. 1 písm. h) ve spojení s § 268 odst. 4 o. s. ř. tak, aby byla zajištěna spravedlivá rovnováha při ochraně majetkové sféry dlužníka i věřitele.</a:t>
            </a:r>
            <a:r>
              <a:rPr lang="cs-CZ" sz="1400" b="0" i="0" u="none" strike="noStrike" kern="1200" cap="none" spc="0" baseline="0">
                <a:solidFill>
                  <a:srgbClr val="655481"/>
                </a:solidFill>
                <a:uFillTx/>
                <a:latin typeface="Times New Roman" pitchFamily="18"/>
                <a:ea typeface="Microsoft YaHei" pitchFamily="2"/>
                <a:cs typeface="Times New Roman" pitchFamily="18"/>
              </a:rPr>
              <a:t>	</a:t>
            </a: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33 Odo 234/2005: K výši úroků ve vztahu k dobrým mravům</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1" u="none" strike="noStrike" kern="1200" cap="none" spc="0" baseline="0">
                <a:solidFill>
                  <a:srgbClr val="655481"/>
                </a:solidFill>
                <a:uFillTx/>
                <a:latin typeface="Times New Roman" pitchFamily="18"/>
                <a:ea typeface="Microsoft YaHei" pitchFamily="2"/>
                <a:cs typeface="Times New Roman" pitchFamily="18"/>
              </a:rPr>
              <a:t>Je-li ve smlouvě o peněžité půjčce ujednáno vrácení půjčené částky hned následujícího dne po uzavření smlouvy, odporuje dohoda o úroku ve výši 10% z půjčené částky dobrým mravům.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5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0381C3-464C-FEA1-ED4D-7AC14E853A9D}"/>
              </a:ext>
            </a:extLst>
          </p:cNvPr>
          <p:cNvSpPr txBox="1">
            <a:spLocks noGrp="1"/>
          </p:cNvSpPr>
          <p:nvPr>
            <p:ph type="title" idx="4294967295"/>
          </p:nvPr>
        </p:nvSpPr>
        <p:spPr>
          <a:xfrm>
            <a:off x="251642" y="195480"/>
            <a:ext cx="6270342" cy="507235"/>
          </a:xfrm>
        </p:spPr>
        <p:txBody>
          <a:bodyPr/>
          <a:lstStyle/>
          <a:p>
            <a:pPr lvl="0"/>
            <a:r>
              <a:rPr lang="cs-CZ" sz="2000" b="1">
                <a:cs typeface="Arial" pitchFamily="2"/>
              </a:rPr>
              <a:t>Subjekty občanskoprávních vztahů – FO  a PO</a:t>
            </a:r>
          </a:p>
        </p:txBody>
      </p:sp>
      <p:sp>
        <p:nvSpPr>
          <p:cNvPr id="3" name="Zástupný symbol pro obsah 2">
            <a:extLst>
              <a:ext uri="{FF2B5EF4-FFF2-40B4-BE49-F238E27FC236}">
                <a16:creationId xmlns:a16="http://schemas.microsoft.com/office/drawing/2014/main" id="{7C9455EA-69A1-E160-B37F-55C00145FA37}"/>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Subjekt = </a:t>
            </a:r>
            <a:r>
              <a:rPr lang="cs-CZ" sz="1200" b="0" i="0" u="none" strike="noStrike" kern="0" cap="none" spc="0" baseline="0">
                <a:solidFill>
                  <a:srgbClr val="655481"/>
                </a:solidFill>
                <a:uFillTx/>
                <a:latin typeface="Times New Roman" pitchFamily="18"/>
                <a:ea typeface="Microsoft YaHei" pitchFamily="2"/>
                <a:cs typeface="Times New Roman" pitchFamily="18"/>
              </a:rPr>
              <a:t>právotvorný vs. adresát normy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Osoba = </a:t>
            </a:r>
            <a:r>
              <a:rPr lang="cs-CZ" sz="1200" b="0" i="0" u="none" strike="noStrike" kern="1200" cap="none" spc="0" baseline="0">
                <a:solidFill>
                  <a:srgbClr val="655481"/>
                </a:solidFill>
                <a:uFillTx/>
                <a:latin typeface="Times New Roman" pitchFamily="18"/>
                <a:ea typeface="Microsoft YaHei" pitchFamily="2"/>
                <a:cs typeface="Times New Roman" pitchFamily="18"/>
              </a:rPr>
              <a:t>s</a:t>
            </a:r>
            <a:r>
              <a:rPr lang="cs-CZ" sz="1200" b="0" i="0" u="none" strike="noStrike" kern="0" cap="none" spc="0" baseline="0">
                <a:solidFill>
                  <a:srgbClr val="655481"/>
                </a:solidFill>
                <a:uFillTx/>
                <a:latin typeface="Times New Roman" pitchFamily="18"/>
                <a:ea typeface="Microsoft YaHei" pitchFamily="2"/>
                <a:cs typeface="Times New Roman" pitchFamily="18"/>
              </a:rPr>
              <a:t>ubjekt, který je povinen se právem při svém chování řídit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Právní způsobilost </a:t>
            </a:r>
            <a:r>
              <a:rPr lang="cs-CZ" sz="1200" b="0" i="0" u="none" strike="noStrike" kern="1200" cap="none" spc="0" baseline="0">
                <a:solidFill>
                  <a:srgbClr val="655481"/>
                </a:solidFill>
                <a:uFillTx/>
                <a:latin typeface="Times New Roman" pitchFamily="18"/>
                <a:ea typeface="Microsoft YaHei" pitchFamily="2"/>
                <a:cs typeface="Times New Roman" pitchFamily="18"/>
              </a:rPr>
              <a:t>= právní subjektivita + způsobilost k právnímu jednání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Subjektivita vyplývá zejména z přirozenoprávního pojetí práv – čl. 6 Všeobecné deklarace lidských práv (Člověk má přirozená a ústavně mezinárodně uznané právo na to, aby byl všude považován za osobnost)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1" u="none" strike="noStrike" kern="1200" cap="none" spc="0" baseline="0">
                <a:solidFill>
                  <a:srgbClr val="655481"/>
                </a:solidFill>
                <a:uFillTx/>
                <a:latin typeface="Times New Roman" pitchFamily="18"/>
                <a:ea typeface="Microsoft YaHei" pitchFamily="2"/>
                <a:cs typeface="Times New Roman" pitchFamily="18"/>
              </a:rPr>
              <a:t>§ 19 ObčZ: 1) Každý člověk má vrozená, již samotným rozumem a citem poznatelná přirozené práva, a tudíž se považuje za osobu. Zákon stanoví jen meze uplatňování přirozených práv člověka a  způsob jejich ochrany.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1" u="none" strike="noStrike" kern="1200" cap="none" spc="0" baseline="0">
                <a:solidFill>
                  <a:srgbClr val="655481"/>
                </a:solidFill>
                <a:uFillTx/>
                <a:latin typeface="Times New Roman" pitchFamily="18"/>
                <a:ea typeface="Microsoft YaHei" pitchFamily="2"/>
                <a:cs typeface="Times New Roman" pitchFamily="18"/>
              </a:rPr>
              <a:t>2) Přirozená práva spojená s osobností člověka nelze zcizit a nelze se jich vzdát; stane-li se to, nepřihlíží se k tomu. Nepřihlíží se ani k omezení těchto práv v míře odporující zákonu, dobrým mravům či veřejnému pořádku.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3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AD1F12-3615-DB38-52E9-ADF017FDB42C}"/>
              </a:ext>
            </a:extLst>
          </p:cNvPr>
          <p:cNvSpPr txBox="1">
            <a:spLocks noGrp="1"/>
          </p:cNvSpPr>
          <p:nvPr>
            <p:ph type="title" idx="4294967295"/>
          </p:nvPr>
        </p:nvSpPr>
        <p:spPr/>
        <p:txBody>
          <a:bodyPr/>
          <a:lstStyle/>
          <a:p>
            <a:pPr lvl="0"/>
            <a:r>
              <a:rPr lang="cs-CZ" sz="2000" b="1">
                <a:cs typeface="Arial" pitchFamily="2"/>
              </a:rPr>
              <a:t>Podmínky absolvování předmětu</a:t>
            </a:r>
          </a:p>
        </p:txBody>
      </p:sp>
      <p:sp>
        <p:nvSpPr>
          <p:cNvPr id="3" name="Zástupný symbol pro obsah 2">
            <a:extLst>
              <a:ext uri="{FF2B5EF4-FFF2-40B4-BE49-F238E27FC236}">
                <a16:creationId xmlns:a16="http://schemas.microsoft.com/office/drawing/2014/main" id="{9AADCE2F-27C2-59AE-BF6B-5974C06328A3}"/>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Nutno získat 70 kvalifikačních bodů ze 100, a to:</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1 účast = 1 bod</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Esej/prezentace = 10 bodů</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Test až 80 bodů</a:t>
            </a:r>
          </a:p>
          <a:p>
            <a:pPr marL="457200" marR="0" lvl="1"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457200" marR="0" lvl="1"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Doporučená literatura:</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Zákon + komentář</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Studijní opory</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Monografie (zejména Wolters Kluwer)</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www.epravo.cz, </a:t>
            </a:r>
            <a:r>
              <a:rPr lang="cs-CZ" sz="1400" b="0" i="0" u="none" strike="noStrike" kern="0" cap="none" spc="0" baseline="0">
                <a:solidFill>
                  <a:srgbClr val="655481"/>
                </a:solidFill>
                <a:uFillTx/>
                <a:latin typeface="Times New Roman" pitchFamily="18"/>
                <a:ea typeface="Microsoft YaHei" pitchFamily="2"/>
                <a:cs typeface="Times New Roman" pitchFamily="18"/>
                <a:hlinkClick r:id="rId3">
                  <a:extLst>
                    <a:ext uri="{A12FA001-AC4F-418D-AE19-62706E023703}">
                      <ahyp:hlinkClr xmlns:ahyp="http://schemas.microsoft.com/office/drawing/2018/hyperlinkcolor" val="tx"/>
                    </a:ext>
                  </a:extLst>
                </a:hlinkClick>
              </a:rPr>
              <a:t>www.pravniprostor.cz</a:t>
            </a:r>
            <a:r>
              <a:rPr lang="cs-CZ" sz="1400" b="0" i="0" u="none" strike="noStrike" kern="0" cap="none" spc="0" baseline="0">
                <a:solidFill>
                  <a:srgbClr val="655481"/>
                </a:solidFill>
                <a:uFillTx/>
                <a:latin typeface="Times New Roman" pitchFamily="18"/>
                <a:ea typeface="Microsoft YaHei" pitchFamily="2"/>
                <a:cs typeface="Times New Roman" pitchFamily="18"/>
              </a:rPr>
              <a:t>,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6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0292EB-1521-E812-E7C4-64C05F213EA9}"/>
              </a:ext>
            </a:extLst>
          </p:cNvPr>
          <p:cNvSpPr txBox="1">
            <a:spLocks noGrp="1"/>
          </p:cNvSpPr>
          <p:nvPr>
            <p:ph type="title" idx="4294967295"/>
          </p:nvPr>
        </p:nvSpPr>
        <p:spPr>
          <a:xfrm>
            <a:off x="251642" y="195480"/>
            <a:ext cx="6270342" cy="507235"/>
          </a:xfrm>
        </p:spPr>
        <p:txBody>
          <a:bodyPr/>
          <a:lstStyle/>
          <a:p>
            <a:pPr lvl="0"/>
            <a:r>
              <a:rPr lang="cs-CZ" sz="2000" b="1">
                <a:cs typeface="Arial" pitchFamily="2"/>
              </a:rPr>
              <a:t>Subjekty občanskoprávních vztahů – FO  a PO</a:t>
            </a:r>
          </a:p>
        </p:txBody>
      </p:sp>
      <p:sp>
        <p:nvSpPr>
          <p:cNvPr id="3" name="Zástupný symbol pro obsah 2">
            <a:extLst>
              <a:ext uri="{FF2B5EF4-FFF2-40B4-BE49-F238E27FC236}">
                <a16:creationId xmlns:a16="http://schemas.microsoft.com/office/drawing/2014/main" id="{7BB70CBE-44E5-0FCE-70A1-E1D4FC016B1F}"/>
              </a:ext>
            </a:extLst>
          </p:cNvPr>
          <p:cNvSpPr/>
          <p:nvPr/>
        </p:nvSpPr>
        <p:spPr>
          <a:xfrm>
            <a:off x="395642" y="822960"/>
            <a:ext cx="6768361" cy="37645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Osoby fyzické:</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Každá osoba má právní subjektivitu jako základní lidské právo (čl. 5 LZPS)</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Právní osobnost vzniká narozením - § 25 ObčZ právní domněnka, že se dítě narodí živé</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Právní způsobilost (svéprávnost): způsobilost vlastním právním jednáním nabývat práva a povinnosti, vzniká postupně podle stavu psychické vyspělosti člověka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Složka rozpoznávací a rozhodovací</a:t>
            </a: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Svéprávnost je určující pro procesní způsobilost (</a:t>
            </a:r>
            <a:r>
              <a:rPr lang="cs-CZ" sz="1200" b="0" i="0" u="none" strike="noStrike" kern="0" cap="none" spc="0" baseline="0">
                <a:solidFill>
                  <a:srgbClr val="655481"/>
                </a:solidFill>
                <a:uFillTx/>
                <a:latin typeface="Times New Roman" pitchFamily="18"/>
                <a:ea typeface="Microsoft YaHei" pitchFamily="2"/>
                <a:cs typeface="Times New Roman" pitchFamily="18"/>
              </a:rPr>
              <a:t>§ 20 o.s.ř. osoba je oprávněna procesně jednat v tom rozsahu, ve kterém je svéprávná)</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Svéprávnost </a:t>
            </a:r>
            <a:r>
              <a:rPr lang="cs-CZ" sz="1200" b="0" i="0" u="none" strike="noStrike" kern="0" cap="none" spc="0" baseline="0">
                <a:solidFill>
                  <a:srgbClr val="655481"/>
                </a:solidFill>
                <a:uFillTx/>
                <a:latin typeface="Times New Roman" pitchFamily="18"/>
                <a:ea typeface="Microsoft YaHei" pitchFamily="2"/>
                <a:cs typeface="Times New Roman" pitchFamily="18"/>
              </a:rPr>
              <a:t>se v plném rozsahu nabývá zletilostí, anebo uzavřením sňatku či rozhodnutím soudu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Za nesvéprávnou osobu v</a:t>
            </a:r>
            <a:r>
              <a:rPr lang="cs-CZ" sz="1200" b="0" i="0" u="none" strike="noStrike" kern="0" cap="none" spc="0" baseline="0">
                <a:solidFill>
                  <a:srgbClr val="655481"/>
                </a:solidFill>
                <a:uFillTx/>
                <a:latin typeface="Times New Roman" pitchFamily="18"/>
                <a:ea typeface="Microsoft YaHei" pitchFamily="2"/>
                <a:cs typeface="Times New Roman" pitchFamily="18"/>
              </a:rPr>
              <a:t>ždy musí jednat zákonný zástupce – v běžných záležitostech zastoupeného se vyžaduje pouze souhlas jednoho zákonného zástupce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Omezení svéprávnosti: možnost omezení z důvodu duševní poru</a:t>
            </a:r>
            <a:r>
              <a:rPr lang="cs-CZ" sz="1200" b="0" i="0" u="none" strike="noStrike" kern="0" cap="none" spc="0" baseline="0">
                <a:solidFill>
                  <a:srgbClr val="655481"/>
                </a:solidFill>
                <a:uFillTx/>
                <a:latin typeface="Times New Roman" pitchFamily="18"/>
                <a:ea typeface="Microsoft YaHei" pitchFamily="2"/>
                <a:cs typeface="Times New Roman" pitchFamily="18"/>
              </a:rPr>
              <a:t>chy, která není jen přechodná (§ 57 ObčZ) + pouze v nezbytném rozsahu a jen když hrozí závažná újma této osobě – nelze trvale, max. 3 roky, nelze zcela zbavit svéprávnosti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Při omezení osoby nutno jmenovat opatrovníka + podpůrná opatření při narušení schopnosti člověka jednat: předběžné prohlášení, nápomoc při rozhodování, zastoupení členem domácnosti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6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DAF3CD-80F4-7DF0-3A20-8285DBB6A755}"/>
              </a:ext>
            </a:extLst>
          </p:cNvPr>
          <p:cNvSpPr txBox="1">
            <a:spLocks noGrp="1"/>
          </p:cNvSpPr>
          <p:nvPr>
            <p:ph type="title" idx="4294967295"/>
          </p:nvPr>
        </p:nvSpPr>
        <p:spPr>
          <a:xfrm>
            <a:off x="251642" y="195480"/>
            <a:ext cx="6270342" cy="507235"/>
          </a:xfrm>
        </p:spPr>
        <p:txBody>
          <a:bodyPr/>
          <a:lstStyle/>
          <a:p>
            <a:pPr lvl="0"/>
            <a:r>
              <a:rPr lang="cs-CZ" sz="2000" b="1">
                <a:cs typeface="Arial" pitchFamily="2"/>
              </a:rPr>
              <a:t>Subjekty občanskoprávních vztahů – FO  a PO</a:t>
            </a:r>
          </a:p>
        </p:txBody>
      </p:sp>
      <p:sp>
        <p:nvSpPr>
          <p:cNvPr id="3" name="Zástupný symbol pro obsah 2">
            <a:extLst>
              <a:ext uri="{FF2B5EF4-FFF2-40B4-BE49-F238E27FC236}">
                <a16:creationId xmlns:a16="http://schemas.microsoft.com/office/drawing/2014/main" id="{D6B1280D-6F24-CA26-C0C2-B9DD31A7D155}"/>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Osoby fyzické – další aspekty: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Deliktní způsobilost – </a:t>
            </a:r>
            <a:r>
              <a:rPr lang="cs-CZ" sz="1200" b="0" i="0" u="none" strike="noStrike" kern="0" cap="none" spc="0" baseline="0">
                <a:solidFill>
                  <a:srgbClr val="655481"/>
                </a:solidFill>
                <a:uFillTx/>
                <a:latin typeface="Times New Roman" pitchFamily="18"/>
                <a:ea typeface="Microsoft YaHei" pitchFamily="2"/>
                <a:cs typeface="Times New Roman" pitchFamily="18"/>
              </a:rPr>
              <a:t>Každý odpovídá za své jednání, je-li po psychické stránce s to své jednání posoudit a ovládnout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Bydliště fyzické osoby – </a:t>
            </a:r>
            <a:r>
              <a:rPr lang="cs-CZ" sz="1200" b="0" i="0" u="none" strike="noStrike" kern="0" cap="none" spc="0" baseline="0">
                <a:solidFill>
                  <a:srgbClr val="655481"/>
                </a:solidFill>
                <a:uFillTx/>
                <a:latin typeface="Times New Roman" pitchFamily="18"/>
                <a:ea typeface="Microsoft YaHei" pitchFamily="2"/>
                <a:cs typeface="Times New Roman" pitchFamily="18"/>
              </a:rPr>
              <a:t>kritérium je faktický stav (</a:t>
            </a:r>
            <a:r>
              <a:rPr lang="cs-CZ" sz="1200" b="0" i="1" u="none" strike="noStrike" kern="0" cap="none" spc="0" baseline="0">
                <a:solidFill>
                  <a:srgbClr val="655481"/>
                </a:solidFill>
                <a:uFillTx/>
                <a:latin typeface="Times New Roman" pitchFamily="18"/>
                <a:ea typeface="Microsoft YaHei" pitchFamily="2"/>
                <a:cs typeface="Times New Roman" pitchFamily="18"/>
              </a:rPr>
              <a:t>corpus domicilandi</a:t>
            </a:r>
            <a:r>
              <a:rPr lang="cs-CZ" sz="1200" b="0" i="0" u="none" strike="noStrike" kern="0" cap="none" spc="0" baseline="0">
                <a:solidFill>
                  <a:srgbClr val="655481"/>
                </a:solidFill>
                <a:uFillTx/>
                <a:latin typeface="Times New Roman" pitchFamily="18"/>
                <a:ea typeface="Microsoft YaHei" pitchFamily="2"/>
                <a:cs typeface="Times New Roman" pitchFamily="18"/>
              </a:rPr>
              <a:t> + </a:t>
            </a:r>
            <a:r>
              <a:rPr lang="cs-CZ" sz="1200" b="0" i="1" u="none" strike="noStrike" kern="0" cap="none" spc="0" baseline="0">
                <a:solidFill>
                  <a:srgbClr val="655481"/>
                </a:solidFill>
                <a:uFillTx/>
                <a:latin typeface="Times New Roman" pitchFamily="18"/>
                <a:ea typeface="Microsoft YaHei" pitchFamily="2"/>
                <a:cs typeface="Times New Roman" pitchFamily="18"/>
              </a:rPr>
              <a:t>animus domicilandi</a:t>
            </a:r>
            <a:r>
              <a:rPr lang="cs-CZ" sz="1200" b="0" i="0" u="none" strike="noStrike" kern="0" cap="none" spc="0" baseline="0">
                <a:solidFill>
                  <a:srgbClr val="655481"/>
                </a:solidFill>
                <a:uFillTx/>
                <a:latin typeface="Times New Roman" pitchFamily="18"/>
                <a:ea typeface="Microsoft YaHei" pitchFamily="2"/>
                <a:cs typeface="Times New Roman" pitchFamily="18"/>
              </a:rPr>
              <a:t>), nikoliv úřední stav; nutno rozlišovat adresu trvalého pobytu. Bydliště má význam zejména z pohledu otázek doručování, určení místa plnění apod.</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Zánik právní osobností = smrtí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6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983ABE-385C-58AD-34FA-B9A26A0746CE}"/>
              </a:ext>
            </a:extLst>
          </p:cNvPr>
          <p:cNvSpPr txBox="1">
            <a:spLocks noGrp="1"/>
          </p:cNvSpPr>
          <p:nvPr>
            <p:ph type="title" idx="4294967295"/>
          </p:nvPr>
        </p:nvSpPr>
        <p:spPr>
          <a:xfrm>
            <a:off x="251642" y="195480"/>
            <a:ext cx="6270342" cy="507235"/>
          </a:xfrm>
        </p:spPr>
        <p:txBody>
          <a:bodyPr/>
          <a:lstStyle/>
          <a:p>
            <a:pPr lvl="0"/>
            <a:r>
              <a:rPr lang="cs-CZ" sz="2000" b="1">
                <a:cs typeface="Arial" pitchFamily="2"/>
              </a:rPr>
              <a:t>Právnické osoby dle systematiky NOZ</a:t>
            </a:r>
          </a:p>
        </p:txBody>
      </p:sp>
      <p:sp>
        <p:nvSpPr>
          <p:cNvPr id="3" name="Zástupný symbol pro obsah 2">
            <a:extLst>
              <a:ext uri="{FF2B5EF4-FFF2-40B4-BE49-F238E27FC236}">
                <a16:creationId xmlns:a16="http://schemas.microsoft.com/office/drawing/2014/main" id="{C67B34FC-B510-ADF1-3E37-26A03C06419B}"/>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4">
            <a:extLst>
              <a:ext uri="{FF2B5EF4-FFF2-40B4-BE49-F238E27FC236}">
                <a16:creationId xmlns:a16="http://schemas.microsoft.com/office/drawing/2014/main" id="{4368B164-FB6A-CD6F-E5C6-833DAE97B96B}"/>
              </a:ext>
            </a:extLst>
          </p:cNvPr>
          <p:cNvSpPr txBox="1"/>
          <p:nvPr/>
        </p:nvSpPr>
        <p:spPr>
          <a:xfrm>
            <a:off x="251642" y="801124"/>
            <a:ext cx="6912361" cy="4185757"/>
          </a:xfrm>
          <a:prstGeom prst="rect">
            <a:avLst/>
          </a:prstGeom>
          <a:noFill/>
          <a:ln cap="flat">
            <a:noFill/>
          </a:ln>
        </p:spPr>
        <p:txBody>
          <a:bodyPr vert="horz" wrap="square" lIns="91440" tIns="45720" rIns="91440" bIns="45720" anchor="t" anchorCtr="0" compatLnSpc="1">
            <a:spAutoFit/>
          </a:bodyPr>
          <a:lstStyle/>
          <a:p>
            <a:pPr marL="342900" marR="0" lvl="0" indent="-34290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 20 odst. 1 </a:t>
            </a:r>
            <a:r>
              <a:rPr lang="cs-CZ" sz="1400" b="0" i="1" u="none" strike="noStrike" kern="1200" cap="none" spc="0" baseline="0">
                <a:solidFill>
                  <a:srgbClr val="7030A0"/>
                </a:solidFill>
                <a:uFillTx/>
                <a:latin typeface="Times New Roman" pitchFamily="18"/>
                <a:ea typeface="Times New Roman" pitchFamily="18"/>
                <a:cs typeface="Times New Roman" pitchFamily="18"/>
              </a:rPr>
              <a:t>„Právnická osoba je organizovaný útvar, o kterém zákon stanoví, že má právní osobnost, nebo jehož právní osobnost zákon uzná. Právnická osoba může bez zřetele na předmět své činnosti mít práva a povinnosti, které se slučují s její právní povahou.“</a:t>
            </a:r>
          </a:p>
          <a:p>
            <a:pPr marL="342900" marR="0" lvl="0" indent="-34290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Stát se v oblasti soukromého práva považuje za právnickou osobu.</a:t>
            </a:r>
          </a:p>
          <a:p>
            <a:pPr marL="342900" marR="0" lvl="0" indent="-34290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Právnická osoba je považována za umělý výtvor, který je následně vnímán a vystupuje jako právní realita (teorie přenesené reality).</a:t>
            </a:r>
          </a:p>
          <a:p>
            <a:pPr marL="342900" marR="0" lvl="0" indent="-34290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Rozdíl oproti fyzickým osobám, kdy právnické osoby obdobné přirozené právo na vlastní právní osobnost nemají a je věcí státu přizná-li různým entitám tohoto druhu způsobilost mít práva a povinnosti.</a:t>
            </a:r>
          </a:p>
          <a:p>
            <a:pPr marL="342900" marR="0" lvl="0" indent="-34290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Právnické osoby jsou upraveny v NOZ §118 - §418</a:t>
            </a:r>
          </a:p>
          <a:p>
            <a:pPr marL="342900" marR="0" lvl="0" indent="-34290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Pojmovými znaky právnických osob jsou:</a:t>
            </a:r>
          </a:p>
          <a:p>
            <a:pPr marL="342900" marR="0" lvl="0" indent="-3429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právní osobnost (způsobilost mít v mezích právního řádu práva a povinnosti),</a:t>
            </a:r>
          </a:p>
          <a:p>
            <a:pPr marL="342900" marR="0" lvl="0" indent="-3429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svéprávnost (způsobilost nabývat práva a zavazovat se k povinnostem);</a:t>
            </a:r>
          </a:p>
          <a:p>
            <a:pPr marL="342900" marR="0" lvl="0" indent="-3429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deliktní způsobilost (způsobilost k zavinění)</a:t>
            </a:r>
          </a:p>
          <a:p>
            <a:pPr marL="342900" marR="0" lvl="0" indent="-3429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vlastní majetek</a:t>
            </a:r>
          </a:p>
          <a:p>
            <a:pPr marL="342900" marR="0" lvl="0" indent="-3429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organizační struktura</a:t>
            </a:r>
          </a:p>
          <a:p>
            <a:pPr marL="342900" marR="0" lvl="0" indent="-34290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Identifikačními znaky jsou: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 název, sídlo a předmět činnosti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6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3AF60B-9C35-F697-F9E6-049667CCE1D0}"/>
              </a:ext>
            </a:extLst>
          </p:cNvPr>
          <p:cNvSpPr txBox="1">
            <a:spLocks noGrp="1"/>
          </p:cNvSpPr>
          <p:nvPr>
            <p:ph type="title" idx="4294967295"/>
          </p:nvPr>
        </p:nvSpPr>
        <p:spPr>
          <a:xfrm>
            <a:off x="251642" y="195480"/>
            <a:ext cx="6270342" cy="507235"/>
          </a:xfrm>
        </p:spPr>
        <p:txBody>
          <a:bodyPr/>
          <a:lstStyle/>
          <a:p>
            <a:pPr lvl="0"/>
            <a:r>
              <a:rPr lang="cs-CZ" sz="2000" b="1">
                <a:cs typeface="Arial" pitchFamily="2"/>
              </a:rPr>
              <a:t>Druhy PO</a:t>
            </a:r>
          </a:p>
        </p:txBody>
      </p:sp>
      <p:sp>
        <p:nvSpPr>
          <p:cNvPr id="3" name="Zástupný symbol pro obsah 2">
            <a:extLst>
              <a:ext uri="{FF2B5EF4-FFF2-40B4-BE49-F238E27FC236}">
                <a16:creationId xmlns:a16="http://schemas.microsoft.com/office/drawing/2014/main" id="{2BB56767-E766-818B-93B7-34DF406B3DCB}"/>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4">
            <a:extLst>
              <a:ext uri="{FF2B5EF4-FFF2-40B4-BE49-F238E27FC236}">
                <a16:creationId xmlns:a16="http://schemas.microsoft.com/office/drawing/2014/main" id="{84B33C6D-04C5-2A4D-93CA-25624D401876}"/>
              </a:ext>
            </a:extLst>
          </p:cNvPr>
          <p:cNvSpPr txBox="1"/>
          <p:nvPr/>
        </p:nvSpPr>
        <p:spPr>
          <a:xfrm>
            <a:off x="251642" y="801124"/>
            <a:ext cx="8108588" cy="375487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1" i="0" u="none" strike="noStrike" kern="1200" cap="none" spc="0" baseline="0">
                <a:solidFill>
                  <a:srgbClr val="7030A0"/>
                </a:solidFill>
                <a:uFillTx/>
                <a:latin typeface="Times New Roman" pitchFamily="18"/>
                <a:cs typeface="Times New Roman" pitchFamily="18"/>
              </a:rPr>
              <a:t>dělení</a:t>
            </a:r>
          </a:p>
          <a:p>
            <a:pPr marL="457200" marR="0" lvl="0" indent="-457200" algn="l"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cs-CZ" sz="1600" b="1" i="0" u="none" strike="noStrike" kern="1200" cap="none" spc="0" baseline="0">
                <a:solidFill>
                  <a:srgbClr val="7030A0"/>
                </a:solidFill>
                <a:uFillTx/>
                <a:latin typeface="Times New Roman" pitchFamily="18"/>
                <a:cs typeface="Times New Roman" pitchFamily="18"/>
              </a:rPr>
              <a:t>Korporace</a:t>
            </a:r>
            <a:r>
              <a:rPr lang="cs-CZ" sz="1600" b="0" i="0" u="none" strike="noStrike" kern="1200" cap="none" spc="0" baseline="0">
                <a:solidFill>
                  <a:srgbClr val="7030A0"/>
                </a:solidFill>
                <a:uFillTx/>
                <a:latin typeface="Times New Roman" pitchFamily="18"/>
                <a:cs typeface="Times New Roman" pitchFamily="18"/>
              </a:rPr>
              <a:t> = sdružení několika osob (FO či PO) za účelem konání určité společné činnosti, základem je osobní substrát, korporace je subjekt práva odlišný od svých členů. Korporace může mít jediného člena, připouští-li to zákon (obchodní společnosti, družstva)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        Spolek = může být založen minimálně třemi osobami vedenými společným zájmem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b)    </a:t>
            </a:r>
            <a:r>
              <a:rPr lang="cs-CZ" sz="1600" b="1" i="0" u="none" strike="noStrike" kern="1200" cap="none" spc="0" baseline="0">
                <a:solidFill>
                  <a:srgbClr val="7030A0"/>
                </a:solidFill>
                <a:uFillTx/>
                <a:latin typeface="Times New Roman" pitchFamily="18"/>
                <a:cs typeface="Times New Roman" pitchFamily="18"/>
              </a:rPr>
              <a:t>Fundace</a:t>
            </a:r>
            <a:r>
              <a:rPr lang="cs-CZ" sz="1600" b="0" i="0" u="none" strike="noStrike" kern="1200" cap="none" spc="0" baseline="0">
                <a:solidFill>
                  <a:srgbClr val="7030A0"/>
                </a:solidFill>
                <a:uFillTx/>
                <a:latin typeface="Times New Roman" pitchFamily="18"/>
                <a:cs typeface="Times New Roman" pitchFamily="18"/>
              </a:rPr>
              <a:t> = účelové sdružení majetku fyzickou či právnickou osobou, základem je věcný substrát,  který vykazuje vlastní právní osobnost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Nadace = zakládá se k trvalé službě společensky nebo hospodářsky užitečnému účelu.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Nadační fond = rovněž založen za společenským nebo hospodářsky užitečným účelem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c) </a:t>
            </a:r>
            <a:r>
              <a:rPr lang="cs-CZ" sz="1600" b="1" i="0" u="none" strike="noStrike" kern="1200" cap="none" spc="0" baseline="0">
                <a:solidFill>
                  <a:srgbClr val="7030A0"/>
                </a:solidFill>
                <a:uFillTx/>
                <a:latin typeface="Times New Roman" pitchFamily="18"/>
                <a:cs typeface="Times New Roman" pitchFamily="18"/>
              </a:rPr>
              <a:t>Ústavy</a:t>
            </a:r>
            <a:r>
              <a:rPr lang="cs-CZ" sz="1600" b="0" i="0" u="none" strike="noStrike" kern="1200" cap="none" spc="0" baseline="0">
                <a:solidFill>
                  <a:srgbClr val="7030A0"/>
                </a:solidFill>
                <a:uFillTx/>
                <a:latin typeface="Times New Roman" pitchFamily="18"/>
                <a:cs typeface="Times New Roman" pitchFamily="18"/>
              </a:rPr>
              <a:t> = právnická osoba ustavená za účelem provozování činnosti užitečné společensky nebo hospodářsky s využitím své osobní a majetkové složky. Ústav provozuje činnost, jejíž výsledky jsou každému rovnocenně dostupné za podmínek předem stanovených. Zvláštní právnická osoba založená na hierarchickém principu.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7030A0"/>
              </a:solidFill>
              <a:uFillTx/>
              <a:latin typeface="Times New Roman" pitchFamily="18"/>
              <a:cs typeface="Times New Roman" pitchFamily="1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6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0042C2-1169-EBF5-DE8A-CD0C994918AF}"/>
              </a:ext>
            </a:extLst>
          </p:cNvPr>
          <p:cNvSpPr txBox="1">
            <a:spLocks noGrp="1"/>
          </p:cNvSpPr>
          <p:nvPr>
            <p:ph type="title" idx="4294967295"/>
          </p:nvPr>
        </p:nvSpPr>
        <p:spPr>
          <a:xfrm>
            <a:off x="251642" y="195480"/>
            <a:ext cx="6270342" cy="507235"/>
          </a:xfrm>
        </p:spPr>
        <p:txBody>
          <a:bodyPr/>
          <a:lstStyle/>
          <a:p>
            <a:pPr lvl="0"/>
            <a:r>
              <a:rPr lang="cs-CZ" sz="2000" b="1">
                <a:cs typeface="Arial" pitchFamily="2"/>
              </a:rPr>
              <a:t>Druhy PO</a:t>
            </a:r>
          </a:p>
        </p:txBody>
      </p:sp>
      <p:sp>
        <p:nvSpPr>
          <p:cNvPr id="3" name="Zástupný symbol pro obsah 2">
            <a:extLst>
              <a:ext uri="{FF2B5EF4-FFF2-40B4-BE49-F238E27FC236}">
                <a16:creationId xmlns:a16="http://schemas.microsoft.com/office/drawing/2014/main" id="{EE1BA4B1-2634-5348-C6DE-F73E88B49194}"/>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5">
            <a:extLst>
              <a:ext uri="{FF2B5EF4-FFF2-40B4-BE49-F238E27FC236}">
                <a16:creationId xmlns:a16="http://schemas.microsoft.com/office/drawing/2014/main" id="{BC450743-7B9A-8A69-4B67-EB03D6DEB443}"/>
              </a:ext>
            </a:extLst>
          </p:cNvPr>
          <p:cNvSpPr txBox="1"/>
          <p:nvPr/>
        </p:nvSpPr>
        <p:spPr>
          <a:xfrm>
            <a:off x="395642" y="1016703"/>
            <a:ext cx="8078888" cy="31393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7030A0"/>
                </a:solidFill>
                <a:uFillTx/>
                <a:latin typeface="Times New Roman" pitchFamily="18"/>
                <a:cs typeface="Times New Roman" pitchFamily="18"/>
              </a:rPr>
              <a:t>II. dělení</a:t>
            </a:r>
          </a:p>
          <a:p>
            <a:pPr marL="514350" marR="0" lvl="0" indent="-514350" algn="l"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cs-CZ" sz="1800" b="0" i="0" u="none" strike="noStrike" kern="1200" cap="none" spc="0" baseline="0">
                <a:solidFill>
                  <a:srgbClr val="7030A0"/>
                </a:solidFill>
                <a:uFillTx/>
                <a:latin typeface="Times New Roman" pitchFamily="18"/>
                <a:cs typeface="Times New Roman" pitchFamily="18"/>
              </a:rPr>
              <a:t>veřejnoprávní PO = zřizovány zákonem nebo správním rozhodnutím, podřízeny jsou veřejnoprávním předpisům</a:t>
            </a:r>
          </a:p>
          <a:p>
            <a:pPr marL="514350" marR="0" lvl="0" indent="-514350" algn="l"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cs-CZ" sz="1800" b="0" i="0" u="none" strike="noStrike" kern="1200" cap="none" spc="0" baseline="0">
                <a:solidFill>
                  <a:srgbClr val="7030A0"/>
                </a:solidFill>
                <a:uFillTx/>
                <a:latin typeface="Times New Roman" pitchFamily="18"/>
                <a:cs typeface="Times New Roman" pitchFamily="18"/>
              </a:rPr>
              <a:t>soukromoprávní PO = zakládány právním jednáním a vztahují se na ně předpisy soukromého práva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7030A0"/>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7030A0"/>
                </a:solidFill>
                <a:uFillTx/>
                <a:latin typeface="Times New Roman" pitchFamily="18"/>
                <a:cs typeface="Times New Roman" pitchFamily="18"/>
              </a:rPr>
              <a:t>III. dělení</a:t>
            </a:r>
          </a:p>
          <a:p>
            <a:pPr marL="514350" marR="0" lvl="0" indent="-514350" algn="l"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cs-CZ" sz="1800" b="0" i="0" u="none" strike="noStrike" kern="1200" cap="none" spc="0" baseline="0">
                <a:solidFill>
                  <a:srgbClr val="7030A0"/>
                </a:solidFill>
                <a:uFillTx/>
                <a:latin typeface="Times New Roman" pitchFamily="18"/>
                <a:cs typeface="Times New Roman" pitchFamily="18"/>
              </a:rPr>
              <a:t>ziskové = vytvářejí zisk hlavně za účelem jeho rozdělení mezi své členy nebo k jeho použití pro sebe, např. obchodní společnosti</a:t>
            </a:r>
          </a:p>
          <a:p>
            <a:pPr marL="514350" marR="0" lvl="0" indent="-514350" algn="l"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cs-CZ" sz="1800" b="0" i="0" u="none" strike="noStrike" kern="1200" cap="none" spc="0" baseline="0">
                <a:solidFill>
                  <a:srgbClr val="7030A0"/>
                </a:solidFill>
                <a:uFillTx/>
                <a:latin typeface="Times New Roman" pitchFamily="18"/>
                <a:cs typeface="Times New Roman" pitchFamily="18"/>
              </a:rPr>
              <a:t>neziskové = nesledují vytváření zisku jako svůj prioritní účel a vytvoří-li jej, používají jeho rozhodující část k obecně prospěšným účelům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7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F8B2EE-E775-72BA-E5B2-22658DB353D5}"/>
              </a:ext>
            </a:extLst>
          </p:cNvPr>
          <p:cNvSpPr txBox="1">
            <a:spLocks noGrp="1"/>
          </p:cNvSpPr>
          <p:nvPr>
            <p:ph type="title" idx="4294967295"/>
          </p:nvPr>
        </p:nvSpPr>
        <p:spPr>
          <a:xfrm>
            <a:off x="251642" y="195480"/>
            <a:ext cx="6270342" cy="507235"/>
          </a:xfrm>
        </p:spPr>
        <p:txBody>
          <a:bodyPr/>
          <a:lstStyle/>
          <a:p>
            <a:pPr lvl="0"/>
            <a:r>
              <a:rPr lang="cs-CZ" sz="2000" b="1">
                <a:cs typeface="Arial" pitchFamily="2"/>
              </a:rPr>
              <a:t>Osobnostní práva v pojetí OZ</a:t>
            </a:r>
          </a:p>
        </p:txBody>
      </p:sp>
      <p:sp>
        <p:nvSpPr>
          <p:cNvPr id="3" name="Zástupný symbol pro obsah 2">
            <a:extLst>
              <a:ext uri="{FF2B5EF4-FFF2-40B4-BE49-F238E27FC236}">
                <a16:creationId xmlns:a16="http://schemas.microsoft.com/office/drawing/2014/main" id="{A476EF89-EC35-C0F6-FC23-F745564DCFE7}"/>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5">
            <a:extLst>
              <a:ext uri="{FF2B5EF4-FFF2-40B4-BE49-F238E27FC236}">
                <a16:creationId xmlns:a16="http://schemas.microsoft.com/office/drawing/2014/main" id="{FBDA4F11-6776-5646-4AF8-D915AEA30566}"/>
              </a:ext>
            </a:extLst>
          </p:cNvPr>
          <p:cNvSpPr txBox="1"/>
          <p:nvPr/>
        </p:nvSpPr>
        <p:spPr>
          <a:xfrm>
            <a:off x="395642" y="1016703"/>
            <a:ext cx="8078888" cy="3323990"/>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Člověk má způsobilost mít v mezích právního řádu práva a povinnosti, a to od narození do smrti (právní osobnost).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Svéprávnost je způsobilost nabývat pro sebe vlastním právním jednáním práva a zavazovat se k povinnostem (právně jednat). Plná svéprávnost = 18 let. Svéprávnost lze pouze omezit, osoba nemůže být svéprávnosti zbavena.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Úprava fyzických osob v NOZ § 23 – §117</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Ochrana osobnosti – chráněna je osobnost člověka, včetně jeho přirozených práv. Každý je povinen ctít svobodné rozhodnutí člověka žít podle svého. (LZPS čl. 6, 7, 10, mezinárodní smlouvy, NOZ, autorský zákon, správněprávní a trestněprávní ochrana)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 77 - § 117 NOZ</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Ochrany požívají zejména život a důstojnost člověka, jeho zdraví a právo žít v příznivém životním prostředí, jeho vážnost, čest, soukromí a projevy osobní povahy.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cs typeface="Times New Roman" pitchFamily="18"/>
              </a:rPr>
              <a:t>Člověk má právo domáhat se, aby bylo upuštěno od neoprávněného zásahu do jeho osobnosti (žaloba zdržovací), nebo aby byl odstraněn následek (žaloba odstraňovací). Po smrti se může domáhat i kterákoliv z osob blízkých.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17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B0E23-A032-65BC-5610-43C75FA3FA4A}"/>
              </a:ext>
            </a:extLst>
          </p:cNvPr>
          <p:cNvSpPr txBox="1">
            <a:spLocks noGrp="1"/>
          </p:cNvSpPr>
          <p:nvPr>
            <p:ph type="title" idx="4294967295"/>
          </p:nvPr>
        </p:nvSpPr>
        <p:spPr>
          <a:xfrm>
            <a:off x="251642" y="195480"/>
            <a:ext cx="6270342" cy="507235"/>
          </a:xfrm>
        </p:spPr>
        <p:txBody>
          <a:bodyPr/>
          <a:lstStyle/>
          <a:p>
            <a:pPr lvl="0"/>
            <a:r>
              <a:rPr lang="cs-CZ" sz="2000" b="1">
                <a:cs typeface="Arial" pitchFamily="2"/>
              </a:rPr>
              <a:t>Jednotlivé aspekty ochrany osobnosti</a:t>
            </a:r>
          </a:p>
        </p:txBody>
      </p:sp>
      <p:sp>
        <p:nvSpPr>
          <p:cNvPr id="3" name="Zástupný symbol pro obsah 2">
            <a:extLst>
              <a:ext uri="{FF2B5EF4-FFF2-40B4-BE49-F238E27FC236}">
                <a16:creationId xmlns:a16="http://schemas.microsoft.com/office/drawing/2014/main" id="{3CEAA376-F69F-986F-9A36-547855257B06}"/>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5">
            <a:extLst>
              <a:ext uri="{FF2B5EF4-FFF2-40B4-BE49-F238E27FC236}">
                <a16:creationId xmlns:a16="http://schemas.microsoft.com/office/drawing/2014/main" id="{C01C8B59-7701-DED7-F834-1D20C319B326}"/>
              </a:ext>
            </a:extLst>
          </p:cNvPr>
          <p:cNvSpPr txBox="1"/>
          <p:nvPr/>
        </p:nvSpPr>
        <p:spPr>
          <a:xfrm>
            <a:off x="395642" y="1016703"/>
            <a:ext cx="8078888" cy="2308320"/>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Právo na jméno – ochrana jména, příjmení, rodného příjmení, pseudonymu</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Právo na osobní svobodu</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Právo na občanskou čest a důstojnost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Právo na podobu a právo k podobizně – podobu, aby bylo možné určit totožnost člověka, je možné zachytit pouze s jeho souhlasem</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Právo na soukromí – nikdo nesmí zasáhnout do soukromí jiného, nemá-li k tomu zákonný důvod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Právo na tělesnou integritu</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Právo na slovní projevy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17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E24834-445F-9B9F-6FF4-D481DBC17245}"/>
              </a:ext>
            </a:extLst>
          </p:cNvPr>
          <p:cNvSpPr txBox="1">
            <a:spLocks noGrp="1"/>
          </p:cNvSpPr>
          <p:nvPr>
            <p:ph type="title" idx="4294967295"/>
          </p:nvPr>
        </p:nvSpPr>
        <p:spPr>
          <a:xfrm>
            <a:off x="395642" y="195480"/>
            <a:ext cx="6126342" cy="507235"/>
          </a:xfrm>
        </p:spPr>
        <p:txBody>
          <a:bodyPr/>
          <a:lstStyle/>
          <a:p>
            <a:pPr lvl="0"/>
            <a:r>
              <a:rPr lang="cs-CZ" sz="2000" b="1">
                <a:cs typeface="Arial" pitchFamily="2"/>
              </a:rPr>
              <a:t>Právo na tělesnou a duševní integritu</a:t>
            </a:r>
          </a:p>
        </p:txBody>
      </p:sp>
      <p:sp>
        <p:nvSpPr>
          <p:cNvPr id="3" name="Zástupný symbol pro obsah 2">
            <a:extLst>
              <a:ext uri="{FF2B5EF4-FFF2-40B4-BE49-F238E27FC236}">
                <a16:creationId xmlns:a16="http://schemas.microsoft.com/office/drawing/2014/main" id="{4DAFEBE5-9A42-DE58-5792-93F97CD476FE}"/>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5">
            <a:extLst>
              <a:ext uri="{FF2B5EF4-FFF2-40B4-BE49-F238E27FC236}">
                <a16:creationId xmlns:a16="http://schemas.microsoft.com/office/drawing/2014/main" id="{BBFE8AC3-EEA9-FC55-E877-84A9BE552866}"/>
              </a:ext>
            </a:extLst>
          </p:cNvPr>
          <p:cNvSpPr txBox="1"/>
          <p:nvPr/>
        </p:nvSpPr>
        <p:spPr>
          <a:xfrm>
            <a:off x="395642" y="1016703"/>
            <a:ext cx="8078888" cy="4031873"/>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Člověk je nedotknutelný, lidské tělo je chráněno i po smrti.</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Nikdo nesmí zasáhnout do integrity člověka bez jeho souhlasu, či souhlasu zákonného zástupce.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Kdo chce provést na jiném člověku zákrok, musí mu vysvětlit jeho povahu.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Souhlas musí být písemný, má-li být oddělena část těla.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Souhlas může být kdykoliv odvolán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Zákrok ve stavu nouze = je-li život člověka v náhlém a patrném nebezpečí a nelze-li souhlas získat, lze okamžitě zakročit, je-li to prospěšné.</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Zákrok s nutným souhlasem soudu, zákrok s přivolením soudu</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Práva člověka převzatého do zdravotnického zařízení bez jeho souhlasu – hospitalizace člověka bez jeho souhlasu jen z důvodů stanovených zákonem</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Nakládání s částmi lidského těla – právo člověka dozvědět se, jak bylo s části jeho těla naloženo</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Ochrana lidského těla po smrti člověka – člověk má právo rozhodnout, jak bude po smrti s jeho tělem naloženo</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17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5746C5-C0AB-2CBC-FE7C-E3C2E9F85A07}"/>
              </a:ext>
            </a:extLst>
          </p:cNvPr>
          <p:cNvSpPr txBox="1">
            <a:spLocks noGrp="1"/>
          </p:cNvSpPr>
          <p:nvPr>
            <p:ph type="title" idx="4294967295"/>
          </p:nvPr>
        </p:nvSpPr>
        <p:spPr>
          <a:xfrm>
            <a:off x="395642" y="195480"/>
            <a:ext cx="6126342" cy="507235"/>
          </a:xfrm>
        </p:spPr>
        <p:txBody>
          <a:bodyPr/>
          <a:lstStyle/>
          <a:p>
            <a:pPr lvl="0"/>
            <a:r>
              <a:rPr lang="cs-CZ" sz="2000" b="1">
                <a:cs typeface="Arial" pitchFamily="2"/>
              </a:rPr>
              <a:t>Ochrana osobních údajů</a:t>
            </a:r>
          </a:p>
        </p:txBody>
      </p:sp>
      <p:sp>
        <p:nvSpPr>
          <p:cNvPr id="3" name="Zástupný symbol pro obsah 2">
            <a:extLst>
              <a:ext uri="{FF2B5EF4-FFF2-40B4-BE49-F238E27FC236}">
                <a16:creationId xmlns:a16="http://schemas.microsoft.com/office/drawing/2014/main" id="{54856634-B485-776D-791F-192A4E1A4C58}"/>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5">
            <a:extLst>
              <a:ext uri="{FF2B5EF4-FFF2-40B4-BE49-F238E27FC236}">
                <a16:creationId xmlns:a16="http://schemas.microsoft.com/office/drawing/2014/main" id="{A94140AD-5AF1-03B7-7641-9F563B4C535C}"/>
              </a:ext>
            </a:extLst>
          </p:cNvPr>
          <p:cNvSpPr txBox="1"/>
          <p:nvPr/>
        </p:nvSpPr>
        <p:spPr>
          <a:xfrm>
            <a:off x="395642" y="1016703"/>
            <a:ext cx="8078888" cy="2308320"/>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Nařízení Evropského parlamentu a Rady (EU) 2016/679 ze dne 27. dubna 2016 o ochraně fyzických osob v souvislosti se zpracováním osobních údajů a o volném pohybu těchto údajů a o zrušení směrnice 95/46/ES (obecné nařízení o ochraně osobních údajů) („GDPR“)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nahrazuje zákon č. 101/2000 Sb. na ochranu osobních údajů</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GDPR je od 25.5.2018 účinné v plném rozsahu a bez jakýchkoliv výjimek a úlev (adaptačním zákonem může být např. upravena výše pokuty)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GDPR nastoluje stejné právní povinnosti a podmínky v ochraně osobních údajů pro všechny státy EU</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17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319F78-1EE7-28D0-788D-A97E19ADEC31}"/>
              </a:ext>
            </a:extLst>
          </p:cNvPr>
          <p:cNvSpPr txBox="1">
            <a:spLocks noGrp="1"/>
          </p:cNvSpPr>
          <p:nvPr>
            <p:ph type="title" idx="4294967295"/>
          </p:nvPr>
        </p:nvSpPr>
        <p:spPr>
          <a:xfrm>
            <a:off x="395642" y="195480"/>
            <a:ext cx="6126342" cy="507235"/>
          </a:xfrm>
        </p:spPr>
        <p:txBody>
          <a:bodyPr/>
          <a:lstStyle/>
          <a:p>
            <a:pPr lvl="0"/>
            <a:r>
              <a:rPr lang="cs-CZ" sz="2000" b="1">
                <a:cs typeface="Arial" pitchFamily="2"/>
              </a:rPr>
              <a:t>Základní pojmy GDPR</a:t>
            </a:r>
          </a:p>
        </p:txBody>
      </p:sp>
      <p:sp>
        <p:nvSpPr>
          <p:cNvPr id="3" name="Zástupný symbol pro obsah 2">
            <a:extLst>
              <a:ext uri="{FF2B5EF4-FFF2-40B4-BE49-F238E27FC236}">
                <a16:creationId xmlns:a16="http://schemas.microsoft.com/office/drawing/2014/main" id="{FB297F79-0F73-92D0-5B22-45300916DAD8}"/>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5">
            <a:extLst>
              <a:ext uri="{FF2B5EF4-FFF2-40B4-BE49-F238E27FC236}">
                <a16:creationId xmlns:a16="http://schemas.microsoft.com/office/drawing/2014/main" id="{8FE454F9-8ED7-DC56-09A0-DE1DED243A6C}"/>
              </a:ext>
            </a:extLst>
          </p:cNvPr>
          <p:cNvSpPr txBox="1"/>
          <p:nvPr/>
        </p:nvSpPr>
        <p:spPr>
          <a:xfrm>
            <a:off x="395642" y="1016703"/>
            <a:ext cx="8078888" cy="3693316"/>
          </a:xfrm>
          <a:prstGeom prst="rect">
            <a:avLst/>
          </a:prstGeom>
          <a:noFill/>
          <a:ln cap="flat">
            <a:noFill/>
          </a:ln>
        </p:spPr>
        <p:txBody>
          <a:bodyPr vert="horz" wrap="square" lIns="91440" tIns="45720" rIns="91440" bIns="45720" anchor="t" anchorCtr="0" compatLnSpc="1">
            <a:spAutoFit/>
          </a:bodyPr>
          <a:lstStyle/>
          <a:p>
            <a:pPr marL="342900" marR="0" lvl="0" indent="-342900" algn="l" defTabSz="914400" rtl="0" fontAlgn="auto" hangingPunct="1">
              <a:lnSpc>
                <a:spcPct val="100000"/>
              </a:lnSpc>
              <a:spcBef>
                <a:spcPts val="0"/>
              </a:spcBef>
              <a:spcAft>
                <a:spcPts val="1200"/>
              </a:spcAft>
              <a:buSzPct val="100000"/>
              <a:buFont typeface="Calibri Light"/>
              <a:buAutoNum type="arabicParenR"/>
              <a:tabLst/>
              <a:defRPr sz="1800" b="0" i="0" u="none" strike="noStrike" kern="0" cap="none" spc="0" baseline="0">
                <a:solidFill>
                  <a:srgbClr val="000000"/>
                </a:solidFill>
                <a:uFillTx/>
              </a:defRPr>
            </a:pPr>
            <a:r>
              <a:rPr lang="cs-CZ" sz="1600" b="1" i="0" u="none" strike="noStrike" kern="1200" cap="none" spc="0" baseline="0">
                <a:solidFill>
                  <a:srgbClr val="7030A0"/>
                </a:solidFill>
                <a:uFillTx/>
                <a:latin typeface="Times New Roman" pitchFamily="18"/>
                <a:cs typeface="Times New Roman" pitchFamily="18"/>
              </a:rPr>
              <a:t>Osobní údaje </a:t>
            </a:r>
          </a:p>
          <a:p>
            <a:pPr marL="0" marR="0" lvl="0" indent="0" algn="just"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veškeré informace vztahující se k identifikované nebo identifikovatelné fyzické osobě; identifikovatelnou fyzickou osobou je osoba, kterou lze přímo či nepřímo identifikovat, zejm. odkazem na určitý identifikátor (jméno, identifikační číslo, lokační údaje nebo zvláštní prvky – fyzické, genetické, psychické, společenské identity FO), nevztahuje se na osobní údaje zesnulých osob a anonymizované údaje.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2) </a:t>
            </a:r>
            <a:r>
              <a:rPr lang="cs-CZ" sz="1600" b="1" i="0" u="none" strike="noStrike" kern="1200" cap="none" spc="0" baseline="0">
                <a:solidFill>
                  <a:srgbClr val="7030A0"/>
                </a:solidFill>
                <a:uFillTx/>
                <a:latin typeface="Times New Roman" pitchFamily="18"/>
                <a:cs typeface="Times New Roman" pitchFamily="18"/>
              </a:rPr>
              <a:t>Zpracování osobních údajů</a:t>
            </a:r>
          </a:p>
          <a:p>
            <a:pPr marL="0" marR="0" lvl="0" indent="0" algn="just"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jakákoliv operace nebo soubor operací s osobními údaji, který je prováděn pomocí nebo bez pomoci automatizovaných postupů spočívající v: shromáždění, zaznamenání, uspořádání, strukturování, uložení, přizpůsobení nebo pozměnění, vyhledání, nahlédnutí, použití, zpřístupnění přenosem, šíření nebo jakékoliv jiné zpřístupnění, seřazení či zkombinování, omezení, výmaz nebo zničení (např. vytvoření seznamu kontaktů, vedení agendy k mzdám, správa kontaktů se zákazníkem).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7670B9E0-9F8A-BAD3-4B12-C150E2B1FC85}"/>
              </a:ext>
            </a:extLst>
          </p:cNvPr>
          <p:cNvSpPr/>
          <p:nvPr/>
        </p:nvSpPr>
        <p:spPr>
          <a:xfrm>
            <a:off x="251642" y="267480"/>
            <a:ext cx="3456002" cy="4607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655481"/>
          </a:solidFill>
          <a:ln cap="flat">
            <a:noFill/>
            <a:prstDash val="solid"/>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pic>
        <p:nvPicPr>
          <p:cNvPr id="3" name="Obrázek 2">
            <a:extLst>
              <a:ext uri="{FF2B5EF4-FFF2-40B4-BE49-F238E27FC236}">
                <a16:creationId xmlns:a16="http://schemas.microsoft.com/office/drawing/2014/main" id="{80690A45-E4DA-666E-BC41-09126A9BB46B}"/>
              </a:ext>
            </a:extLst>
          </p:cNvPr>
          <p:cNvPicPr>
            <a:picLocks noChangeAspect="1"/>
          </p:cNvPicPr>
          <p:nvPr/>
        </p:nvPicPr>
        <p:blipFill>
          <a:blip r:embed="rId3">
            <a:lum/>
            <a:alphaModFix/>
          </a:blip>
          <a:srcRect/>
          <a:stretch>
            <a:fillRect/>
          </a:stretch>
        </p:blipFill>
        <p:spPr>
          <a:xfrm>
            <a:off x="7956002" y="226798"/>
            <a:ext cx="955794" cy="688323"/>
          </a:xfrm>
          <a:prstGeom prst="rect">
            <a:avLst/>
          </a:prstGeom>
          <a:noFill/>
          <a:ln cap="flat">
            <a:noFill/>
          </a:ln>
        </p:spPr>
      </p:pic>
      <p:sp>
        <p:nvSpPr>
          <p:cNvPr id="4" name="Zástupný symbol pro obsah 2">
            <a:extLst>
              <a:ext uri="{FF2B5EF4-FFF2-40B4-BE49-F238E27FC236}">
                <a16:creationId xmlns:a16="http://schemas.microsoft.com/office/drawing/2014/main" id="{D08DBC3D-4A0A-026D-2183-255952DB2272}"/>
              </a:ext>
            </a:extLst>
          </p:cNvPr>
          <p:cNvSpPr/>
          <p:nvPr/>
        </p:nvSpPr>
        <p:spPr>
          <a:xfrm>
            <a:off x="395642" y="1923842"/>
            <a:ext cx="2448004" cy="26640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sp>
        <p:nvSpPr>
          <p:cNvPr id="5" name="Zástupný symbol pro obsah 2">
            <a:extLst>
              <a:ext uri="{FF2B5EF4-FFF2-40B4-BE49-F238E27FC236}">
                <a16:creationId xmlns:a16="http://schemas.microsoft.com/office/drawing/2014/main" id="{B933998A-4A79-8DB9-5362-EE6AEC2D8422}"/>
              </a:ext>
            </a:extLst>
          </p:cNvPr>
          <p:cNvSpPr/>
          <p:nvPr/>
        </p:nvSpPr>
        <p:spPr>
          <a:xfrm>
            <a:off x="4068001" y="1131478"/>
            <a:ext cx="3887635"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Základní charakteristiky občanského práva:</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0" cap="none" spc="0" baseline="0">
              <a:solidFill>
                <a:srgbClr val="655481"/>
              </a:solidFill>
              <a:uFillTx/>
              <a:latin typeface="Times New Roman" pitchFamily="18"/>
              <a:ea typeface="Microsoft YaHei" pitchFamily="2"/>
              <a:cs typeface="Times New Roman" pitchFamily="18"/>
            </a:endParaRP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Základní právní odvětví pro většinu společenských interakcí = základ dnešní podoby společnosti</a:t>
            </a: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Základ pro jiná právní odvětví</a:t>
            </a: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Základní oblast úprav</a:t>
            </a:r>
            <a:r>
              <a:rPr lang="cs-CZ" sz="1400" b="1" i="0" u="none" strike="noStrike" kern="0" cap="none" spc="0" baseline="0">
                <a:solidFill>
                  <a:srgbClr val="655481"/>
                </a:solidFill>
                <a:uFillTx/>
                <a:latin typeface="Times New Roman" pitchFamily="18"/>
                <a:ea typeface="Microsoft YaHei" pitchFamily="2"/>
                <a:cs typeface="Times New Roman" pitchFamily="18"/>
              </a:rPr>
              <a:t>y soukromého práva</a:t>
            </a: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Historický charakter jednotlivých institutů</a:t>
            </a: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Postaveno na základních zásadách</a:t>
            </a: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6" name="Nadpis 1">
            <a:extLst>
              <a:ext uri="{FF2B5EF4-FFF2-40B4-BE49-F238E27FC236}">
                <a16:creationId xmlns:a16="http://schemas.microsoft.com/office/drawing/2014/main" id="{A9DEC8C7-32FF-3EBB-D50D-49EA4A1B810D}"/>
              </a:ext>
            </a:extLst>
          </p:cNvPr>
          <p:cNvSpPr/>
          <p:nvPr/>
        </p:nvSpPr>
        <p:spPr>
          <a:xfrm>
            <a:off x="388080" y="411480"/>
            <a:ext cx="3182761" cy="20159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Times New Roman" pitchFamily="18"/>
                <a:ea typeface="Microsoft YaHei" pitchFamily="2"/>
                <a:cs typeface="Times New Roman" pitchFamily="18"/>
              </a:rPr>
              <a:t>Kapitola 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0" cap="none" spc="0" baseline="0">
                <a:solidFill>
                  <a:srgbClr val="FFFFFF"/>
                </a:solidFill>
                <a:uFillTx/>
                <a:latin typeface="Times New Roman" pitchFamily="18"/>
                <a:ea typeface="Microsoft YaHei" pitchFamily="2"/>
                <a:cs typeface="Times New Roman" pitchFamily="18"/>
              </a:rPr>
              <a:t>Pojem občanského práva: vývoj a prameny</a:t>
            </a:r>
          </a:p>
        </p:txBody>
      </p:sp>
      <p:sp>
        <p:nvSpPr>
          <p:cNvPr id="7" name="Zástupný symbol pro obsah 2">
            <a:extLst>
              <a:ext uri="{FF2B5EF4-FFF2-40B4-BE49-F238E27FC236}">
                <a16:creationId xmlns:a16="http://schemas.microsoft.com/office/drawing/2014/main" id="{211D59BA-4136-D1EF-8E33-A6DA41CD6AE8}"/>
              </a:ext>
            </a:extLst>
          </p:cNvPr>
          <p:cNvSpPr/>
          <p:nvPr/>
        </p:nvSpPr>
        <p:spPr>
          <a:xfrm>
            <a:off x="395642" y="2571841"/>
            <a:ext cx="2952003" cy="20159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7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0118C1-7A2F-7662-0989-63239DB52EE7}"/>
              </a:ext>
            </a:extLst>
          </p:cNvPr>
          <p:cNvSpPr txBox="1">
            <a:spLocks noGrp="1"/>
          </p:cNvSpPr>
          <p:nvPr>
            <p:ph type="title" idx="4294967295"/>
          </p:nvPr>
        </p:nvSpPr>
        <p:spPr>
          <a:xfrm>
            <a:off x="395642" y="195480"/>
            <a:ext cx="6126342" cy="507235"/>
          </a:xfrm>
        </p:spPr>
        <p:txBody>
          <a:bodyPr/>
          <a:lstStyle/>
          <a:p>
            <a:pPr lvl="0"/>
            <a:r>
              <a:rPr lang="cs-CZ" sz="2000" b="1">
                <a:cs typeface="Arial" pitchFamily="2"/>
              </a:rPr>
              <a:t>Základní pojmy GDPR</a:t>
            </a:r>
          </a:p>
        </p:txBody>
      </p:sp>
      <p:sp>
        <p:nvSpPr>
          <p:cNvPr id="3" name="Zástupný symbol pro obsah 2">
            <a:extLst>
              <a:ext uri="{FF2B5EF4-FFF2-40B4-BE49-F238E27FC236}">
                <a16:creationId xmlns:a16="http://schemas.microsoft.com/office/drawing/2014/main" id="{DB7C83E0-1AE9-C736-3013-63C3178EAC28}"/>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5">
            <a:extLst>
              <a:ext uri="{FF2B5EF4-FFF2-40B4-BE49-F238E27FC236}">
                <a16:creationId xmlns:a16="http://schemas.microsoft.com/office/drawing/2014/main" id="{A3293F3A-25A2-D527-E4DB-0C178AB1B55B}"/>
              </a:ext>
            </a:extLst>
          </p:cNvPr>
          <p:cNvSpPr txBox="1"/>
          <p:nvPr/>
        </p:nvSpPr>
        <p:spPr>
          <a:xfrm>
            <a:off x="395642" y="1016703"/>
            <a:ext cx="8078888" cy="3046991"/>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Kdy lze údaje zpracovávat? Musí být splněna aspoň 1 z následujících podmínek – souhlas, smlouva, právní povinnost, životně důležité zájmy subjektu dat (např. je v bezvědomí), veřejný zájem (daňový úřad, policie…), oprávněné zájmy správce (nesmí převažovat nad zájmy nebo právy a svobodami subjektů – lépe se souhlasem)</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3) </a:t>
            </a:r>
            <a:r>
              <a:rPr lang="cs-CZ" sz="1600" b="1" i="0" u="none" strike="noStrike" kern="1200" cap="none" spc="0" baseline="0">
                <a:solidFill>
                  <a:srgbClr val="7030A0"/>
                </a:solidFill>
                <a:uFillTx/>
                <a:latin typeface="Times New Roman" pitchFamily="18"/>
                <a:cs typeface="Times New Roman" pitchFamily="18"/>
              </a:rPr>
              <a:t>Souhlas</a:t>
            </a:r>
            <a:r>
              <a:rPr lang="cs-CZ" sz="1600" b="0" i="0" u="none" strike="noStrike" kern="1200" cap="none" spc="0" baseline="0">
                <a:solidFill>
                  <a:srgbClr val="7030A0"/>
                </a:solidFill>
                <a:uFillTx/>
                <a:latin typeface="Times New Roman" pitchFamily="18"/>
                <a:cs typeface="Times New Roman" pitchFamily="18"/>
              </a:rPr>
              <a:t> – svobodný, konkrétní, informovaný, jednoznačný</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4) </a:t>
            </a:r>
            <a:r>
              <a:rPr lang="cs-CZ" sz="1600" b="1" i="0" u="none" strike="noStrike" kern="1200" cap="none" spc="0" baseline="0">
                <a:solidFill>
                  <a:srgbClr val="7030A0"/>
                </a:solidFill>
                <a:uFillTx/>
                <a:latin typeface="Times New Roman" pitchFamily="18"/>
                <a:cs typeface="Times New Roman" pitchFamily="18"/>
              </a:rPr>
              <a:t>Správce</a:t>
            </a:r>
            <a:r>
              <a:rPr lang="cs-CZ" sz="1600" b="0" i="0" u="none" strike="noStrike" kern="1200" cap="none" spc="0" baseline="0">
                <a:solidFill>
                  <a:srgbClr val="7030A0"/>
                </a:solidFill>
                <a:uFillTx/>
                <a:latin typeface="Times New Roman" pitchFamily="18"/>
                <a:cs typeface="Times New Roman" pitchFamily="18"/>
              </a:rPr>
              <a:t> – FO nebo PO, orgán veřejné moci nebo jiný subjekt, který sám nebo společně s jinými určuje účely a prostředky zpracování osobních údajů</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5) </a:t>
            </a:r>
            <a:r>
              <a:rPr lang="cs-CZ" sz="1600" b="1" i="0" u="none" strike="noStrike" kern="1200" cap="none" spc="0" baseline="0">
                <a:solidFill>
                  <a:srgbClr val="7030A0"/>
                </a:solidFill>
                <a:uFillTx/>
                <a:latin typeface="Times New Roman" pitchFamily="18"/>
                <a:cs typeface="Times New Roman" pitchFamily="18"/>
              </a:rPr>
              <a:t>Zpracovatel</a:t>
            </a:r>
            <a:r>
              <a:rPr lang="cs-CZ" sz="1600" b="0" i="0" u="none" strike="noStrike" kern="1200" cap="none" spc="0" baseline="0">
                <a:solidFill>
                  <a:srgbClr val="7030A0"/>
                </a:solidFill>
                <a:uFillTx/>
                <a:latin typeface="Times New Roman" pitchFamily="18"/>
                <a:cs typeface="Times New Roman" pitchFamily="18"/>
              </a:rPr>
              <a:t> – FO nebo PO, nebo jiný subjekt, který zpracovává osobní údaje pro správce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6) </a:t>
            </a:r>
            <a:r>
              <a:rPr lang="cs-CZ" sz="1600" b="1" i="0" u="none" strike="noStrike" kern="1200" cap="none" spc="0" baseline="0">
                <a:solidFill>
                  <a:srgbClr val="7030A0"/>
                </a:solidFill>
                <a:uFillTx/>
                <a:latin typeface="Times New Roman" pitchFamily="18"/>
                <a:cs typeface="Times New Roman" pitchFamily="18"/>
              </a:rPr>
              <a:t>Bezpečnostní incident </a:t>
            </a:r>
            <a:r>
              <a:rPr lang="cs-CZ" sz="1600" b="0" i="0" u="none" strike="noStrike" kern="1200" cap="none" spc="0" baseline="0">
                <a:solidFill>
                  <a:srgbClr val="7030A0"/>
                </a:solidFill>
                <a:uFillTx/>
                <a:latin typeface="Times New Roman" pitchFamily="18"/>
                <a:cs typeface="Times New Roman" pitchFamily="18"/>
              </a:rPr>
              <a:t>– porušení zabezpečení, které vede k náhodnému nebo protiprávnímu zničení, ztrátě, změně nebo neoprávněnému poskytnutí nebo zpřístupnění přenášených, uložených nebo jinak zpracovávaných osobních údajů</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17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D678E5-C376-4B4D-B9D2-DC79E6F9283D}"/>
              </a:ext>
            </a:extLst>
          </p:cNvPr>
          <p:cNvSpPr txBox="1">
            <a:spLocks noGrp="1"/>
          </p:cNvSpPr>
          <p:nvPr>
            <p:ph type="title" idx="4294967295"/>
          </p:nvPr>
        </p:nvSpPr>
        <p:spPr>
          <a:xfrm>
            <a:off x="395642" y="195480"/>
            <a:ext cx="6126342" cy="507235"/>
          </a:xfrm>
        </p:spPr>
        <p:txBody>
          <a:bodyPr/>
          <a:lstStyle/>
          <a:p>
            <a:pPr lvl="0"/>
            <a:r>
              <a:rPr lang="cs-CZ" sz="2000" b="1">
                <a:cs typeface="Arial" pitchFamily="2"/>
              </a:rPr>
              <a:t>Práva subjektů údajů</a:t>
            </a:r>
          </a:p>
        </p:txBody>
      </p:sp>
      <p:sp>
        <p:nvSpPr>
          <p:cNvPr id="3" name="Zástupný symbol pro obsah 2">
            <a:extLst>
              <a:ext uri="{FF2B5EF4-FFF2-40B4-BE49-F238E27FC236}">
                <a16:creationId xmlns:a16="http://schemas.microsoft.com/office/drawing/2014/main" id="{B88F09B6-50CF-495D-EFB4-AEA758ACA580}"/>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5">
            <a:extLst>
              <a:ext uri="{FF2B5EF4-FFF2-40B4-BE49-F238E27FC236}">
                <a16:creationId xmlns:a16="http://schemas.microsoft.com/office/drawing/2014/main" id="{5EA8D2BF-EC1D-C19D-20C1-503447CAA4C2}"/>
              </a:ext>
            </a:extLst>
          </p:cNvPr>
          <p:cNvSpPr txBox="1"/>
          <p:nvPr/>
        </p:nvSpPr>
        <p:spPr>
          <a:xfrm>
            <a:off x="395642" y="1016703"/>
            <a:ext cx="8078888" cy="3139318"/>
          </a:xfrm>
          <a:prstGeom prst="rect">
            <a:avLst/>
          </a:prstGeom>
          <a:noFill/>
          <a:ln cap="flat">
            <a:noFill/>
          </a:ln>
        </p:spPr>
        <p:txBody>
          <a:bodyPr vert="horz" wrap="square" lIns="91440" tIns="45720" rIns="91440" bIns="45720" anchor="t" anchorCtr="0" compatLnSpc="1">
            <a:spAutoFit/>
          </a:bodyPr>
          <a:lstStyle/>
          <a:p>
            <a:pPr marL="457200" marR="0" lvl="0" indent="-45720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400" b="1" i="0" u="none" strike="noStrike" kern="1200" cap="none" spc="0" baseline="0">
                <a:solidFill>
                  <a:srgbClr val="7030A0"/>
                </a:solidFill>
                <a:uFillTx/>
                <a:latin typeface="Calibri"/>
              </a:rPr>
              <a:t>Právo na přístup </a:t>
            </a:r>
            <a:r>
              <a:rPr lang="cs-CZ" sz="1400" b="0" i="0" u="none" strike="noStrike" kern="1200" cap="none" spc="0" baseline="0">
                <a:solidFill>
                  <a:srgbClr val="7030A0"/>
                </a:solidFill>
                <a:uFillTx/>
                <a:latin typeface="Calibri"/>
              </a:rPr>
              <a:t>- kdo zpracovává, co zpracovává, kde jsou OÚ zpracovány, jak dlouho, proč, povinnost správce poskytnou kopii zpracovávaných údajů;</a:t>
            </a:r>
          </a:p>
          <a:p>
            <a:pPr marL="457200" marR="0" lvl="0" indent="-45720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400" b="1" i="0" u="none" strike="noStrike" kern="1200" cap="none" spc="0" baseline="0">
                <a:solidFill>
                  <a:srgbClr val="7030A0"/>
                </a:solidFill>
                <a:uFillTx/>
                <a:latin typeface="Calibri"/>
              </a:rPr>
              <a:t>Právo na opravu </a:t>
            </a:r>
            <a:r>
              <a:rPr lang="cs-CZ" sz="1400" b="0" i="0" u="none" strike="noStrike" kern="1200" cap="none" spc="0" baseline="0">
                <a:solidFill>
                  <a:srgbClr val="7030A0"/>
                </a:solidFill>
                <a:uFillTx/>
                <a:latin typeface="Calibri"/>
              </a:rPr>
              <a:t>– bez zbytečného odkladu</a:t>
            </a:r>
          </a:p>
          <a:p>
            <a:pPr marL="457200" marR="0" lvl="0" indent="-45720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400" b="1" i="0" u="none" strike="noStrike" kern="1200" cap="none" spc="0" baseline="0">
                <a:solidFill>
                  <a:srgbClr val="7030A0"/>
                </a:solidFill>
                <a:uFillTx/>
                <a:latin typeface="Calibri"/>
              </a:rPr>
              <a:t>Právo na výmaz a právo být zapomenut </a:t>
            </a:r>
            <a:r>
              <a:rPr lang="cs-CZ" sz="1400" b="0" i="0" u="none" strike="noStrike" kern="1200" cap="none" spc="0" baseline="0">
                <a:solidFill>
                  <a:srgbClr val="7030A0"/>
                </a:solidFill>
                <a:uFillTx/>
                <a:latin typeface="Calibri"/>
              </a:rPr>
              <a:t>– OÚ již nejsou potřebné pro účel, pro který byly shromažďovány a zpracovávány, subjekt odvolal souhlas a není žádný další důvod zpracování, pozor – někdy nemůže být celkový výmaz (zák. o archivnictví, zák. o účetnictví)</a:t>
            </a:r>
          </a:p>
          <a:p>
            <a:pPr marL="457200" marR="0" lvl="0" indent="-45720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400" b="1" i="0" u="none" strike="noStrike" kern="1200" cap="none" spc="0" baseline="0">
                <a:solidFill>
                  <a:srgbClr val="7030A0"/>
                </a:solidFill>
                <a:uFillTx/>
                <a:latin typeface="Calibri"/>
              </a:rPr>
              <a:t>Právo na omezení zpracování </a:t>
            </a:r>
            <a:r>
              <a:rPr lang="cs-CZ" sz="1400" b="0" i="0" u="none" strike="noStrike" kern="1200" cap="none" spc="0" baseline="0">
                <a:solidFill>
                  <a:srgbClr val="7030A0"/>
                </a:solidFill>
                <a:uFillTx/>
                <a:latin typeface="Calibri"/>
              </a:rPr>
              <a:t>– subjekt popírá přesnost OÚ; zpracování je protiprávní; vznesena námitka proti zpracování; data budou dočasně nedostupná</a:t>
            </a:r>
          </a:p>
          <a:p>
            <a:pPr marL="457200" marR="0" lvl="0" indent="-45720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400" b="1" i="0" u="none" strike="noStrike" kern="1200" cap="none" spc="0" baseline="0">
                <a:solidFill>
                  <a:srgbClr val="7030A0"/>
                </a:solidFill>
                <a:uFillTx/>
                <a:latin typeface="Calibri"/>
              </a:rPr>
              <a:t>Právo na přenositelnost údajů </a:t>
            </a:r>
            <a:r>
              <a:rPr lang="cs-CZ" sz="1400" b="0" i="0" u="none" strike="noStrike" kern="1200" cap="none" spc="0" baseline="0">
                <a:solidFill>
                  <a:srgbClr val="7030A0"/>
                </a:solidFill>
                <a:uFillTx/>
                <a:latin typeface="Calibri"/>
              </a:rPr>
              <a:t>– subjekt má právo získat bezplatně své zpracovávané údaje, zpracování musí být založeno na souhlasu nebo na smlouvě a provádí se automatizovaně (např. klient banky chce ukončit smlouvu, chce své OÚ – banka předá druhé bance)</a:t>
            </a:r>
          </a:p>
          <a:p>
            <a:pPr marL="457200" marR="0" lvl="0" indent="-45720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400" b="1" i="0" u="none" strike="noStrike" kern="1200" cap="none" spc="0" baseline="0">
                <a:solidFill>
                  <a:srgbClr val="7030A0"/>
                </a:solidFill>
                <a:uFillTx/>
                <a:latin typeface="Calibri"/>
              </a:rPr>
              <a:t>Právo vznést námitku </a:t>
            </a:r>
            <a:r>
              <a:rPr lang="cs-CZ" sz="1400" b="0" i="0" u="none" strike="noStrike" kern="1200" cap="none" spc="0" baseline="0">
                <a:solidFill>
                  <a:srgbClr val="7030A0"/>
                </a:solidFill>
                <a:uFillTx/>
                <a:latin typeface="Calibri"/>
              </a:rPr>
              <a:t>– vůči zpracování, vč. profilování z důvodu osobní situace. Přímý marketing – vždy právo vznést námitku proti zpracování (zmizí cookies). Nesmí převážit veř. zájem.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17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A28B40-AE08-77D5-3D59-9D97FB001FA4}"/>
              </a:ext>
            </a:extLst>
          </p:cNvPr>
          <p:cNvSpPr txBox="1">
            <a:spLocks noGrp="1"/>
          </p:cNvSpPr>
          <p:nvPr>
            <p:ph type="title" idx="4294967295"/>
          </p:nvPr>
        </p:nvSpPr>
        <p:spPr>
          <a:xfrm>
            <a:off x="395642" y="195480"/>
            <a:ext cx="7409410" cy="507235"/>
          </a:xfrm>
        </p:spPr>
        <p:txBody>
          <a:bodyPr/>
          <a:lstStyle/>
          <a:p>
            <a:pPr lvl="0"/>
            <a:r>
              <a:rPr lang="cs-CZ" sz="2000" b="1">
                <a:cs typeface="Arial" pitchFamily="2"/>
              </a:rPr>
              <a:t>Porušení ochrany osobních údajů + dozorové orgány a sankce</a:t>
            </a:r>
          </a:p>
        </p:txBody>
      </p:sp>
      <p:sp>
        <p:nvSpPr>
          <p:cNvPr id="3" name="Zástupný symbol pro obsah 2">
            <a:extLst>
              <a:ext uri="{FF2B5EF4-FFF2-40B4-BE49-F238E27FC236}">
                <a16:creationId xmlns:a16="http://schemas.microsoft.com/office/drawing/2014/main" id="{0029A3C2-A6D1-6E20-B75B-714C9EE6D840}"/>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5">
            <a:extLst>
              <a:ext uri="{FF2B5EF4-FFF2-40B4-BE49-F238E27FC236}">
                <a16:creationId xmlns:a16="http://schemas.microsoft.com/office/drawing/2014/main" id="{BE639772-839A-CA29-2D62-66F02222E959}"/>
              </a:ext>
            </a:extLst>
          </p:cNvPr>
          <p:cNvSpPr txBox="1"/>
          <p:nvPr/>
        </p:nvSpPr>
        <p:spPr>
          <a:xfrm>
            <a:off x="395642" y="1016703"/>
            <a:ext cx="8078888" cy="3631759"/>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1200"/>
              </a:spcAft>
              <a:buSzPct val="100000"/>
              <a:buFont typeface="Wingdings" pitchFamily="2"/>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Calibri"/>
              </a:rPr>
              <a:t>Nastane-li jakékoli porušení zabezpečení osobních údajů, je správce povinen bez zbytečného odkladu, a pokud možno do 72 hodin od okamžiku, kdy se o něm dozvěděl, toto porušení oznámit Úřadu pro ochranu osobních údajů. </a:t>
            </a:r>
          </a:p>
          <a:p>
            <a:pPr marL="0" marR="0" lvl="0" indent="0" algn="just" defTabSz="914400" rtl="0" fontAlgn="auto" hangingPunct="1">
              <a:lnSpc>
                <a:spcPct val="100000"/>
              </a:lnSpc>
              <a:spcBef>
                <a:spcPts val="0"/>
              </a:spcBef>
              <a:spcAft>
                <a:spcPts val="1200"/>
              </a:spcAft>
              <a:buSzPct val="100000"/>
              <a:buFont typeface="Wingdings" pitchFamily="2"/>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Calibri"/>
              </a:rPr>
              <a:t>O každém porušení ochrany osobních údajů se vedou záznamy. </a:t>
            </a:r>
          </a:p>
          <a:p>
            <a:pPr marL="0" marR="0" lvl="0" indent="0" algn="just" defTabSz="914400" rtl="0" fontAlgn="auto" hangingPunct="1">
              <a:lnSpc>
                <a:spcPct val="100000"/>
              </a:lnSpc>
              <a:spcBef>
                <a:spcPts val="0"/>
              </a:spcBef>
              <a:spcAft>
                <a:spcPts val="1200"/>
              </a:spcAft>
              <a:buSzPct val="100000"/>
              <a:buFont typeface="Wingdings" pitchFamily="2"/>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Calibri"/>
              </a:rPr>
              <a:t>Hlášení subjektu osobních údajů není nutné, pokud byla přijata opatření, která činí údaje nesrozumitelnými pro neoprávněné osoby; přijata opatření, tak že se negativní dopady neprojeví.</a:t>
            </a:r>
          </a:p>
          <a:p>
            <a:pPr marL="0" marR="0" lvl="0" indent="0" algn="just" defTabSz="914400" rtl="0" fontAlgn="auto" hangingPunct="1">
              <a:lnSpc>
                <a:spcPct val="100000"/>
              </a:lnSpc>
              <a:spcBef>
                <a:spcPts val="0"/>
              </a:spcBef>
              <a:spcAft>
                <a:spcPts val="1200"/>
              </a:spcAft>
              <a:buSzPct val="100000"/>
              <a:buFont typeface="Wingdings" pitchFamily="2"/>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Calibri"/>
              </a:rPr>
              <a:t>Nezávislý orgán veřejné moci – v ČR – Úřad pro ochranu osobních údajů</a:t>
            </a:r>
          </a:p>
          <a:p>
            <a:pPr marL="0" marR="0" lvl="0" indent="0" algn="just" defTabSz="914400" rtl="0" fontAlgn="auto" hangingPunct="1">
              <a:lnSpc>
                <a:spcPct val="100000"/>
              </a:lnSpc>
              <a:spcBef>
                <a:spcPts val="0"/>
              </a:spcBef>
              <a:spcAft>
                <a:spcPts val="1200"/>
              </a:spcAft>
              <a:buSzPct val="100000"/>
              <a:buFont typeface="Wingdings" pitchFamily="2"/>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Calibri"/>
              </a:rPr>
              <a:t>Nadřízeným orgánem je Evropský sbor pro ochranu osobních údajů</a:t>
            </a:r>
          </a:p>
          <a:p>
            <a:pPr marL="0" marR="0" lvl="0" indent="0" algn="just" defTabSz="914400" rtl="0" fontAlgn="auto" hangingPunct="1">
              <a:lnSpc>
                <a:spcPct val="100000"/>
              </a:lnSpc>
              <a:spcBef>
                <a:spcPts val="0"/>
              </a:spcBef>
              <a:spcAft>
                <a:spcPts val="1200"/>
              </a:spcAft>
              <a:buSzPct val="100000"/>
              <a:buFont typeface="Wingdings" pitchFamily="2"/>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Calibri"/>
              </a:rPr>
              <a:t>Sankce: náhrada hmotné či nehmotné újmy od správce nebo zpracovatele; správní pokuty udělené dozorovým úřadem, a to až do výše 20 000 000 EUR, nebo jedná-li se o podnik, až do výše 4% celkového ročního obratu celosvětově za předchozí finanční rok (jednotlivé státy si výši mohou upravit)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17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94F91F-7A06-986C-971E-FCE5CAD2AAE1}"/>
              </a:ext>
            </a:extLst>
          </p:cNvPr>
          <p:cNvSpPr txBox="1">
            <a:spLocks noGrp="1"/>
          </p:cNvSpPr>
          <p:nvPr>
            <p:ph type="title" idx="4294967295"/>
          </p:nvPr>
        </p:nvSpPr>
        <p:spPr>
          <a:xfrm>
            <a:off x="395642" y="195480"/>
            <a:ext cx="7409410" cy="507235"/>
          </a:xfrm>
        </p:spPr>
        <p:txBody>
          <a:bodyPr/>
          <a:lstStyle/>
          <a:p>
            <a:pPr lvl="0"/>
            <a:r>
              <a:rPr lang="cs-CZ" sz="2000" b="1">
                <a:cs typeface="Arial" pitchFamily="2"/>
              </a:rPr>
              <a:t>Věcná práva</a:t>
            </a:r>
          </a:p>
        </p:txBody>
      </p:sp>
      <p:sp>
        <p:nvSpPr>
          <p:cNvPr id="3" name="Zástupný symbol pro obsah 2">
            <a:extLst>
              <a:ext uri="{FF2B5EF4-FFF2-40B4-BE49-F238E27FC236}">
                <a16:creationId xmlns:a16="http://schemas.microsoft.com/office/drawing/2014/main" id="{BE9B333F-8343-029C-7AF3-3B14CB45B7E2}"/>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5">
            <a:extLst>
              <a:ext uri="{FF2B5EF4-FFF2-40B4-BE49-F238E27FC236}">
                <a16:creationId xmlns:a16="http://schemas.microsoft.com/office/drawing/2014/main" id="{439B198D-8056-8206-301A-99193258D000}"/>
              </a:ext>
            </a:extLst>
          </p:cNvPr>
          <p:cNvSpPr txBox="1"/>
          <p:nvPr/>
        </p:nvSpPr>
        <p:spPr>
          <a:xfrm>
            <a:off x="296494" y="818205"/>
            <a:ext cx="8078888" cy="3293211"/>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Calibri"/>
              </a:rPr>
              <a:t>Působí vůči všem: „erga omnes“ vs. „Inter partes“ = obligace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Calibri"/>
              </a:rPr>
              <a:t>Zápis do veřejného seznamu (katastr nemovitostí)</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Calibri"/>
              </a:rPr>
              <a:t>Princip materiální publicity: § 980 NOZ</a:t>
            </a:r>
            <a:r>
              <a:rPr lang="cs-CZ" sz="1600" b="0" i="1" u="none" strike="noStrike" kern="1200" cap="none" spc="0" baseline="0">
                <a:solidFill>
                  <a:srgbClr val="7030A0"/>
                </a:solidFill>
                <a:uFillTx/>
                <a:latin typeface="Calibri"/>
              </a:rPr>
              <a:t>: Je-li do veřejného seznamu zapsáno právo k věci, neomlouvá nikoho neznalost zapsaného údaje. Stanoví-li to právní předpis, zapíše se do veřejného seznamu kromě věcného práva i právo užívání nebo požívání, jakož i omezení rozsahu nebo způsobu užívání nebo požívání věci spoluvlastníky. - Je-li právo k věci zapsáno do veřejného seznamu, má se za to, že bylo zapsáno v souladu se skutečným právním stavem. Bylo-li právo k věci z veřejného seznamu vymazáno, má se za to, že neexistuje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1" u="none" strike="noStrike" kern="1200" cap="none" spc="0" baseline="0">
              <a:solidFill>
                <a:srgbClr val="7030A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Calibri"/>
              </a:rPr>
              <a:t>Limit věcných práv: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Calibri"/>
              </a:rPr>
              <a:t>Promlčení (oslabení práva), prekluze (zánik práva), vydržení (10 – 20 let u vlastnictví)</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Calibri"/>
              </a:rPr>
              <a:t>Předpoklady vydržení: dobrá víra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17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3A17E8-47ED-6A75-3672-2EC1A03D83AB}"/>
              </a:ext>
            </a:extLst>
          </p:cNvPr>
          <p:cNvSpPr txBox="1">
            <a:spLocks noGrp="1"/>
          </p:cNvSpPr>
          <p:nvPr>
            <p:ph type="title" idx="4294967295"/>
          </p:nvPr>
        </p:nvSpPr>
        <p:spPr>
          <a:xfrm>
            <a:off x="395642" y="195480"/>
            <a:ext cx="7409410" cy="507235"/>
          </a:xfrm>
        </p:spPr>
        <p:txBody>
          <a:bodyPr/>
          <a:lstStyle/>
          <a:p>
            <a:pPr lvl="0"/>
            <a:r>
              <a:rPr lang="cs-CZ" sz="2000" b="1">
                <a:cs typeface="Arial" pitchFamily="2"/>
              </a:rPr>
              <a:t>Věcná práva - vlastnictví</a:t>
            </a:r>
          </a:p>
        </p:txBody>
      </p:sp>
      <p:sp>
        <p:nvSpPr>
          <p:cNvPr id="3" name="Zástupný symbol pro obsah 2">
            <a:extLst>
              <a:ext uri="{FF2B5EF4-FFF2-40B4-BE49-F238E27FC236}">
                <a16:creationId xmlns:a16="http://schemas.microsoft.com/office/drawing/2014/main" id="{839981FC-4BDB-AF49-8AEB-CEFEA1AAC516}"/>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5">
            <a:extLst>
              <a:ext uri="{FF2B5EF4-FFF2-40B4-BE49-F238E27FC236}">
                <a16:creationId xmlns:a16="http://schemas.microsoft.com/office/drawing/2014/main" id="{4302EE3F-1175-5742-4B80-12FFDBAFAF43}"/>
              </a:ext>
            </a:extLst>
          </p:cNvPr>
          <p:cNvSpPr txBox="1"/>
          <p:nvPr/>
        </p:nvSpPr>
        <p:spPr>
          <a:xfrm>
            <a:off x="296494" y="818205"/>
            <a:ext cx="8078888" cy="3293211"/>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 1012 OZ: </a:t>
            </a:r>
            <a:r>
              <a:rPr lang="cs-CZ" sz="1600" b="0" i="1" u="none" strike="noStrike" kern="1200" cap="none" spc="0" baseline="0">
                <a:solidFill>
                  <a:srgbClr val="7030A0"/>
                </a:solidFill>
                <a:uFillTx/>
                <a:latin typeface="Times New Roman" pitchFamily="18"/>
                <a:cs typeface="Times New Roman" pitchFamily="18"/>
              </a:rPr>
              <a:t>Vlastník má právo se svým vlastnictvím v mezích právního řádu libovolně nakládat a jiné osoby z toho vyloučit. Vlastníku se zakazuje nad míru přiměřenou poměrům závažně rušit práva jiných osob, jakož i vykonávat takové činy, jejichž hlavním účelem je jiné osoby obtěžovat nebo poškodit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1" u="none" strike="noStrike" kern="1200" cap="none" spc="0" baseline="0">
              <a:solidFill>
                <a:srgbClr val="7030A0"/>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Teoretická definice:  ius utendi, ius fruendi, ius possidendi, ius dispondendi, ius abutendi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Times New Roman" pitchFamily="18"/>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Držba (corporalis posessio, animus possidendi) vs. detence vs. vlastnictví</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Nabytí vlastnického práva: originární (vydržení, vytvoření věci, nález, přírůstek) vs. derivativní (převod, přechod)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Spoluvlastnictví: podílové vs. bezpodílové (např. SJM)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Times New Roman" pitchFamily="18"/>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18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171591-10C2-9B0E-4812-8027218CB415}"/>
              </a:ext>
            </a:extLst>
          </p:cNvPr>
          <p:cNvSpPr txBox="1">
            <a:spLocks noGrp="1"/>
          </p:cNvSpPr>
          <p:nvPr>
            <p:ph type="title" idx="4294967295"/>
          </p:nvPr>
        </p:nvSpPr>
        <p:spPr>
          <a:xfrm>
            <a:off x="395642" y="195480"/>
            <a:ext cx="7409410" cy="507235"/>
          </a:xfrm>
        </p:spPr>
        <p:txBody>
          <a:bodyPr/>
          <a:lstStyle/>
          <a:p>
            <a:pPr lvl="0"/>
            <a:r>
              <a:rPr lang="cs-CZ" sz="2000" b="1">
                <a:cs typeface="Arial" pitchFamily="2"/>
              </a:rPr>
              <a:t>Věcná práva – práva k věci cizí – služebnosti, reálná břemena</a:t>
            </a:r>
          </a:p>
        </p:txBody>
      </p:sp>
      <p:sp>
        <p:nvSpPr>
          <p:cNvPr id="3" name="Zástupný symbol pro obsah 2">
            <a:extLst>
              <a:ext uri="{FF2B5EF4-FFF2-40B4-BE49-F238E27FC236}">
                <a16:creationId xmlns:a16="http://schemas.microsoft.com/office/drawing/2014/main" id="{4E01ABB3-EDD4-9A9F-2682-62BA3D9CD0DB}"/>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5">
            <a:extLst>
              <a:ext uri="{FF2B5EF4-FFF2-40B4-BE49-F238E27FC236}">
                <a16:creationId xmlns:a16="http://schemas.microsoft.com/office/drawing/2014/main" id="{A5979174-3C84-09E9-800D-F7ADF3DABAAD}"/>
              </a:ext>
            </a:extLst>
          </p:cNvPr>
          <p:cNvSpPr txBox="1"/>
          <p:nvPr/>
        </p:nvSpPr>
        <p:spPr>
          <a:xfrm>
            <a:off x="296494" y="818205"/>
            <a:ext cx="8078888" cy="427809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Služebnost: povinnost strpět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Reálné břemeno: povinnost aktivně konat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Služebnosti: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Times New Roman" pitchFamily="18"/>
              <a:cs typeface="Times New Roman" pitchFamily="18"/>
            </a:endParaRPr>
          </a:p>
          <a:p>
            <a:pPr marL="342900" marR="0" lvl="0" indent="-342900" algn="l"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Pozemkové: inženýrské sítě, opora cizí stavby, svod dešťové vody, stezky, půhonu, cesty, pastvy...</a:t>
            </a:r>
          </a:p>
          <a:p>
            <a:pPr marL="342900" marR="0" lvl="0" indent="-342900" algn="l"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Osobní: užívací právo, požívací právo, služebnost bytu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Způsoby vzniku služebností: smlouva, pořízení pro případ smrti, vydržení, ze zákona, rozhodnutím orgánu veřejné moci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Vydržení služebnosti: 10 let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Služebnosti s veřejnoprávním prvkem: energetický zákon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Calibri"/>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18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BAB911-20D3-4722-256C-4BBC64606395}"/>
              </a:ext>
            </a:extLst>
          </p:cNvPr>
          <p:cNvSpPr txBox="1">
            <a:spLocks noGrp="1"/>
          </p:cNvSpPr>
          <p:nvPr>
            <p:ph type="title" idx="4294967295"/>
          </p:nvPr>
        </p:nvSpPr>
        <p:spPr>
          <a:xfrm>
            <a:off x="395642" y="195480"/>
            <a:ext cx="7409410" cy="507235"/>
          </a:xfrm>
        </p:spPr>
        <p:txBody>
          <a:bodyPr/>
          <a:lstStyle/>
          <a:p>
            <a:pPr lvl="0"/>
            <a:r>
              <a:rPr lang="cs-CZ" sz="2000" b="1">
                <a:cs typeface="Arial" pitchFamily="2"/>
              </a:rPr>
              <a:t>Věcná práva – další práva k věcem cizím + ochrana vlastnického práva</a:t>
            </a:r>
          </a:p>
        </p:txBody>
      </p:sp>
      <p:sp>
        <p:nvSpPr>
          <p:cNvPr id="3" name="Zástupný symbol pro obsah 2">
            <a:extLst>
              <a:ext uri="{FF2B5EF4-FFF2-40B4-BE49-F238E27FC236}">
                <a16:creationId xmlns:a16="http://schemas.microsoft.com/office/drawing/2014/main" id="{8784B527-594B-7701-15FF-3A6B1BE3FEA3}"/>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p:txBody>
      </p:sp>
      <p:sp>
        <p:nvSpPr>
          <p:cNvPr id="4" name="TextovéPole 5">
            <a:extLst>
              <a:ext uri="{FF2B5EF4-FFF2-40B4-BE49-F238E27FC236}">
                <a16:creationId xmlns:a16="http://schemas.microsoft.com/office/drawing/2014/main" id="{F579B5A6-89DD-B3FE-30D9-539C8FE4AA5E}"/>
              </a:ext>
            </a:extLst>
          </p:cNvPr>
          <p:cNvSpPr txBox="1"/>
          <p:nvPr/>
        </p:nvSpPr>
        <p:spPr>
          <a:xfrm>
            <a:off x="296494" y="818205"/>
            <a:ext cx="8078888" cy="341631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Times New Roman" pitchFamily="18"/>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000" b="0" i="0" u="none" strike="noStrike" kern="1200" cap="none" spc="0" baseline="0">
                <a:solidFill>
                  <a:srgbClr val="7030A0"/>
                </a:solidFill>
                <a:uFillTx/>
                <a:latin typeface="Times New Roman" pitchFamily="18"/>
                <a:cs typeface="Times New Roman" pitchFamily="18"/>
              </a:rPr>
              <a:t>Držba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000" b="0" i="0" u="none" strike="noStrike" kern="1200" cap="none" spc="0" baseline="0">
                <a:solidFill>
                  <a:srgbClr val="7030A0"/>
                </a:solidFill>
                <a:uFillTx/>
                <a:latin typeface="Times New Roman" pitchFamily="18"/>
                <a:cs typeface="Times New Roman" pitchFamily="18"/>
              </a:rPr>
              <a:t>Právo stavby (max. 99 let)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000" b="0" i="0" u="none" strike="noStrike" kern="1200" cap="none" spc="0" baseline="0">
                <a:solidFill>
                  <a:srgbClr val="7030A0"/>
                </a:solidFill>
                <a:uFillTx/>
                <a:latin typeface="Times New Roman" pitchFamily="18"/>
                <a:cs typeface="Times New Roman" pitchFamily="18"/>
              </a:rPr>
              <a:t>Zástavní právo</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000" b="0" i="0" u="none" strike="noStrike" kern="1200" cap="none" spc="0" baseline="0">
                <a:solidFill>
                  <a:srgbClr val="7030A0"/>
                </a:solidFill>
                <a:uFillTx/>
                <a:latin typeface="Times New Roman" pitchFamily="18"/>
                <a:cs typeface="Times New Roman" pitchFamily="18"/>
              </a:rPr>
              <a:t>Zadržovací právo</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000" b="0" i="0" u="none" strike="noStrike" kern="1200" cap="none" spc="0" baseline="0">
                <a:solidFill>
                  <a:srgbClr val="7030A0"/>
                </a:solidFill>
                <a:uFillTx/>
                <a:latin typeface="Times New Roman" pitchFamily="18"/>
                <a:cs typeface="Times New Roman" pitchFamily="18"/>
              </a:rPr>
              <a:t>Předkupní právo</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000" b="0" i="0" u="none" strike="noStrike" kern="1200" cap="none" spc="0" baseline="0">
                <a:solidFill>
                  <a:srgbClr val="7030A0"/>
                </a:solidFill>
                <a:uFillTx/>
                <a:latin typeface="Times New Roman" pitchFamily="18"/>
                <a:cs typeface="Times New Roman" pitchFamily="18"/>
              </a:rPr>
              <a:t>Zákaz zatížení a zcizení</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Times New Roman" pitchFamily="18"/>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Ochrana vlastnického práva: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Civilní právo: negatorní žaloba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cs typeface="Times New Roman" pitchFamily="18"/>
              </a:rPr>
              <a:t>Veřejné právo: přestupky, trestní právo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18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7EED0-2821-B193-9DAB-3F7E0C1653C8}"/>
              </a:ext>
            </a:extLst>
          </p:cNvPr>
          <p:cNvSpPr txBox="1">
            <a:spLocks noGrp="1"/>
          </p:cNvSpPr>
          <p:nvPr>
            <p:ph type="title" idx="4294967295"/>
          </p:nvPr>
        </p:nvSpPr>
        <p:spPr>
          <a:xfrm>
            <a:off x="395642" y="195480"/>
            <a:ext cx="7409410" cy="507235"/>
          </a:xfrm>
        </p:spPr>
        <p:txBody>
          <a:bodyPr/>
          <a:lstStyle/>
          <a:p>
            <a:pPr lvl="0"/>
            <a:r>
              <a:rPr lang="cs-CZ" sz="2000" b="1">
                <a:cs typeface="Arial" pitchFamily="2"/>
              </a:rPr>
              <a:t>Obligace = relativní závazková práva</a:t>
            </a:r>
          </a:p>
        </p:txBody>
      </p:sp>
      <p:sp>
        <p:nvSpPr>
          <p:cNvPr id="3" name="Zástupný symbol pro obsah 2">
            <a:extLst>
              <a:ext uri="{FF2B5EF4-FFF2-40B4-BE49-F238E27FC236}">
                <a16:creationId xmlns:a16="http://schemas.microsoft.com/office/drawing/2014/main" id="{2E1A8F33-E67B-E55D-32EA-A8F0EEDAC2B7}"/>
              </a:ext>
            </a:extLst>
          </p:cNvPr>
          <p:cNvSpPr/>
          <p:nvPr/>
        </p:nvSpPr>
        <p:spPr>
          <a:xfrm>
            <a:off x="395642" y="987478"/>
            <a:ext cx="758074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Platná inter partes</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Calibri" pitchFamily="34"/>
                <a:cs typeface="Times New Roman" pitchFamily="18"/>
              </a:rPr>
              <a:t>Právní úprava závazkových vztahů vychází zejména ze systematického řazení obecných smluvních typů uvedených v části IV, tedy v ust. § 1721 a násl. ObčZ.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Calibri" pitchFamily="34"/>
                <a:cs typeface="Times New Roman" pitchFamily="18"/>
              </a:rPr>
              <a:t>Právní úprava je řazena od obecných ustanovení, které jsou společné všem smluvním typům týkajících se vzniku, plnění a zániku závazkových smluvních vztahů až po výčet typizovaných smluvních typů.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Calibri" pitchFamily="34"/>
              </a:rPr>
              <a:t>Smluvní strany si mohou vytvářet také typy smlouvy, které nejsou typizovány v občanském zákoníku (srov. § 1746 odst. 2 ObčZ)</a:t>
            </a:r>
            <a:endParaRPr lang="cs-CZ" sz="1600" b="0" i="0" u="none" strike="noStrike" kern="0" cap="none" spc="0" baseline="0">
              <a:solidFill>
                <a:srgbClr val="7030A0"/>
              </a:solidFill>
              <a:uFillTx/>
              <a:latin typeface="Times New Roman" pitchFamily="18"/>
              <a:ea typeface="Calibri" pitchFamily="34"/>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18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CCCA2D-4DDE-4826-182A-AF773D67AAC2}"/>
              </a:ext>
            </a:extLst>
          </p:cNvPr>
          <p:cNvSpPr txBox="1">
            <a:spLocks noGrp="1"/>
          </p:cNvSpPr>
          <p:nvPr>
            <p:ph type="title" idx="4294967295"/>
          </p:nvPr>
        </p:nvSpPr>
        <p:spPr>
          <a:xfrm>
            <a:off x="395642" y="195480"/>
            <a:ext cx="7409410" cy="507235"/>
          </a:xfrm>
        </p:spPr>
        <p:txBody>
          <a:bodyPr/>
          <a:lstStyle/>
          <a:p>
            <a:pPr lvl="0"/>
            <a:r>
              <a:rPr lang="cs-CZ" sz="2000" b="1">
                <a:cs typeface="Arial" pitchFamily="2"/>
              </a:rPr>
              <a:t>Obligace = relativní závazková práva</a:t>
            </a:r>
          </a:p>
        </p:txBody>
      </p:sp>
      <p:sp>
        <p:nvSpPr>
          <p:cNvPr id="3" name="Zástupný symbol pro obsah 2">
            <a:extLst>
              <a:ext uri="{FF2B5EF4-FFF2-40B4-BE49-F238E27FC236}">
                <a16:creationId xmlns:a16="http://schemas.microsoft.com/office/drawing/2014/main" id="{71863FBC-4AE0-1885-C51E-A2B81F8F23F3}"/>
              </a:ext>
            </a:extLst>
          </p:cNvPr>
          <p:cNvSpPr/>
          <p:nvPr/>
        </p:nvSpPr>
        <p:spPr>
          <a:xfrm>
            <a:off x="395642" y="987478"/>
            <a:ext cx="758074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457200" marR="0" lvl="1" indent="0" algn="just" defTabSz="914400" rtl="0" fontAlgn="auto" hangingPunct="1">
              <a:lnSpc>
                <a:spcPct val="115000"/>
              </a:lnSpc>
              <a:spcBef>
                <a:spcPts val="1200"/>
              </a:spcBef>
              <a:spcAft>
                <a:spcPts val="1200"/>
              </a:spcAft>
              <a:buNone/>
              <a:tabLst/>
              <a:defRPr sz="1800" b="0" i="0" u="none" strike="noStrike" kern="0" cap="none" spc="0" baseline="0">
                <a:solidFill>
                  <a:srgbClr val="000000"/>
                </a:solidFill>
                <a:uFillTx/>
              </a:defRPr>
            </a:pPr>
            <a:r>
              <a:rPr lang="cs-CZ" sz="1600" b="1" i="0" u="none" strike="noStrike" kern="1200" cap="none" spc="0" baseline="0">
                <a:solidFill>
                  <a:srgbClr val="7030A0"/>
                </a:solidFill>
                <a:uFillTx/>
                <a:latin typeface="Times New Roman" pitchFamily="18"/>
                <a:ea typeface="Calibri" pitchFamily="34"/>
                <a:cs typeface="Times New Roman" pitchFamily="18"/>
              </a:rPr>
              <a:t>Kontraktační proces:</a:t>
            </a:r>
            <a:endParaRPr lang="cs-CZ" sz="1600" b="0" i="0" u="none" strike="noStrike" kern="1200" cap="none" spc="0" baseline="0">
              <a:solidFill>
                <a:srgbClr val="7030A0"/>
              </a:solidFill>
              <a:uFillTx/>
              <a:latin typeface="Times New Roman" pitchFamily="18"/>
              <a:ea typeface="Calibri" pitchFamily="34"/>
              <a:cs typeface="Times New Roman" pitchFamily="18"/>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ea typeface="Calibri" pitchFamily="34"/>
              </a:rPr>
              <a:t>Smlouva mezi účastníky smluvního vztahu vzniká přijetím nabídky na uzavření smlouvy, tedy tzv. akceptací.</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ea typeface="Calibri" pitchFamily="34"/>
              </a:rPr>
              <a:t>Nabídkou, tedy návrhem na uzavření smlouvy, je právní jednání určité osoby, ze kterého je zřejmé, že směřuje k uzavření určité smlouvy.  </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ea typeface="Calibri" pitchFamily="34"/>
              </a:rPr>
              <a:t>Aby byla nabídka úplná, musí obsahovat podstatné náležitosti toho smluvního typu, k jehož uzavření směřuje. </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ea typeface="Calibri" pitchFamily="34"/>
              </a:rPr>
              <a:t>Pokud je již nabídka učiněna, lze jí zrušit pouze tehdy, kdy zrušovací projev dojde druhé straně před doručením nabídky anebo alespoň současně s ním. </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ea typeface="Calibri" pitchFamily="34"/>
              </a:rPr>
              <a:t>Culpa in contrahendo = předsmluvní odpovědnost: vedení jednání naoko, neuzavření smlouvy na poslední chvíli, nesplnění informační povinnosti při uzavření smlouvy (podstatné aspekty smlouvy), zneužití/prozrazení důvěrných informací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Times New Roman" pitchFamily="18"/>
              <a:ea typeface="Calibri"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0" cap="none" spc="0" baseline="0">
              <a:solidFill>
                <a:srgbClr val="7030A0"/>
              </a:solidFill>
              <a:uFillTx/>
              <a:latin typeface="Times New Roman" pitchFamily="18"/>
              <a:ea typeface="Microsoft YaHei" pitchFamily="2"/>
              <a:cs typeface="Times New Roman" pitchFamily="1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18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B31035-05C0-5547-85F2-3B29AF5C03C3}"/>
              </a:ext>
            </a:extLst>
          </p:cNvPr>
          <p:cNvSpPr txBox="1">
            <a:spLocks noGrp="1"/>
          </p:cNvSpPr>
          <p:nvPr>
            <p:ph type="title" idx="4294967295"/>
          </p:nvPr>
        </p:nvSpPr>
        <p:spPr>
          <a:xfrm>
            <a:off x="395642" y="195480"/>
            <a:ext cx="7409410" cy="507235"/>
          </a:xfrm>
        </p:spPr>
        <p:txBody>
          <a:bodyPr/>
          <a:lstStyle/>
          <a:p>
            <a:pPr lvl="0"/>
            <a:r>
              <a:rPr lang="cs-CZ" sz="2000" b="1">
                <a:cs typeface="Arial" pitchFamily="2"/>
              </a:rPr>
              <a:t>Obligace = relativní závazková práva</a:t>
            </a:r>
          </a:p>
        </p:txBody>
      </p:sp>
      <p:sp>
        <p:nvSpPr>
          <p:cNvPr id="3" name="Zástupný symbol pro obsah 2">
            <a:extLst>
              <a:ext uri="{FF2B5EF4-FFF2-40B4-BE49-F238E27FC236}">
                <a16:creationId xmlns:a16="http://schemas.microsoft.com/office/drawing/2014/main" id="{9DDECEBF-6CC7-73D6-9367-9EB3C8E32808}"/>
              </a:ext>
            </a:extLst>
          </p:cNvPr>
          <p:cNvSpPr/>
          <p:nvPr/>
        </p:nvSpPr>
        <p:spPr>
          <a:xfrm>
            <a:off x="395642" y="987478"/>
            <a:ext cx="758074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457200" marR="0" lvl="1" indent="0" algn="just" defTabSz="914400" rtl="0" fontAlgn="auto" hangingPunct="1">
              <a:lnSpc>
                <a:spcPct val="115000"/>
              </a:lnSpc>
              <a:spcBef>
                <a:spcPts val="1200"/>
              </a:spcBef>
              <a:spcAft>
                <a:spcPts val="1200"/>
              </a:spcAft>
              <a:buNone/>
              <a:tabLst/>
              <a:defRPr sz="1800" b="0" i="0" u="none" strike="noStrike" kern="0" cap="none" spc="0" baseline="0">
                <a:solidFill>
                  <a:srgbClr val="000000"/>
                </a:solidFill>
                <a:uFillTx/>
              </a:defRPr>
            </a:pPr>
            <a:r>
              <a:rPr lang="cs-CZ" sz="1600" b="1" i="0" u="none" strike="noStrike" kern="1200" cap="none" spc="0" baseline="0">
                <a:solidFill>
                  <a:srgbClr val="7030A0"/>
                </a:solidFill>
                <a:uFillTx/>
                <a:latin typeface="Times New Roman" pitchFamily="18"/>
                <a:ea typeface="Calibri" pitchFamily="34"/>
                <a:cs typeface="Times New Roman" pitchFamily="18"/>
              </a:rPr>
              <a:t>Smlouvy a smluvní typy:</a:t>
            </a:r>
            <a:endParaRPr lang="cs-CZ" sz="1600" b="0" i="0" u="none" strike="noStrike" kern="1200" cap="none" spc="0" baseline="0">
              <a:solidFill>
                <a:srgbClr val="7030A0"/>
              </a:solidFill>
              <a:uFillTx/>
              <a:latin typeface="Times New Roman" pitchFamily="18"/>
              <a:ea typeface="Calibri" pitchFamily="34"/>
              <a:cs typeface="Times New Roman" pitchFamily="18"/>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1200" cap="none" spc="0" baseline="0">
                <a:solidFill>
                  <a:srgbClr val="7030A0"/>
                </a:solidFill>
                <a:uFillTx/>
                <a:latin typeface="Times New Roman" pitchFamily="18"/>
                <a:ea typeface="Calibri" pitchFamily="34"/>
              </a:rPr>
              <a:t>Smlouva je zásadně neformální, pokud zákon nestanoví jinak (např. prodej nemovitosti, obchodní zastoupení, smlouva o výstavbě, právní jednání, kterým se přijímá společenská smlouva obchodní korporace, ručitelské prohlášení) + zvláštní forma u jiných právních jednání, např. cenných papírů apod.</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1" i="0" u="none" strike="noStrike" kern="1200" cap="none" spc="0" baseline="0">
              <a:solidFill>
                <a:srgbClr val="7030A0"/>
              </a:solidFill>
              <a:uFillTx/>
              <a:latin typeface="Times New Roman" pitchFamily="18"/>
              <a:ea typeface="Calibri"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Times New Roman" pitchFamily="18"/>
              <a:ea typeface="Calibri"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1" i="0" u="none" strike="noStrike" kern="1200" cap="none" spc="0" baseline="0">
              <a:solidFill>
                <a:srgbClr val="7030A0"/>
              </a:solidFill>
              <a:uFillTx/>
              <a:latin typeface="Times New Roman" pitchFamily="18"/>
              <a:ea typeface="Calibri"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Times New Roman" pitchFamily="18"/>
              <a:ea typeface="Calibri"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0" cap="none" spc="0" baseline="0">
              <a:solidFill>
                <a:srgbClr val="7030A0"/>
              </a:solidFill>
              <a:uFillTx/>
              <a:latin typeface="Times New Roman" pitchFamily="18"/>
              <a:ea typeface="Microsoft YaHei" pitchFamily="2"/>
              <a:cs typeface="Times New Roman" pitchFamily="1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4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723A25-3C4D-E50D-3AFA-B0AF8913374F}"/>
              </a:ext>
            </a:extLst>
          </p:cNvPr>
          <p:cNvSpPr txBox="1">
            <a:spLocks noGrp="1"/>
          </p:cNvSpPr>
          <p:nvPr>
            <p:ph type="title" idx="4294967295"/>
          </p:nvPr>
        </p:nvSpPr>
        <p:spPr/>
        <p:txBody>
          <a:bodyPr/>
          <a:lstStyle/>
          <a:p>
            <a:pPr lvl="0"/>
            <a:r>
              <a:rPr lang="cs-CZ" sz="2000" b="1">
                <a:cs typeface="Arial" pitchFamily="2"/>
              </a:rPr>
              <a:t>Pojem občanského práva</a:t>
            </a:r>
          </a:p>
        </p:txBody>
      </p:sp>
      <p:sp>
        <p:nvSpPr>
          <p:cNvPr id="3" name="Zástupný symbol pro obsah 2">
            <a:extLst>
              <a:ext uri="{FF2B5EF4-FFF2-40B4-BE49-F238E27FC236}">
                <a16:creationId xmlns:a16="http://schemas.microsoft.com/office/drawing/2014/main" id="{407DDE42-C9AF-DD24-7634-048A81ABCF0C}"/>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Postavení občanského práva v dichotomii práva soukromého a veřejného:</a:t>
            </a: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lphaUcParenR"/>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Občanské právo je základem soukromého práva</a:t>
            </a:r>
          </a:p>
          <a:p>
            <a:pPr marL="342900" marR="0" lvl="0" indent="-342900" algn="just" defTabSz="914400" rtl="0" fontAlgn="auto" hangingPunct="1">
              <a:lnSpc>
                <a:spcPct val="100000"/>
              </a:lnSpc>
              <a:spcBef>
                <a:spcPts val="640"/>
              </a:spcBef>
              <a:spcAft>
                <a:spcPts val="0"/>
              </a:spcAft>
              <a:buSzPct val="100000"/>
              <a:buAutoNum type="alphaUcParenR"/>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Rozdělení soukromého a veřejného práva </a:t>
            </a:r>
            <a:r>
              <a:rPr lang="cs-CZ" sz="1400" b="0" i="0" u="none" strike="noStrike" kern="0" cap="none" spc="0" baseline="0">
                <a:solidFill>
                  <a:srgbClr val="655481"/>
                </a:solidFill>
                <a:uFillTx/>
                <a:latin typeface="Times New Roman" pitchFamily="18"/>
                <a:ea typeface="Microsoft YaHei" pitchFamily="2"/>
                <a:cs typeface="Times New Roman" pitchFamily="18"/>
              </a:rPr>
              <a:t>je možné pojmout po linii teorií rozlišování veřejného a soukromého práva: </a:t>
            </a:r>
            <a:r>
              <a:rPr lang="cs-CZ" sz="1400" b="1" i="0" u="none" strike="noStrike" kern="0" cap="none" spc="0" baseline="0">
                <a:solidFill>
                  <a:srgbClr val="655481"/>
                </a:solidFill>
                <a:uFillTx/>
                <a:latin typeface="Times New Roman" pitchFamily="18"/>
                <a:ea typeface="Microsoft YaHei" pitchFamily="2"/>
                <a:cs typeface="Times New Roman" pitchFamily="18"/>
              </a:rPr>
              <a:t>teorie zájmová </a:t>
            </a:r>
            <a:r>
              <a:rPr lang="cs-CZ" sz="1400" b="0" i="0" u="none" strike="noStrike" kern="0" cap="none" spc="0" baseline="0">
                <a:solidFill>
                  <a:srgbClr val="655481"/>
                </a:solidFill>
                <a:uFillTx/>
                <a:latin typeface="Times New Roman" pitchFamily="18"/>
                <a:ea typeface="Microsoft YaHei" pitchFamily="2"/>
                <a:cs typeface="Times New Roman" pitchFamily="18"/>
              </a:rPr>
              <a:t>(publicum ius est, quod at statum rei Romanae spectat, privatum quod ad singulorum utilitatem), </a:t>
            </a:r>
            <a:r>
              <a:rPr lang="cs-CZ" sz="1400" b="1" i="0" u="none" strike="noStrike" kern="0" cap="none" spc="0" baseline="0">
                <a:solidFill>
                  <a:srgbClr val="655481"/>
                </a:solidFill>
                <a:uFillTx/>
                <a:latin typeface="Times New Roman" pitchFamily="18"/>
                <a:ea typeface="Microsoft YaHei" pitchFamily="2"/>
                <a:cs typeface="Times New Roman" pitchFamily="18"/>
              </a:rPr>
              <a:t>teorie mocenská </a:t>
            </a:r>
            <a:r>
              <a:rPr lang="cs-CZ" sz="1400" b="0" i="0" u="none" strike="noStrike" kern="0" cap="none" spc="0" baseline="0">
                <a:solidFill>
                  <a:srgbClr val="655481"/>
                </a:solidFill>
                <a:uFillTx/>
                <a:latin typeface="Times New Roman" pitchFamily="18"/>
                <a:ea typeface="Microsoft YaHei" pitchFamily="2"/>
                <a:cs typeface="Times New Roman" pitchFamily="18"/>
              </a:rPr>
              <a:t>(horizontalita či vertikalita?), </a:t>
            </a:r>
            <a:r>
              <a:rPr lang="cs-CZ" sz="1400" b="1" i="0" u="none" strike="noStrike" kern="0" cap="none" spc="0" baseline="0">
                <a:solidFill>
                  <a:srgbClr val="655481"/>
                </a:solidFill>
                <a:uFillTx/>
                <a:latin typeface="Times New Roman" pitchFamily="18"/>
                <a:ea typeface="Microsoft YaHei" pitchFamily="2"/>
                <a:cs typeface="Times New Roman" pitchFamily="18"/>
              </a:rPr>
              <a:t>teorie organická </a:t>
            </a:r>
            <a:r>
              <a:rPr lang="cs-CZ" sz="1400" b="0" i="0" u="none" strike="noStrike" kern="0" cap="none" spc="0" baseline="0">
                <a:solidFill>
                  <a:srgbClr val="655481"/>
                </a:solidFill>
                <a:uFillTx/>
                <a:latin typeface="Times New Roman" pitchFamily="18"/>
                <a:ea typeface="Microsoft YaHei" pitchFamily="2"/>
                <a:cs typeface="Times New Roman" pitchFamily="18"/>
              </a:rPr>
              <a:t>(dle příslušnosti k určitému subjektu při jednání), </a:t>
            </a:r>
            <a:r>
              <a:rPr lang="cs-CZ" sz="1400" b="1" i="0" u="none" strike="noStrike" kern="0" cap="none" spc="0" baseline="0">
                <a:solidFill>
                  <a:srgbClr val="655481"/>
                </a:solidFill>
                <a:uFillTx/>
                <a:latin typeface="Times New Roman" pitchFamily="18"/>
                <a:ea typeface="Microsoft YaHei" pitchFamily="2"/>
                <a:cs typeface="Times New Roman" pitchFamily="18"/>
              </a:rPr>
              <a:t>teorie metody právní regulace </a:t>
            </a:r>
            <a:r>
              <a:rPr lang="cs-CZ" sz="1400" b="0" i="0" u="none" strike="noStrike" kern="0" cap="none" spc="0" baseline="0">
                <a:solidFill>
                  <a:srgbClr val="655481"/>
                </a:solidFill>
                <a:uFillTx/>
                <a:latin typeface="Times New Roman" pitchFamily="18"/>
                <a:ea typeface="Microsoft YaHei" pitchFamily="2"/>
                <a:cs typeface="Times New Roman" pitchFamily="18"/>
              </a:rPr>
              <a:t>(kdo působí na právní vztah?)</a:t>
            </a: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graphicFrame>
        <p:nvGraphicFramePr>
          <p:cNvPr id="4" name="Tabulka 7">
            <a:extLst>
              <a:ext uri="{FF2B5EF4-FFF2-40B4-BE49-F238E27FC236}">
                <a16:creationId xmlns:a16="http://schemas.microsoft.com/office/drawing/2014/main" id="{AB3B6996-9056-F3B1-F54E-1B4C8C19256B}"/>
              </a:ext>
            </a:extLst>
          </p:cNvPr>
          <p:cNvGraphicFramePr>
            <a:graphicFrameLocks noGrp="1"/>
          </p:cNvGraphicFramePr>
          <p:nvPr/>
        </p:nvGraphicFramePr>
        <p:xfrm>
          <a:off x="1524003" y="2283457"/>
          <a:ext cx="6096003" cy="2872450"/>
        </p:xfrm>
        <a:graphic>
          <a:graphicData uri="http://schemas.openxmlformats.org/drawingml/2006/table">
            <a:tbl>
              <a:tblPr firstRow="1" bandRow="1">
                <a:effectLst/>
                <a:tableStyleId>{5C22544A-7EE6-4342-B048-85BDC9FD1C3A}</a:tableStyleId>
              </a:tblPr>
              <a:tblGrid>
                <a:gridCol w="1524003">
                  <a:extLst>
                    <a:ext uri="{9D8B030D-6E8A-4147-A177-3AD203B41FA5}">
                      <a16:colId xmlns:a16="http://schemas.microsoft.com/office/drawing/2014/main" val="1912524849"/>
                    </a:ext>
                  </a:extLst>
                </a:gridCol>
                <a:gridCol w="1494019">
                  <a:extLst>
                    <a:ext uri="{9D8B030D-6E8A-4147-A177-3AD203B41FA5}">
                      <a16:colId xmlns:a16="http://schemas.microsoft.com/office/drawing/2014/main" val="110042111"/>
                    </a:ext>
                  </a:extLst>
                </a:gridCol>
                <a:gridCol w="1429124">
                  <a:extLst>
                    <a:ext uri="{9D8B030D-6E8A-4147-A177-3AD203B41FA5}">
                      <a16:colId xmlns:a16="http://schemas.microsoft.com/office/drawing/2014/main" val="1305431084"/>
                    </a:ext>
                  </a:extLst>
                </a:gridCol>
                <a:gridCol w="1648855">
                  <a:extLst>
                    <a:ext uri="{9D8B030D-6E8A-4147-A177-3AD203B41FA5}">
                      <a16:colId xmlns:a16="http://schemas.microsoft.com/office/drawing/2014/main" val="810495241"/>
                    </a:ext>
                  </a:extLst>
                </a:gridCol>
              </a:tblGrid>
              <a:tr h="312130">
                <a:tc gridSpan="2">
                  <a:txBody>
                    <a:bodyPr/>
                    <a:lstStyle/>
                    <a:p>
                      <a:pPr lvl="0"/>
                      <a:r>
                        <a:rPr lang="cs-CZ" sz="1200"/>
                        <a:t>Právo soukromé</a:t>
                      </a:r>
                    </a:p>
                  </a:txBody>
                  <a:tcPr/>
                </a:tc>
                <a:tc hMerge="1">
                  <a:txBody>
                    <a:bodyPr/>
                    <a:lstStyle/>
                    <a:p>
                      <a:endParaRPr lang="cs-CZ"/>
                    </a:p>
                  </a:txBody>
                  <a:tcPr/>
                </a:tc>
                <a:tc gridSpan="2">
                  <a:txBody>
                    <a:bodyPr/>
                    <a:lstStyle/>
                    <a:p>
                      <a:pPr lvl="0"/>
                      <a:r>
                        <a:rPr lang="cs-CZ" sz="1200"/>
                        <a:t>Právo veřejné</a:t>
                      </a:r>
                    </a:p>
                  </a:txBody>
                  <a:tcPr>
                    <a:solidFill>
                      <a:srgbClr val="ED7D31"/>
                    </a:solidFill>
                  </a:tcPr>
                </a:tc>
                <a:tc hMerge="1">
                  <a:txBody>
                    <a:bodyPr/>
                    <a:lstStyle/>
                    <a:p>
                      <a:endParaRPr lang="cs-CZ"/>
                    </a:p>
                  </a:txBody>
                  <a:tcPr/>
                </a:tc>
                <a:extLst>
                  <a:ext uri="{0D108BD9-81ED-4DB2-BD59-A6C34878D82A}">
                    <a16:rowId xmlns:a16="http://schemas.microsoft.com/office/drawing/2014/main" val="2986491896"/>
                  </a:ext>
                </a:extLst>
              </a:tr>
              <a:tr h="408060">
                <a:tc>
                  <a:txBody>
                    <a:bodyPr/>
                    <a:lstStyle/>
                    <a:p>
                      <a:pPr lvl="0"/>
                      <a:r>
                        <a:rPr lang="cs-CZ" sz="1200" b="1"/>
                        <a:t>Občanské právo</a:t>
                      </a:r>
                    </a:p>
                  </a:txBody>
                  <a:tcPr>
                    <a:solidFill>
                      <a:srgbClr val="0070C0"/>
                    </a:solidFill>
                  </a:tcPr>
                </a:tc>
                <a:tc>
                  <a:txBody>
                    <a:bodyPr/>
                    <a:lstStyle/>
                    <a:p>
                      <a:pPr lvl="0"/>
                      <a:r>
                        <a:rPr lang="cs-CZ" sz="1200"/>
                        <a:t>Pracovní právo</a:t>
                      </a:r>
                    </a:p>
                  </a:txBody>
                  <a:tcPr/>
                </a:tc>
                <a:tc>
                  <a:txBody>
                    <a:bodyPr/>
                    <a:lstStyle/>
                    <a:p>
                      <a:pPr lvl="0"/>
                      <a:r>
                        <a:rPr lang="cs-CZ" sz="1200">
                          <a:solidFill>
                            <a:srgbClr val="FFFFFF"/>
                          </a:solidFill>
                        </a:rPr>
                        <a:t>Vybrané aspekty pracovního práva</a:t>
                      </a:r>
                    </a:p>
                  </a:txBody>
                  <a:tcPr>
                    <a:solidFill>
                      <a:srgbClr val="ED7D31"/>
                    </a:solidFill>
                  </a:tcPr>
                </a:tc>
                <a:tc>
                  <a:txBody>
                    <a:bodyPr/>
                    <a:lstStyle/>
                    <a:p>
                      <a:pPr lvl="0"/>
                      <a:r>
                        <a:rPr lang="cs-CZ" sz="1200" b="1">
                          <a:solidFill>
                            <a:srgbClr val="FFFFFF"/>
                          </a:solidFill>
                        </a:rPr>
                        <a:t>Správní právo</a:t>
                      </a:r>
                    </a:p>
                  </a:txBody>
                  <a:tcPr>
                    <a:solidFill>
                      <a:srgbClr val="843C0C"/>
                    </a:solidFill>
                  </a:tcPr>
                </a:tc>
                <a:extLst>
                  <a:ext uri="{0D108BD9-81ED-4DB2-BD59-A6C34878D82A}">
                    <a16:rowId xmlns:a16="http://schemas.microsoft.com/office/drawing/2014/main" val="3215480309"/>
                  </a:ext>
                </a:extLst>
              </a:tr>
              <a:tr h="408060">
                <a:tc>
                  <a:txBody>
                    <a:bodyPr/>
                    <a:lstStyle/>
                    <a:p>
                      <a:pPr lvl="0"/>
                      <a:endParaRPr lang="cs-CZ" sz="1200"/>
                    </a:p>
                  </a:txBody>
                  <a:tcPr>
                    <a:solidFill>
                      <a:srgbClr val="0070C0"/>
                    </a:solidFill>
                  </a:tcPr>
                </a:tc>
                <a:tc>
                  <a:txBody>
                    <a:bodyPr/>
                    <a:lstStyle/>
                    <a:p>
                      <a:pPr lvl="0"/>
                      <a:r>
                        <a:rPr lang="cs-CZ" sz="1200"/>
                        <a:t>Rodinné právo</a:t>
                      </a:r>
                    </a:p>
                  </a:txBody>
                  <a:tcPr/>
                </a:tc>
                <a:tc>
                  <a:txBody>
                    <a:bodyPr/>
                    <a:lstStyle/>
                    <a:p>
                      <a:pPr lvl="0"/>
                      <a:r>
                        <a:rPr lang="cs-CZ" sz="1200">
                          <a:solidFill>
                            <a:srgbClr val="FFFFFF"/>
                          </a:solidFill>
                        </a:rPr>
                        <a:t>Vybrané aspekty rodinného práva</a:t>
                      </a:r>
                    </a:p>
                  </a:txBody>
                  <a:tcPr>
                    <a:solidFill>
                      <a:srgbClr val="ED7D31"/>
                    </a:solidFill>
                  </a:tcPr>
                </a:tc>
                <a:tc>
                  <a:txBody>
                    <a:bodyPr/>
                    <a:lstStyle/>
                    <a:p>
                      <a:pPr lvl="0"/>
                      <a:r>
                        <a:rPr lang="cs-CZ" sz="1200" b="1">
                          <a:solidFill>
                            <a:srgbClr val="FFFFFF"/>
                          </a:solidFill>
                        </a:rPr>
                        <a:t>Trestní právo</a:t>
                      </a:r>
                    </a:p>
                  </a:txBody>
                  <a:tcPr>
                    <a:solidFill>
                      <a:srgbClr val="843C0C"/>
                    </a:solidFill>
                  </a:tcPr>
                </a:tc>
                <a:extLst>
                  <a:ext uri="{0D108BD9-81ED-4DB2-BD59-A6C34878D82A}">
                    <a16:rowId xmlns:a16="http://schemas.microsoft.com/office/drawing/2014/main" val="1806788183"/>
                  </a:ext>
                </a:extLst>
              </a:tr>
              <a:tr h="312130">
                <a:tc>
                  <a:txBody>
                    <a:bodyPr/>
                    <a:lstStyle/>
                    <a:p>
                      <a:pPr lvl="0"/>
                      <a:endParaRPr lang="cs-CZ" sz="1200"/>
                    </a:p>
                  </a:txBody>
                  <a:tcPr>
                    <a:solidFill>
                      <a:srgbClr val="0070C0"/>
                    </a:solidFill>
                  </a:tcPr>
                </a:tc>
                <a:tc>
                  <a:txBody>
                    <a:bodyPr/>
                    <a:lstStyle/>
                    <a:p>
                      <a:pPr lvl="0"/>
                      <a:r>
                        <a:rPr lang="cs-CZ" sz="1200"/>
                        <a:t>Obchodní právo (součást občanského)</a:t>
                      </a:r>
                    </a:p>
                  </a:txBody>
                  <a:tcPr/>
                </a:tc>
                <a:tc>
                  <a:txBody>
                    <a:bodyPr/>
                    <a:lstStyle/>
                    <a:p>
                      <a:pPr marL="0" marR="0" lvl="0" indent="0" algn="l" defTabSz="914400" rtl="0" fontAlgn="auto" hangingPunct="1">
                        <a:lnSpc>
                          <a:spcPct val="100000"/>
                        </a:lnSpc>
                        <a:spcBef>
                          <a:spcPts val="0"/>
                        </a:spcBef>
                        <a:spcAft>
                          <a:spcPts val="0"/>
                        </a:spcAft>
                        <a:buNone/>
                        <a:tabLst/>
                      </a:pPr>
                      <a:r>
                        <a:rPr lang="cs-CZ" sz="1200">
                          <a:solidFill>
                            <a:srgbClr val="FFFFFF"/>
                          </a:solidFill>
                        </a:rPr>
                        <a:t>Právo sociálního zabezpečení</a:t>
                      </a:r>
                    </a:p>
                    <a:p>
                      <a:pPr lvl="0"/>
                      <a:endParaRPr lang="cs-CZ" sz="1200">
                        <a:solidFill>
                          <a:srgbClr val="FFFFFF"/>
                        </a:solidFill>
                      </a:endParaRPr>
                    </a:p>
                  </a:txBody>
                  <a:tcPr>
                    <a:solidFill>
                      <a:srgbClr val="ED7D31"/>
                    </a:solidFill>
                  </a:tcPr>
                </a:tc>
                <a:tc>
                  <a:txBody>
                    <a:bodyPr/>
                    <a:lstStyle/>
                    <a:p>
                      <a:pPr lvl="0"/>
                      <a:r>
                        <a:rPr lang="cs-CZ" sz="1200" b="1">
                          <a:solidFill>
                            <a:srgbClr val="FFFFFF"/>
                          </a:solidFill>
                        </a:rPr>
                        <a:t>Ústavní právo</a:t>
                      </a:r>
                    </a:p>
                  </a:txBody>
                  <a:tcPr>
                    <a:solidFill>
                      <a:srgbClr val="843C0C"/>
                    </a:solidFill>
                  </a:tcPr>
                </a:tc>
                <a:extLst>
                  <a:ext uri="{0D108BD9-81ED-4DB2-BD59-A6C34878D82A}">
                    <a16:rowId xmlns:a16="http://schemas.microsoft.com/office/drawing/2014/main" val="1969186561"/>
                  </a:ext>
                </a:extLst>
              </a:tr>
              <a:tr h="897730">
                <a:tc>
                  <a:txBody>
                    <a:bodyPr/>
                    <a:lstStyle/>
                    <a:p>
                      <a:pPr lvl="0"/>
                      <a:endParaRPr lang="cs-CZ" sz="1200"/>
                    </a:p>
                  </a:txBody>
                  <a:tcPr>
                    <a:solidFill>
                      <a:srgbClr val="0070C0"/>
                    </a:solidFill>
                  </a:tcPr>
                </a:tc>
                <a:tc>
                  <a:txBody>
                    <a:bodyPr/>
                    <a:lstStyle/>
                    <a:p>
                      <a:pPr lvl="0"/>
                      <a:r>
                        <a:rPr lang="cs-CZ" sz="1200"/>
                        <a:t>Autorské právo, právo průmyslového vlastnictví (IP)</a:t>
                      </a:r>
                    </a:p>
                  </a:txBody>
                  <a:tcPr/>
                </a:tc>
                <a:tc>
                  <a:txBody>
                    <a:bodyPr/>
                    <a:lstStyle/>
                    <a:p>
                      <a:pPr marL="0" marR="0" lvl="0" indent="0" algn="l" defTabSz="914400" rtl="0" fontAlgn="auto" hangingPunct="1">
                        <a:lnSpc>
                          <a:spcPct val="100000"/>
                        </a:lnSpc>
                        <a:spcBef>
                          <a:spcPts val="0"/>
                        </a:spcBef>
                        <a:spcAft>
                          <a:spcPts val="0"/>
                        </a:spcAft>
                        <a:buNone/>
                        <a:tabLst/>
                      </a:pPr>
                      <a:r>
                        <a:rPr lang="cs-CZ" sz="1200">
                          <a:solidFill>
                            <a:srgbClr val="FFFFFF"/>
                          </a:solidFill>
                        </a:rPr>
                        <a:t>Procesní právo</a:t>
                      </a:r>
                    </a:p>
                    <a:p>
                      <a:pPr lvl="0"/>
                      <a:endParaRPr lang="cs-CZ" sz="1200">
                        <a:solidFill>
                          <a:srgbClr val="FFFFFF"/>
                        </a:solidFill>
                      </a:endParaRPr>
                    </a:p>
                  </a:txBody>
                  <a:tcPr>
                    <a:solidFill>
                      <a:srgbClr val="ED7D31"/>
                    </a:solidFill>
                  </a:tcPr>
                </a:tc>
                <a:tc>
                  <a:txBody>
                    <a:bodyPr/>
                    <a:lstStyle/>
                    <a:p>
                      <a:pPr lvl="0"/>
                      <a:r>
                        <a:rPr lang="cs-CZ" sz="1200">
                          <a:solidFill>
                            <a:srgbClr val="FFFFFF"/>
                          </a:solidFill>
                        </a:rPr>
                        <a:t>Finanční právo, přestupkové právo, právo životního prostředí, vojenské právo, policejní právo</a:t>
                      </a:r>
                    </a:p>
                  </a:txBody>
                  <a:tcPr>
                    <a:solidFill>
                      <a:srgbClr val="843C0C"/>
                    </a:solidFill>
                  </a:tcPr>
                </a:tc>
                <a:extLst>
                  <a:ext uri="{0D108BD9-81ED-4DB2-BD59-A6C34878D82A}">
                    <a16:rowId xmlns:a16="http://schemas.microsoft.com/office/drawing/2014/main" val="3321276146"/>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18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2CF3C1-F845-D3CA-FCE6-18286639F3E4}"/>
              </a:ext>
            </a:extLst>
          </p:cNvPr>
          <p:cNvSpPr txBox="1">
            <a:spLocks noGrp="1"/>
          </p:cNvSpPr>
          <p:nvPr>
            <p:ph type="title" idx="4294967295"/>
          </p:nvPr>
        </p:nvSpPr>
        <p:spPr>
          <a:xfrm>
            <a:off x="395642" y="195480"/>
            <a:ext cx="7409410" cy="507235"/>
          </a:xfrm>
        </p:spPr>
        <p:txBody>
          <a:bodyPr/>
          <a:lstStyle/>
          <a:p>
            <a:pPr lvl="0"/>
            <a:r>
              <a:rPr lang="cs-CZ" sz="2000" b="1">
                <a:cs typeface="Arial" pitchFamily="2"/>
              </a:rPr>
              <a:t>Obligace = prvky ochrany spotřebitele ve smluvních vztazích</a:t>
            </a:r>
          </a:p>
        </p:txBody>
      </p:sp>
      <p:sp>
        <p:nvSpPr>
          <p:cNvPr id="3" name="Zástupný symbol pro obsah 2">
            <a:extLst>
              <a:ext uri="{FF2B5EF4-FFF2-40B4-BE49-F238E27FC236}">
                <a16:creationId xmlns:a16="http://schemas.microsoft.com/office/drawing/2014/main" id="{2425098F-03CE-E569-BA0C-B1040E7EA36E}"/>
              </a:ext>
            </a:extLst>
          </p:cNvPr>
          <p:cNvSpPr/>
          <p:nvPr/>
        </p:nvSpPr>
        <p:spPr>
          <a:xfrm>
            <a:off x="395642" y="987478"/>
            <a:ext cx="7580741" cy="323283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342900" marR="0" lvl="0" indent="-342900" algn="just" defTabSz="914400" rtl="0" fontAlgn="auto" hangingPunct="1">
              <a:lnSpc>
                <a:spcPct val="115000"/>
              </a:lnSpc>
              <a:spcBef>
                <a:spcPts val="1200"/>
              </a:spcBef>
              <a:spcAft>
                <a:spcPts val="1200"/>
              </a:spcAft>
              <a:buSzPct val="100000"/>
              <a:buFont typeface="Times New Roman" pitchFamily="18"/>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cs typeface="Times New Roman" pitchFamily="18"/>
              </a:rPr>
              <a:t>povinnost podnikatele provést veškerá sdělení vůči spotřebiteli jasně a srozumitelně v jazyce, ve kterém se uzavírá smlouva;</a:t>
            </a:r>
          </a:p>
          <a:p>
            <a:pPr marL="342900" marR="0" lvl="0" indent="-342900" algn="just" defTabSz="914400" rtl="0" fontAlgn="auto" hangingPunct="1">
              <a:lnSpc>
                <a:spcPct val="115000"/>
              </a:lnSpc>
              <a:spcBef>
                <a:spcPts val="1200"/>
              </a:spcBef>
              <a:spcAft>
                <a:spcPts val="1200"/>
              </a:spcAft>
              <a:buSzPct val="100000"/>
              <a:buFont typeface="Times New Roman" pitchFamily="18"/>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cs typeface="Times New Roman" pitchFamily="18"/>
              </a:rPr>
              <a:t>v dostatečném předstihu je podnikatel povinen sdělit svou totožnost, kontaktní údaje, uvést všechny skutečnosti podstatné pro uzavření smlouvy, včetně uvedení označení zboží a služby, uvedení jejich hlavních vlastností, uvedení ceny zboží včetně veškerých nezbytných poplatků, uvést způsob úhrady, nákladů na dodání; </a:t>
            </a:r>
          </a:p>
          <a:p>
            <a:pPr marL="342900" marR="0" lvl="0" indent="-342900" algn="just" defTabSz="914400" rtl="0" fontAlgn="auto" hangingPunct="1">
              <a:lnSpc>
                <a:spcPct val="115000"/>
              </a:lnSpc>
              <a:spcBef>
                <a:spcPts val="1200"/>
              </a:spcBef>
              <a:spcAft>
                <a:spcPts val="1200"/>
              </a:spcAft>
              <a:buSzPct val="100000"/>
              <a:buFont typeface="Times New Roman" pitchFamily="18"/>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cs typeface="Times New Roman" pitchFamily="18"/>
              </a:rPr>
              <a:t>podnikatel je dále povinen uvést údaje o právech vznikajících z vadného plnění, závazky ze záruk, uvést údaj o době trvání závazku;</a:t>
            </a:r>
          </a:p>
          <a:p>
            <a:pPr marL="342900" marR="0" lvl="0" indent="-342900" algn="just" defTabSz="914400" rtl="0" fontAlgn="auto" hangingPunct="1">
              <a:lnSpc>
                <a:spcPct val="115000"/>
              </a:lnSpc>
              <a:spcBef>
                <a:spcPts val="1200"/>
              </a:spcBef>
              <a:spcAft>
                <a:spcPts val="1200"/>
              </a:spcAft>
              <a:buSzPct val="100000"/>
              <a:buFont typeface="Times New Roman" pitchFamily="18"/>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cs typeface="Times New Roman" pitchFamily="18"/>
              </a:rPr>
              <a:t>údaje o době trvání závazku a podmínek ukončení závazku;</a:t>
            </a:r>
          </a:p>
          <a:p>
            <a:pPr marL="342900" marR="0" lvl="0" indent="-342900" algn="just" defTabSz="914400" rtl="0" fontAlgn="auto" hangingPunct="1">
              <a:lnSpc>
                <a:spcPct val="115000"/>
              </a:lnSpc>
              <a:spcBef>
                <a:spcPts val="1200"/>
              </a:spcBef>
              <a:spcAft>
                <a:spcPts val="1200"/>
              </a:spcAft>
              <a:buSzPct val="100000"/>
              <a:buFont typeface="Times New Roman" pitchFamily="18"/>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cs typeface="Times New Roman" pitchFamily="18"/>
              </a:rPr>
              <a:t>uvést další údaje ve vztahu k digitálnímu obsahu včetně údajů o funkčnosti digitálního obsahu včetně nutných technických opatření, údaje o součinnost digitálního obsahu s hardware a software.</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1" i="0" u="none" strike="noStrike" kern="1200" cap="none" spc="0" baseline="0">
              <a:solidFill>
                <a:srgbClr val="7030A0"/>
              </a:solidFill>
              <a:uFillTx/>
              <a:latin typeface="Times New Roman" pitchFamily="18"/>
              <a:ea typeface="Calibri"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1200" cap="none" spc="0" baseline="0">
              <a:solidFill>
                <a:srgbClr val="7030A0"/>
              </a:solidFill>
              <a:uFillTx/>
              <a:latin typeface="Times New Roman" pitchFamily="18"/>
              <a:ea typeface="Calibri" pitchFamily="34"/>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0" cap="none" spc="0" baseline="0">
              <a:solidFill>
                <a:srgbClr val="7030A0"/>
              </a:solidFill>
              <a:uFillTx/>
              <a:latin typeface="Times New Roman" pitchFamily="18"/>
              <a:ea typeface="Microsoft YaHei" pitchFamily="2"/>
              <a:cs typeface="Times New Roman" pitchFamily="1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18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380913-D030-8EC9-C216-DDDAA1C34DC7}"/>
              </a:ext>
            </a:extLst>
          </p:cNvPr>
          <p:cNvSpPr txBox="1">
            <a:spLocks noGrp="1"/>
          </p:cNvSpPr>
          <p:nvPr>
            <p:ph type="title" idx="4294967295"/>
          </p:nvPr>
        </p:nvSpPr>
        <p:spPr>
          <a:xfrm>
            <a:off x="395642" y="195480"/>
            <a:ext cx="7409410" cy="507235"/>
          </a:xfrm>
        </p:spPr>
        <p:txBody>
          <a:bodyPr/>
          <a:lstStyle/>
          <a:p>
            <a:pPr lvl="0"/>
            <a:r>
              <a:rPr lang="cs-CZ" sz="2000" b="1">
                <a:cs typeface="Arial" pitchFamily="2"/>
              </a:rPr>
              <a:t>Obligace = prvky ochrany spotřebitele ve smluvních vztazích</a:t>
            </a:r>
          </a:p>
        </p:txBody>
      </p:sp>
      <p:sp>
        <p:nvSpPr>
          <p:cNvPr id="3" name="Zástupný symbol pro obsah 2">
            <a:extLst>
              <a:ext uri="{FF2B5EF4-FFF2-40B4-BE49-F238E27FC236}">
                <a16:creationId xmlns:a16="http://schemas.microsoft.com/office/drawing/2014/main" id="{AA742C63-3174-C025-2CFE-E3D84074B837}"/>
              </a:ext>
            </a:extLst>
          </p:cNvPr>
          <p:cNvSpPr/>
          <p:nvPr/>
        </p:nvSpPr>
        <p:spPr>
          <a:xfrm>
            <a:off x="395642" y="987478"/>
            <a:ext cx="7580741" cy="323283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180337" algn="just" defTabSz="914400" rtl="0" fontAlgn="auto" hangingPunct="1">
              <a:lnSpc>
                <a:spcPct val="115000"/>
              </a:lnSpc>
              <a:spcBef>
                <a:spcPts val="1200"/>
              </a:spcBef>
              <a:spcAft>
                <a:spcPts val="1200"/>
              </a:spcAft>
              <a:buNone/>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cs typeface="Times New Roman" pitchFamily="18"/>
              </a:rPr>
              <a:t>Ze zákazů, které se ne jednání podnikatele vztahují, je možné poukázat zejména na: </a:t>
            </a:r>
          </a:p>
          <a:p>
            <a:pPr marL="285750" marR="0" lvl="0" indent="-285750" algn="just" defTabSz="914400" rtl="0" fontAlgn="auto" hangingPunct="1">
              <a:lnSpc>
                <a:spcPct val="115000"/>
              </a:lnSpc>
              <a:spcBef>
                <a:spcPts val="1200"/>
              </a:spcBef>
              <a:spcAft>
                <a:spcPts val="120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cs typeface="Times New Roman" pitchFamily="18"/>
              </a:rPr>
              <a:t>obecný zákaz jakýchkoliv ujednání smlouvy (či všeobecných obchodních podmínek), které by zkracovaly práva spotřebitele vůči právům garantovaným zákonem</a:t>
            </a:r>
          </a:p>
          <a:p>
            <a:pPr marL="285750" marR="0" lvl="0" indent="-285750" algn="just" defTabSz="914400" rtl="0" fontAlgn="auto" hangingPunct="1">
              <a:lnSpc>
                <a:spcPct val="115000"/>
              </a:lnSpc>
              <a:spcBef>
                <a:spcPts val="1200"/>
              </a:spcBef>
              <a:spcAft>
                <a:spcPts val="120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cs typeface="Times New Roman" pitchFamily="18"/>
              </a:rPr>
              <a:t>zakazují se dále ujednání, které by vylučovaly či omezovaly práva z vadného plnění či práva na náhradu újmy, vylučuje se možnost ujednání, které spotřebitele zavazují plnit, zatímco podnikateli vznikne povinnost plnit splněním podmínky závislé na vůli podnikatele, zakazují se ustanovení, která umožňují podnikateli odstoupit od smlouvy bez důvodu, zatímco spotřebiteli nikoliv;</a:t>
            </a:r>
          </a:p>
          <a:p>
            <a:pPr marL="285750" marR="0" lvl="0" indent="-285750" algn="just" defTabSz="914400" rtl="0" fontAlgn="auto" hangingPunct="1">
              <a:lnSpc>
                <a:spcPct val="115000"/>
              </a:lnSpc>
              <a:spcBef>
                <a:spcPts val="1200"/>
              </a:spcBef>
              <a:spcAft>
                <a:spcPts val="120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cs typeface="Times New Roman" pitchFamily="18"/>
              </a:rPr>
              <a:t>zakazují se ujednání, která dovolují podnikateli, aby ze své vůle, tedy jednostranně, změnil práva či povinnosti stran;</a:t>
            </a:r>
          </a:p>
          <a:p>
            <a:pPr marL="285750" marR="0" lvl="0" indent="-285750" algn="just" defTabSz="914400" rtl="0" fontAlgn="auto" hangingPunct="1">
              <a:lnSpc>
                <a:spcPct val="115000"/>
              </a:lnSpc>
              <a:spcBef>
                <a:spcPts val="1200"/>
              </a:spcBef>
              <a:spcAft>
                <a:spcPts val="120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cs typeface="Times New Roman" pitchFamily="18"/>
              </a:rPr>
              <a:t>není přípustné určení ceny až na dobu plnění;</a:t>
            </a:r>
          </a:p>
          <a:p>
            <a:pPr marL="285750" marR="0" lvl="0" indent="-285750" algn="just" defTabSz="914400" rtl="0" fontAlgn="auto" hangingPunct="1">
              <a:lnSpc>
                <a:spcPct val="115000"/>
              </a:lnSpc>
              <a:spcBef>
                <a:spcPts val="1200"/>
              </a:spcBef>
              <a:spcAft>
                <a:spcPts val="120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7030A0"/>
                </a:solidFill>
                <a:uFillTx/>
                <a:latin typeface="Times New Roman" pitchFamily="18"/>
                <a:ea typeface="Calibri" pitchFamily="34"/>
                <a:cs typeface="Times New Roman" pitchFamily="18"/>
              </a:rPr>
              <a:t>není přípustné ujednání, které vylučuje právo spotřebitele podat žalobu či jiný procesní prostředek, který by bránil uplatnění práv z titulu ochrany spotřebitele. Rovněž není ani přípustné, aby podnikatel ve spotřebitelských věcech sjednal rozhodčí doložku, tedy, vyloučil působnost řádných soudů k projednání věci. </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0" cap="none" spc="0" baseline="0">
              <a:solidFill>
                <a:srgbClr val="7030A0"/>
              </a:solidFill>
              <a:uFillTx/>
              <a:latin typeface="Times New Roman" pitchFamily="18"/>
              <a:ea typeface="Microsoft YaHei" pitchFamily="2"/>
              <a:cs typeface="Times New Roman" pitchFamily="1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18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41F652-FDDD-5763-3D05-D37E6ED750B7}"/>
              </a:ext>
            </a:extLst>
          </p:cNvPr>
          <p:cNvSpPr txBox="1">
            <a:spLocks noGrp="1"/>
          </p:cNvSpPr>
          <p:nvPr>
            <p:ph type="title" idx="4294967295"/>
          </p:nvPr>
        </p:nvSpPr>
        <p:spPr>
          <a:xfrm>
            <a:off x="395642" y="195480"/>
            <a:ext cx="7409410" cy="507235"/>
          </a:xfrm>
        </p:spPr>
        <p:txBody>
          <a:bodyPr/>
          <a:lstStyle/>
          <a:p>
            <a:pPr lvl="0"/>
            <a:r>
              <a:rPr lang="cs-CZ" sz="2000" b="1">
                <a:cs typeface="Arial" pitchFamily="2"/>
              </a:rPr>
              <a:t>Ukončení závazků</a:t>
            </a:r>
          </a:p>
        </p:txBody>
      </p:sp>
      <p:sp>
        <p:nvSpPr>
          <p:cNvPr id="3" name="Zástupný symbol pro obsah 2">
            <a:extLst>
              <a:ext uri="{FF2B5EF4-FFF2-40B4-BE49-F238E27FC236}">
                <a16:creationId xmlns:a16="http://schemas.microsoft.com/office/drawing/2014/main" id="{21DC808B-92AB-E4A2-506E-78FA6FFB9057}"/>
              </a:ext>
            </a:extLst>
          </p:cNvPr>
          <p:cNvSpPr/>
          <p:nvPr/>
        </p:nvSpPr>
        <p:spPr>
          <a:xfrm>
            <a:off x="395642" y="987478"/>
            <a:ext cx="7580741" cy="35845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Pacta sunt servanda = smlouva je platná, dokud není zákonným či smluvním důvodem ukončena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0" cap="none" spc="0" baseline="0">
              <a:solidFill>
                <a:srgbClr val="7030A0"/>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Způsoby ukončení:</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Splnění závazku</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Dohoda o splnění závazku</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Započtení</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Odstupné = složení odstupného, nutnost sjednání ve smlouvě</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Splynutím = právo a povinnost splyne v jedné osobě</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Prominutí dluhu</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Výpověď</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Odstoupení</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Následná nemožnost plnění</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Smrt dlužníka či věřitele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Jiná smluvní podmínka (uplynutí doby, budoucí podmínka atd.)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0" cap="none" spc="0" baseline="0">
              <a:solidFill>
                <a:srgbClr val="7030A0"/>
              </a:solidFill>
              <a:uFillTx/>
              <a:latin typeface="Times New Roman" pitchFamily="18"/>
              <a:ea typeface="Microsoft YaHei" pitchFamily="2"/>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0" cap="none" spc="0" baseline="0">
              <a:solidFill>
                <a:srgbClr val="7030A0"/>
              </a:solidFill>
              <a:uFillTx/>
              <a:latin typeface="Times New Roman" pitchFamily="18"/>
              <a:ea typeface="Microsoft YaHei" pitchFamily="2"/>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0" cap="none" spc="0" baseline="0">
              <a:solidFill>
                <a:srgbClr val="7030A0"/>
              </a:solidFill>
              <a:uFillTx/>
              <a:latin typeface="Times New Roman" pitchFamily="18"/>
              <a:ea typeface="Microsoft YaHei" pitchFamily="2"/>
              <a:cs typeface="Times New Roman" pitchFamily="1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18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3E0C36-C197-1617-1CFB-740F812E5A5A}"/>
              </a:ext>
            </a:extLst>
          </p:cNvPr>
          <p:cNvSpPr txBox="1">
            <a:spLocks noGrp="1"/>
          </p:cNvSpPr>
          <p:nvPr>
            <p:ph type="title" idx="4294967295"/>
          </p:nvPr>
        </p:nvSpPr>
        <p:spPr>
          <a:xfrm>
            <a:off x="395642" y="195480"/>
            <a:ext cx="7409410" cy="507235"/>
          </a:xfrm>
        </p:spPr>
        <p:txBody>
          <a:bodyPr/>
          <a:lstStyle/>
          <a:p>
            <a:pPr lvl="0"/>
            <a:r>
              <a:rPr lang="cs-CZ" sz="2000" b="1">
                <a:cs typeface="Arial" pitchFamily="2"/>
              </a:rPr>
              <a:t>Závazkové smluvní typy</a:t>
            </a:r>
          </a:p>
        </p:txBody>
      </p:sp>
      <p:sp>
        <p:nvSpPr>
          <p:cNvPr id="3" name="Zástupný symbol pro obsah 2">
            <a:extLst>
              <a:ext uri="{FF2B5EF4-FFF2-40B4-BE49-F238E27FC236}">
                <a16:creationId xmlns:a16="http://schemas.microsoft.com/office/drawing/2014/main" id="{6D9FD431-CFBB-81A5-2B92-C9FA3AA03261}"/>
              </a:ext>
            </a:extLst>
          </p:cNvPr>
          <p:cNvSpPr/>
          <p:nvPr/>
        </p:nvSpPr>
        <p:spPr>
          <a:xfrm>
            <a:off x="395642" y="987478"/>
            <a:ext cx="7580741" cy="35845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Kupní smlouva (její aspekty aplikovatelné i na jiné smluvní typy, např. práva z titulu vadného plnění, odstoupení od smlouvy – „hrubé porušení“ apod.)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Výpůjčka, výprosa, úvěr, spotřebitelský úvěr, zápůjčka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Nájem</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Pacht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Příkazní smlouvy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Smlouva o dílo</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Smlouva o účtu</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Licenční smlouva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600" b="0" i="0" u="none" strike="noStrike" kern="0" cap="none" spc="0" baseline="0">
                <a:solidFill>
                  <a:srgbClr val="7030A0"/>
                </a:solidFill>
                <a:uFillTx/>
                <a:latin typeface="Times New Roman" pitchFamily="18"/>
                <a:ea typeface="Microsoft YaHei" pitchFamily="2"/>
                <a:cs typeface="Times New Roman" pitchFamily="18"/>
              </a:rPr>
              <a:t>Zajištění a utvrzení závazku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0" cap="none" spc="0" baseline="0">
              <a:solidFill>
                <a:srgbClr val="7030A0"/>
              </a:solidFill>
              <a:uFillTx/>
              <a:latin typeface="Times New Roman" pitchFamily="18"/>
              <a:ea typeface="Microsoft YaHei" pitchFamily="2"/>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0" cap="none" spc="0" baseline="0">
              <a:solidFill>
                <a:srgbClr val="7030A0"/>
              </a:solidFill>
              <a:uFillTx/>
              <a:latin typeface="Times New Roman" pitchFamily="18"/>
              <a:ea typeface="Microsoft YaHei" pitchFamily="2"/>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0" cap="none" spc="0" baseline="0">
              <a:solidFill>
                <a:srgbClr val="7030A0"/>
              </a:solidFill>
              <a:uFillTx/>
              <a:latin typeface="Times New Roman" pitchFamily="18"/>
              <a:ea typeface="Microsoft YaHei" pitchFamily="2"/>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600" b="0" i="0" u="none" strike="noStrike" kern="0" cap="none" spc="0" baseline="0">
              <a:solidFill>
                <a:srgbClr val="7030A0"/>
              </a:solidFill>
              <a:uFillTx/>
              <a:latin typeface="Times New Roman" pitchFamily="18"/>
              <a:ea typeface="Microsoft YaHei" pitchFamily="2"/>
              <a:cs typeface="Times New Roman" pitchFamily="1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16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ED8433-C027-14C5-7AF0-4E8BCA186614}"/>
              </a:ext>
            </a:extLst>
          </p:cNvPr>
          <p:cNvSpPr txBox="1">
            <a:spLocks noGrp="1"/>
          </p:cNvSpPr>
          <p:nvPr>
            <p:ph type="title" idx="4294967295"/>
          </p:nvPr>
        </p:nvSpPr>
        <p:spPr/>
        <p:txBody>
          <a:bodyPr/>
          <a:lstStyle/>
          <a:p>
            <a:pPr lvl="0"/>
            <a:r>
              <a:rPr lang="cs-CZ" sz="2000" b="1">
                <a:cs typeface="Arial" pitchFamily="2"/>
              </a:rPr>
              <a:t>1. Pojem rodinného práva</a:t>
            </a:r>
          </a:p>
        </p:txBody>
      </p:sp>
      <p:sp>
        <p:nvSpPr>
          <p:cNvPr id="3" name="Zástupný symbol pro obsah 2">
            <a:extLst>
              <a:ext uri="{FF2B5EF4-FFF2-40B4-BE49-F238E27FC236}">
                <a16:creationId xmlns:a16="http://schemas.microsoft.com/office/drawing/2014/main" id="{85C59848-F42A-DD7E-1B06-7E3C5390C5DD}"/>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Definice:</a:t>
            </a:r>
            <a:r>
              <a:rPr lang="cs-CZ" sz="1400" b="0" i="0" u="none" strike="noStrike" kern="1200" cap="none" spc="0" baseline="0">
                <a:solidFill>
                  <a:srgbClr val="655481"/>
                </a:solidFill>
                <a:uFillTx/>
                <a:latin typeface="Times New Roman" pitchFamily="18"/>
                <a:ea typeface="Microsoft YaHei" pitchFamily="2"/>
                <a:cs typeface="Times New Roman" pitchFamily="18"/>
              </a:rPr>
              <a:t> objektivním pohledem je RP „soubor soukromoprávních norem (pravidel a principů), které upravují nejen právní osobní stav člověka v rodině, ale též osobní a majetkové závazky, tedy subjektivní práva a povinnosti, a to zejména v manželství a v partnerství osob stejného pohlaví, mezi rodiči a dětmi a ostatními příbuznými.“</a:t>
            </a: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Soukromé právo s prvky veřejného práva: </a:t>
            </a:r>
            <a:r>
              <a:rPr lang="cs-CZ" sz="1400" b="0" i="0" u="none" strike="noStrike" kern="1200" cap="none" spc="0" baseline="0">
                <a:solidFill>
                  <a:srgbClr val="655481"/>
                </a:solidFill>
                <a:uFillTx/>
                <a:latin typeface="Times New Roman" pitchFamily="18"/>
                <a:ea typeface="Microsoft YaHei" pitchFamily="2"/>
                <a:cs typeface="Times New Roman" pitchFamily="18"/>
              </a:rPr>
              <a:t>Fakticky převládají kogentní normy, neboť je regulován zejména osobní status osob (např. „</a:t>
            </a:r>
            <a:r>
              <a:rPr lang="cs-CZ" sz="1400" b="0" i="1" u="none" strike="noStrike" kern="1200" cap="none" spc="0" baseline="0">
                <a:solidFill>
                  <a:srgbClr val="655481"/>
                </a:solidFill>
                <a:uFillTx/>
                <a:latin typeface="Times New Roman" pitchFamily="18"/>
                <a:ea typeface="Microsoft YaHei" pitchFamily="2"/>
                <a:cs typeface="Times New Roman" pitchFamily="18"/>
              </a:rPr>
              <a:t>Matka je žena, která dítě porodila</a:t>
            </a:r>
            <a:r>
              <a:rPr lang="cs-CZ" sz="1400" b="0" i="0" u="none" strike="noStrike" kern="1200" cap="none" spc="0" baseline="0">
                <a:solidFill>
                  <a:srgbClr val="655481"/>
                </a:solidFill>
                <a:uFillTx/>
                <a:latin typeface="Times New Roman" pitchFamily="18"/>
                <a:ea typeface="Microsoft YaHei" pitchFamily="2"/>
                <a:cs typeface="Times New Roman" pitchFamily="18"/>
              </a:rPr>
              <a:t>“). Zcela veřejnoprávní je pak oblast veřejnoprávní sociální ochrany dětí. „Čisté“ prvky soukromého práva zejména v oblasti práva majetkového, kde je poměrně značná dispozice.</a:t>
            </a: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16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C97EEF-1B5A-6DA7-D180-93DD2C6540EA}"/>
              </a:ext>
            </a:extLst>
          </p:cNvPr>
          <p:cNvSpPr txBox="1">
            <a:spLocks noGrp="1"/>
          </p:cNvSpPr>
          <p:nvPr>
            <p:ph type="title" idx="4294967295"/>
          </p:nvPr>
        </p:nvSpPr>
        <p:spPr/>
        <p:txBody>
          <a:bodyPr/>
          <a:lstStyle/>
          <a:p>
            <a:pPr lvl="0"/>
            <a:r>
              <a:rPr lang="cs-CZ" sz="2000" b="1">
                <a:cs typeface="Arial" pitchFamily="2"/>
              </a:rPr>
              <a:t>1. Pojem rodinného práva</a:t>
            </a:r>
          </a:p>
        </p:txBody>
      </p:sp>
      <p:sp>
        <p:nvSpPr>
          <p:cNvPr id="3" name="Zástupný symbol pro obsah 2">
            <a:extLst>
              <a:ext uri="{FF2B5EF4-FFF2-40B4-BE49-F238E27FC236}">
                <a16:creationId xmlns:a16="http://schemas.microsoft.com/office/drawing/2014/main" id="{271715C4-30A5-C386-E49E-16917BF8FF55}"/>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Definice:</a:t>
            </a:r>
            <a:r>
              <a:rPr lang="cs-CZ" sz="1400" b="0" i="0" u="none" strike="noStrike" kern="1200" cap="none" spc="0" baseline="0">
                <a:solidFill>
                  <a:srgbClr val="655481"/>
                </a:solidFill>
                <a:uFillTx/>
                <a:latin typeface="Times New Roman" pitchFamily="18"/>
                <a:ea typeface="Microsoft YaHei" pitchFamily="2"/>
                <a:cs typeface="Times New Roman" pitchFamily="18"/>
              </a:rPr>
              <a:t> objektivním pohledem je RP „soubor soukromoprávních norem (pravidel a principů), které upravují nejen právní osobní stav člověka v rodině, ale též osobní a majetkové závazky, tedy subjektivní práva a povinnosti, a to zejména v manželství a v partnerství osob stejného pohlaví, mezi rodiči a dětmi a ostatními příbuznými.“</a:t>
            </a: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Soukromé právo s prvky veřejného práva: </a:t>
            </a:r>
            <a:r>
              <a:rPr lang="cs-CZ" sz="1400" b="0" i="0" u="none" strike="noStrike" kern="1200" cap="none" spc="0" baseline="0">
                <a:solidFill>
                  <a:srgbClr val="655481"/>
                </a:solidFill>
                <a:uFillTx/>
                <a:latin typeface="Times New Roman" pitchFamily="18"/>
                <a:ea typeface="Microsoft YaHei" pitchFamily="2"/>
                <a:cs typeface="Times New Roman" pitchFamily="18"/>
              </a:rPr>
              <a:t>Fakticky převládají kogentní normy, neboť je regulován zejména osobní status osob (např. „</a:t>
            </a:r>
            <a:r>
              <a:rPr lang="cs-CZ" sz="1400" b="0" i="1" u="none" strike="noStrike" kern="1200" cap="none" spc="0" baseline="0">
                <a:solidFill>
                  <a:srgbClr val="655481"/>
                </a:solidFill>
                <a:uFillTx/>
                <a:latin typeface="Times New Roman" pitchFamily="18"/>
                <a:ea typeface="Microsoft YaHei" pitchFamily="2"/>
                <a:cs typeface="Times New Roman" pitchFamily="18"/>
              </a:rPr>
              <a:t>Matka je žena, která dítě porodila</a:t>
            </a:r>
            <a:r>
              <a:rPr lang="cs-CZ" sz="1400" b="0" i="0" u="none" strike="noStrike" kern="1200" cap="none" spc="0" baseline="0">
                <a:solidFill>
                  <a:srgbClr val="655481"/>
                </a:solidFill>
                <a:uFillTx/>
                <a:latin typeface="Times New Roman" pitchFamily="18"/>
                <a:ea typeface="Microsoft YaHei" pitchFamily="2"/>
                <a:cs typeface="Times New Roman" pitchFamily="18"/>
              </a:rPr>
              <a:t>“). Zcela veřejnoprávní je pak oblast veřejnoprávní sociální ochrany dětí. „Čisté“ prvky soukromého práva zejména v oblasti práva majetkového, kde je poměrně značná dispozice.</a:t>
            </a: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16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A10D30-1713-A4A6-8089-F700844A3D0F}"/>
              </a:ext>
            </a:extLst>
          </p:cNvPr>
          <p:cNvSpPr txBox="1">
            <a:spLocks noGrp="1"/>
          </p:cNvSpPr>
          <p:nvPr>
            <p:ph type="title" idx="4294967295"/>
          </p:nvPr>
        </p:nvSpPr>
        <p:spPr/>
        <p:txBody>
          <a:bodyPr/>
          <a:lstStyle/>
          <a:p>
            <a:pPr lvl="0"/>
            <a:r>
              <a:rPr lang="cs-CZ" sz="2000" b="1">
                <a:cs typeface="Arial" pitchFamily="2"/>
              </a:rPr>
              <a:t>1. Pojem rodinného práva</a:t>
            </a:r>
          </a:p>
        </p:txBody>
      </p:sp>
      <p:sp>
        <p:nvSpPr>
          <p:cNvPr id="3" name="Zástupný symbol pro obsah 2">
            <a:extLst>
              <a:ext uri="{FF2B5EF4-FFF2-40B4-BE49-F238E27FC236}">
                <a16:creationId xmlns:a16="http://schemas.microsoft.com/office/drawing/2014/main" id="{8980CDBB-2C6B-444E-F95E-54048C972446}"/>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Definice:</a:t>
            </a:r>
            <a:r>
              <a:rPr lang="cs-CZ" sz="1400" b="0" i="0" u="none" strike="noStrike" kern="1200" cap="none" spc="0" baseline="0">
                <a:solidFill>
                  <a:srgbClr val="655481"/>
                </a:solidFill>
                <a:uFillTx/>
                <a:latin typeface="Times New Roman" pitchFamily="18"/>
                <a:ea typeface="Microsoft YaHei" pitchFamily="2"/>
                <a:cs typeface="Times New Roman" pitchFamily="18"/>
              </a:rPr>
              <a:t> objektivním pohledem je RP „soubor soukromoprávních norem (pravidel a principů), které upravují nejen právní osobní stav člověka v rodině, ale též osobní a majetkové závazky, tedy subjektivní práva a povinnosti, a to zejména v manželství a v partnerství osob stejného pohlaví, mezi rodiči a dětmi a ostatními příbuznými.“</a:t>
            </a: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Soukromé právo s prvky veřejného práva: </a:t>
            </a:r>
            <a:r>
              <a:rPr lang="cs-CZ" sz="1400" b="0" i="0" u="none" strike="noStrike" kern="1200" cap="none" spc="0" baseline="0">
                <a:solidFill>
                  <a:srgbClr val="655481"/>
                </a:solidFill>
                <a:uFillTx/>
                <a:latin typeface="Times New Roman" pitchFamily="18"/>
                <a:ea typeface="Microsoft YaHei" pitchFamily="2"/>
                <a:cs typeface="Times New Roman" pitchFamily="18"/>
              </a:rPr>
              <a:t>Fakticky převládají kogentní normy, neboť je regulován zejména osobní status osob (např. „</a:t>
            </a:r>
            <a:r>
              <a:rPr lang="cs-CZ" sz="1400" b="0" i="1" u="none" strike="noStrike" kern="1200" cap="none" spc="0" baseline="0">
                <a:solidFill>
                  <a:srgbClr val="655481"/>
                </a:solidFill>
                <a:uFillTx/>
                <a:latin typeface="Times New Roman" pitchFamily="18"/>
                <a:ea typeface="Microsoft YaHei" pitchFamily="2"/>
                <a:cs typeface="Times New Roman" pitchFamily="18"/>
              </a:rPr>
              <a:t>Matka je žena, která dítě porodila</a:t>
            </a:r>
            <a:r>
              <a:rPr lang="cs-CZ" sz="1400" b="0" i="0" u="none" strike="noStrike" kern="1200" cap="none" spc="0" baseline="0">
                <a:solidFill>
                  <a:srgbClr val="655481"/>
                </a:solidFill>
                <a:uFillTx/>
                <a:latin typeface="Times New Roman" pitchFamily="18"/>
                <a:ea typeface="Microsoft YaHei" pitchFamily="2"/>
                <a:cs typeface="Times New Roman" pitchFamily="18"/>
              </a:rPr>
              <a:t>“). Zcela veřejnoprávní je pak oblast veřejnoprávní sociální ochrany dětí. „Čisté“ prvky soukromého práva zejména v oblasti práva majetkového, kde je poměrně značná dispozice.</a:t>
            </a: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name="page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DA6F38-FD83-4547-B8A6-ED6F029A010C}"/>
              </a:ext>
            </a:extLst>
          </p:cNvPr>
          <p:cNvSpPr txBox="1">
            <a:spLocks noGrp="1"/>
          </p:cNvSpPr>
          <p:nvPr>
            <p:ph type="title" idx="4294967295"/>
          </p:nvPr>
        </p:nvSpPr>
        <p:spPr>
          <a:xfrm>
            <a:off x="0" y="195260"/>
            <a:ext cx="4535488" cy="508004"/>
          </a:xfrm>
        </p:spPr>
        <p:txBody>
          <a:bodyPr/>
          <a:lstStyle/>
          <a:p>
            <a:pPr lvl="0"/>
            <a:r>
              <a:rPr lang="cs-CZ" sz="2000" b="1">
                <a:cs typeface="Arial" pitchFamily="2"/>
              </a:rPr>
              <a:t>2. Prameny rodinného práva</a:t>
            </a:r>
          </a:p>
        </p:txBody>
      </p:sp>
      <p:sp>
        <p:nvSpPr>
          <p:cNvPr id="3" name="Zástupný symbol pro obsah 2">
            <a:extLst>
              <a:ext uri="{FF2B5EF4-FFF2-40B4-BE49-F238E27FC236}">
                <a16:creationId xmlns:a16="http://schemas.microsoft.com/office/drawing/2014/main" id="{A4727ECE-5A26-2BB9-AC7B-6DDA992800C6}"/>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1. Mezinárodní právo:</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Úmluva o ochraně lidských práv a základních svobod (1950) </a:t>
            </a:r>
            <a:r>
              <a:rPr lang="cs-CZ" sz="1200" b="0" i="0" u="none" strike="noStrike" kern="1200" cap="none" spc="0" baseline="0">
                <a:solidFill>
                  <a:srgbClr val="655481"/>
                </a:solidFill>
                <a:uFillTx/>
                <a:latin typeface="Times New Roman" pitchFamily="18"/>
                <a:ea typeface="Microsoft YaHei" pitchFamily="2"/>
                <a:cs typeface="Times New Roman" pitchFamily="18"/>
              </a:rPr>
              <a:t>(zejména: čl. 6 právo každého na spravedlivý proces, čl. 8 právo na respektování soukromí a rodinného života, čl. 12 právo osob na uzavření manželství, čl. 14 garance zákazu diskriminace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Úmluva o právech dítěte (1989) – obecný katalog práv dítěte (</a:t>
            </a:r>
            <a:r>
              <a:rPr lang="cs-CZ" sz="1200" b="0" i="0" u="none" strike="noStrike" kern="1200" cap="none" spc="0" baseline="0">
                <a:solidFill>
                  <a:srgbClr val="655481"/>
                </a:solidFill>
                <a:uFillTx/>
                <a:latin typeface="Times New Roman" pitchFamily="18"/>
                <a:ea typeface="Microsoft YaHei" pitchFamily="2"/>
                <a:cs typeface="Times New Roman" pitchFamily="18"/>
              </a:rPr>
              <a:t>hlavní zásada: princip nejlepšího zájmu dítěte, právo na registraci ihned po narození, právo na péči obou rodičů, zakotvení </a:t>
            </a:r>
            <a:r>
              <a:rPr lang="cs-CZ" sz="1200" b="1" i="0" u="none" strike="noStrike" kern="1200" cap="none" spc="0" baseline="0">
                <a:solidFill>
                  <a:srgbClr val="655481"/>
                </a:solidFill>
                <a:uFillTx/>
                <a:latin typeface="Times New Roman" pitchFamily="18"/>
                <a:ea typeface="Microsoft YaHei" pitchFamily="2"/>
                <a:cs typeface="Times New Roman" pitchFamily="18"/>
              </a:rPr>
              <a:t>participačních práv </a:t>
            </a:r>
            <a:r>
              <a:rPr lang="cs-CZ" sz="1200" b="0" i="0" u="none" strike="noStrike" kern="1200" cap="none" spc="0" baseline="0">
                <a:solidFill>
                  <a:srgbClr val="655481"/>
                </a:solidFill>
                <a:uFillTx/>
                <a:latin typeface="Times New Roman" pitchFamily="18"/>
                <a:ea typeface="Microsoft YaHei" pitchFamily="2"/>
                <a:cs typeface="Times New Roman" pitchFamily="18"/>
              </a:rPr>
              <a:t>dítěte) – ne všechna ustanovení jsou </a:t>
            </a:r>
            <a:r>
              <a:rPr lang="cs-CZ" sz="1200" b="0" i="1" u="none" strike="noStrike" kern="1200" cap="none" spc="0" baseline="0">
                <a:solidFill>
                  <a:srgbClr val="655481"/>
                </a:solidFill>
                <a:uFillTx/>
                <a:latin typeface="Times New Roman" pitchFamily="18"/>
                <a:ea typeface="Microsoft YaHei" pitchFamily="2"/>
                <a:cs typeface="Times New Roman" pitchFamily="18"/>
              </a:rPr>
              <a:t>self-executing</a:t>
            </a:r>
            <a:r>
              <a:rPr lang="cs-CZ" sz="1200" b="0" i="0" u="none" strike="noStrike" kern="1200" cap="none" spc="0" baseline="0">
                <a:solidFill>
                  <a:srgbClr val="655481"/>
                </a:solidFill>
                <a:uFillTx/>
                <a:latin typeface="Times New Roman" pitchFamily="18"/>
                <a:ea typeface="Microsoft YaHei" pitchFamily="2"/>
                <a:cs typeface="Times New Roman" pitchFamily="18"/>
              </a:rPr>
              <a:t>, proto jsou recipována do právního řádu jednotlivých států - signatářů</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2. Právo EU: zejména</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Nařízení Rady (ES) č. 2201/2003 </a:t>
            </a:r>
            <a:r>
              <a:rPr lang="cs-CZ" sz="1200" b="0" i="0" u="none" strike="noStrike" kern="1200" cap="none" spc="0" baseline="0">
                <a:solidFill>
                  <a:srgbClr val="655481"/>
                </a:solidFill>
                <a:uFillTx/>
                <a:latin typeface="Times New Roman" pitchFamily="18"/>
                <a:ea typeface="Microsoft YaHei" pitchFamily="2"/>
                <a:cs typeface="Times New Roman" pitchFamily="18"/>
              </a:rPr>
              <a:t>ze dne 27.11.2003 o příslušnosti a uznávání a výkonu rozhodnutí ve věcech manželských a věcech rodičovské zodpovědnosti</a:t>
            </a:r>
            <a:r>
              <a:rPr lang="cs-CZ" sz="1200" b="1" i="0" u="none" strike="noStrike" kern="1200" cap="none" spc="0" baseline="0">
                <a:solidFill>
                  <a:srgbClr val="655481"/>
                </a:solidFill>
                <a:uFillTx/>
                <a:latin typeface="Times New Roman" pitchFamily="18"/>
                <a:ea typeface="Microsoft YaHei" pitchFamily="2"/>
                <a:cs typeface="Times New Roman" pitchFamily="18"/>
              </a:rPr>
              <a:t> (Brusel II bis)</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Nařízení Rady (ES) č. 4/2009 </a:t>
            </a:r>
            <a:r>
              <a:rPr lang="cs-CZ" sz="1200" b="0" i="0" u="none" strike="noStrike" kern="1200" cap="none" spc="0" baseline="0">
                <a:solidFill>
                  <a:srgbClr val="655481"/>
                </a:solidFill>
                <a:uFillTx/>
                <a:latin typeface="Times New Roman" pitchFamily="18"/>
                <a:ea typeface="Microsoft YaHei" pitchFamily="2"/>
                <a:cs typeface="Times New Roman" pitchFamily="18"/>
              </a:rPr>
              <a:t>ze dne 18.12.2008 o příslušnosti, rozhodném právu, uznávání a výkonu rozhodnutí a o spolupráci ve věcech vyživovacích povinností</a:t>
            </a: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14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49905F-F41D-4F50-17C9-519C6E263424}"/>
              </a:ext>
            </a:extLst>
          </p:cNvPr>
          <p:cNvSpPr txBox="1">
            <a:spLocks noGrp="1"/>
          </p:cNvSpPr>
          <p:nvPr>
            <p:ph type="title" idx="4294967295"/>
          </p:nvPr>
        </p:nvSpPr>
        <p:spPr/>
        <p:txBody>
          <a:bodyPr/>
          <a:lstStyle/>
          <a:p>
            <a:pPr lvl="0"/>
            <a:r>
              <a:rPr lang="cs-CZ" sz="2000" b="1">
                <a:cs typeface="Arial" pitchFamily="2"/>
              </a:rPr>
              <a:t>1. Pojem rodinného práva</a:t>
            </a:r>
          </a:p>
        </p:txBody>
      </p:sp>
      <p:sp>
        <p:nvSpPr>
          <p:cNvPr id="3" name="Zástupný symbol pro obsah 2">
            <a:extLst>
              <a:ext uri="{FF2B5EF4-FFF2-40B4-BE49-F238E27FC236}">
                <a16:creationId xmlns:a16="http://schemas.microsoft.com/office/drawing/2014/main" id="{3543F9D5-8842-947D-CF9E-E2760F232EF1}"/>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Definice:</a:t>
            </a:r>
            <a:r>
              <a:rPr lang="cs-CZ" sz="1400" b="0" i="0" u="none" strike="noStrike" kern="1200" cap="none" spc="0" baseline="0">
                <a:solidFill>
                  <a:srgbClr val="655481"/>
                </a:solidFill>
                <a:uFillTx/>
                <a:latin typeface="Times New Roman" pitchFamily="18"/>
                <a:ea typeface="Microsoft YaHei" pitchFamily="2"/>
                <a:cs typeface="Times New Roman" pitchFamily="18"/>
              </a:rPr>
              <a:t> objektivním pohledem je RP „soubor soukromoprávních norem (pravidel a principů), které upravují nejen právní osobní stav člověka v rodině, ale též osobní a majetkové závazky, tedy subjektivní práva a povinnosti, a to zejména v manželství a v partnerství osob stejného pohlaví, mezi rodiči a dětmi a ostatními příbuznými.“</a:t>
            </a: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Soukromé právo s prvky veřejného práva: </a:t>
            </a:r>
            <a:r>
              <a:rPr lang="cs-CZ" sz="1400" b="0" i="0" u="none" strike="noStrike" kern="1200" cap="none" spc="0" baseline="0">
                <a:solidFill>
                  <a:srgbClr val="655481"/>
                </a:solidFill>
                <a:uFillTx/>
                <a:latin typeface="Times New Roman" pitchFamily="18"/>
                <a:ea typeface="Microsoft YaHei" pitchFamily="2"/>
                <a:cs typeface="Times New Roman" pitchFamily="18"/>
              </a:rPr>
              <a:t>Fakticky převládají kogentní normy, neboť je regulován zejména osobní status osob (např. „</a:t>
            </a:r>
            <a:r>
              <a:rPr lang="cs-CZ" sz="1400" b="0" i="1" u="none" strike="noStrike" kern="1200" cap="none" spc="0" baseline="0">
                <a:solidFill>
                  <a:srgbClr val="655481"/>
                </a:solidFill>
                <a:uFillTx/>
                <a:latin typeface="Times New Roman" pitchFamily="18"/>
                <a:ea typeface="Microsoft YaHei" pitchFamily="2"/>
                <a:cs typeface="Times New Roman" pitchFamily="18"/>
              </a:rPr>
              <a:t>Matka je žena, která dítě porodila</a:t>
            </a:r>
            <a:r>
              <a:rPr lang="cs-CZ" sz="1400" b="0" i="0" u="none" strike="noStrike" kern="1200" cap="none" spc="0" baseline="0">
                <a:solidFill>
                  <a:srgbClr val="655481"/>
                </a:solidFill>
                <a:uFillTx/>
                <a:latin typeface="Times New Roman" pitchFamily="18"/>
                <a:ea typeface="Microsoft YaHei" pitchFamily="2"/>
                <a:cs typeface="Times New Roman" pitchFamily="18"/>
              </a:rPr>
              <a:t>“). Zcela veřejnoprávní je pak oblast veřejnoprávní sociální ochrany dětí. „Čisté“ prvky soukromého práva zejména v oblasti práva majetkového, kde je poměrně značná dispozice.</a:t>
            </a: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14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CDE476-8F25-6D7C-8076-C5DECF97767E}"/>
              </a:ext>
            </a:extLst>
          </p:cNvPr>
          <p:cNvSpPr txBox="1">
            <a:spLocks noGrp="1"/>
          </p:cNvSpPr>
          <p:nvPr>
            <p:ph type="title" idx="4294967295"/>
          </p:nvPr>
        </p:nvSpPr>
        <p:spPr/>
        <p:txBody>
          <a:bodyPr/>
          <a:lstStyle/>
          <a:p>
            <a:pPr lvl="0"/>
            <a:r>
              <a:rPr lang="cs-CZ" sz="2000" b="1">
                <a:cs typeface="Arial" pitchFamily="2"/>
              </a:rPr>
              <a:t>1. Pojem rodinného práva</a:t>
            </a:r>
          </a:p>
        </p:txBody>
      </p:sp>
      <p:sp>
        <p:nvSpPr>
          <p:cNvPr id="3" name="Zástupný symbol pro obsah 2">
            <a:extLst>
              <a:ext uri="{FF2B5EF4-FFF2-40B4-BE49-F238E27FC236}">
                <a16:creationId xmlns:a16="http://schemas.microsoft.com/office/drawing/2014/main" id="{D666DB43-982F-36F4-35A9-24086497C2FE}"/>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Definice:</a:t>
            </a:r>
            <a:r>
              <a:rPr lang="cs-CZ" sz="1400" b="0" i="0" u="none" strike="noStrike" kern="1200" cap="none" spc="0" baseline="0">
                <a:solidFill>
                  <a:srgbClr val="655481"/>
                </a:solidFill>
                <a:uFillTx/>
                <a:latin typeface="Times New Roman" pitchFamily="18"/>
                <a:ea typeface="Microsoft YaHei" pitchFamily="2"/>
                <a:cs typeface="Times New Roman" pitchFamily="18"/>
              </a:rPr>
              <a:t> objektivním pohledem je RP „soubor soukromoprávních norem (pravidel a principů), které upravují nejen právní osobní stav člověka v rodině, ale též osobní a majetkové závazky, tedy subjektivní práva a povinnosti, a to zejména v manželství a v partnerství osob stejného pohlaví, mezi rodiči a dětmi a ostatními příbuznými.“</a:t>
            </a: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Soukromé právo s prvky veřejného práva: </a:t>
            </a:r>
            <a:r>
              <a:rPr lang="cs-CZ" sz="1400" b="0" i="0" u="none" strike="noStrike" kern="1200" cap="none" spc="0" baseline="0">
                <a:solidFill>
                  <a:srgbClr val="655481"/>
                </a:solidFill>
                <a:uFillTx/>
                <a:latin typeface="Times New Roman" pitchFamily="18"/>
                <a:ea typeface="Microsoft YaHei" pitchFamily="2"/>
                <a:cs typeface="Times New Roman" pitchFamily="18"/>
              </a:rPr>
              <a:t>Fakticky převládají kogentní normy, neboť je regulován zejména osobní status osob (např. „</a:t>
            </a:r>
            <a:r>
              <a:rPr lang="cs-CZ" sz="1400" b="0" i="1" u="none" strike="noStrike" kern="1200" cap="none" spc="0" baseline="0">
                <a:solidFill>
                  <a:srgbClr val="655481"/>
                </a:solidFill>
                <a:uFillTx/>
                <a:latin typeface="Times New Roman" pitchFamily="18"/>
                <a:ea typeface="Microsoft YaHei" pitchFamily="2"/>
                <a:cs typeface="Times New Roman" pitchFamily="18"/>
              </a:rPr>
              <a:t>Matka je žena, která dítě porodila</a:t>
            </a:r>
            <a:r>
              <a:rPr lang="cs-CZ" sz="1400" b="0" i="0" u="none" strike="noStrike" kern="1200" cap="none" spc="0" baseline="0">
                <a:solidFill>
                  <a:srgbClr val="655481"/>
                </a:solidFill>
                <a:uFillTx/>
                <a:latin typeface="Times New Roman" pitchFamily="18"/>
                <a:ea typeface="Microsoft YaHei" pitchFamily="2"/>
                <a:cs typeface="Times New Roman" pitchFamily="18"/>
              </a:rPr>
              <a:t>“). Zcela veřejnoprávní je pak oblast veřejnoprávní sociální ochrany dětí. „Čisté“ prvky soukromého práva zejména v oblasti práva majetkového, kde je poměrně značná dispozice.</a:t>
            </a: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5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466796-DECE-4360-34D7-0C5D8F652E6D}"/>
              </a:ext>
            </a:extLst>
          </p:cNvPr>
          <p:cNvSpPr txBox="1">
            <a:spLocks noGrp="1"/>
          </p:cNvSpPr>
          <p:nvPr>
            <p:ph type="title" idx="4294967295"/>
          </p:nvPr>
        </p:nvSpPr>
        <p:spPr/>
        <p:txBody>
          <a:bodyPr/>
          <a:lstStyle/>
          <a:p>
            <a:pPr lvl="0"/>
            <a:r>
              <a:rPr lang="cs-CZ" sz="2000" b="1">
                <a:cs typeface="Arial" pitchFamily="2"/>
              </a:rPr>
              <a:t>Pojem občanského práva</a:t>
            </a:r>
          </a:p>
        </p:txBody>
      </p:sp>
      <p:sp>
        <p:nvSpPr>
          <p:cNvPr id="3" name="Zástupný symbol pro obsah 2">
            <a:extLst>
              <a:ext uri="{FF2B5EF4-FFF2-40B4-BE49-F238E27FC236}">
                <a16:creationId xmlns:a16="http://schemas.microsoft.com/office/drawing/2014/main" id="{3D77D64B-8A6B-2FC1-608A-819C2E226D4A}"/>
              </a:ext>
            </a:extLst>
          </p:cNvPr>
          <p:cNvSpPr/>
          <p:nvPr/>
        </p:nvSpPr>
        <p:spPr>
          <a:xfrm>
            <a:off x="410629" y="942508"/>
            <a:ext cx="7459199"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Definice – složitě formulovatelná: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a:t>
            </a:r>
            <a:r>
              <a:rPr lang="cs-CZ" sz="1400" b="0" i="1" u="none" strike="noStrike" kern="0" cap="none" spc="0" baseline="0">
                <a:solidFill>
                  <a:srgbClr val="655481"/>
                </a:solidFill>
                <a:uFillTx/>
                <a:latin typeface="Times New Roman" pitchFamily="18"/>
                <a:ea typeface="Microsoft YaHei" pitchFamily="2"/>
                <a:cs typeface="Times New Roman" pitchFamily="18"/>
              </a:rPr>
              <a:t>P</a:t>
            </a:r>
            <a:r>
              <a:rPr lang="cs-CZ" sz="1400" b="0" i="1" u="none" strike="noStrike" kern="1200" cap="none" spc="0" baseline="0">
                <a:solidFill>
                  <a:srgbClr val="655481"/>
                </a:solidFill>
                <a:uFillTx/>
                <a:latin typeface="Times New Roman" pitchFamily="18"/>
                <a:ea typeface="Microsoft YaHei" pitchFamily="2"/>
                <a:cs typeface="Times New Roman" pitchFamily="18"/>
              </a:rPr>
              <a:t>rávní odvětví, které upravuje vzájemné vztahy mezi občany, vztahy mezi fyzickými a právnickými osobami navzájem</a:t>
            </a:r>
            <a:r>
              <a:rPr lang="cs-CZ" sz="1400" b="0" i="0" u="none" strike="noStrike" kern="1200" cap="none" spc="0" baseline="0">
                <a:solidFill>
                  <a:srgbClr val="655481"/>
                </a:solidFill>
                <a:uFillTx/>
                <a:latin typeface="Times New Roman" pitchFamily="18"/>
                <a:ea typeface="Microsoft YaHei" pitchFamily="2"/>
                <a:cs typeface="Times New Roman" pitchFamily="18"/>
              </a:rPr>
              <a: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2</a:t>
            </a:r>
            <a:r>
              <a:rPr lang="cs-CZ" sz="1400" b="1" i="0" u="none" strike="noStrike" kern="1200" cap="none" spc="0" baseline="0">
                <a:solidFill>
                  <a:srgbClr val="655481"/>
                </a:solidFill>
                <a:uFillTx/>
                <a:latin typeface="Times New Roman" pitchFamily="18"/>
                <a:ea typeface="Microsoft YaHei" pitchFamily="2"/>
                <a:cs typeface="Times New Roman" pitchFamily="18"/>
              </a:rPr>
              <a:t>. Cílem občanského práva </a:t>
            </a:r>
            <a:r>
              <a:rPr lang="cs-CZ" sz="1400" b="0" i="0" u="none" strike="noStrike" kern="1200" cap="none" spc="0" baseline="0">
                <a:solidFill>
                  <a:srgbClr val="655481"/>
                </a:solidFill>
                <a:uFillTx/>
                <a:latin typeface="Times New Roman" pitchFamily="18"/>
                <a:ea typeface="Microsoft YaHei" pitchFamily="2"/>
                <a:cs typeface="Times New Roman" pitchFamily="18"/>
              </a:rPr>
              <a:t>je „</a:t>
            </a:r>
            <a:r>
              <a:rPr lang="cs-CZ" sz="1400" b="0" i="1" u="none" strike="noStrike" kern="1200" cap="none" spc="0" baseline="0">
                <a:solidFill>
                  <a:srgbClr val="655481"/>
                </a:solidFill>
                <a:uFillTx/>
                <a:latin typeface="Times New Roman" pitchFamily="18"/>
                <a:ea typeface="Microsoft YaHei" pitchFamily="2"/>
                <a:cs typeface="Times New Roman" pitchFamily="18"/>
              </a:rPr>
              <a:t>vyjadřovat civilní status subjektů, kterým je soubor osobních, osobnostních a zejména majetkových práv a povinností</a:t>
            </a:r>
            <a:r>
              <a:rPr lang="cs-CZ" sz="1400" b="0" i="0" u="none" strike="noStrike" kern="1200" cap="none" spc="0" baseline="0">
                <a:solidFill>
                  <a:srgbClr val="655481"/>
                </a:solidFill>
                <a:uFillTx/>
                <a:latin typeface="Times New Roman" pitchFamily="18"/>
                <a:ea typeface="Microsoft YaHei" pitchFamily="2"/>
                <a:cs typeface="Times New Roman" pitchFamily="18"/>
              </a:rPr>
              <a:t>“ Fiala</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1200" cap="none" spc="0" baseline="0">
                <a:solidFill>
                  <a:srgbClr val="655481"/>
                </a:solidFill>
                <a:uFillTx/>
                <a:latin typeface="Times New Roman" pitchFamily="18"/>
                <a:ea typeface="Microsoft YaHei" pitchFamily="2"/>
                <a:cs typeface="Times New Roman" pitchFamily="18"/>
              </a:rPr>
              <a:t>3. Pojem univerzální: </a:t>
            </a:r>
            <a:r>
              <a:rPr lang="cs-CZ" sz="1400" b="0" i="0" u="none" strike="noStrike" kern="1200" cap="none" spc="0" baseline="0">
                <a:solidFill>
                  <a:srgbClr val="655481"/>
                </a:solidFill>
                <a:uFillTx/>
                <a:latin typeface="Times New Roman" pitchFamily="18"/>
                <a:ea typeface="Microsoft YaHei" pitchFamily="2"/>
                <a:cs typeface="Times New Roman" pitchFamily="18"/>
              </a:rPr>
              <a:t>Zivilrecht, droit civil, private law, prolíná se různými právními řády</a:t>
            </a: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4. Součást práva soukromého</a:t>
            </a:r>
            <a:r>
              <a:rPr lang="cs-CZ" sz="1400" b="0" i="0" u="none" strike="noStrike" kern="0" cap="none" spc="0" baseline="0">
                <a:solidFill>
                  <a:srgbClr val="655481"/>
                </a:solidFill>
                <a:uFillTx/>
                <a:latin typeface="Times New Roman" pitchFamily="18"/>
                <a:ea typeface="Microsoft YaHei" pitchFamily="2"/>
                <a:cs typeface="Times New Roman" pitchFamily="18"/>
              </a:rPr>
              <a:t>: platné dělení pouze pro některé právní kultury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5. Právo historické</a:t>
            </a:r>
            <a:r>
              <a:rPr lang="cs-CZ" sz="1400" b="0" i="0" u="none" strike="noStrike" kern="0" cap="none" spc="0" baseline="0">
                <a:solidFill>
                  <a:srgbClr val="655481"/>
                </a:solidFill>
                <a:uFillTx/>
                <a:latin typeface="Times New Roman" pitchFamily="18"/>
                <a:ea typeface="Microsoft YaHei" pitchFamily="2"/>
                <a:cs typeface="Times New Roman" pitchFamily="18"/>
              </a:rPr>
              <a:t>: značná kontinuita (základem je Římské právo)</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6. Právo částečně kodifikované</a:t>
            </a:r>
            <a:r>
              <a:rPr lang="cs-CZ" sz="1400" b="0" i="0" u="none" strike="noStrike" kern="0" cap="none" spc="0" baseline="0">
                <a:solidFill>
                  <a:srgbClr val="655481"/>
                </a:solidFill>
                <a:uFillTx/>
                <a:latin typeface="Times New Roman" pitchFamily="18"/>
                <a:ea typeface="Microsoft YaHei" pitchFamily="2"/>
                <a:cs typeface="Times New Roman" pitchFamily="18"/>
              </a:rPr>
              <a:t>: zákon č. 89/2012 Sb., občanský zákoník (§ 1 – 3081)</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name="Slide14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6E4A3B-F08D-89F3-4C6A-B50FC0823A6D}"/>
              </a:ext>
            </a:extLst>
          </p:cNvPr>
          <p:cNvSpPr txBox="1">
            <a:spLocks noGrp="1"/>
          </p:cNvSpPr>
          <p:nvPr>
            <p:ph type="title" idx="4294967295"/>
          </p:nvPr>
        </p:nvSpPr>
        <p:spPr>
          <a:xfrm>
            <a:off x="0" y="195260"/>
            <a:ext cx="4535488" cy="508004"/>
          </a:xfrm>
        </p:spPr>
        <p:txBody>
          <a:bodyPr/>
          <a:lstStyle/>
          <a:p>
            <a:pPr lvl="0"/>
            <a:r>
              <a:rPr lang="cs-CZ" sz="2000" b="1">
                <a:cs typeface="Arial" pitchFamily="2"/>
              </a:rPr>
              <a:t>2. Prameny rodinného práva</a:t>
            </a:r>
          </a:p>
        </p:txBody>
      </p:sp>
      <p:sp>
        <p:nvSpPr>
          <p:cNvPr id="3" name="Zástupný symbol pro obsah 2">
            <a:extLst>
              <a:ext uri="{FF2B5EF4-FFF2-40B4-BE49-F238E27FC236}">
                <a16:creationId xmlns:a16="http://schemas.microsoft.com/office/drawing/2014/main" id="{16387E47-CEB9-1587-6E8D-84E9BE97390C}"/>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1. Mezinárodní právo:</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Úmluva o ochraně lidských práv a základních svobod (1950) </a:t>
            </a:r>
            <a:r>
              <a:rPr lang="cs-CZ" sz="1200" b="0" i="0" u="none" strike="noStrike" kern="1200" cap="none" spc="0" baseline="0">
                <a:solidFill>
                  <a:srgbClr val="655481"/>
                </a:solidFill>
                <a:uFillTx/>
                <a:latin typeface="Times New Roman" pitchFamily="18"/>
                <a:ea typeface="Microsoft YaHei" pitchFamily="2"/>
                <a:cs typeface="Times New Roman" pitchFamily="18"/>
              </a:rPr>
              <a:t>(zejména: čl. 6 právo každého na spravedlivý proces, čl. 8 právo na respektování soukromí a rodinného života, čl. 12 právo osob na uzavření manželství, čl. 14 garance zákazu diskriminace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Úmluva o právech dítěte (1989) – obecný katalog práv dítěte (</a:t>
            </a:r>
            <a:r>
              <a:rPr lang="cs-CZ" sz="1200" b="0" i="0" u="none" strike="noStrike" kern="1200" cap="none" spc="0" baseline="0">
                <a:solidFill>
                  <a:srgbClr val="655481"/>
                </a:solidFill>
                <a:uFillTx/>
                <a:latin typeface="Times New Roman" pitchFamily="18"/>
                <a:ea typeface="Microsoft YaHei" pitchFamily="2"/>
                <a:cs typeface="Times New Roman" pitchFamily="18"/>
              </a:rPr>
              <a:t>hlavní zásada: princip nejlepšího zájmu dítěte, právo na registraci ihned po narození, právo na péči obou rodičů, zakotvení </a:t>
            </a:r>
            <a:r>
              <a:rPr lang="cs-CZ" sz="1200" b="1" i="0" u="none" strike="noStrike" kern="1200" cap="none" spc="0" baseline="0">
                <a:solidFill>
                  <a:srgbClr val="655481"/>
                </a:solidFill>
                <a:uFillTx/>
                <a:latin typeface="Times New Roman" pitchFamily="18"/>
                <a:ea typeface="Microsoft YaHei" pitchFamily="2"/>
                <a:cs typeface="Times New Roman" pitchFamily="18"/>
              </a:rPr>
              <a:t>participačních práv </a:t>
            </a:r>
            <a:r>
              <a:rPr lang="cs-CZ" sz="1200" b="0" i="0" u="none" strike="noStrike" kern="1200" cap="none" spc="0" baseline="0">
                <a:solidFill>
                  <a:srgbClr val="655481"/>
                </a:solidFill>
                <a:uFillTx/>
                <a:latin typeface="Times New Roman" pitchFamily="18"/>
                <a:ea typeface="Microsoft YaHei" pitchFamily="2"/>
                <a:cs typeface="Times New Roman" pitchFamily="18"/>
              </a:rPr>
              <a:t>dítěte) – ne všechna ustanovení jsou </a:t>
            </a:r>
            <a:r>
              <a:rPr lang="cs-CZ" sz="1200" b="0" i="1" u="none" strike="noStrike" kern="1200" cap="none" spc="0" baseline="0">
                <a:solidFill>
                  <a:srgbClr val="655481"/>
                </a:solidFill>
                <a:uFillTx/>
                <a:latin typeface="Times New Roman" pitchFamily="18"/>
                <a:ea typeface="Microsoft YaHei" pitchFamily="2"/>
                <a:cs typeface="Times New Roman" pitchFamily="18"/>
              </a:rPr>
              <a:t>self-executing</a:t>
            </a:r>
            <a:r>
              <a:rPr lang="cs-CZ" sz="1200" b="0" i="0" u="none" strike="noStrike" kern="1200" cap="none" spc="0" baseline="0">
                <a:solidFill>
                  <a:srgbClr val="655481"/>
                </a:solidFill>
                <a:uFillTx/>
                <a:latin typeface="Times New Roman" pitchFamily="18"/>
                <a:ea typeface="Microsoft YaHei" pitchFamily="2"/>
                <a:cs typeface="Times New Roman" pitchFamily="18"/>
              </a:rPr>
              <a:t>, proto jsou recipována do právního řádu jednotlivých států - signatářů</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2. Právo EU: zejména</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Nařízení Rady (ES) č. 2201/2003 </a:t>
            </a:r>
            <a:r>
              <a:rPr lang="cs-CZ" sz="1200" b="0" i="0" u="none" strike="noStrike" kern="1200" cap="none" spc="0" baseline="0">
                <a:solidFill>
                  <a:srgbClr val="655481"/>
                </a:solidFill>
                <a:uFillTx/>
                <a:latin typeface="Times New Roman" pitchFamily="18"/>
                <a:ea typeface="Microsoft YaHei" pitchFamily="2"/>
                <a:cs typeface="Times New Roman" pitchFamily="18"/>
              </a:rPr>
              <a:t>ze dne 27.11.2003 o příslušnosti a uznávání a výkonu rozhodnutí ve věcech manželských a věcech rodičovské zodpovědnosti</a:t>
            </a:r>
            <a:r>
              <a:rPr lang="cs-CZ" sz="1200" b="1" i="0" u="none" strike="noStrike" kern="1200" cap="none" spc="0" baseline="0">
                <a:solidFill>
                  <a:srgbClr val="655481"/>
                </a:solidFill>
                <a:uFillTx/>
                <a:latin typeface="Times New Roman" pitchFamily="18"/>
                <a:ea typeface="Microsoft YaHei" pitchFamily="2"/>
                <a:cs typeface="Times New Roman" pitchFamily="18"/>
              </a:rPr>
              <a:t> (Brusel II bis)</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Nařízení Rady (ES) č. 4/2009 </a:t>
            </a:r>
            <a:r>
              <a:rPr lang="cs-CZ" sz="1200" b="0" i="0" u="none" strike="noStrike" kern="1200" cap="none" spc="0" baseline="0">
                <a:solidFill>
                  <a:srgbClr val="655481"/>
                </a:solidFill>
                <a:uFillTx/>
                <a:latin typeface="Times New Roman" pitchFamily="18"/>
                <a:ea typeface="Microsoft YaHei" pitchFamily="2"/>
                <a:cs typeface="Times New Roman" pitchFamily="18"/>
              </a:rPr>
              <a:t>ze dne 18.12.2008 o příslušnosti, rozhodném právu, uznávání a výkonu rozhodnutí a o spolupráci ve věcech vyživovacích povinností</a:t>
            </a: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820EAC-15BA-82CF-F1CE-F7CD6570BED5}"/>
              </a:ext>
            </a:extLst>
          </p:cNvPr>
          <p:cNvSpPr txBox="1"/>
          <p:nvPr/>
        </p:nvSpPr>
        <p:spPr>
          <a:xfrm>
            <a:off x="287999" y="215999"/>
            <a:ext cx="4536000" cy="507235"/>
          </a:xfrm>
          <a:prstGeom prst="rect">
            <a:avLst/>
          </a:prstGeom>
          <a:noFill/>
          <a:ln cap="flat">
            <a:noFill/>
          </a:ln>
        </p:spPr>
        <p:txBody>
          <a:bodyPr vert="horz" wrap="square" lIns="90004" tIns="44997" rIns="90004" bIns="44997"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1" i="0" u="none" strike="noStrike" kern="1200" cap="none" spc="0" baseline="0">
                <a:solidFill>
                  <a:srgbClr val="655481"/>
                </a:solidFill>
                <a:uFillTx/>
                <a:latin typeface="Times New Roman" pitchFamily="18"/>
                <a:ea typeface="Microsoft YaHei" pitchFamily="2"/>
                <a:cs typeface="Arial" pitchFamily="2"/>
              </a:rPr>
              <a:t>2. Prameny rodinného práva</a:t>
            </a:r>
          </a:p>
        </p:txBody>
      </p:sp>
      <p:sp>
        <p:nvSpPr>
          <p:cNvPr id="3" name="Zástupný symbol pro obsah 2">
            <a:extLst>
              <a:ext uri="{FF2B5EF4-FFF2-40B4-BE49-F238E27FC236}">
                <a16:creationId xmlns:a16="http://schemas.microsoft.com/office/drawing/2014/main" id="{5214CC63-8FC8-D4D5-583D-D0D557BAEE09}"/>
              </a:ext>
            </a:extLst>
          </p:cNvPr>
          <p:cNvSpPr/>
          <p:nvPr/>
        </p:nvSpPr>
        <p:spPr>
          <a:xfrm>
            <a:off x="389223" y="723235"/>
            <a:ext cx="6768361" cy="427355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3. Ústavněprávní normy:</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 </a:t>
            </a:r>
            <a:r>
              <a:rPr lang="cs-CZ" sz="1200" b="0" i="0" u="none" strike="noStrike" kern="1200" cap="none" spc="0" baseline="0">
                <a:solidFill>
                  <a:srgbClr val="655481"/>
                </a:solidFill>
                <a:uFillTx/>
                <a:latin typeface="Times New Roman" pitchFamily="18"/>
                <a:ea typeface="Microsoft YaHei" pitchFamily="2"/>
                <a:cs typeface="Times New Roman" pitchFamily="18"/>
              </a:rPr>
              <a:t>čl. 10 ÚČR: aplikační přednost mezinárodních smluv</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čl. 3 LZPS: zákaz diskriminace na základě pohlaví, náboženství, sociálního původu a majetku</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čl. 10 LZPS: ochrana před neoprávněným zasahováním do soukromého a rodinného života</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čl. 32 LZPS: rámec ústavní ochrany rodiny a rodičovství – zvláštní ochrana dětí a ženě v těhotenství, rovnoprávnost dětí narozených v manželství i mimo něj, právo na rodičovskou výchovu a péči</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3. Zákonná úprava</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3.1. Hmotněprávní úprava</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89/2012 Sb., občanský zákoník, část 2 </a:t>
            </a:r>
            <a:r>
              <a:rPr lang="cs-CZ" sz="1200" b="0" i="0" u="none" strike="noStrike" kern="1200" cap="none" spc="0" baseline="0">
                <a:solidFill>
                  <a:srgbClr val="655481"/>
                </a:solidFill>
                <a:uFillTx/>
                <a:latin typeface="Times New Roman" pitchFamily="18"/>
                <a:ea typeface="Microsoft YaHei" pitchFamily="2"/>
                <a:cs typeface="Times New Roman" pitchFamily="18"/>
              </a:rPr>
              <a:t>(§§ 650 a násl., hl. 1 manželství, hl. II příbuzenství a švagrovství, hl. III poručenství a jiné formy péče o dítě)</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115/2006 Sb., zákon o registrovaném partnerství osob stejného pohlaví (odkaz na obdobné použití ustanovení občanského zákoníku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Další hmotněprávní úprava (</a:t>
            </a:r>
            <a:r>
              <a:rPr lang="cs-CZ" sz="1200" b="1" i="0" u="none" strike="noStrike" kern="1200" cap="none" spc="0" baseline="0">
                <a:solidFill>
                  <a:srgbClr val="655481"/>
                </a:solidFill>
                <a:uFillTx/>
                <a:latin typeface="Times New Roman" pitchFamily="18"/>
                <a:ea typeface="Microsoft YaHei" pitchFamily="2"/>
                <a:cs typeface="Times New Roman" pitchFamily="18"/>
              </a:rPr>
              <a:t>z.o sociálně-právní ochraně dětí</a:t>
            </a:r>
            <a:r>
              <a:rPr lang="cs-CZ" sz="1200" b="0" i="0" u="none" strike="noStrike" kern="1200" cap="none" spc="0" baseline="0">
                <a:solidFill>
                  <a:srgbClr val="655481"/>
                </a:solidFill>
                <a:uFillTx/>
                <a:latin typeface="Times New Roman" pitchFamily="18"/>
                <a:ea typeface="Microsoft YaHei" pitchFamily="2"/>
                <a:cs typeface="Times New Roman" pitchFamily="18"/>
              </a:rPr>
              <a:t>, z.o matrikách, školský zákon, zákon o zaměstnanosti, zákon o církvích a náboženských společnostech, zákon o mez. pr. soukromém etc.)</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13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0481C4-DD44-F9D6-64E2-A4583FA8CEA3}"/>
              </a:ext>
            </a:extLst>
          </p:cNvPr>
          <p:cNvSpPr txBox="1"/>
          <p:nvPr/>
        </p:nvSpPr>
        <p:spPr>
          <a:xfrm>
            <a:off x="287999" y="215999"/>
            <a:ext cx="4536000" cy="507235"/>
          </a:xfrm>
          <a:prstGeom prst="rect">
            <a:avLst/>
          </a:prstGeom>
          <a:noFill/>
          <a:ln cap="flat">
            <a:noFill/>
          </a:ln>
        </p:spPr>
        <p:txBody>
          <a:bodyPr vert="horz" wrap="square" lIns="90004" tIns="44997" rIns="90004" bIns="44997"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1" i="0" u="none" strike="noStrike" kern="1200" cap="none" spc="0" baseline="0">
                <a:solidFill>
                  <a:srgbClr val="655481"/>
                </a:solidFill>
                <a:uFillTx/>
                <a:latin typeface="Times New Roman" pitchFamily="18"/>
                <a:ea typeface="Microsoft YaHei" pitchFamily="2"/>
                <a:cs typeface="Arial" pitchFamily="2"/>
              </a:rPr>
              <a:t>2. Prameny rodinného práva</a:t>
            </a:r>
          </a:p>
        </p:txBody>
      </p:sp>
      <p:sp>
        <p:nvSpPr>
          <p:cNvPr id="3" name="Zástupný symbol pro obsah 2">
            <a:extLst>
              <a:ext uri="{FF2B5EF4-FFF2-40B4-BE49-F238E27FC236}">
                <a16:creationId xmlns:a16="http://schemas.microsoft.com/office/drawing/2014/main" id="{1A648176-E53A-AE39-C888-D0FB2D5FE18A}"/>
              </a:ext>
            </a:extLst>
          </p:cNvPr>
          <p:cNvSpPr/>
          <p:nvPr/>
        </p:nvSpPr>
        <p:spPr>
          <a:xfrm>
            <a:off x="389223" y="723235"/>
            <a:ext cx="6768361" cy="427355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Zákon o sociálně právní ochraně dětí (z.č. 359/1999 Sb.)</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t>
            </a:r>
            <a:r>
              <a:rPr lang="cs-CZ" sz="1200" b="0" i="0" u="none" strike="noStrike" kern="1200" cap="none" spc="0" baseline="0">
                <a:solidFill>
                  <a:srgbClr val="655481"/>
                </a:solidFill>
                <a:uFillTx/>
                <a:latin typeface="Times New Roman" pitchFamily="18"/>
                <a:ea typeface="Microsoft YaHei" pitchFamily="2"/>
                <a:cs typeface="Times New Roman" pitchFamily="18"/>
              </a:rPr>
              <a:t>řizuje Úřad pro mezinárodněprávní ochranu dětí se sídlem v Brně, podřízen MPSV</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sociálně-právní ochranu zajišťují také krajské úřady, obecní úřady s rozšířenou působností, ministerstvo, Úřad práce</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5: předním hlediskem sociálně-právní ochrany je zájem a blaho dítěte, ochrana rodičovství a rodiny a vzájemné právo rodičů a dětí na rodičovskou výchovu a péči</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sociálně-právní ochrana se zejména zaměřuje na děti, jejichž rodiče zemřeli, neplní povinnost plynoucí z rodičovské odpovědnosti či nevykonávají či zneužívají práva plynoucí z rodičovské odpovědnosti, které byly svěřeny do výchovy jiné osoby odpovědné za výchovu dítěte či které vedou „zahálčivý a nemravný život“ spočívající v zanedbávání školní docházky, požívání návykových látek, páchání přestupků etc.</a:t>
            </a: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F4BF84-863C-AF05-E2AD-BAF3855127DA}"/>
              </a:ext>
            </a:extLst>
          </p:cNvPr>
          <p:cNvSpPr txBox="1">
            <a:spLocks noGrp="1"/>
          </p:cNvSpPr>
          <p:nvPr>
            <p:ph type="title" idx="4294967295"/>
          </p:nvPr>
        </p:nvSpPr>
        <p:spPr/>
        <p:txBody>
          <a:bodyPr/>
          <a:lstStyle/>
          <a:p>
            <a:pPr lvl="0"/>
            <a:r>
              <a:rPr lang="cs-CZ" sz="2000" b="1">
                <a:cs typeface="Arial" pitchFamily="2"/>
              </a:rPr>
              <a:t>2. Prameny rodinného práva</a:t>
            </a:r>
          </a:p>
        </p:txBody>
      </p:sp>
      <p:sp>
        <p:nvSpPr>
          <p:cNvPr id="3" name="Zástupný symbol pro obsah 2">
            <a:extLst>
              <a:ext uri="{FF2B5EF4-FFF2-40B4-BE49-F238E27FC236}">
                <a16:creationId xmlns:a16="http://schemas.microsoft.com/office/drawing/2014/main" id="{B96D922A-FE7A-0AB3-D80D-57CD29497DE0}"/>
              </a:ext>
            </a:extLst>
          </p:cNvPr>
          <p:cNvSpPr/>
          <p:nvPr/>
        </p:nvSpPr>
        <p:spPr>
          <a:xfrm>
            <a:off x="395642" y="781053"/>
            <a:ext cx="7767288" cy="399296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3.2. Procesní úprava: </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„Sporné“: z.č. 99/1963 Sb., občanský soudní řád </a:t>
            </a:r>
            <a:r>
              <a:rPr lang="cs-CZ" sz="1200" b="0" i="0" u="none" strike="noStrike" kern="1200" cap="none" spc="0" baseline="0">
                <a:solidFill>
                  <a:srgbClr val="655481"/>
                </a:solidFill>
                <a:uFillTx/>
                <a:latin typeface="Times New Roman" pitchFamily="18"/>
                <a:ea typeface="Microsoft YaHei" pitchFamily="2"/>
                <a:cs typeface="Times New Roman" pitchFamily="18"/>
              </a:rPr>
              <a:t>– zejména ve věcech majetkových, vedení občanského soudního  řízení</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„Nesporné“: z.č. 292/2013 Sb., o zvláštních řízeních soudních (hl. V, § 367 a násl. – říz. ve věcech RP):</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	</a:t>
            </a:r>
            <a:r>
              <a:rPr lang="cs-CZ" sz="1200" b="0" i="0" u="none" strike="noStrike" kern="1200" cap="none" spc="0" baseline="0">
                <a:solidFill>
                  <a:srgbClr val="655481"/>
                </a:solidFill>
                <a:uFillTx/>
                <a:latin typeface="Times New Roman" pitchFamily="18"/>
                <a:ea typeface="Microsoft YaHei" pitchFamily="2"/>
                <a:cs typeface="Times New Roman" pitchFamily="18"/>
              </a:rPr>
              <a:t> -  řízení o povolení uzavření manželství (výsledek: rozsudek)</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  řízení o rozvod manželství, o tom, zda zde manželství je či není či zda je platné, totéž partnerství 		(výsledek: rozsudek)</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  řízení ve věci určení a popření rodičovství (rozsudkem)</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  řízení ve věcech osvojení a péče soudu o nezletilé (rozsudkem)</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  předběžné opatření upravující poměry dítěte (24 hodin od podání návrhu, vykonatelné vydáním)</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	 -  </a:t>
            </a:r>
            <a:r>
              <a:rPr lang="cs-CZ" sz="1200" b="0" i="0" u="none" strike="noStrike" kern="1200" cap="none" spc="0" baseline="0">
                <a:solidFill>
                  <a:srgbClr val="655481"/>
                </a:solidFill>
                <a:uFillTx/>
                <a:latin typeface="Times New Roman" pitchFamily="18"/>
                <a:ea typeface="Microsoft YaHei" pitchFamily="2"/>
                <a:cs typeface="Times New Roman" pitchFamily="18"/>
              </a:rPr>
              <a:t>předběžné řízení ve věci ochrany proti domácímu násilí (do 48h předběžným opatřením, max. 1 měsíc, ale 	lze prodlužovat až do 6 m, vykonatelné vydáním)</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„Další“: zákon č. 202/2012 Sb., o mediaci: </a:t>
            </a:r>
            <a:r>
              <a:rPr lang="cs-CZ" sz="1200" b="0" i="0" u="none" strike="noStrike" kern="1200" cap="none" spc="0" baseline="0">
                <a:solidFill>
                  <a:srgbClr val="655481"/>
                </a:solidFill>
                <a:uFillTx/>
                <a:latin typeface="Times New Roman" pitchFamily="18"/>
                <a:ea typeface="Microsoft YaHei" pitchFamily="2"/>
                <a:cs typeface="Times New Roman" pitchFamily="18"/>
              </a:rPr>
              <a:t>povinnost soudu poučit účastníky o možnosti využití mediace. Mediací je dobrovolný proces, v jehož rámci se zúčastněné osoby za pomocí třetí, neinteresované osoby, pokouší dosáhnout konsensuálního vyřešení situace – v rámci smluvní autonomie účastníků.</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Možnost soudu v soudním řízení nařídit první setkání s mediátorem v rozsahu až 3 hod. (§ 99(1) 114a (2) b) o.s.ř., § 503 ZŘS</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O povinnosti setkání může nařídit také OSPOD (obecní úřad s rozšířenou působností) – ve správním řízení</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Nařídit je možné jen první setkání, další postup je na účastnících, v ideálním případě je výsledkem dohoda</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13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A528CF-807B-8029-6825-A54326895F09}"/>
              </a:ext>
            </a:extLst>
          </p:cNvPr>
          <p:cNvSpPr txBox="1">
            <a:spLocks noGrp="1"/>
          </p:cNvSpPr>
          <p:nvPr>
            <p:ph type="title" idx="4294967295"/>
          </p:nvPr>
        </p:nvSpPr>
        <p:spPr>
          <a:xfrm>
            <a:off x="251642" y="195480"/>
            <a:ext cx="6461132" cy="507235"/>
          </a:xfrm>
        </p:spPr>
        <p:txBody>
          <a:bodyPr/>
          <a:lstStyle/>
          <a:p>
            <a:pPr lvl="0"/>
            <a:r>
              <a:rPr lang="cs-CZ" sz="2000" b="1">
                <a:cs typeface="Arial" pitchFamily="2"/>
              </a:rPr>
              <a:t>2. Prameny rodinného práva – novinky 2021</a:t>
            </a:r>
          </a:p>
        </p:txBody>
      </p:sp>
      <p:sp>
        <p:nvSpPr>
          <p:cNvPr id="3" name="Zástupný symbol pro obsah 2">
            <a:extLst>
              <a:ext uri="{FF2B5EF4-FFF2-40B4-BE49-F238E27FC236}">
                <a16:creationId xmlns:a16="http://schemas.microsoft.com/office/drawing/2014/main" id="{6E07F4BA-DC35-D4EB-6FAF-5CBFF3F29175}"/>
              </a:ext>
            </a:extLst>
          </p:cNvPr>
          <p:cNvSpPr/>
          <p:nvPr/>
        </p:nvSpPr>
        <p:spPr>
          <a:xfrm>
            <a:off x="395642" y="781053"/>
            <a:ext cx="7767288" cy="399296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Zákon č. 588/2020 Sb., o náhradním výživném, účinný od 01.07.2021</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Stát zavádí novou sociální dávku, která dočasně nahrazuje výživné od povinné osoby (zpravidla rodiče, ale také prarodiče), která neplní vyživovací povinnost k nezaopatřenému dítěti (vždy na 4 měsíce)</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Náhradní výživné se stanoví jako rozdíl mezi výše měsíční dávky výživného určené v exekučním titulu a částečného plnění výživného v příslušném měsíci, nejvýše však ve výši 3.000,- Kč</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 náhradním výživném rozhoduje úřad práce ČR</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 žádosti o náhradním výživném musí uvést krom obecných náležitostí také údaje o exekuci či soudním výkonu rozhodnutí k vymožení pohledávky na výživné</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04605E-3CFD-F7D4-D8B6-BCAF47CCD4AF}"/>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3. Základní principy rodinného práva a jejich reflexe</a:t>
            </a:r>
          </a:p>
        </p:txBody>
      </p:sp>
      <p:sp>
        <p:nvSpPr>
          <p:cNvPr id="3" name="Zástupný symbol pro obsah 2">
            <a:extLst>
              <a:ext uri="{FF2B5EF4-FFF2-40B4-BE49-F238E27FC236}">
                <a16:creationId xmlns:a16="http://schemas.microsoft.com/office/drawing/2014/main" id="{96F3C75C-1CA7-E3EB-643B-A1D3B9991613}"/>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A) Obecné soukromoprávní zásady</a:t>
            </a:r>
          </a:p>
          <a:p>
            <a:pPr marL="228600" marR="0" lvl="0" indent="-228600" algn="l"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Autonomie vůle osob</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	 - </a:t>
            </a:r>
            <a:r>
              <a:rPr lang="cs-CZ" sz="1200" b="0" i="0" u="none" strike="noStrike" kern="1200" cap="none" spc="0" baseline="0">
                <a:solidFill>
                  <a:srgbClr val="655481"/>
                </a:solidFill>
                <a:uFillTx/>
                <a:latin typeface="Times New Roman" pitchFamily="18"/>
                <a:ea typeface="Microsoft YaHei" pitchFamily="2"/>
                <a:cs typeface="Times New Roman" pitchFamily="18"/>
              </a:rPr>
              <a:t>každý má právo brát se o vlastní štěstí (§ 3 odst. 1 OZ)</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 nezakazuje-li to zákon, mohou si strany ujednat PaP odlišně od zákona (§ 1 odst. 2 OZ, ale limity, 	  	např. § 698 OZ – majetek tvořící obvyklé vybavení rodinné domácnosti)</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 každý může žít svůj rodinný život bez ohledu na zákonem privilegované manželství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 nikdo nesmí pro nedostatek věku, rozumu anebo závislosti na svém postavení utrpět nedůvodnou újmu 	(proto vyvažování – viz úprava rodičovské odpovědnosti, výživného atd.)</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2. Ochrana slabší strany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 může být kdokoliv, ale v RP zejména ve vztahu k nezletilému dítěti – zejména reflexe ve smluvním právu</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3. Zákaz působení bezdůvodné újmy, zákaz výkladu předpisu v rozporu s dobrými mravy</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4. Pacta sunt servanda – </a:t>
            </a:r>
            <a:r>
              <a:rPr lang="cs-CZ" sz="1200" b="0" i="0" u="none" strike="noStrike" kern="1200" cap="none" spc="0" baseline="0">
                <a:solidFill>
                  <a:srgbClr val="655481"/>
                </a:solidFill>
                <a:uFillTx/>
                <a:latin typeface="Times New Roman" pitchFamily="18"/>
                <a:ea typeface="Microsoft YaHei" pitchFamily="2"/>
                <a:cs typeface="Times New Roman" pitchFamily="18"/>
              </a:rPr>
              <a:t>výhrada podstatné změny poměrů</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5.</a:t>
            </a:r>
            <a:r>
              <a:rPr lang="cs-CZ" sz="1200" b="0" i="0" u="none" strike="noStrike" kern="1200" cap="none" spc="0" baseline="0">
                <a:solidFill>
                  <a:srgbClr val="655481"/>
                </a:solidFill>
                <a:uFillTx/>
                <a:latin typeface="Times New Roman" pitchFamily="18"/>
                <a:ea typeface="Microsoft YaHei" pitchFamily="2"/>
                <a:cs typeface="Times New Roman" pitchFamily="18"/>
              </a:rPr>
              <a:t> </a:t>
            </a:r>
            <a:r>
              <a:rPr lang="cs-CZ" sz="1200" b="1" i="0" u="none" strike="noStrike" kern="1200" cap="none" spc="0" baseline="0">
                <a:solidFill>
                  <a:srgbClr val="655481"/>
                </a:solidFill>
                <a:uFillTx/>
                <a:latin typeface="Times New Roman" pitchFamily="18"/>
                <a:ea typeface="Microsoft YaHei" pitchFamily="2"/>
                <a:cs typeface="Times New Roman" pitchFamily="18"/>
              </a:rPr>
              <a:t>Vigilantibus iura </a:t>
            </a:r>
            <a:r>
              <a:rPr lang="cs-CZ" sz="1200" b="0" i="0" u="none" strike="noStrike" kern="1200" cap="none" spc="0" baseline="0">
                <a:solidFill>
                  <a:srgbClr val="655481"/>
                </a:solidFill>
                <a:uFillTx/>
                <a:latin typeface="Times New Roman" pitchFamily="18"/>
                <a:ea typeface="Microsoft YaHei" pitchFamily="2"/>
                <a:cs typeface="Times New Roman" pitchFamily="18"/>
              </a:rPr>
              <a:t>– reflexe v podobě lhůt</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C7478D-41CB-957F-095A-3AD63A992ADA}"/>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3. Základní principy rodinného práva a jejich reflexe</a:t>
            </a:r>
          </a:p>
        </p:txBody>
      </p:sp>
      <p:sp>
        <p:nvSpPr>
          <p:cNvPr id="3" name="Zástupný symbol pro obsah 2">
            <a:extLst>
              <a:ext uri="{FF2B5EF4-FFF2-40B4-BE49-F238E27FC236}">
                <a16:creationId xmlns:a16="http://schemas.microsoft.com/office/drawing/2014/main" id="{64FD0070-6149-1D07-F3CC-EA2D0F33413D}"/>
              </a:ext>
            </a:extLst>
          </p:cNvPr>
          <p:cNvSpPr/>
          <p:nvPr/>
        </p:nvSpPr>
        <p:spPr>
          <a:xfrm>
            <a:off x="367067" y="777925"/>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B) Specifické zásady rodinného práva</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1. Zásada zvláštní zákonné ochrany rodiny, rodičovství a manželství</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	 - </a:t>
            </a:r>
            <a:r>
              <a:rPr lang="cs-CZ" sz="1200" b="0" i="0" u="none" strike="noStrike" kern="1200" cap="none" spc="0" baseline="0">
                <a:solidFill>
                  <a:srgbClr val="655481"/>
                </a:solidFill>
                <a:uFillTx/>
                <a:latin typeface="Times New Roman" pitchFamily="18"/>
                <a:ea typeface="Microsoft YaHei" pitchFamily="2"/>
                <a:cs typeface="Times New Roman" pitchFamily="18"/>
              </a:rPr>
              <a:t>hodnota zvláště chráněná zákonem (§ 3 odst. 2 b) OZ</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2. Zásada ochrany rodinného života</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 reflexe v konkrétních institutech RP, vyplývá např. z čl. 8 EÚLP (právo každého na respekt k rodinnému 	životu)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 „síla“ institutů RP je často vyšší než jiných pr. institutů – např. v judikatuře případ matky, která následně 	přehodnotila rozhodnutí ohledně souhlasu k osvojení (Kearns vs. Francie)</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3. Zásada ochrany soukromí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 viz § 81 OZ: nikdo nesmí narušovat osobní sféru osoby, ale i právo rozhodovat o vlastní identitě, pohlaví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4. Zásada solidarity - </a:t>
            </a:r>
            <a:r>
              <a:rPr lang="cs-CZ" sz="1200" b="0" i="0" u="none" strike="noStrike" kern="1200" cap="none" spc="0" baseline="0">
                <a:solidFill>
                  <a:srgbClr val="655481"/>
                </a:solidFill>
                <a:uFillTx/>
                <a:latin typeface="Times New Roman" pitchFamily="18"/>
                <a:ea typeface="Microsoft YaHei" pitchFamily="2"/>
                <a:cs typeface="Times New Roman" pitchFamily="18"/>
              </a:rPr>
              <a:t>režim majetku, právo na srovnatelnou životní úroveň, úprava práv na užívání obydlí (§ 744 OZ), právo 	dispozice s rodinným bydlením (§ 747 OZ), právo na výživné (§ 910, § 697, § 760 OZ a násl.), režim 	nabývaného majetku (§ 709 OZ) </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5. Zásada nejlepšího zájmu dítěte </a:t>
            </a:r>
            <a:r>
              <a:rPr lang="cs-CZ" sz="1200" b="0" i="0" u="none" strike="noStrike" kern="1200" cap="none" spc="0" baseline="0">
                <a:solidFill>
                  <a:srgbClr val="655481"/>
                </a:solidFill>
                <a:uFillTx/>
                <a:latin typeface="Times New Roman" pitchFamily="18"/>
                <a:ea typeface="Microsoft YaHei" pitchFamily="2"/>
                <a:cs typeface="Times New Roman" pitchFamily="18"/>
              </a:rPr>
              <a:t>-  prvořadé jsou zájmy dítěte, dítě je nejen pasivním objektem rodičovské odpovědnosti, ale má také participační práva (§ 31 OZ – částečná svéprávnost), zásada nejlepšího zájmu dítěte je poměřována testem poměrnosti (maximální prospěch dítěte a minimální újma ostatním).</a:t>
            </a:r>
            <a:br>
              <a:rPr lang="cs-CZ" sz="1200" b="0" i="0" u="none" strike="noStrike" kern="1200" cap="none" spc="0" baseline="0">
                <a:solidFill>
                  <a:srgbClr val="655481"/>
                </a:solidFill>
                <a:uFillTx/>
                <a:latin typeface="Times New Roman" pitchFamily="18"/>
                <a:ea typeface="Microsoft YaHei" pitchFamily="2"/>
                <a:cs typeface="Times New Roman" pitchFamily="18"/>
              </a:rPr>
            </a:br>
            <a:br>
              <a:rPr lang="cs-CZ" sz="1200" b="0" i="0" u="none" strike="noStrike" kern="1200" cap="none" spc="0" baseline="0">
                <a:solidFill>
                  <a:srgbClr val="655481"/>
                </a:solidFill>
                <a:uFillTx/>
                <a:latin typeface="Times New Roman" pitchFamily="18"/>
                <a:ea typeface="Microsoft YaHei" pitchFamily="2"/>
                <a:cs typeface="Times New Roman" pitchFamily="18"/>
              </a:rPr>
            </a:b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13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5166A2-411D-700F-FF96-20DBEF3A1C58}"/>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3. Základní principy rodinného práva a jejich reflexe</a:t>
            </a:r>
          </a:p>
        </p:txBody>
      </p:sp>
      <p:sp>
        <p:nvSpPr>
          <p:cNvPr id="3" name="Zástupný symbol pro obsah 2">
            <a:extLst>
              <a:ext uri="{FF2B5EF4-FFF2-40B4-BE49-F238E27FC236}">
                <a16:creationId xmlns:a16="http://schemas.microsoft.com/office/drawing/2014/main" id="{4D548CDA-E651-2588-ABA1-4231DB280F17}"/>
              </a:ext>
            </a:extLst>
          </p:cNvPr>
          <p:cNvSpPr/>
          <p:nvPr/>
        </p:nvSpPr>
        <p:spPr>
          <a:xfrm>
            <a:off x="367067" y="777925"/>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ÚS Pl. ÚS 6/20, SR 3/2021, ÚS: Respektování nejlepšího zájmu dítěte</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K přání dítěte Ústavní soud již dříve konstatoval, že za předpokladu, že je dítě dostatečně rozumově a emocionálně vyspělé, je nutné jeho přání považovat za zásadní vodítko při hledání jeho nejlepšího zájmu. Současně však není možné, aby obecné soudy, své rozhodnutí založily toliko na jeho jednou vysloveném přání za konkrétních specifických okolností, a nikoliv na pečlivém a komplexním posuzování jeho zájmů, a to i při rozhodování o určení místa bydliště a místa výkonu povinné školní docházky.</a:t>
            </a:r>
            <a:br>
              <a:rPr lang="cs-CZ" sz="1200" b="0" i="0" u="none" strike="noStrike" kern="1200" cap="none" spc="0" baseline="0">
                <a:solidFill>
                  <a:srgbClr val="655481"/>
                </a:solidFill>
                <a:uFillTx/>
                <a:latin typeface="Times New Roman" pitchFamily="18"/>
                <a:ea typeface="Microsoft YaHei" pitchFamily="2"/>
                <a:cs typeface="Times New Roman" pitchFamily="18"/>
              </a:rPr>
            </a:b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Jinde:</a:t>
            </a: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I. Podle čl. 3 odst. 1 Úmluvy o právech dítěte musí být </a:t>
            </a:r>
            <a:r>
              <a:rPr lang="cs-CZ" sz="1200" b="1" i="0" u="none" strike="noStrike" kern="1200" cap="none" spc="0" baseline="0">
                <a:solidFill>
                  <a:srgbClr val="655481"/>
                </a:solidFill>
                <a:uFillTx/>
                <a:latin typeface="Times New Roman" pitchFamily="18"/>
                <a:ea typeface="Microsoft YaHei" pitchFamily="2"/>
                <a:cs typeface="Times New Roman" pitchFamily="18"/>
              </a:rPr>
              <a:t>předním hlediskem nejlepší zájem dítěte</a:t>
            </a:r>
            <a:r>
              <a:rPr lang="cs-CZ" sz="1200" b="0" i="0" u="none" strike="noStrike" kern="1200" cap="none" spc="0" baseline="0">
                <a:solidFill>
                  <a:srgbClr val="655481"/>
                </a:solidFill>
                <a:uFillTx/>
                <a:latin typeface="Times New Roman" pitchFamily="18"/>
                <a:ea typeface="Microsoft YaHei" pitchFamily="2"/>
                <a:cs typeface="Times New Roman" pitchFamily="18"/>
              </a:rPr>
              <a:t> při jakékoli činnosti týkající se dětí, tedy i v soudním řízení, ve kterém se rozhoduje o změně výchovného prostředí dítěte a jeho svěření do výlučné péče jednoho z rodičů. Soud, který hodlá změnit zásadním způsobem dosavadní uspořádání péče o dítě, musí proto dát dostatečný procesní prostor účastníkům řízení, aby se k takové možnosti vyjádřili (nález ze dne 28. 7. 2020 sp. zn. IV. ÚS 1328/20).</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B3E76D-0619-D4B4-E305-08DF3DF91EED}"/>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Věci osobního statutu: právní osobnost, zletilost etc.</a:t>
            </a:r>
          </a:p>
        </p:txBody>
      </p:sp>
      <p:sp>
        <p:nvSpPr>
          <p:cNvPr id="3" name="Zástupný symbol pro obsah 2">
            <a:extLst>
              <a:ext uri="{FF2B5EF4-FFF2-40B4-BE49-F238E27FC236}">
                <a16:creationId xmlns:a16="http://schemas.microsoft.com/office/drawing/2014/main" id="{61DF6715-C3CC-174C-2EB3-87148CAE6616}"/>
              </a:ext>
            </a:extLst>
          </p:cNvPr>
          <p:cNvSpPr/>
          <p:nvPr/>
        </p:nvSpPr>
        <p:spPr>
          <a:xfrm>
            <a:off x="-174814" y="987478"/>
            <a:ext cx="8617058" cy="39605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685800" marR="0" lvl="1" indent="-228600" algn="l"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Právní osobnost:</a:t>
            </a:r>
          </a:p>
          <a:p>
            <a:pPr marL="628650" marR="0" lvl="1"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způsobilost mít v mezích právního řádu práva a povinnosti (§ 15 odst. 1 OZ)</a:t>
            </a:r>
          </a:p>
          <a:p>
            <a:pPr marL="628650" marR="0" lvl="1"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od narození do smrti (§ 23 OZ)</a:t>
            </a:r>
          </a:p>
          <a:p>
            <a:pPr marL="628650" marR="0" lvl="1"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každý člověk má vrozená, samotným rozumem a citem poznatelná přirozená práva, a tudíž se považuje za osobu (§ 19 OZ)</a:t>
            </a:r>
          </a:p>
          <a:p>
            <a:pPr marL="628650" marR="0" lvl="1"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Nasciturus – na dítě se hledí jako na již narozené, pokud to vyhovuje jeho zájmům, vyvratitelná domněnka, že na dítě se nahlíží, jako by se narodilo živé</a:t>
            </a:r>
          </a:p>
          <a:p>
            <a:pPr marL="628650" marR="0" lvl="1"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Osobnost zaniká smrtí (důkaz smrti (veřejná listina – úmrtní list či rozhodnutí soudu) vs. domněnka smrti § 71 (1) OZ (nezvěstnost po určitou dobu – 7 let od posledního roku, ve kterém byla poslední zpráva odůvodňující skutečnost, že je naživu, nelze prohlásit mladšího 18 let před dosažením 25 let věku, domněnka je vyvratitelná)</a:t>
            </a:r>
          </a:p>
          <a:p>
            <a:pPr marL="457200" marR="0" lvl="1"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2. Zletilost – </a:t>
            </a:r>
            <a:r>
              <a:rPr lang="cs-CZ" sz="1200" b="0" i="0" u="none" strike="noStrike" kern="1200" cap="none" spc="0" baseline="0">
                <a:solidFill>
                  <a:srgbClr val="655481"/>
                </a:solidFill>
                <a:uFillTx/>
                <a:latin typeface="Times New Roman" pitchFamily="18"/>
                <a:ea typeface="Microsoft YaHei" pitchFamily="2"/>
                <a:cs typeface="Times New Roman" pitchFamily="18"/>
              </a:rPr>
              <a:t>18 let plná, odlišné od </a:t>
            </a:r>
            <a:r>
              <a:rPr lang="cs-CZ" sz="1200" b="1" i="0" u="none" strike="noStrike" kern="1200" cap="none" spc="0" baseline="0">
                <a:solidFill>
                  <a:srgbClr val="655481"/>
                </a:solidFill>
                <a:uFillTx/>
                <a:latin typeface="Times New Roman" pitchFamily="18"/>
                <a:ea typeface="Microsoft YaHei" pitchFamily="2"/>
                <a:cs typeface="Times New Roman" pitchFamily="18"/>
              </a:rPr>
              <a:t>svéprávnosti, </a:t>
            </a:r>
            <a:r>
              <a:rPr lang="cs-CZ" sz="1200" b="0" i="0" u="none" strike="noStrike" kern="1200" cap="none" spc="0" baseline="0">
                <a:solidFill>
                  <a:srgbClr val="655481"/>
                </a:solidFill>
                <a:uFillTx/>
                <a:latin typeface="Times New Roman" pitchFamily="18"/>
                <a:ea typeface="Microsoft YaHei" pitchFamily="2"/>
                <a:cs typeface="Times New Roman" pitchFamily="18"/>
              </a:rPr>
              <a:t>která se nabývá postupně – způsobilost nabývat pro sebe vlastním právním jednáním práva a zavazovat se k povinnostem (plná (zletilostí, přiznáním (16+) či uzavřením manželství) / částečná / omezená)</a:t>
            </a:r>
          </a:p>
          <a:p>
            <a:pPr marL="457200" marR="0" lvl="1"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3. Změna pohlaví - </a:t>
            </a:r>
            <a:r>
              <a:rPr lang="cs-CZ" sz="1200" b="0" i="0" u="none" strike="noStrike" kern="1200" cap="none" spc="0" baseline="0">
                <a:solidFill>
                  <a:srgbClr val="655481"/>
                </a:solidFill>
                <a:uFillTx/>
                <a:latin typeface="Times New Roman" pitchFamily="18"/>
                <a:ea typeface="Microsoft YaHei" pitchFamily="2"/>
                <a:cs typeface="Times New Roman" pitchFamily="18"/>
              </a:rPr>
              <a:t>§ 29 OZ, nastává chirurgickým zákrokem při současném znemožnění reprodukční funkce a přeměně pohlavních orgánů, pouze na základě písemné žádosti osoby starší 18 let, která nežije v manželství či v registrovaném partnerství anebo obdobném statusovém poměru, dalším předpokladem je porucha sexuální identifikace, tzn. trvalý nesoulad mezi psychickým a tělesným pohlavím (kladné stanovisko odborné komise) – nemění se majetkové poměry a osobní status, změnou zaniká manželství/partnerství (uzavř. v zahr.).</a:t>
            </a:r>
          </a:p>
          <a:p>
            <a:pPr marL="457200" marR="0" lvl="1"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br>
              <a:rPr lang="cs-CZ" sz="1200" b="0" i="0" u="none" strike="noStrike" kern="1200" cap="none" spc="0" baseline="0">
                <a:solidFill>
                  <a:srgbClr val="655481"/>
                </a:solidFill>
                <a:uFillTx/>
                <a:latin typeface="Times New Roman" pitchFamily="18"/>
                <a:ea typeface="Microsoft YaHei" pitchFamily="2"/>
                <a:cs typeface="Times New Roman" pitchFamily="18"/>
              </a:rPr>
            </a:b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E912D7-6233-3718-B516-12CD6EEA6DD9}"/>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Věci osobního statutu: právní osobnost, zletilost etc. </a:t>
            </a:r>
            <a:endParaRPr lang="cs-CZ" sz="2000" b="1">
              <a:solidFill>
                <a:srgbClr val="548235"/>
              </a:solidFill>
              <a:cs typeface="Arial" pitchFamily="2"/>
            </a:endParaRPr>
          </a:p>
        </p:txBody>
      </p:sp>
      <p:sp>
        <p:nvSpPr>
          <p:cNvPr id="3" name="Zástupný symbol pro obsah 2">
            <a:extLst>
              <a:ext uri="{FF2B5EF4-FFF2-40B4-BE49-F238E27FC236}">
                <a16:creationId xmlns:a16="http://schemas.microsoft.com/office/drawing/2014/main" id="{160E1F71-CF0E-2950-34DA-FA59F2D03370}"/>
              </a:ext>
            </a:extLst>
          </p:cNvPr>
          <p:cNvSpPr/>
          <p:nvPr/>
        </p:nvSpPr>
        <p:spPr>
          <a:xfrm>
            <a:off x="395642" y="987478"/>
            <a:ext cx="8046610" cy="39605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44546A"/>
                </a:solidFill>
                <a:uFillTx/>
                <a:latin typeface="Times New Roman" pitchFamily="18"/>
                <a:ea typeface="Microsoft YaHei" pitchFamily="2"/>
                <a:cs typeface="Times New Roman" pitchFamily="18"/>
              </a:rPr>
              <a:t>Jednání za osobu s částečnou či omezenou svéprávností:</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44546A"/>
                </a:solidFill>
                <a:uFillTx/>
                <a:latin typeface="Times New Roman" pitchFamily="18"/>
                <a:ea typeface="Microsoft YaHei" pitchFamily="2"/>
                <a:cs typeface="Times New Roman" pitchFamily="18"/>
              </a:rPr>
              <a:t>Záleží na charakteru konkrétního jednání (koupě knihy vs. koupě nemovitosti)</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44546A"/>
                </a:solidFill>
                <a:uFillTx/>
                <a:latin typeface="Times New Roman" pitchFamily="18"/>
                <a:ea typeface="Microsoft YaHei" pitchFamily="2"/>
                <a:cs typeface="Times New Roman" pitchFamily="18"/>
              </a:rPr>
              <a:t>Pokud zjevně není k určitému jednání dána způsobilost, pak jedná za takovou osobu zástupce, tedy:</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44546A"/>
                </a:solidFill>
                <a:uFillTx/>
                <a:latin typeface="Times New Roman" pitchFamily="18"/>
                <a:ea typeface="Microsoft YaHei" pitchFamily="2"/>
                <a:cs typeface="Times New Roman" pitchFamily="18"/>
              </a:rPr>
              <a:t>	 - rodič</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44546A"/>
                </a:solidFill>
                <a:uFillTx/>
                <a:latin typeface="Times New Roman" pitchFamily="18"/>
                <a:ea typeface="Microsoft YaHei" pitchFamily="2"/>
                <a:cs typeface="Times New Roman" pitchFamily="18"/>
              </a:rPr>
              <a:t>	 - poručník</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44546A"/>
                </a:solidFill>
                <a:uFillTx/>
                <a:latin typeface="Times New Roman" pitchFamily="18"/>
                <a:ea typeface="Microsoft YaHei" pitchFamily="2"/>
                <a:cs typeface="Times New Roman" pitchFamily="18"/>
              </a:rPr>
              <a:t>Možné je také jednání dítěte se souhlasem zákonného zástupce (§ 32 OZ)</a:t>
            </a:r>
          </a:p>
          <a:p>
            <a:pPr marL="171450" marR="0" lvl="0" indent="-1714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44546A"/>
                </a:solidFill>
                <a:uFillTx/>
                <a:latin typeface="Times New Roman" pitchFamily="18"/>
                <a:ea typeface="Microsoft YaHei" pitchFamily="2"/>
                <a:cs typeface="Times New Roman" pitchFamily="18"/>
              </a:rPr>
              <a:t>Někdy je nutné přivolení soudu (např. darování nemovitosti patnáctileté osobě začátek podnikání apod., od 16  let možnost požádat soud o „zesvéprávnění“, pracovní smlouva jen od 15 let, ne však dříve než vykonána povinná školní docházka, před 15 lety věku pouze umělecká, sportovní činnost)</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44546A"/>
                </a:solidFill>
                <a:uFillTx/>
                <a:latin typeface="Times New Roman" pitchFamily="18"/>
                <a:ea typeface="Microsoft YaHei" pitchFamily="2"/>
                <a:cs typeface="Times New Roman" pitchFamily="18"/>
              </a:rPr>
              <a:t>Participační práva dítěte: </a:t>
            </a:r>
            <a:r>
              <a:rPr lang="cs-CZ" sz="1200" b="0" i="0" u="none" strike="noStrike" kern="1200" cap="none" spc="0" baseline="0">
                <a:solidFill>
                  <a:srgbClr val="44546A"/>
                </a:solidFill>
                <a:uFillTx/>
                <a:latin typeface="Times New Roman" pitchFamily="18"/>
                <a:ea typeface="Microsoft YaHei" pitchFamily="2"/>
                <a:cs typeface="Times New Roman" pitchFamily="18"/>
              </a:rPr>
              <a:t>definována čl. 12 Úmluvy o právech dítěte (reflexe např. do § 867 odst. 2 – soud přihlíží k názoru dítěte od 12 let, jak ve vztahu k soudu, tak jiným orgánům veřejné moci):</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44546A"/>
                </a:solidFill>
                <a:uFillTx/>
                <a:latin typeface="Times New Roman" pitchFamily="18"/>
                <a:ea typeface="Microsoft YaHei" pitchFamily="2"/>
                <a:cs typeface="Times New Roman" pitchFamily="18"/>
              </a:rPr>
              <a:t> - právo být informováno</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44546A"/>
                </a:solidFill>
                <a:uFillTx/>
                <a:latin typeface="Times New Roman" pitchFamily="18"/>
                <a:ea typeface="Microsoft YaHei" pitchFamily="2"/>
                <a:cs typeface="Times New Roman" pitchFamily="18"/>
              </a:rPr>
              <a:t> - právo vyjadřovat svůj názor a přání</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44546A"/>
                </a:solidFill>
                <a:uFillTx/>
                <a:latin typeface="Times New Roman" pitchFamily="18"/>
                <a:ea typeface="Microsoft YaHei" pitchFamily="2"/>
                <a:cs typeface="Times New Roman" pitchFamily="18"/>
              </a:rPr>
              <a:t> - právo svým názorem ovlivnit rozhodnutí</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44546A"/>
                </a:solidFill>
                <a:uFillTx/>
                <a:latin typeface="Times New Roman" pitchFamily="18"/>
                <a:ea typeface="Microsoft YaHei" pitchFamily="2"/>
                <a:cs typeface="Times New Roman" pitchFamily="18"/>
              </a:rPr>
              <a:t> - právo svým názorem určit rozhodnutí</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5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A7F18F-7931-2254-6FD7-438E470E542E}"/>
              </a:ext>
            </a:extLst>
          </p:cNvPr>
          <p:cNvSpPr txBox="1">
            <a:spLocks noGrp="1"/>
          </p:cNvSpPr>
          <p:nvPr>
            <p:ph type="title" idx="4294967295"/>
          </p:nvPr>
        </p:nvSpPr>
        <p:spPr/>
        <p:txBody>
          <a:bodyPr/>
          <a:lstStyle/>
          <a:p>
            <a:pPr lvl="0"/>
            <a:r>
              <a:rPr lang="cs-CZ" sz="2000" b="1">
                <a:cs typeface="Arial" pitchFamily="2"/>
              </a:rPr>
              <a:t>Pojem občanského práva</a:t>
            </a:r>
          </a:p>
        </p:txBody>
      </p:sp>
      <p:sp>
        <p:nvSpPr>
          <p:cNvPr id="3" name="Zástupný symbol pro obsah 2">
            <a:extLst>
              <a:ext uri="{FF2B5EF4-FFF2-40B4-BE49-F238E27FC236}">
                <a16:creationId xmlns:a16="http://schemas.microsoft.com/office/drawing/2014/main" id="{3CAAA54A-4E47-A4EB-02AE-965265336DAE}"/>
              </a:ext>
            </a:extLst>
          </p:cNvPr>
          <p:cNvSpPr/>
          <p:nvPr/>
        </p:nvSpPr>
        <p:spPr>
          <a:xfrm>
            <a:off x="410629" y="942508"/>
            <a:ext cx="7459199"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§1 „</a:t>
            </a:r>
            <a:r>
              <a:rPr lang="cs-CZ" sz="1400" b="1" i="1" u="none" strike="noStrike" kern="0" cap="none" spc="0" baseline="0">
                <a:solidFill>
                  <a:srgbClr val="655481"/>
                </a:solidFill>
                <a:uFillTx/>
                <a:latin typeface="Times New Roman" pitchFamily="18"/>
                <a:ea typeface="Microsoft YaHei" pitchFamily="2"/>
                <a:cs typeface="Times New Roman" pitchFamily="18"/>
              </a:rPr>
              <a:t>Ustanovení právního řádu upravující vzájemná práva a povinnosti osob vytvářejí ve svém souhrnu soukromé právo. Uplatňování soukromého práva je nezávislé na uplatňování práva veřejného</a:t>
            </a:r>
            <a:r>
              <a:rPr lang="cs-CZ" sz="1400" b="0" i="0" u="none" strike="noStrike" kern="0" cap="none" spc="0" baseline="0">
                <a:solidFill>
                  <a:srgbClr val="655481"/>
                </a:solidFill>
                <a:uFillTx/>
                <a:latin typeface="Times New Roman" pitchFamily="18"/>
                <a:ea typeface="Microsoft YaHei" pitchFamily="2"/>
                <a:cs typeface="Times New Roman" pitchFamily="18"/>
              </a:rPr>
              <a:t>.“</a:t>
            </a: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1200" cap="none" spc="0" baseline="0">
                <a:solidFill>
                  <a:srgbClr val="655481"/>
                </a:solidFill>
                <a:uFillTx/>
                <a:latin typeface="Times New Roman" pitchFamily="18"/>
                <a:ea typeface="Microsoft YaHei" pitchFamily="2"/>
                <a:cs typeface="Times New Roman" pitchFamily="18"/>
              </a:rPr>
              <a:t>V praxi to znamená, že na různé právní skutečnosti lze aplikovat normy veřejného či soukromého práva s odlišným právním následkem:</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graphicFrame>
        <p:nvGraphicFramePr>
          <p:cNvPr id="4" name="Tabulka 4">
            <a:extLst>
              <a:ext uri="{FF2B5EF4-FFF2-40B4-BE49-F238E27FC236}">
                <a16:creationId xmlns:a16="http://schemas.microsoft.com/office/drawing/2014/main" id="{82869F8C-1FFA-BC27-EF2B-7282ACD904CB}"/>
              </a:ext>
            </a:extLst>
          </p:cNvPr>
          <p:cNvGraphicFramePr>
            <a:graphicFrameLocks noGrp="1"/>
          </p:cNvGraphicFramePr>
          <p:nvPr/>
        </p:nvGraphicFramePr>
        <p:xfrm>
          <a:off x="410629" y="2247439"/>
          <a:ext cx="8017276" cy="2438467"/>
        </p:xfrm>
        <a:graphic>
          <a:graphicData uri="http://schemas.openxmlformats.org/drawingml/2006/table">
            <a:tbl>
              <a:tblPr firstRow="1" bandRow="1">
                <a:effectLst/>
                <a:tableStyleId>{5C22544A-7EE6-4342-B048-85BDC9FD1C3A}</a:tableStyleId>
              </a:tblPr>
              <a:tblGrid>
                <a:gridCol w="2447483">
                  <a:extLst>
                    <a:ext uri="{9D8B030D-6E8A-4147-A177-3AD203B41FA5}">
                      <a16:colId xmlns:a16="http://schemas.microsoft.com/office/drawing/2014/main" val="2574569182"/>
                    </a:ext>
                  </a:extLst>
                </a:gridCol>
                <a:gridCol w="2784896">
                  <a:extLst>
                    <a:ext uri="{9D8B030D-6E8A-4147-A177-3AD203B41FA5}">
                      <a16:colId xmlns:a16="http://schemas.microsoft.com/office/drawing/2014/main" val="2061223830"/>
                    </a:ext>
                  </a:extLst>
                </a:gridCol>
                <a:gridCol w="2784896">
                  <a:extLst>
                    <a:ext uri="{9D8B030D-6E8A-4147-A177-3AD203B41FA5}">
                      <a16:colId xmlns:a16="http://schemas.microsoft.com/office/drawing/2014/main" val="3422803335"/>
                    </a:ext>
                  </a:extLst>
                </a:gridCol>
              </a:tblGrid>
              <a:tr h="792547">
                <a:tc>
                  <a:txBody>
                    <a:bodyPr/>
                    <a:lstStyle/>
                    <a:p>
                      <a:pPr lvl="0"/>
                      <a:r>
                        <a:rPr lang="cs-CZ" sz="1200"/>
                        <a:t>Soukromé právo</a:t>
                      </a:r>
                    </a:p>
                  </a:txBody>
                  <a:tcPr/>
                </a:tc>
                <a:tc rowSpan="3">
                  <a:txBody>
                    <a:bodyPr/>
                    <a:lstStyle/>
                    <a:p>
                      <a:pPr lvl="0"/>
                      <a:endParaRPr lang="cs-CZ"/>
                    </a:p>
                  </a:txBody>
                  <a:tcPr/>
                </a:tc>
                <a:tc>
                  <a:txBody>
                    <a:bodyPr/>
                    <a:lstStyle/>
                    <a:p>
                      <a:pPr lvl="0"/>
                      <a:r>
                        <a:rPr lang="cs-CZ"/>
                        <a:t>Veřejné právo</a:t>
                      </a:r>
                    </a:p>
                  </a:txBody>
                  <a:tcPr/>
                </a:tc>
                <a:extLst>
                  <a:ext uri="{0D108BD9-81ED-4DB2-BD59-A6C34878D82A}">
                    <a16:rowId xmlns:a16="http://schemas.microsoft.com/office/drawing/2014/main" val="1624667785"/>
                  </a:ext>
                </a:extLst>
              </a:tr>
              <a:tr h="751261">
                <a:tc>
                  <a:txBody>
                    <a:bodyPr/>
                    <a:lstStyle/>
                    <a:p>
                      <a:pPr lvl="0"/>
                      <a:r>
                        <a:rPr lang="cs-CZ" sz="1200"/>
                        <a:t>Právní titul umístění: oprávnění užít pozemek (vlastnictví, právo stavby, nájem, služebnost...)</a:t>
                      </a:r>
                    </a:p>
                  </a:txBody>
                  <a:tcPr/>
                </a:tc>
                <a:tc vMerge="1">
                  <a:txBody>
                    <a:bodyPr/>
                    <a:lstStyle/>
                    <a:p>
                      <a:endParaRPr lang="cs-CZ"/>
                    </a:p>
                  </a:txBody>
                  <a:tcPr/>
                </a:tc>
                <a:tc>
                  <a:txBody>
                    <a:bodyPr/>
                    <a:lstStyle/>
                    <a:p>
                      <a:pPr lvl="0"/>
                      <a:r>
                        <a:rPr lang="cs-CZ" sz="1200"/>
                        <a:t>Právní titul umístění: veřejnoprávní povolení, tedy správní rozhodnutí (územní rozhodnutí, stavební povolení, společný souhlas)</a:t>
                      </a:r>
                    </a:p>
                  </a:txBody>
                  <a:tcPr/>
                </a:tc>
                <a:extLst>
                  <a:ext uri="{0D108BD9-81ED-4DB2-BD59-A6C34878D82A}">
                    <a16:rowId xmlns:a16="http://schemas.microsoft.com/office/drawing/2014/main" val="690296072"/>
                  </a:ext>
                </a:extLst>
              </a:tr>
              <a:tr h="751261">
                <a:tc>
                  <a:txBody>
                    <a:bodyPr/>
                    <a:lstStyle/>
                    <a:p>
                      <a:pPr lvl="0"/>
                      <a:r>
                        <a:rPr lang="cs-CZ" sz="1200"/>
                        <a:t>Absence titulu: neoprávněná stavba – rozhodnutí soudu vydané na základě žaloby</a:t>
                      </a:r>
                    </a:p>
                  </a:txBody>
                  <a:tcPr/>
                </a:tc>
                <a:tc vMerge="1">
                  <a:txBody>
                    <a:bodyPr/>
                    <a:lstStyle/>
                    <a:p>
                      <a:endParaRPr lang="cs-CZ"/>
                    </a:p>
                  </a:txBody>
                  <a:tcPr/>
                </a:tc>
                <a:tc>
                  <a:txBody>
                    <a:bodyPr/>
                    <a:lstStyle/>
                    <a:p>
                      <a:pPr lvl="0"/>
                      <a:r>
                        <a:rPr lang="cs-CZ" sz="1200"/>
                        <a:t>Absence titulu: nepovolená stavba – rozhodnutí správního orgánu o odstranění z úřední povinnosti – výkon rozhodnutí</a:t>
                      </a:r>
                    </a:p>
                  </a:txBody>
                  <a:tcPr/>
                </a:tc>
                <a:extLst>
                  <a:ext uri="{0D108BD9-81ED-4DB2-BD59-A6C34878D82A}">
                    <a16:rowId xmlns:a16="http://schemas.microsoft.com/office/drawing/2014/main" val="1779921166"/>
                  </a:ext>
                </a:extLst>
              </a:tr>
            </a:tbl>
          </a:graphicData>
        </a:graphic>
      </p:graphicFrame>
      <p:pic>
        <p:nvPicPr>
          <p:cNvPr id="5" name="Obrázek 5" descr="Obsah obrázku strom, exteriér, obloha, tráva&#10;&#10;Popis byl vytvořen automaticky">
            <a:extLst>
              <a:ext uri="{FF2B5EF4-FFF2-40B4-BE49-F238E27FC236}">
                <a16:creationId xmlns:a16="http://schemas.microsoft.com/office/drawing/2014/main" id="{3946519A-6E71-2DD6-C667-9D8F2E0EE5FF}"/>
              </a:ext>
            </a:extLst>
          </p:cNvPr>
          <p:cNvPicPr>
            <a:picLocks noChangeAspect="1"/>
          </p:cNvPicPr>
          <p:nvPr/>
        </p:nvPicPr>
        <p:blipFill>
          <a:blip r:embed="rId3"/>
          <a:stretch>
            <a:fillRect/>
          </a:stretch>
        </p:blipFill>
        <p:spPr>
          <a:xfrm>
            <a:off x="3260988" y="2571750"/>
            <a:ext cx="2005068" cy="1771887"/>
          </a:xfrm>
          <a:prstGeom prst="rect">
            <a:avLst/>
          </a:prstGeom>
          <a:noFill/>
          <a:ln cap="flat">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149DC3-AE6A-3280-D71A-1E1354471FEB}"/>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4. Věci osobního statutu: právní osobnost, zletilost etc. </a:t>
            </a:r>
            <a:endParaRPr lang="cs-CZ" sz="2000" b="1">
              <a:solidFill>
                <a:srgbClr val="548235"/>
              </a:solidFill>
              <a:cs typeface="Arial" pitchFamily="2"/>
            </a:endParaRPr>
          </a:p>
        </p:txBody>
      </p:sp>
      <p:sp>
        <p:nvSpPr>
          <p:cNvPr id="3" name="Zástupný symbol pro obsah 2">
            <a:extLst>
              <a:ext uri="{FF2B5EF4-FFF2-40B4-BE49-F238E27FC236}">
                <a16:creationId xmlns:a16="http://schemas.microsoft.com/office/drawing/2014/main" id="{09C8D11A-59FD-AB86-C91B-773E1C3AF1A8}"/>
              </a:ext>
            </a:extLst>
          </p:cNvPr>
          <p:cNvSpPr/>
          <p:nvPr/>
        </p:nvSpPr>
        <p:spPr>
          <a:xfrm>
            <a:off x="395642" y="987478"/>
            <a:ext cx="8046610" cy="39605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002060"/>
                </a:solidFill>
                <a:uFillTx/>
                <a:latin typeface="Times New Roman" pitchFamily="18"/>
                <a:ea typeface="Microsoft YaHei" pitchFamily="2"/>
                <a:cs typeface="Times New Roman" pitchFamily="18"/>
              </a:rPr>
              <a:t>Příbuzenství:</a:t>
            </a: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002060"/>
                </a:solidFill>
                <a:uFillTx/>
                <a:latin typeface="Times New Roman" pitchFamily="18"/>
                <a:ea typeface="Microsoft YaHei" pitchFamily="2"/>
                <a:cs typeface="Times New Roman" pitchFamily="18"/>
              </a:rPr>
              <a:t>Linea recta, přímá – vertikální </a:t>
            </a: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002060"/>
                </a:solidFill>
                <a:uFillTx/>
                <a:latin typeface="Times New Roman" pitchFamily="18"/>
                <a:ea typeface="Microsoft YaHei" pitchFamily="2"/>
                <a:cs typeface="Times New Roman" pitchFamily="18"/>
              </a:rPr>
              <a:t>Linea collateralis, vedlejší – horizontální</a:t>
            </a:r>
            <a:r>
              <a:rPr lang="cs-CZ" sz="1200" b="0" i="0" u="none" strike="noStrike" kern="1200" cap="none" spc="0" baseline="0">
                <a:solidFill>
                  <a:srgbClr val="002060"/>
                </a:solidFill>
                <a:uFillTx/>
                <a:latin typeface="Times New Roman" pitchFamily="18"/>
                <a:ea typeface="Microsoft YaHei" pitchFamily="2"/>
                <a:cs typeface="Times New Roman" pitchFamily="18"/>
              </a:rPr>
              <a:t>, mezi sourozenci (stupeň dán počtem zrození)</a:t>
            </a: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002060"/>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002060"/>
                </a:solidFill>
                <a:uFillTx/>
                <a:latin typeface="Times New Roman" pitchFamily="18"/>
                <a:ea typeface="Microsoft YaHei" pitchFamily="2"/>
                <a:cs typeface="Times New Roman" pitchFamily="18"/>
              </a:rPr>
              <a:t>Švagrovství – </a:t>
            </a:r>
            <a:r>
              <a:rPr lang="cs-CZ" sz="1200" b="0" i="0" u="none" strike="noStrike" kern="1200" cap="none" spc="0" baseline="0">
                <a:solidFill>
                  <a:srgbClr val="002060"/>
                </a:solidFill>
                <a:uFillTx/>
                <a:latin typeface="Times New Roman" pitchFamily="18"/>
                <a:ea typeface="Microsoft YaHei" pitchFamily="2"/>
                <a:cs typeface="Times New Roman" pitchFamily="18"/>
              </a:rPr>
              <a:t>není příbuzenstvím, je vázáno na vznik manželství – vztah k příbuzným manžela. Význam v úpravě tzv. rodinného závodu (§ 700 a násl. OZ) + osoby sešvagřené jsou osobami blízkými (viz § 22 odst. 1 OZ).</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002060"/>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002060"/>
                </a:solidFill>
                <a:uFillTx/>
                <a:latin typeface="Times New Roman" pitchFamily="18"/>
                <a:ea typeface="Microsoft YaHei" pitchFamily="2"/>
                <a:cs typeface="Times New Roman" pitchFamily="18"/>
              </a:rPr>
              <a:t>Domácnost</a:t>
            </a:r>
            <a:r>
              <a:rPr lang="cs-CZ" sz="1200" b="0" i="0" u="none" strike="noStrike" kern="1200" cap="none" spc="0" baseline="0">
                <a:solidFill>
                  <a:srgbClr val="002060"/>
                </a:solidFill>
                <a:uFillTx/>
                <a:latin typeface="Times New Roman" pitchFamily="18"/>
                <a:ea typeface="Microsoft YaHei" pitchFamily="2"/>
                <a:cs typeface="Times New Roman" pitchFamily="18"/>
              </a:rPr>
              <a:t> – hospodářská jednotka tvořená lidmi a souborem určitých majetkových složek, zvláštní úprava je u základního a obvyklého vybavení rodinné domácnosti – jedná se o kogentní úpravu omezující vlastnické právo v tom smyslu, že je možné se domáhat neplatnosti jednání, které vedou ke zcizení vybavení rodinné domácnosti jedním z manželů bez souhlasu druhého.</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90F47F-60C9-7F62-216E-6840B30E6A53}"/>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Manželství – pojem, způsob uzavření</a:t>
            </a:r>
          </a:p>
        </p:txBody>
      </p:sp>
      <p:sp>
        <p:nvSpPr>
          <p:cNvPr id="3" name="Zástupný symbol pro obsah 2">
            <a:extLst>
              <a:ext uri="{FF2B5EF4-FFF2-40B4-BE49-F238E27FC236}">
                <a16:creationId xmlns:a16="http://schemas.microsoft.com/office/drawing/2014/main" id="{24A62B9F-309E-48F9-68FB-1F7A2E07B02B}"/>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Pojem</a:t>
            </a:r>
            <a:r>
              <a:rPr lang="cs-CZ" sz="1200" b="0" i="0" u="none" strike="noStrike" kern="1200" cap="none" spc="0" baseline="0">
                <a:solidFill>
                  <a:srgbClr val="655481"/>
                </a:solidFill>
                <a:uFillTx/>
                <a:latin typeface="Times New Roman" pitchFamily="18"/>
                <a:ea typeface="Microsoft YaHei" pitchFamily="2"/>
                <a:cs typeface="Times New Roman" pitchFamily="18"/>
              </a:rPr>
              <a:t>: trvalý svazek muže a ženy vzniklý zákonným způsobem, jehož hlavním účelem je založení rodiny, řádná výchova dětí a vzájemná podpora a pomoc.</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Předpoklady vzniku</a:t>
            </a:r>
            <a:r>
              <a:rPr lang="cs-CZ" sz="1200" b="0" i="0" u="none" strike="noStrike" kern="1200" cap="none" spc="0" baseline="0">
                <a:solidFill>
                  <a:srgbClr val="655481"/>
                </a:solidFill>
                <a:uFillTx/>
                <a:latin typeface="Times New Roman" pitchFamily="18"/>
                <a:ea typeface="Microsoft YaHei" pitchFamily="2"/>
                <a:cs typeface="Times New Roman" pitchFamily="18"/>
              </a:rPr>
              <a:t>: </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Osobní předpoklady </a:t>
            </a:r>
            <a:r>
              <a:rPr lang="cs-CZ" sz="1200" b="0" i="0" u="none" strike="noStrike" kern="1200" cap="none" spc="0" baseline="0">
                <a:solidFill>
                  <a:srgbClr val="655481"/>
                </a:solidFill>
                <a:uFillTx/>
                <a:latin typeface="Times New Roman" pitchFamily="18"/>
                <a:ea typeface="Microsoft YaHei" pitchFamily="2"/>
                <a:cs typeface="Times New Roman" pitchFamily="18"/>
              </a:rPr>
              <a:t>– neexistence překážek na straně snoubenců (nezletilost, nesvéprávnost, omezená svéprávnost v této oblasti, jiné manželství či partnerství, příbuzenství, existence poručenství, pěstounství či svěřenectví, tedy závislého stavu);</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Náležitosti sňatečného projevu vůle </a:t>
            </a:r>
            <a:r>
              <a:rPr lang="cs-CZ" sz="1200" b="0" i="0" u="none" strike="noStrike" kern="1200" cap="none" spc="0" baseline="0">
                <a:solidFill>
                  <a:srgbClr val="655481"/>
                </a:solidFill>
                <a:uFillTx/>
                <a:latin typeface="Times New Roman" pitchFamily="18"/>
                <a:ea typeface="Microsoft YaHei" pitchFamily="2"/>
                <a:cs typeface="Times New Roman" pitchFamily="18"/>
              </a:rPr>
              <a:t>(„ano“) – před příslušným oddávajícím (§ 656 OZ: Manželství vzniká svobodným a úplným souhlasným projevem vůle muže a ženy, kteří hodlají vstoupit do manželství (dále jen „snoubenci“), že spolu vstupují do manželství.), obligatorní projev svědků – nicméně jeho absence nezpůsobuje neplatnost manželství;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Náležitosti procedury</a:t>
            </a:r>
            <a:r>
              <a:rPr lang="cs-CZ" sz="1200" b="0" i="0" u="none" strike="noStrike" kern="1200" cap="none" spc="0" baseline="0">
                <a:solidFill>
                  <a:srgbClr val="655481"/>
                </a:solidFill>
                <a:uFillTx/>
                <a:latin typeface="Times New Roman" pitchFamily="18"/>
                <a:ea typeface="Microsoft YaHei" pitchFamily="2"/>
                <a:cs typeface="Times New Roman" pitchFamily="18"/>
              </a:rPr>
              <a:t>, formální náležitosti (jako např. prohlášení o příjmení – princip rovnosti, přítomnost tlumočníka, veřejnost)</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Zasnoubení</a:t>
            </a:r>
            <a:r>
              <a:rPr lang="cs-CZ" sz="1200" b="0" i="0" u="none" strike="noStrike" kern="1200" cap="none" spc="0" baseline="0">
                <a:solidFill>
                  <a:srgbClr val="655481"/>
                </a:solidFill>
                <a:uFillTx/>
                <a:latin typeface="Times New Roman" pitchFamily="18"/>
                <a:ea typeface="Microsoft YaHei" pitchFamily="2"/>
                <a:cs typeface="Times New Roman" pitchFamily="18"/>
              </a:rPr>
              <a:t>: historický právní institut, aktuálně není výslovně upraveno, pouze morální rovina, nezakládá práva a povinnosti samo o sobě, jen je teoreticky možné např. požadovat vrácení snubního prstenu (§ 2072 – odvolání daru pro nevděk), případně náhradu škody, pokud by vznikla v příčinné souvislosti s úmyslným jednáním proti dobrým mravům (§ 2 odst. 3 ve spojení s § 2909 OZ)</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F45870-0ACD-5588-8921-2B620D9EB62E}"/>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Manželství – pojem, způsob uzavření</a:t>
            </a:r>
          </a:p>
        </p:txBody>
      </p:sp>
      <p:sp>
        <p:nvSpPr>
          <p:cNvPr id="3" name="Zástupný symbol pro obsah 2">
            <a:extLst>
              <a:ext uri="{FF2B5EF4-FFF2-40B4-BE49-F238E27FC236}">
                <a16:creationId xmlns:a16="http://schemas.microsoft.com/office/drawing/2014/main" id="{30D9AC72-551E-2367-67A3-0B5A2EA3A26C}"/>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Forma sňatku: </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Občanský</a:t>
            </a:r>
            <a:r>
              <a:rPr lang="cs-CZ" sz="1200" b="0" i="0" u="none" strike="noStrike" kern="1200" cap="none" spc="0" baseline="0">
                <a:solidFill>
                  <a:srgbClr val="655481"/>
                </a:solidFill>
                <a:uFillTx/>
                <a:latin typeface="Times New Roman" pitchFamily="18"/>
                <a:ea typeface="Microsoft YaHei" pitchFamily="2"/>
                <a:cs typeface="Times New Roman" pitchFamily="18"/>
              </a:rPr>
              <a:t> – před orgánem veř. moci za povinné přítomnosti matrikáře (oddávající osobou starosta, místostarosta anebo pověřený člen zastupitelstva obce, primátor) – místo: určené obcí či jakékoliv „vhodné“ (např. i v nemocnici či věznici)</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Církevní</a:t>
            </a:r>
            <a:r>
              <a:rPr lang="cs-CZ" sz="1200" b="0" i="0" u="none" strike="noStrike" kern="1200" cap="none" spc="0" baseline="0">
                <a:solidFill>
                  <a:srgbClr val="655481"/>
                </a:solidFill>
                <a:uFillTx/>
                <a:latin typeface="Times New Roman" pitchFamily="18"/>
                <a:ea typeface="Microsoft YaHei" pitchFamily="2"/>
                <a:cs typeface="Times New Roman" pitchFamily="18"/>
              </a:rPr>
              <a:t> (§ 666 OZ) – pouze před zástupci církve oprávněné podle zákona o církvích a náb. společnostech – místo: dle vnitřního předpisu církve</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Zvláštní případy: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 uzavření manželství zástupcem (přítomnost „důležitých důvodů“ dle § 669 OZ, není právní nárok na svolení KÚ)</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 uzavření manželství v přímém ohrožení života (v případě přímého ohrožení života je oprávněn uzavřít každý orgán veřejné moci, mimo území ČR také velitel letadla/námořního plavidla/jednotky AČR, je nutné, aby byla zachována možnost sdělit svou vůli)</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 - lze uzavřít také mimo území ČR před diplomatickou misí či konzulátem ČR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Manželství zdánlivé (§ 677 OZ, non matrimonium) a neplatné (§ 681 OZ, matrimonium nullum)</a:t>
            </a:r>
            <a:r>
              <a:rPr lang="cs-CZ" sz="1200" b="0" i="0" u="none" strike="noStrike" kern="1200" cap="none" spc="0" baseline="0">
                <a:solidFill>
                  <a:srgbClr val="655481"/>
                </a:solidFill>
                <a:uFillTx/>
                <a:latin typeface="Times New Roman" pitchFamily="18"/>
                <a:ea typeface="Microsoft YaHei" pitchFamily="2"/>
                <a:cs typeface="Times New Roman" pitchFamily="18"/>
              </a:rPr>
              <a:t>: zdánlivé manželství vůbec nevzniklo (např. uzavřely osoby stejného pohlaví, anebo mladší 16 let, obecně případy velmi závažného jednání proti dobrým mravům či zákonu, způsobilé narušit veřejný pořádek, důsledky </a:t>
            </a:r>
            <a:r>
              <a:rPr lang="cs-CZ" sz="1200" b="0" i="1" u="none" strike="noStrike" kern="1200" cap="none" spc="0" baseline="0">
                <a:solidFill>
                  <a:srgbClr val="655481"/>
                </a:solidFill>
                <a:uFillTx/>
                <a:latin typeface="Times New Roman" pitchFamily="18"/>
                <a:ea typeface="Microsoft YaHei" pitchFamily="2"/>
                <a:cs typeface="Times New Roman" pitchFamily="18"/>
              </a:rPr>
              <a:t>ex tunc</a:t>
            </a:r>
            <a:r>
              <a:rPr lang="cs-CZ" sz="1200" b="0" i="0" u="none" strike="noStrike" kern="1200" cap="none" spc="0" baseline="0">
                <a:solidFill>
                  <a:srgbClr val="655481"/>
                </a:solidFill>
                <a:uFillTx/>
                <a:latin typeface="Times New Roman" pitchFamily="18"/>
                <a:ea typeface="Microsoft YaHei" pitchFamily="2"/>
                <a:cs typeface="Times New Roman" pitchFamily="18"/>
              </a:rPr>
              <a:t>), neplatné je pro existenci překážek manželství (viz výše) – je zhojitelné, např. ve formě konvalidace. Neplatnost lze uplatnit žalobou na neplatnost (např. z důvodu pohrůžky násilím pro uzavření manželství apod.)</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FA2347-D20F-31B8-1490-96F28E7EBCBA}"/>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Manželství – pojem, způsob uzavření</a:t>
            </a:r>
          </a:p>
        </p:txBody>
      </p:sp>
      <p:sp>
        <p:nvSpPr>
          <p:cNvPr id="3" name="Zástupný symbol pro obsah 2">
            <a:extLst>
              <a:ext uri="{FF2B5EF4-FFF2-40B4-BE49-F238E27FC236}">
                <a16:creationId xmlns:a16="http://schemas.microsoft.com/office/drawing/2014/main" id="{8387AD1A-69E9-C0B2-6977-4C77DB396223}"/>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Základní práva a povinnosti manželů</a:t>
            </a:r>
            <a:r>
              <a:rPr lang="cs-CZ" sz="1200" b="0" i="0" u="none" strike="noStrike" kern="1200" cap="none" spc="0" baseline="0">
                <a:solidFill>
                  <a:srgbClr val="655481"/>
                </a:solidFill>
                <a:uFillTx/>
                <a:latin typeface="Times New Roman" pitchFamily="18"/>
                <a:ea typeface="Microsoft YaHei" pitchFamily="2"/>
                <a:cs typeface="Times New Roman" pitchFamily="18"/>
              </a:rPr>
              <a:t>: obecně, povinnost vzájemné úcty, věrnosti, respektu k důstojnosti, podpory, udržovat rodinné společné prostředí, společně pečovat o děti (§ 687 OZ)</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Informační povinnost </a:t>
            </a:r>
            <a:r>
              <a:rPr lang="cs-CZ" sz="1200" b="0" i="0" u="none" strike="noStrike" kern="1200" cap="none" spc="0" baseline="0">
                <a:solidFill>
                  <a:srgbClr val="655481"/>
                </a:solidFill>
                <a:uFillTx/>
                <a:latin typeface="Times New Roman" pitchFamily="18"/>
                <a:ea typeface="Microsoft YaHei" pitchFamily="2"/>
                <a:cs typeface="Times New Roman" pitchFamily="18"/>
              </a:rPr>
              <a:t>(§ 688 OZ) – údaje o příjmech, stavu jmění, pracovních, studijních a obdobných činnostech</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Povinnost ohledu </a:t>
            </a:r>
            <a:r>
              <a:rPr lang="cs-CZ" sz="1200" b="0" i="0" u="none" strike="noStrike" kern="1200" cap="none" spc="0" baseline="0">
                <a:solidFill>
                  <a:srgbClr val="655481"/>
                </a:solidFill>
                <a:uFillTx/>
                <a:latin typeface="Times New Roman" pitchFamily="18"/>
                <a:ea typeface="Microsoft YaHei" pitchFamily="2"/>
                <a:cs typeface="Times New Roman" pitchFamily="18"/>
              </a:rPr>
              <a:t>(§ 689 OZ) – manžel je povinen při volbě svých pracovních, studijních a podobných činnostech brát zřetel na zájem rodiny, druhého manžela a nezletilého dítěte</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Zákonné zastoupení </a:t>
            </a:r>
            <a:r>
              <a:rPr lang="cs-CZ" sz="1200" b="0" i="0" u="none" strike="noStrike" kern="1200" cap="none" spc="0" baseline="0">
                <a:solidFill>
                  <a:srgbClr val="655481"/>
                </a:solidFill>
                <a:uFillTx/>
                <a:latin typeface="Times New Roman" pitchFamily="18"/>
                <a:ea typeface="Microsoft YaHei" pitchFamily="2"/>
                <a:cs typeface="Times New Roman" pitchFamily="18"/>
              </a:rPr>
              <a:t>– manžel zastupuje druhého manžela v jeho běžných záležitostech, není třeba plné moci, výjimky dle § 696 odst. 2 a 3 OZ: sdělí-li předem, že s jednáním nesouhlasí, zruší-li zástupčí oprávnění soud, nežijí-li manželé spolu, v nikoliv běžných věcech: nutnost uzavřít smlouvu o zastoupení)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Právo a povinnost spolurozhodovat o záležitostech rodiny </a:t>
            </a:r>
            <a:r>
              <a:rPr lang="cs-CZ" sz="1200" b="0" i="0" u="none" strike="noStrike" kern="1200" cap="none" spc="0" baseline="0">
                <a:solidFill>
                  <a:srgbClr val="655481"/>
                </a:solidFill>
                <a:uFillTx/>
                <a:latin typeface="Times New Roman" pitchFamily="18"/>
                <a:ea typeface="Microsoft YaHei" pitchFamily="2"/>
                <a:cs typeface="Times New Roman" pitchFamily="18"/>
              </a:rPr>
              <a:t>(§ 692 odst. 1 a násl. OZ)</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Povinnost obstarávat záležitosti rodiny </a:t>
            </a:r>
            <a:r>
              <a:rPr lang="cs-CZ" sz="1200" b="0" i="0" u="none" strike="noStrike" kern="1200" cap="none" spc="0" baseline="0">
                <a:solidFill>
                  <a:srgbClr val="655481"/>
                </a:solidFill>
                <a:uFillTx/>
                <a:latin typeface="Times New Roman" pitchFamily="18"/>
                <a:ea typeface="Microsoft YaHei" pitchFamily="2"/>
                <a:cs typeface="Times New Roman" pitchFamily="18"/>
              </a:rPr>
              <a:t>(§ 693 OZ) – běžné /nikoliv běžné</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Uspokojování potřeb rodiny </a:t>
            </a:r>
            <a:r>
              <a:rPr lang="cs-CZ" sz="1200" b="0" i="0" u="none" strike="noStrike" kern="1200" cap="none" spc="0" baseline="0">
                <a:solidFill>
                  <a:srgbClr val="655481"/>
                </a:solidFill>
                <a:uFillTx/>
                <a:latin typeface="Times New Roman" pitchFamily="18"/>
                <a:ea typeface="Microsoft YaHei" pitchFamily="2"/>
                <a:cs typeface="Times New Roman" pitchFamily="18"/>
              </a:rPr>
              <a:t>– povinnost přispívat na potřeby rodiny a rodinné domácnosti podle svých osobních a majetkových poměrů, schopností a možností tak, aby životní úroveň byla zásadně srovnatelná (§ 690 OZ a násl.)</a:t>
            </a: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24F69D-424E-1035-A8BA-2BE7A1315086}"/>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Manželství – pojem, způsob uzavření</a:t>
            </a:r>
          </a:p>
        </p:txBody>
      </p:sp>
      <p:sp>
        <p:nvSpPr>
          <p:cNvPr id="3" name="Zástupný symbol pro obsah 2">
            <a:extLst>
              <a:ext uri="{FF2B5EF4-FFF2-40B4-BE49-F238E27FC236}">
                <a16:creationId xmlns:a16="http://schemas.microsoft.com/office/drawing/2014/main" id="{8C18588A-9399-7BD5-C81E-A242B6448CA1}"/>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Základní práva a povinnosti manželů</a:t>
            </a:r>
            <a:r>
              <a:rPr lang="cs-CZ" sz="1200" b="0" i="0" u="none" strike="noStrike" kern="1200" cap="none" spc="0" baseline="0">
                <a:solidFill>
                  <a:srgbClr val="655481"/>
                </a:solidFill>
                <a:uFillTx/>
                <a:latin typeface="Times New Roman" pitchFamily="18"/>
                <a:ea typeface="Microsoft YaHei" pitchFamily="2"/>
                <a:cs typeface="Times New Roman" pitchFamily="18"/>
              </a:rPr>
              <a:t>: obecně, povinnost vzájemné úcty, věrnosti, respektu k důstojnosti, podpory, udržovat rodinné společné prostředí, společně pečovat o děti (§ 687 OZ)</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Informační povinnost </a:t>
            </a:r>
            <a:r>
              <a:rPr lang="cs-CZ" sz="1200" b="0" i="0" u="none" strike="noStrike" kern="1200" cap="none" spc="0" baseline="0">
                <a:solidFill>
                  <a:srgbClr val="655481"/>
                </a:solidFill>
                <a:uFillTx/>
                <a:latin typeface="Times New Roman" pitchFamily="18"/>
                <a:ea typeface="Microsoft YaHei" pitchFamily="2"/>
                <a:cs typeface="Times New Roman" pitchFamily="18"/>
              </a:rPr>
              <a:t>(§ 688 OZ) – údaje o příjmech, stavu jmění, pracovních, studijních a obdobných činnostech (zejména význam v řízení o výživném či v řízení o svěření do péče)</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Povinnost ohledu </a:t>
            </a:r>
            <a:r>
              <a:rPr lang="cs-CZ" sz="1200" b="0" i="0" u="none" strike="noStrike" kern="1200" cap="none" spc="0" baseline="0">
                <a:solidFill>
                  <a:srgbClr val="655481"/>
                </a:solidFill>
                <a:uFillTx/>
                <a:latin typeface="Times New Roman" pitchFamily="18"/>
                <a:ea typeface="Microsoft YaHei" pitchFamily="2"/>
                <a:cs typeface="Times New Roman" pitchFamily="18"/>
              </a:rPr>
              <a:t>(§ 689 OZ) – manžel je povinen při volbě svých pracovních, studijních a podobných činnostech brát zřetel na zájem rodiny, druhého manžela a nezletilého dítěte</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Zákonné zastoupení </a:t>
            </a:r>
            <a:r>
              <a:rPr lang="cs-CZ" sz="1200" b="0" i="0" u="none" strike="noStrike" kern="1200" cap="none" spc="0" baseline="0">
                <a:solidFill>
                  <a:srgbClr val="655481"/>
                </a:solidFill>
                <a:uFillTx/>
                <a:latin typeface="Times New Roman" pitchFamily="18"/>
                <a:ea typeface="Microsoft YaHei" pitchFamily="2"/>
                <a:cs typeface="Times New Roman" pitchFamily="18"/>
              </a:rPr>
              <a:t>– manžel zastupuje druhého manžela v jeho běžných záležitostech, není třeba plné moci (</a:t>
            </a:r>
            <a:r>
              <a:rPr lang="cs-CZ" sz="1200" b="0" i="1" u="none" strike="noStrike" kern="1200" cap="none" spc="0" baseline="0">
                <a:solidFill>
                  <a:srgbClr val="655481"/>
                </a:solidFill>
                <a:uFillTx/>
                <a:latin typeface="Times New Roman" pitchFamily="18"/>
                <a:ea typeface="Microsoft YaHei" pitchFamily="2"/>
                <a:cs typeface="Times New Roman" pitchFamily="18"/>
              </a:rPr>
              <a:t>ex lege</a:t>
            </a:r>
            <a:r>
              <a:rPr lang="cs-CZ" sz="1200" b="0" i="0" u="none" strike="noStrike" kern="1200" cap="none" spc="0" baseline="0">
                <a:solidFill>
                  <a:srgbClr val="655481"/>
                </a:solidFill>
                <a:uFillTx/>
                <a:latin typeface="Times New Roman" pitchFamily="18"/>
                <a:ea typeface="Microsoft YaHei" pitchFamily="2"/>
                <a:cs typeface="Times New Roman" pitchFamily="18"/>
              </a:rPr>
              <a:t>), výjimky dle § 696 odst. 2 a 3 OZ: a) sdělí-li předem, že s jednáním nesouhlasí, b) zruší-li zástupčí oprávnění soud, c) nežijí-li manželé spolu, v nikoliv běžných věcech: nutnost uzavřít smlouvu o zastoupení)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Právo a povinnost spolurozhodovat o záležitostech rodiny </a:t>
            </a:r>
            <a:r>
              <a:rPr lang="cs-CZ" sz="1200" b="0" i="0" u="none" strike="noStrike" kern="1200" cap="none" spc="0" baseline="0">
                <a:solidFill>
                  <a:srgbClr val="655481"/>
                </a:solidFill>
                <a:uFillTx/>
                <a:latin typeface="Times New Roman" pitchFamily="18"/>
                <a:ea typeface="Microsoft YaHei" pitchFamily="2"/>
                <a:cs typeface="Times New Roman" pitchFamily="18"/>
              </a:rPr>
              <a:t>(§ 692 odst. 1 a násl. OZ): důraz na dohodu manželů v záležitostech rodiny, vč. umístění rodinné domácnosti, o způsobu života rodiny – v případě absence souhlasu druhého manžela je možné nahradit jeho souhlas rozhodnutím soudu (odmítá-li souhlas udělit, není-li schopen vůli projevit)</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Povinnost obstarávat záležitosti rodiny </a:t>
            </a:r>
            <a:r>
              <a:rPr lang="cs-CZ" sz="1200" b="0" i="0" u="none" strike="noStrike" kern="1200" cap="none" spc="0" baseline="0">
                <a:solidFill>
                  <a:srgbClr val="655481"/>
                </a:solidFill>
                <a:uFillTx/>
                <a:latin typeface="Times New Roman" pitchFamily="18"/>
                <a:ea typeface="Microsoft YaHei" pitchFamily="2"/>
                <a:cs typeface="Times New Roman" pitchFamily="18"/>
              </a:rPr>
              <a:t>(§ 693 OZ) – běžné (právní jednání 1 manžela zavazuje 2) /nikoliv běžné (zavazuje jednání druhého manžela jen tehdy, pokud s tím projevil souhlas – možnost nahradi</a:t>
            </a:r>
            <a:r>
              <a:rPr lang="cs-CZ" sz="1200" b="0" i="0" u="none" strike="noStrike" kern="0" cap="none" spc="0" baseline="0">
                <a:solidFill>
                  <a:srgbClr val="655481"/>
                </a:solidFill>
                <a:uFillTx/>
                <a:latin typeface="Times New Roman" pitchFamily="18"/>
                <a:ea typeface="Microsoft YaHei" pitchFamily="2"/>
                <a:cs typeface="Times New Roman" pitchFamily="18"/>
              </a:rPr>
              <a:t>t projev vůle</a:t>
            </a:r>
            <a:r>
              <a:rPr lang="cs-CZ" sz="1200" b="0" i="0" u="none" strike="noStrike" kern="1200" cap="none" spc="0" baseline="0">
                <a:solidFill>
                  <a:srgbClr val="655481"/>
                </a:solidFill>
                <a:uFillTx/>
                <a:latin typeface="Times New Roman" pitchFamily="18"/>
                <a:ea typeface="Microsoft YaHei" pitchFamily="2"/>
                <a:cs typeface="Times New Roman" pitchFamily="18"/>
              </a:rPr>
              <a:t>)</a:t>
            </a: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A9485-748D-5B6D-D7BE-F509D7767C89}"/>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Manželství – pojem, způsob uzavření</a:t>
            </a:r>
          </a:p>
        </p:txBody>
      </p:sp>
      <p:sp>
        <p:nvSpPr>
          <p:cNvPr id="3" name="Zástupný symbol pro obsah 2">
            <a:extLst>
              <a:ext uri="{FF2B5EF4-FFF2-40B4-BE49-F238E27FC236}">
                <a16:creationId xmlns:a16="http://schemas.microsoft.com/office/drawing/2014/main" id="{43DA9150-4258-AEF0-6615-6D47E3D6C949}"/>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Základní práva a povinnosti manželů</a:t>
            </a:r>
            <a:r>
              <a:rPr lang="cs-CZ" sz="1200" b="0" i="0" u="none" strike="noStrike" kern="1200" cap="none" spc="0" baseline="0">
                <a:solidFill>
                  <a:srgbClr val="655481"/>
                </a:solidFill>
                <a:uFillTx/>
                <a:latin typeface="Times New Roman" pitchFamily="18"/>
                <a:ea typeface="Microsoft YaHei" pitchFamily="2"/>
                <a:cs typeface="Times New Roman" pitchFamily="18"/>
              </a:rPr>
              <a:t>: obecně, povinnost vzájemné úcty, věrnosti, respektu k důstojnosti, podpory, udržovat rodinné společné prostředí, společně pečovat o děti (§ 687 OZ)</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f) Uspokojování potřeb rodiny </a:t>
            </a:r>
            <a:r>
              <a:rPr lang="cs-CZ" sz="1200" b="0" i="0" u="none" strike="noStrike" kern="1200" cap="none" spc="0" baseline="0">
                <a:solidFill>
                  <a:srgbClr val="655481"/>
                </a:solidFill>
                <a:uFillTx/>
                <a:latin typeface="Times New Roman" pitchFamily="18"/>
                <a:ea typeface="Microsoft YaHei" pitchFamily="2"/>
                <a:cs typeface="Times New Roman" pitchFamily="18"/>
              </a:rPr>
              <a:t>– povinnost přispívat na potřeby rodiny a rodinné domácnosti podle svých osobních a majetkových poměrů, schopností a možností tak, aby životní úroveň byla zásadně srovnatelná (§ 690 OZ a násl.):</a:t>
            </a: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Majetkové vs. nemajetkové „plnění“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Platí zásada solidarity, tedy sdílet v zásadě stejnou životní úroveň se členy domácnosti x vs. solidarita ve smyslu závazků: manželé jsou společně a nerozdílně zavázáni a oprávněni z právních jednání týkajících se společného jmění anebo jeho součástí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Pokud </a:t>
            </a:r>
            <a:r>
              <a:rPr lang="cs-CZ" sz="1200" b="0" i="0" u="none" strike="noStrike" kern="0" cap="none" spc="0" baseline="0">
                <a:solidFill>
                  <a:srgbClr val="655481"/>
                </a:solidFill>
                <a:uFillTx/>
                <a:latin typeface="Times New Roman" pitchFamily="18"/>
                <a:ea typeface="Microsoft YaHei" pitchFamily="2"/>
                <a:cs typeface="Times New Roman" pitchFamily="18"/>
              </a:rPr>
              <a:t>manželé spolu nebydlí, platí zásada, že každý hradí náklady ve své vlastní domácnosti, jsou však přesto povinni se podporovat a pomáhat si (§ 691 odst. 1)</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Institut vzájemné vyživovací povinnosti manželů podle § 697 – má směřovat k uspokojování všech odůvodněných potřeb manžela a dětí, aby sdíleli stejnou životní úroveň</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Zejména význam při jednostranném opuštění rodinné domácnosti – opuštěný manžel se může u soudu domáhat, aby mu druhý manžel, který bez zvláštního důvodu (např. domácí násilí) opustil domácnost, přispěl na náklady bývalé rodinné domácnosti</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g) Pojem obvyklého vybavení rodinné domácnosti </a:t>
            </a:r>
            <a:r>
              <a:rPr lang="cs-CZ" sz="1200" b="0" i="0" u="none" strike="noStrike" kern="1200" cap="none" spc="0" baseline="0">
                <a:solidFill>
                  <a:srgbClr val="655481"/>
                </a:solidFill>
                <a:uFillTx/>
                <a:latin typeface="Times New Roman" pitchFamily="18"/>
                <a:ea typeface="Microsoft YaHei" pitchFamily="2"/>
                <a:cs typeface="Times New Roman" pitchFamily="18"/>
              </a:rPr>
              <a:t>– účelem zajistit dobré fungování rodiny, proto kogentní institut, jedná se o soubor movitých věcí, které slouží běžně nezbytným životním potřebám rodiny a jejích členů, není rozhodné vlastnictví, ale účel – k nakládání je vždy třeba souhlas druhého manžela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0EB26F-AE15-9DDD-FD26-A44FAEEC9C53}"/>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Manželství – společné jmění manželů</a:t>
            </a:r>
          </a:p>
        </p:txBody>
      </p:sp>
      <p:sp>
        <p:nvSpPr>
          <p:cNvPr id="3" name="Zástupný symbol pro obsah 2">
            <a:extLst>
              <a:ext uri="{FF2B5EF4-FFF2-40B4-BE49-F238E27FC236}">
                <a16:creationId xmlns:a16="http://schemas.microsoft.com/office/drawing/2014/main" id="{3F0DF257-D407-B6A3-0BE1-4D71558DE449}"/>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SJM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Nejdůležitější institut manželského majetkového práva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Je majetkovým společenstvím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Jmění = souhrn majetku a dluhů určité osoby/osob vs. majetek = souhrn aktiv</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Pouze mezi manželi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Vzniká nejdříve uzavřením manželství a zaniká nejpozději se zánikem manželství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SJM se vznikem manželství nevznikne, pokud došlo a) k uzavření předmanželské smlouvy o vyhrazení vzniku společného jmění manželů k okamžiku zániku manželství nebo o režimu oddělených jmění, anebo b) běží ke dni uzavření manželství konkurz na majetek jednoho z nich;</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 vzniku SJM může dojít k jeho zániku: a) uložením trestu propadnutí majetku, b) prohlášení konkurzu za trvání manželství, c) schválení oddlužení, d) zrušení SJM dohodou manželů, e) zrušení SJM rozhodnutím soudu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SJM charakteristiky</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bezpodílovost (nelze smluvně modifikovat)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Společná a stejná účast na nabývání a užívání majetku náležejícího do SJM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Ochrana jednoho z manželů vůči nakládání se SJM ze strany druhého manžela</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2217DF-58D0-0B7C-4D4A-DE7AA7DDC5BF}"/>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Manželství – společné jmění manželů</a:t>
            </a:r>
          </a:p>
        </p:txBody>
      </p:sp>
      <p:sp>
        <p:nvSpPr>
          <p:cNvPr id="3" name="Zástupný symbol pro obsah 2">
            <a:extLst>
              <a:ext uri="{FF2B5EF4-FFF2-40B4-BE49-F238E27FC236}">
                <a16:creationId xmlns:a16="http://schemas.microsoft.com/office/drawing/2014/main" id="{DB0938E0-7499-7E31-38CC-155686D5B04F}"/>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Režimy SJM (§ 708 a násl.):</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Zákonný = obecný, součástí je vše, co manželé nabydou za dobu trvání manželství, má majetkovou hodnotu a není to vyloučeno z právních poměrů, nepatří nic, co má nemajetkovou hodnotu (např. osobnostní práva)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Smluvený = projev autonomie vůle účastníků</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Založený rozhodnutím soudu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Co standardně spadá do SJM</a:t>
            </a:r>
            <a:r>
              <a:rPr lang="cs-CZ" sz="1200" b="0" i="0" u="none" strike="noStrike" kern="0" cap="none" spc="0" baseline="0">
                <a:solidFill>
                  <a:srgbClr val="655481"/>
                </a:solidFill>
                <a:uFillTx/>
                <a:latin typeface="Times New Roman" pitchFamily="18"/>
                <a:ea typeface="Microsoft YaHei" pitchFamily="2"/>
                <a:cs typeface="Times New Roman" pitchFamily="18"/>
              </a:rPr>
              <a:t>: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majetek, který nabude jeden z manželů sám, popřípadě oba manželé společně za trvání manželství (stipendia, mzdy, platy, autorské odměny, příjmy ze služebního poměru, příjmy za vynálezy, z podnikatelské činnosti, ze sociálního zabezpečení – důchody, nemocenská);</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dále zisk z toho, co náleží výlučně jednomu z manželů – výnos po odečtení nákladů;</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podíl manžela v obchodní korporaci či družstvu, pokud se manžel stal v mezidobí společníkem.</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3DDC8A-1B72-4C39-027D-FFAF576C4DBE}"/>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Manželství – společné jmění manželů</a:t>
            </a:r>
          </a:p>
        </p:txBody>
      </p:sp>
      <p:sp>
        <p:nvSpPr>
          <p:cNvPr id="3" name="Zástupný symbol pro obsah 2">
            <a:extLst>
              <a:ext uri="{FF2B5EF4-FFF2-40B4-BE49-F238E27FC236}">
                <a16:creationId xmlns:a16="http://schemas.microsoft.com/office/drawing/2014/main" id="{F5FECE0C-F6B7-7914-EE8D-8248F6080DA5}"/>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Co nespadá do SJM</a:t>
            </a:r>
            <a:r>
              <a:rPr lang="cs-CZ" sz="1200" b="0" i="0" u="none" strike="noStrike" kern="0" cap="none" spc="0" baseline="0">
                <a:solidFill>
                  <a:srgbClr val="655481"/>
                </a:solidFill>
                <a:uFillTx/>
                <a:latin typeface="Times New Roman" pitchFamily="18"/>
                <a:ea typeface="Microsoft YaHei" pitchFamily="2"/>
                <a:cs typeface="Times New Roman" pitchFamily="18"/>
              </a:rPr>
              <a:t>: taxativně</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věci sloužící osobní potřebě jednoho z manželů;</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to, co jeden z manželů nabyl darem, děděním, odkazem;</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to, co nabyl jeden z manželů jako náhradu nemajetkové újmy na svých přirozených právech;</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to, co nabyl jeden z manželů právním jednáním vztahujícím se k jeho výlučnému vlastnictví;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to, co nabyl jeden z manželů náhradou za poškození, zničení či ztrátu svého výhradního majetku;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věci vydané jednomu z manželů podle předpisů o restituci</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obvyklé vybavení rodinné domácnosti</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Dluhy v SJM</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zejména dluhy převzaté za trvání manželství (§ 710 OZ)</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ne dluhy, které jeden z manželů nabyl nedobrovolně proti vůli či bez vůle druhého</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15979D-5207-ACCD-42E7-69627B79BDE5}"/>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Manželství – společné jmění manželů</a:t>
            </a:r>
          </a:p>
        </p:txBody>
      </p:sp>
      <p:sp>
        <p:nvSpPr>
          <p:cNvPr id="3" name="Zástupný symbol pro obsah 2">
            <a:extLst>
              <a:ext uri="{FF2B5EF4-FFF2-40B4-BE49-F238E27FC236}">
                <a16:creationId xmlns:a16="http://schemas.microsoft.com/office/drawing/2014/main" id="{BE4D6020-0FC6-DCD3-454F-E991B504CFC0}"/>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graphicFrame>
        <p:nvGraphicFramePr>
          <p:cNvPr id="4" name="Tabulka 4">
            <a:extLst>
              <a:ext uri="{FF2B5EF4-FFF2-40B4-BE49-F238E27FC236}">
                <a16:creationId xmlns:a16="http://schemas.microsoft.com/office/drawing/2014/main" id="{72303819-2053-8669-0390-4D799B518D59}"/>
              </a:ext>
            </a:extLst>
          </p:cNvPr>
          <p:cNvGraphicFramePr>
            <a:graphicFrameLocks noGrp="1"/>
          </p:cNvGraphicFramePr>
          <p:nvPr/>
        </p:nvGraphicFramePr>
        <p:xfrm>
          <a:off x="251642" y="1079504"/>
          <a:ext cx="8496714" cy="3970013"/>
        </p:xfrm>
        <a:graphic>
          <a:graphicData uri="http://schemas.openxmlformats.org/drawingml/2006/table">
            <a:tbl>
              <a:tblPr firstRow="1" bandRow="1">
                <a:effectLst/>
                <a:tableStyleId>{5C22544A-7EE6-4342-B048-85BDC9FD1C3A}</a:tableStyleId>
              </a:tblPr>
              <a:tblGrid>
                <a:gridCol w="4136672">
                  <a:extLst>
                    <a:ext uri="{9D8B030D-6E8A-4147-A177-3AD203B41FA5}">
                      <a16:colId xmlns:a16="http://schemas.microsoft.com/office/drawing/2014/main" val="2541581890"/>
                    </a:ext>
                  </a:extLst>
                </a:gridCol>
                <a:gridCol w="4360042">
                  <a:extLst>
                    <a:ext uri="{9D8B030D-6E8A-4147-A177-3AD203B41FA5}">
                      <a16:colId xmlns:a16="http://schemas.microsoft.com/office/drawing/2014/main" val="2017264442"/>
                    </a:ext>
                  </a:extLst>
                </a:gridCol>
              </a:tblGrid>
              <a:tr h="647696">
                <a:tc>
                  <a:txBody>
                    <a:bodyPr/>
                    <a:lstStyle/>
                    <a:p>
                      <a:pPr lvl="0"/>
                      <a:r>
                        <a:rPr lang="cs-CZ"/>
                        <a:t>Spadá do SJM</a:t>
                      </a:r>
                    </a:p>
                  </a:txBody>
                  <a:tcPr/>
                </a:tc>
                <a:tc>
                  <a:txBody>
                    <a:bodyPr/>
                    <a:lstStyle/>
                    <a:p>
                      <a:pPr lvl="0"/>
                      <a:r>
                        <a:rPr lang="cs-CZ"/>
                        <a:t>Nespadá do SJM</a:t>
                      </a:r>
                    </a:p>
                  </a:txBody>
                  <a:tcPr/>
                </a:tc>
                <a:extLst>
                  <a:ext uri="{0D108BD9-81ED-4DB2-BD59-A6C34878D82A}">
                    <a16:rowId xmlns:a16="http://schemas.microsoft.com/office/drawing/2014/main" val="386399932"/>
                  </a:ext>
                </a:extLst>
              </a:tr>
              <a:tr h="410574">
                <a:tc>
                  <a:txBody>
                    <a:bodyPr/>
                    <a:lstStyle/>
                    <a:p>
                      <a:pPr lvl="0" algn="l"/>
                      <a:r>
                        <a:rPr lang="cs-CZ" sz="1300"/>
                        <a:t>Dluhy převzaté oběma manželi společně za trvání manželství</a:t>
                      </a:r>
                    </a:p>
                  </a:txBody>
                  <a:tcPr/>
                </a:tc>
                <a:tc>
                  <a:txBody>
                    <a:bodyPr/>
                    <a:lstStyle/>
                    <a:p>
                      <a:pPr lvl="0" algn="l"/>
                      <a:r>
                        <a:rPr lang="cs-CZ" sz="1300"/>
                        <a:t>Výlučné dluhy každého z manželů vzniklé před uzavřením manželství</a:t>
                      </a:r>
                    </a:p>
                  </a:txBody>
                  <a:tcPr/>
                </a:tc>
                <a:extLst>
                  <a:ext uri="{0D108BD9-81ED-4DB2-BD59-A6C34878D82A}">
                    <a16:rowId xmlns:a16="http://schemas.microsoft.com/office/drawing/2014/main" val="463609351"/>
                  </a:ext>
                </a:extLst>
              </a:tr>
              <a:tr h="0">
                <a:tc>
                  <a:txBody>
                    <a:bodyPr/>
                    <a:lstStyle/>
                    <a:p>
                      <a:pPr lvl="0" algn="l"/>
                      <a:r>
                        <a:rPr lang="cs-CZ" sz="1300"/>
                        <a:t>Dluhy převzaté jen jedním z manželů, když druhý dal souhlas</a:t>
                      </a:r>
                    </a:p>
                  </a:txBody>
                  <a:tcPr/>
                </a:tc>
                <a:tc>
                  <a:txBody>
                    <a:bodyPr/>
                    <a:lstStyle/>
                    <a:p>
                      <a:pPr lvl="0" algn="l"/>
                      <a:r>
                        <a:rPr lang="cs-CZ" sz="1300"/>
                        <a:t>Společné dluhy manželů vzniklé před uzavřením manželství</a:t>
                      </a:r>
                    </a:p>
                  </a:txBody>
                  <a:tcPr/>
                </a:tc>
                <a:extLst>
                  <a:ext uri="{0D108BD9-81ED-4DB2-BD59-A6C34878D82A}">
                    <a16:rowId xmlns:a16="http://schemas.microsoft.com/office/drawing/2014/main" val="3489207417"/>
                  </a:ext>
                </a:extLst>
              </a:tr>
              <a:tr h="410574">
                <a:tc>
                  <a:txBody>
                    <a:bodyPr/>
                    <a:lstStyle/>
                    <a:p>
                      <a:pPr lvl="0" algn="l"/>
                      <a:r>
                        <a:rPr lang="cs-CZ" sz="1300"/>
                        <a:t>Dluhy převzaté jen jedním z manželů při obstarávání každodenních záležitostí rodiny, i když není souhlas</a:t>
                      </a:r>
                    </a:p>
                  </a:txBody>
                  <a:tcPr/>
                </a:tc>
                <a:tc>
                  <a:txBody>
                    <a:bodyPr/>
                    <a:lstStyle/>
                    <a:p>
                      <a:pPr lvl="0" algn="l"/>
                      <a:r>
                        <a:rPr lang="cs-CZ" sz="1300"/>
                        <a:t>Dluhy vzniklé jednomu z manželů jinak než převzetím</a:t>
                      </a:r>
                    </a:p>
                  </a:txBody>
                  <a:tcPr/>
                </a:tc>
                <a:extLst>
                  <a:ext uri="{0D108BD9-81ED-4DB2-BD59-A6C34878D82A}">
                    <a16:rowId xmlns:a16="http://schemas.microsoft.com/office/drawing/2014/main" val="2316445561"/>
                  </a:ext>
                </a:extLst>
              </a:tr>
              <a:tr h="410574">
                <a:tc>
                  <a:txBody>
                    <a:bodyPr/>
                    <a:lstStyle/>
                    <a:p>
                      <a:pPr lvl="0" algn="l"/>
                      <a:r>
                        <a:rPr lang="cs-CZ" sz="1300"/>
                        <a:t>Dluhy týkající se výlučného majetku jednoho z manželů v rozsahu zisku z tohoto majetku</a:t>
                      </a:r>
                    </a:p>
                  </a:txBody>
                  <a:tcPr/>
                </a:tc>
                <a:tc>
                  <a:txBody>
                    <a:bodyPr/>
                    <a:lstStyle/>
                    <a:p>
                      <a:pPr lvl="0" algn="l"/>
                      <a:r>
                        <a:rPr lang="cs-CZ" sz="1300"/>
                        <a:t>Dluhy týkající se výlučného majetku jednoho z manželů v rozsahu přesahujícím zisk z tohoto majetku spadajícího do SJM</a:t>
                      </a:r>
                    </a:p>
                  </a:txBody>
                  <a:tcPr/>
                </a:tc>
                <a:extLst>
                  <a:ext uri="{0D108BD9-81ED-4DB2-BD59-A6C34878D82A}">
                    <a16:rowId xmlns:a16="http://schemas.microsoft.com/office/drawing/2014/main" val="2237434109"/>
                  </a:ext>
                </a:extLst>
              </a:tr>
              <a:tr h="410574">
                <a:tc>
                  <a:txBody>
                    <a:bodyPr/>
                    <a:lstStyle/>
                    <a:p>
                      <a:pPr lvl="0" algn="l"/>
                      <a:r>
                        <a:rPr lang="cs-CZ" sz="1300"/>
                        <a:t>Dluh nabytý právním jednáním, které se týká společného jmění manželů anebo jeho již existující součásti</a:t>
                      </a:r>
                    </a:p>
                  </a:txBody>
                  <a:tcPr/>
                </a:tc>
                <a:tc>
                  <a:txBody>
                    <a:bodyPr/>
                    <a:lstStyle/>
                    <a:p>
                      <a:pPr lvl="0" algn="l"/>
                      <a:r>
                        <a:rPr lang="cs-CZ" sz="1300"/>
                        <a:t>Dluhy jednoho z manželů převzaté za trvání manželství bez souhlasu druhého (pokud nejde o obstarávání běžných potřeb rodiny)</a:t>
                      </a:r>
                    </a:p>
                  </a:txBody>
                  <a:tcPr/>
                </a:tc>
                <a:extLst>
                  <a:ext uri="{0D108BD9-81ED-4DB2-BD59-A6C34878D82A}">
                    <a16:rowId xmlns:a16="http://schemas.microsoft.com/office/drawing/2014/main" val="2374371600"/>
                  </a:ext>
                </a:extLst>
              </a:tr>
              <a:tr h="410574">
                <a:tc gridSpan="2">
                  <a:txBody>
                    <a:bodyPr/>
                    <a:lstStyle/>
                    <a:p>
                      <a:pPr lvl="0"/>
                      <a:r>
                        <a:rPr lang="cs-CZ" sz="1300"/>
                        <a:t>+ výjimečný případ: SJM je možné postihnout i pro dluhy, které netvoří součást společného jmění manželů, tedy dluhy výlučně jednoho z manželů, ale když jsou svým charakterem společným závazkem </a:t>
                      </a:r>
                    </a:p>
                  </a:txBody>
                  <a:tcPr/>
                </a:tc>
                <a:tc hMerge="1">
                  <a:txBody>
                    <a:bodyPr/>
                    <a:lstStyle/>
                    <a:p>
                      <a:endParaRPr lang="cs-CZ"/>
                    </a:p>
                  </a:txBody>
                  <a:tcPr/>
                </a:tc>
                <a:extLst>
                  <a:ext uri="{0D108BD9-81ED-4DB2-BD59-A6C34878D82A}">
                    <a16:rowId xmlns:a16="http://schemas.microsoft.com/office/drawing/2014/main" val="180921935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4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589B08-A022-CD2C-07B1-949362A0DC8F}"/>
              </a:ext>
            </a:extLst>
          </p:cNvPr>
          <p:cNvSpPr txBox="1">
            <a:spLocks noGrp="1"/>
          </p:cNvSpPr>
          <p:nvPr>
            <p:ph type="title" idx="4294967295"/>
          </p:nvPr>
        </p:nvSpPr>
        <p:spPr>
          <a:xfrm>
            <a:off x="251642" y="195480"/>
            <a:ext cx="5309710" cy="507235"/>
          </a:xfrm>
        </p:spPr>
        <p:txBody>
          <a:bodyPr/>
          <a:lstStyle/>
          <a:p>
            <a:pPr lvl="0"/>
            <a:r>
              <a:rPr lang="cs-CZ" sz="2000" b="1">
                <a:cs typeface="Arial" pitchFamily="2"/>
              </a:rPr>
              <a:t>Původ a historický vývoj občanského práva</a:t>
            </a:r>
          </a:p>
        </p:txBody>
      </p:sp>
      <p:sp>
        <p:nvSpPr>
          <p:cNvPr id="3" name="Zástupný symbol pro obsah 2">
            <a:extLst>
              <a:ext uri="{FF2B5EF4-FFF2-40B4-BE49-F238E27FC236}">
                <a16:creationId xmlns:a16="http://schemas.microsoft.com/office/drawing/2014/main" id="{13F9A02D-76AB-037F-BD02-F7BB974FBC0B}"/>
              </a:ext>
            </a:extLst>
          </p:cNvPr>
          <p:cNvSpPr/>
          <p:nvPr/>
        </p:nvSpPr>
        <p:spPr>
          <a:xfrm>
            <a:off x="395642" y="987478"/>
            <a:ext cx="6768361" cy="377939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A) Římské právo</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Kontinuita od dob starověku, zejména v podobě Římského práva</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655481"/>
                </a:solidFill>
                <a:uFillTx/>
                <a:latin typeface="Times New Roman" pitchFamily="18"/>
                <a:ea typeface="Microsoft YaHei" pitchFamily="2"/>
                <a:cs typeface="Times New Roman" pitchFamily="18"/>
              </a:rPr>
              <a:t>„Římské právo“: nejednotný pojem</a:t>
            </a: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655481"/>
                </a:solidFill>
                <a:uFillTx/>
                <a:latin typeface="Times New Roman" pitchFamily="18"/>
                <a:ea typeface="Microsoft YaHei" pitchFamily="2"/>
                <a:cs typeface="Times New Roman" pitchFamily="18"/>
              </a:rPr>
              <a:t>ŘP je defini</a:t>
            </a:r>
            <a:r>
              <a:rPr lang="cs-CZ" sz="1400" b="0" i="0" u="none" strike="noStrike" kern="0" cap="none" spc="0" baseline="0">
                <a:solidFill>
                  <a:srgbClr val="655481"/>
                </a:solidFill>
                <a:uFillTx/>
                <a:latin typeface="Times New Roman" pitchFamily="18"/>
                <a:ea typeface="Microsoft YaHei" pitchFamily="2"/>
                <a:cs typeface="Times New Roman" pitchFamily="18"/>
              </a:rPr>
              <a:t>ční ve vnímání některých institutů práva doposud: vlastnictví, služebnosti, základní smluvní typy</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655481"/>
                </a:solidFill>
                <a:uFillTx/>
                <a:latin typeface="Times New Roman" pitchFamily="18"/>
                <a:ea typeface="Microsoft YaHei" pitchFamily="2"/>
                <a:cs typeface="Times New Roman" pitchFamily="18"/>
              </a:rPr>
              <a:t>ŘP recipováno do </a:t>
            </a:r>
            <a:r>
              <a:rPr lang="cs-CZ" sz="1400" b="0" i="0" u="none" strike="noStrike" kern="0" cap="none" spc="0" baseline="0">
                <a:solidFill>
                  <a:srgbClr val="655481"/>
                </a:solidFill>
                <a:uFillTx/>
                <a:latin typeface="Times New Roman" pitchFamily="18"/>
                <a:ea typeface="Microsoft YaHei" pitchFamily="2"/>
                <a:cs typeface="Times New Roman" pitchFamily="18"/>
              </a:rPr>
              <a:t>„moderního“ práva prostřednictvím právní vědy</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První „masa“ psaného občanského práva – zejména v podobě tzv. „Corpus iuris civilis“, tedy Codex Iustinianus (529 n.l.), Digesta (Pandektai), Institutiones, Narai (Novellae) – císařská nařízení z r. 534-569: základ tzv. pandektní vědy a další recepce římského práva</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B) Moderní kodifikace evropského práva</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1200" cap="none" spc="0" baseline="0">
                <a:solidFill>
                  <a:srgbClr val="655481"/>
                </a:solidFill>
                <a:uFillTx/>
                <a:latin typeface="Times New Roman" pitchFamily="18"/>
                <a:ea typeface="Microsoft YaHei" pitchFamily="2"/>
                <a:cs typeface="Times New Roman" pitchFamily="18"/>
              </a:rPr>
              <a:t>Tradice velkých kodifikací </a:t>
            </a:r>
            <a:r>
              <a:rPr lang="cs-CZ" sz="1400" b="0" i="0" u="none" strike="noStrike" kern="0" cap="none" spc="0" baseline="0">
                <a:solidFill>
                  <a:srgbClr val="655481"/>
                </a:solidFill>
                <a:uFillTx/>
                <a:latin typeface="Times New Roman" pitchFamily="18"/>
                <a:ea typeface="Microsoft YaHei" pitchFamily="2"/>
                <a:cs typeface="Times New Roman" pitchFamily="18"/>
              </a:rPr>
              <a:t>občanského práva v evropské minulosti: Codex Maximilianeus bavaricus civilis (1756), Allgemeines Landrecht (1797), Code Civil („Code Napoleon“, 1804, 2281 článků), ABGB,  BGB</a:t>
            </a: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2C9F6B-42B1-740A-8066-BC39A37D6340}"/>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Manželství – společné jmění manželů</a:t>
            </a:r>
          </a:p>
        </p:txBody>
      </p:sp>
      <p:sp>
        <p:nvSpPr>
          <p:cNvPr id="3" name="Zástupný symbol pro obsah 2">
            <a:extLst>
              <a:ext uri="{FF2B5EF4-FFF2-40B4-BE49-F238E27FC236}">
                <a16:creationId xmlns:a16="http://schemas.microsoft.com/office/drawing/2014/main" id="{9C85FA76-C477-3384-7144-8D79BC04093D}"/>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Správa jmění v SJM: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oba manželé mohou SJM užívat, brát z nich plody, hospodařit se SJM, spravovat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 běžných záležitostech může každý manžel jednat sám, zavázáni a oprávněni jsou z takového jednání oba manželé (možnost výslovně namítnout nesouhlas – v takovém případě nezavazuje manžela)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 ostatních případech („neběžných“) buď manželé jednají společně, anebo se souhlasem druhého (typicky dispozice s nemovitostmi), možnost nahradit rozhodnutím soud</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Podnikání a správa SJM: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k užití SJM k podnikání je třeba souhlasu druhého manžela, není nutné pouze u použití majetku zanedbatelné hodnoty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K nabytí účasti v obchodní společnosti či družstvu je třeba souhlas manžela, pokud by k takovému nabytí byla použita majetková hodnota v SJM, totéž u ručení společníka – jinak je následkem relativní neplatnost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Účast jednoho manžela na společnosti nezakládá automaticky účast druhého na společnosti, s výjimkou bytových družstev</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Podíl jako takový je součástí SJM, pokud byl nabyt z prostředků SJM za trvání SJM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3D893F-F200-8428-39B9-333C6A3482FD}"/>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Manželství – smluvní režim SJM</a:t>
            </a:r>
          </a:p>
        </p:txBody>
      </p:sp>
      <p:sp>
        <p:nvSpPr>
          <p:cNvPr id="3" name="Zástupný symbol pro obsah 2">
            <a:extLst>
              <a:ext uri="{FF2B5EF4-FFF2-40B4-BE49-F238E27FC236}">
                <a16:creationId xmlns:a16="http://schemas.microsoft.com/office/drawing/2014/main" id="{651DBA69-B053-2807-B5C5-0CFF9464F3A1}"/>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Možné jsou následující varianty smluvních režimů na základě veřejné listiny (NZ či rozhodnutí soudu), vše v evidenci listin o manželském majetkovém režimu a seznamu listin o manželském majetkovém režimu, lze modifikovat také režim správy:</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Režim oddělených jmění – neprovede se vypořádání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Režim vyhrazující vznik SJM ke dni zániku manželství – provede se vypořádání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Režim rozšíření rozsahu společného jmění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Režim zúžení rozsahu společného jmění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Limity (zákazy):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Nelze vyloučit schopnost manžela zabezpečit rodinu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Zákaz dotčení ustanovení o obvyklém vybavení rodinné domácnosti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Zákaz sjednání smlouvy se zpětným účinkem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Zákaz dotření práv třetích osob</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E84385-09E5-0FD5-EA8D-00D95AEC5444}"/>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Manželství – zánik SJM a jeho vypořádání</a:t>
            </a:r>
          </a:p>
        </p:txBody>
      </p:sp>
      <p:sp>
        <p:nvSpPr>
          <p:cNvPr id="3" name="Zástupný symbol pro obsah 2">
            <a:extLst>
              <a:ext uri="{FF2B5EF4-FFF2-40B4-BE49-F238E27FC236}">
                <a16:creationId xmlns:a16="http://schemas.microsoft.com/office/drawing/2014/main" id="{6526C143-1BE4-862D-CC90-0BA7C3DE1264}"/>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SJM zaniká</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Smrtí jednoho z manželů či prohlášením za mrtvého</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Rozvodem</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Změnou pohlaví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Prohlášením manželství za neplatné</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Výrokem soudu v trestním řízení o propadnutí majetku</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Prohlášením konkurzu</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Schválení oddlužení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Zrušením SJM soudním rozhodnutím</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Sjednáním oddělených jmění či oddalujícím vznik SJM ke dni zániku manželství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Vypořádání</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Dohodou o vypořádání – dokonce nemusí být písemná (výjimka: nemovitosti)</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Rozhodnutím soudu – sporné řízení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Fikcí – 3 roky, pokud nedojde k a) či b): hmotné věci se stanou majetkem toho, kdo užívá, nemovité a jiné věci do spoluvlastnictví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59EE2B-28FE-330C-8E68-3779E8CBBFED}"/>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Další povinnosti v manželství</a:t>
            </a:r>
          </a:p>
        </p:txBody>
      </p:sp>
      <p:sp>
        <p:nvSpPr>
          <p:cNvPr id="3" name="Zástupný symbol pro obsah 2">
            <a:extLst>
              <a:ext uri="{FF2B5EF4-FFF2-40B4-BE49-F238E27FC236}">
                <a16:creationId xmlns:a16="http://schemas.microsoft.com/office/drawing/2014/main" id="{C04AE38A-4D2B-B727-172D-A8A1419859B2}"/>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Společné bydlení manželů:</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Manželé mají povinnost „žít spolu“ (§ 687 OZ) – pokud vykládáme restriktivně, potom můžeme vztáhnout na bytové potřeby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K realizaci tohoto práva přispívá právo odvozeného právního důvodu bydlení, tedy, je-li obydlím manželů dům anebo byt, k němuž má jeden z manželů výhradní právo umožňující v době anebo bytě bydlet, a je-li to jiné právo než závazkové, vznikne uzavřením manželství druhému manželu právo bydlení (§ 744 OZ): týká se jak vlastnického, tak nájemního práva (smluvně je možné dohodnout opak)</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Související zákaz dispozice s rodinným bydlením: manžel je bez souhlasu druhého povinen zdržet se všeho a předejít všemu, co může bydlení znemožnit anebo ohrozit, zejména nesmí takovou nemovitost zcizit. Pokud by k takovému jednání došlo, je možnost domáhat se neplatnosti - §§ 747 a 586 OZ, relativní neplatnost, promlčecí lhůta po dobu trvání manželství neběží.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Ochrana manžela před domácím násilím:</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soud může na návrh dotčeného manžela omezit či vyloučit na určenou dobu právo druhého manžela v domě či bytě bydlet (§ 751 odst. 1 OZ), nejdéle na dobu 6 měsíců, ale také opakovaně, lze takto postupovat jak u rozvedených manželů, tak vůči 3. osobě</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 možnost předběžného opatření podle ZŘS, rozhodnutí do 48 hodin</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42D8B5-C6EA-D3A3-D7E8-FA52B1832B35}"/>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Zánik manželství</a:t>
            </a:r>
          </a:p>
        </p:txBody>
      </p:sp>
      <p:sp>
        <p:nvSpPr>
          <p:cNvPr id="3" name="Zástupný symbol pro obsah 2">
            <a:extLst>
              <a:ext uri="{FF2B5EF4-FFF2-40B4-BE49-F238E27FC236}">
                <a16:creationId xmlns:a16="http://schemas.microsoft.com/office/drawing/2014/main" id="{7C4DA1EE-C681-907A-0FD1-D89B47C66646}"/>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Zánik je možný pouze z důvodů, které stanoví zákon.</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Smrtí</a:t>
            </a:r>
            <a:r>
              <a:rPr lang="cs-CZ" sz="1400" b="0" i="0" u="none" strike="noStrike" kern="0" cap="none" spc="0" baseline="0">
                <a:solidFill>
                  <a:srgbClr val="655481"/>
                </a:solidFill>
                <a:uFillTx/>
                <a:latin typeface="Times New Roman" pitchFamily="18"/>
                <a:ea typeface="Microsoft YaHei" pitchFamily="2"/>
                <a:cs typeface="Times New Roman" pitchFamily="18"/>
              </a:rPr>
              <a:t> prvního z manželů: právní účinky nastávají momentem smrti, nikoliv dalším formálním krokem</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Prohlášením manželství za neplatné </a:t>
            </a:r>
            <a:r>
              <a:rPr lang="cs-CZ" sz="1400" b="0" i="0" u="none" strike="noStrike" kern="0" cap="none" spc="0" baseline="0">
                <a:solidFill>
                  <a:srgbClr val="655481"/>
                </a:solidFill>
                <a:uFillTx/>
                <a:latin typeface="Times New Roman" pitchFamily="18"/>
                <a:ea typeface="Microsoft YaHei" pitchFamily="2"/>
                <a:cs typeface="Times New Roman" pitchFamily="18"/>
              </a:rPr>
              <a:t>– na základě návrhu o prohlášení manželství za neplatné</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Změnou pohlaví </a:t>
            </a:r>
            <a:r>
              <a:rPr lang="cs-CZ" sz="1400" b="0" i="0" u="none" strike="noStrike" kern="0" cap="none" spc="0" baseline="0">
                <a:solidFill>
                  <a:srgbClr val="655481"/>
                </a:solidFill>
                <a:uFillTx/>
                <a:latin typeface="Times New Roman" pitchFamily="18"/>
                <a:ea typeface="Microsoft YaHei" pitchFamily="2"/>
                <a:cs typeface="Times New Roman" pitchFamily="18"/>
              </a:rPr>
              <a:t>– v české právní úpravě se týká zejména případ změn pohlaví provedených v zahraničí, neboť podmínkou změny pohlaví v ČR je absence manželství/partnerství</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400" b="1" i="0" u="none" strike="noStrike" kern="0" cap="none" spc="0" baseline="0">
                <a:solidFill>
                  <a:srgbClr val="655481"/>
                </a:solidFill>
                <a:uFillTx/>
                <a:latin typeface="Times New Roman" pitchFamily="18"/>
                <a:ea typeface="Microsoft YaHei" pitchFamily="2"/>
                <a:cs typeface="Times New Roman" pitchFamily="18"/>
              </a:rPr>
              <a:t>Rozvodem</a:t>
            </a:r>
            <a:r>
              <a:rPr lang="cs-CZ" sz="1400" b="0" i="0" u="none" strike="noStrike" kern="0" cap="none" spc="0" baseline="0">
                <a:solidFill>
                  <a:srgbClr val="655481"/>
                </a:solidFill>
                <a:uFillTx/>
                <a:latin typeface="Times New Roman" pitchFamily="18"/>
                <a:ea typeface="Microsoft YaHei" pitchFamily="2"/>
                <a:cs typeface="Times New Roman" pitchFamily="18"/>
              </a:rPr>
              <a: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Předpokladem rozvodu je tzv. kvalifikovaný rozvrat manželství – „je-li soužití manželů hluboce, trvale a nenapravitelně rozvráceno a nelze očekávat jeho obnovení“ (§ 755 odst. 1) – jedná se o objektivní stav, který je důsledkem subjektivních příčin rozvratu (alkoholismus, nevěra, neplodnost apod.), pouhá existence subjektivních příčin neznamená automaticky kvalifikovaný rozvrat. Podle toho, zda soud zjišťuje kvalifikovaný rozvrat se dělí na:</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A) tzv. </a:t>
            </a:r>
            <a:r>
              <a:rPr lang="cs-CZ" sz="1400" b="1" i="0" u="none" strike="noStrike" kern="0" cap="none" spc="0" baseline="0">
                <a:solidFill>
                  <a:srgbClr val="655481"/>
                </a:solidFill>
                <a:uFillTx/>
                <a:latin typeface="Times New Roman" pitchFamily="18"/>
                <a:ea typeface="Microsoft YaHei" pitchFamily="2"/>
                <a:cs typeface="Times New Roman" pitchFamily="18"/>
              </a:rPr>
              <a:t>sporný rozvod </a:t>
            </a:r>
            <a:r>
              <a:rPr lang="cs-CZ" sz="1400" b="0" i="0" u="none" strike="noStrike" kern="0" cap="none" spc="0" baseline="0">
                <a:solidFill>
                  <a:srgbClr val="655481"/>
                </a:solidFill>
                <a:uFillTx/>
                <a:latin typeface="Times New Roman" pitchFamily="18"/>
                <a:ea typeface="Microsoft YaHei" pitchFamily="2"/>
                <a:cs typeface="Times New Roman" pitchFamily="18"/>
              </a:rPr>
              <a:t>= se zjišťováním příčin</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B) tzv. </a:t>
            </a:r>
            <a:r>
              <a:rPr lang="cs-CZ" sz="1400" b="1" i="0" u="none" strike="noStrike" kern="0" cap="none" spc="0" baseline="0">
                <a:solidFill>
                  <a:srgbClr val="655481"/>
                </a:solidFill>
                <a:uFillTx/>
                <a:latin typeface="Times New Roman" pitchFamily="18"/>
                <a:ea typeface="Microsoft YaHei" pitchFamily="2"/>
                <a:cs typeface="Times New Roman" pitchFamily="18"/>
              </a:rPr>
              <a:t>nesporný rozvod </a:t>
            </a:r>
            <a:r>
              <a:rPr lang="cs-CZ" sz="1400" b="0" i="0" u="none" strike="noStrike" kern="0" cap="none" spc="0" baseline="0">
                <a:solidFill>
                  <a:srgbClr val="655481"/>
                </a:solidFill>
                <a:uFillTx/>
                <a:latin typeface="Times New Roman" pitchFamily="18"/>
                <a:ea typeface="Microsoft YaHei" pitchFamily="2"/>
                <a:cs typeface="Times New Roman" pitchFamily="18"/>
              </a:rPr>
              <a:t>= bez zjišťování příčin</a:t>
            </a: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C99C8A-4080-2692-9280-BB71522719A0}"/>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Zánik manželství</a:t>
            </a:r>
          </a:p>
        </p:txBody>
      </p:sp>
      <p:sp>
        <p:nvSpPr>
          <p:cNvPr id="3" name="Zástupný symbol pro obsah 2">
            <a:extLst>
              <a:ext uri="{FF2B5EF4-FFF2-40B4-BE49-F238E27FC236}">
                <a16:creationId xmlns:a16="http://schemas.microsoft.com/office/drawing/2014/main" id="{DDA63075-2641-3F57-BCDD-EFEC575ED4E7}"/>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Tzv. tvrdostní klauzule: § 755 odst. 2 OZ: soud i v případě, že je dán kvalifikovaný rozvrat, tak soud nerozvede manželství, pokud je rozvod: </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v rozporu se zájmem nezletilého dítěte manželů, který je dán zvláštními důvody – zjistí se např. dotazem opatrovníkovi – zejména invalidita dítěte či jiné postižení/handicap, roli hraje dodatečná zpráva opatrovníka s žádostí o posouzení;</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v rozporu se zájmem manžela, který se na rozvratu manželství porušením manželských povinností převážně nepodílel a kterému by byla způsobena zvláště závažná újma (neuplatní se, pokud spolu manželé již 3 roky nežijí)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 755 odst. 3: Mají-li manželé nezletilé dítě, soud nerozvede manželství, dokud nerozhodne o poměrech v době po rozvodu manželství.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Důvodem nepřipuštění rozvodu manželství může být také ochrana bydlení manželů.</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B0D0CE-AFA0-A35A-AD95-88E197A4E5BB}"/>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Zánik manželství</a:t>
            </a:r>
          </a:p>
        </p:txBody>
      </p:sp>
      <p:sp>
        <p:nvSpPr>
          <p:cNvPr id="3" name="Zástupný symbol pro obsah 2">
            <a:extLst>
              <a:ext uri="{FF2B5EF4-FFF2-40B4-BE49-F238E27FC236}">
                <a16:creationId xmlns:a16="http://schemas.microsoft.com/office/drawing/2014/main" id="{BD7E9663-2E35-2DAD-4C30-E4F4D11CD6D9}"/>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Nesporný rozvod (§ 757):</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Podmínkou je připojení se druhého manžela k návrhu na rozvod manželství</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Za absence některých zákonných podmínek (manželství trvá alespoň 1 rok a manželé spolu alespoň 6m nežijí, manželé se dohodli na úpravě poměrů k dětem a zároveň na úpravě majetkových poměrů, bydlení a výživného – dohody vyžadují písemnou formu a podpisy musí být ověřeny)</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Manželé spolu nežijí, netvoří-li manželské či rodinné společenství (společné bydlení není jediným kritériem)</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Sporný rozvod:</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Zkoumá se, zda objektivně nastal kvalifikovaný rozvrat, často „úvodní“ fáze rozvodu</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Po rozvodu: příjmení do 6 měsíců oznámí manžel své rozhodnutí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060EE4-A21E-C128-0E3D-B7F6D802CF4B}"/>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Zánik manželství</a:t>
            </a:r>
          </a:p>
        </p:txBody>
      </p:sp>
      <p:sp>
        <p:nvSpPr>
          <p:cNvPr id="3" name="Zástupný symbol pro obsah 2">
            <a:extLst>
              <a:ext uri="{FF2B5EF4-FFF2-40B4-BE49-F238E27FC236}">
                <a16:creationId xmlns:a16="http://schemas.microsoft.com/office/drawing/2014/main" id="{33A76092-DB1E-B61E-4D3D-8EC23C8018B9}"/>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Specifika řízení o rozvodu:</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řízení upraveno v ZŘS § 383 a násl. (co to znamená? Tak např., že platí zásada vyšetřovací z hlediska zjištění rozhodných skutečností, že je zakotveno obligatorní jednání v přítomnosti účastníků, atd.) </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obligatorní výslech účastníků</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u smluveného rozvodu minimální doba trvání manželství (1 rok) a minimální délka, kdy spolu manželé nežijí (6m)</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značný význam účastnického výslechu</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u smluveného rozvodu musí dojít k úpravě bydlení manželů pro dobu po rozvodu a vypořádaní SJM</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soud manželství nerozvede dříve, než nabude právní moci rozsudek soudu péče o nezletilé o úpravě poměrů k nezletilým dětem pro dobu po rozvodu, případně rozsudek, kterým schválil soud péči rodičů o dítě</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Uznání cizího rozhodnutí v režimu nařízení Brusel II bis či v režimu Haagské úmluvy o uznávání rozvodů a zrušení manželského soužití (64 států), jinak nutno mít uznání rozsudkem NS ČR</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C1DD0E-B70D-2C0B-EA03-45ACE03C3FFB}"/>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Zánik manželství</a:t>
            </a:r>
          </a:p>
        </p:txBody>
      </p:sp>
      <p:sp>
        <p:nvSpPr>
          <p:cNvPr id="3" name="Zástupný symbol pro obsah 2">
            <a:extLst>
              <a:ext uri="{FF2B5EF4-FFF2-40B4-BE49-F238E27FC236}">
                <a16:creationId xmlns:a16="http://schemas.microsoft.com/office/drawing/2014/main" id="{6D7FDBBB-0895-181E-75DF-DEC843BE05B1}"/>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Následky zániku manželství: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Statusová změna</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Zánik SJM</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Příjmení rozvedeného manžela</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a:solidFill>
                  <a:srgbClr val="655481"/>
                </a:solidFill>
                <a:uFillTx/>
                <a:latin typeface="Times New Roman" pitchFamily="18"/>
                <a:ea typeface="Microsoft YaHei" pitchFamily="2"/>
                <a:cs typeface="Times New Roman" pitchFamily="18"/>
              </a:rPr>
              <a:t>Vyživovací povinnost mezi rozvedenými manželi (viz dále)</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99C04A-9E3C-E029-826E-5612C5262374}"/>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6. Vyživovací povinnost: základní druhy</a:t>
            </a:r>
          </a:p>
        </p:txBody>
      </p:sp>
      <p:sp>
        <p:nvSpPr>
          <p:cNvPr id="3" name="Zástupný symbol pro obsah 2">
            <a:extLst>
              <a:ext uri="{FF2B5EF4-FFF2-40B4-BE49-F238E27FC236}">
                <a16:creationId xmlns:a16="http://schemas.microsoft.com/office/drawing/2014/main" id="{FDD487DA-405C-38EA-963D-AECE04FB9474}"/>
              </a:ext>
            </a:extLst>
          </p:cNvPr>
          <p:cNvSpPr/>
          <p:nvPr/>
        </p:nvSpPr>
        <p:spPr>
          <a:xfrm>
            <a:off x="395642" y="702716"/>
            <a:ext cx="8046610" cy="4245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Mezi manželi – za doby trvání manželství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Mezi bývalými manželi</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Mezi ostatními příbuznými</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Mezi rodiči a dětmi</a:t>
            </a: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Ad a) </a:t>
            </a:r>
            <a:r>
              <a:rPr lang="cs-CZ" sz="1200" b="1" i="0" u="sng" strike="noStrike" kern="0" cap="none" spc="0" baseline="0">
                <a:solidFill>
                  <a:srgbClr val="655481"/>
                </a:solidFill>
                <a:uFillTx/>
                <a:latin typeface="Times New Roman" pitchFamily="18"/>
                <a:ea typeface="Microsoft YaHei" pitchFamily="2"/>
                <a:cs typeface="Times New Roman" pitchFamily="18"/>
              </a:rPr>
              <a:t>Vyživovací povinnost mezi manžely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Základem je povinnost podle možností a schopností pečovat o uspokojování potřeb rodiny (§ 690 a 691 OZ)</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Cílem a účelem je zajištění zásadně stejné životní úrovně obou manželů, nikoliv dalších osob</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Dobrovolnost, vzájemnost – ústavní rovnoprávnost muže a ženy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Vzájemná vyživovací povinnost rodičů předchází vyživovací povinnosti dětí vůči rodičům (§ 697 OZ), tzn. primárně má manžel požadovat výživné od druhého manžela, pokud nelze dostát vyživovací povinnosti, plní děti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Vztah k povinnosti přispívat na náklady rodinné domácnosti: pokud žijí ve společném obydlí, nároky „splývají“, pokud žijí odděleně, nelze se dožadovat nákladů na společnou domácnost, ale jen nároku na výživné</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Předpoklady vzniku vyživovací povinnosti: existence manželství, nestejná životní úroveň manželů, soulad s dobrými mravy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Vzniká i tehdy, pokud jsou manželé schopni oba uspokojovat své potřeby, ale v rozdílné míře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Právní ochranu však nepožívá jednání v přímém rozporu s dobrými mravy (§ 2 odst. 3 OZ)</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Řízení podle OSŘ, na návrh, VP zaniká zánikem manželství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Osnova předmět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EF3E95-701A-D7C6-B485-7C22F557D26C}"/>
              </a:ext>
            </a:extLst>
          </p:cNvPr>
          <p:cNvSpPr txBox="1">
            <a:spLocks noGrp="1"/>
          </p:cNvSpPr>
          <p:nvPr>
            <p:ph type="title" idx="4294967295"/>
          </p:nvPr>
        </p:nvSpPr>
        <p:spPr>
          <a:xfrm>
            <a:off x="251642" y="195480"/>
            <a:ext cx="5564544" cy="507235"/>
          </a:xfrm>
        </p:spPr>
        <p:txBody>
          <a:bodyPr/>
          <a:lstStyle/>
          <a:p>
            <a:pPr lvl="0"/>
            <a:r>
              <a:rPr lang="cs-CZ" sz="2000" b="1">
                <a:cs typeface="Arial" pitchFamily="2"/>
              </a:rPr>
              <a:t>Prameny občanského práva</a:t>
            </a:r>
          </a:p>
        </p:txBody>
      </p:sp>
      <p:sp>
        <p:nvSpPr>
          <p:cNvPr id="3" name="Zástupný symbol pro obsah 2">
            <a:extLst>
              <a:ext uri="{FF2B5EF4-FFF2-40B4-BE49-F238E27FC236}">
                <a16:creationId xmlns:a16="http://schemas.microsoft.com/office/drawing/2014/main" id="{B29D242F-6C3A-8C76-04E4-344E987B2C27}"/>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342900" marR="0" lvl="0" indent="-342900" algn="just" defTabSz="914400" rtl="0" fontAlgn="auto" hangingPunct="1">
              <a:lnSpc>
                <a:spcPct val="100000"/>
              </a:lnSpc>
              <a:spcBef>
                <a:spcPts val="640"/>
              </a:spcBef>
              <a:spcAft>
                <a:spcPts val="0"/>
              </a:spcAft>
              <a:buSzPct val="100000"/>
              <a:buAutoNum type="alphaUcParenR"/>
              <a:tabLst/>
              <a:defRPr sz="1800" b="0" i="0" u="none" strike="noStrike" kern="0" cap="none" spc="0" baseline="0">
                <a:solidFill>
                  <a:srgbClr val="000000"/>
                </a:solidFill>
                <a:uFillTx/>
              </a:defRPr>
            </a:pPr>
            <a:r>
              <a:rPr lang="cs-CZ" sz="1400" b="0" i="0" u="none" strike="noStrike" kern="1200" cap="none" spc="0" baseline="0">
                <a:solidFill>
                  <a:srgbClr val="655481"/>
                </a:solidFill>
                <a:uFillTx/>
                <a:latin typeface="Times New Roman" pitchFamily="18"/>
                <a:ea typeface="Microsoft YaHei" pitchFamily="2"/>
                <a:cs typeface="Times New Roman" pitchFamily="18"/>
              </a:rPr>
              <a:t>Evropské občanské právo:</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Obsahově zvolen „sektorový“ přístup: zejména právo nekalé soutěže, právo obchodních společností, pojistné právo, průmyslové právo, insolvenční právo, spotřebitelské právo, odpovědnostní problematika (zejména škoda způsobená vadou výrobku);</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Stále není upraveno: rodinné právo, dědické právo, smluvní právo komplexně apod.</a:t>
            </a: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 širším slova smyslu: projekt evropského občanského zákoníku  (projevy spíše partikulární: PECL, Principy UNIDROIT – nikoliv EU! – Mezinárodní institut pro unifikaci soukromého práva);</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Relativně komplexně je upravena procesní část – evropské mezinárodní právo soukromé, týká se však pouze otázek rozhodného práva, uznávání a výkonu soudních a správních rozhodnutí</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 rovině primárního práva úprava prostřednictví SEU, SFEU</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V rovině sekundárního práva zejména nařízení a směrnice prostřednictvím jejich recepce</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E3F9FF-78F1-04FD-4D16-194454E35423}"/>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5. Vyživovací povinnost: základní druhy</a:t>
            </a:r>
          </a:p>
        </p:txBody>
      </p:sp>
      <p:sp>
        <p:nvSpPr>
          <p:cNvPr id="3" name="Zástupný symbol pro obsah 2">
            <a:extLst>
              <a:ext uri="{FF2B5EF4-FFF2-40B4-BE49-F238E27FC236}">
                <a16:creationId xmlns:a16="http://schemas.microsoft.com/office/drawing/2014/main" id="{5F986313-B8D0-01D3-FB60-EAC12253BB8B}"/>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Ad b) Vyživovací povinnost mezi bývalými manželi (rozvedenými): z</a:t>
            </a:r>
            <a:r>
              <a:rPr lang="cs-CZ" sz="1200" b="0" i="0" u="none" strike="noStrike" kern="0" cap="none" spc="0" baseline="0">
                <a:solidFill>
                  <a:srgbClr val="655481"/>
                </a:solidFill>
                <a:uFillTx/>
                <a:latin typeface="Times New Roman" pitchFamily="18"/>
                <a:ea typeface="Microsoft YaHei" pitchFamily="2"/>
                <a:cs typeface="Times New Roman" pitchFamily="18"/>
              </a:rPr>
              <a:t>ákladním předpokladem je stav odkázanosti na výživu mající svůj původ v manželství anebo v souvislosti s ním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Oprávněný není objektivně schopen se sám živit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Jeho neschopnost má původ v manželství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Absence zneužití práva – požadavek dobrých mravů</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Stav odkázanosti na výživu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Další kritéria § 760 odst. 2 OZ musí být splněna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 rozsahu tzv. „Přiměřené výživy“ – tedy nikoliv právo na v zásadě stejnou životní úroveň</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 tzv. sankční výživné manželu, kterému byla způsobena vážná újma (§ 762 OZ)</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Ad c) Vyživovací povinnost mezi jinými příbuznými</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Ad d) Mezi rodiči a dětmi</a:t>
            </a: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0EEDF5-E632-7169-795D-66BDCE3BFC62}"/>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6. Vztahy mezi rodiči a dětmi</a:t>
            </a:r>
          </a:p>
        </p:txBody>
      </p:sp>
      <p:sp>
        <p:nvSpPr>
          <p:cNvPr id="3" name="Zástupný symbol pro obsah 2">
            <a:extLst>
              <a:ext uri="{FF2B5EF4-FFF2-40B4-BE49-F238E27FC236}">
                <a16:creationId xmlns:a16="http://schemas.microsoft.com/office/drawing/2014/main" id="{17C136DF-5DE3-EB0B-6E5F-2CC11E7E58C7}"/>
              </a:ext>
            </a:extLst>
          </p:cNvPr>
          <p:cNvSpPr/>
          <p:nvPr/>
        </p:nvSpPr>
        <p:spPr>
          <a:xfrm>
            <a:off x="395642" y="98747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228600" marR="0" lvl="0" indent="-2286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Práva a povinnosti mezi rodiči a dětmi</a:t>
            </a: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práva přirozená – právo na život v rodině svého původu, právo na styk s rodiči apod., vznikají ipso facto</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práva statusová – právo dát souhlas k osvojení, určit či popřít otcovství atd.</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práva závazková – obsahem mohou být závazky majetkové i nemajetkové povahy, typicky ale peněžité (výživné)</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2. Obecné principy: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000000"/>
              </a:solidFill>
              <a:uFillTx/>
              <a:latin typeface="TriviaSeznam"/>
              <a:ea typeface="Microsoft YaHei" pitchFamily="2"/>
              <a:cs typeface="Times New Roman" pitchFamily="18"/>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rovnost a vzájemnost práv rodičů k dítěti, a to bez ohledu na věk či svéprávnost jak rodičů, tak dětí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rovnost mezi rodičovstvím právním, biologickým a sociálním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reciprocita práv a povinností mezi rodiči a dětmi (§ 855 – rodiče a děti mají vůči sobě navzájem práva a povinnosti)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odlišení nositelství rodičovské odpovědnosti a výkon samotné povinnosti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silné veřejnoprávní prvky v podobě možné intervence státu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účelem povinností rodiče je zajištění morálního a hmotného prospěchu dítěte, tj. nejlepšího zájmu dítěte a jeho blaha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00B050"/>
                </a:solidFill>
                <a:uFillTx/>
                <a:latin typeface="Times New Roman" pitchFamily="18"/>
                <a:ea typeface="Microsoft YaHei" pitchFamily="2"/>
                <a:cs typeface="Times New Roman" pitchFamily="18"/>
              </a:rPr>
              <a:t>nově se v aplikační praxi prosazuje také hledisko parity kupní síly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3D1C76-25F6-C861-4293-B250EE6F5E98}"/>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6. Vztahy mezi rodiči a dětmi</a:t>
            </a:r>
          </a:p>
        </p:txBody>
      </p:sp>
      <p:sp>
        <p:nvSpPr>
          <p:cNvPr id="3" name="Zástupný symbol pro obsah 2">
            <a:extLst>
              <a:ext uri="{FF2B5EF4-FFF2-40B4-BE49-F238E27FC236}">
                <a16:creationId xmlns:a16="http://schemas.microsoft.com/office/drawing/2014/main" id="{E6E5C9F8-DF55-BB21-90B0-172989E22A4E}"/>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Vznik:</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u matky porodem (mater semper certa est)</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otec na základě jedné ze tří doměnek otcovství (§ 776 a násl.): a) manžel matky, která dítě porodila, b) souhlasné prohlášení rodičů k dítěti (ne)narozenému, c) pouze před soudem – za otce se považuje muž, který s matkou dítěte souložil v rozhodné době, od níž do narození dítěte neuběhlo méně než 160 a více než 300 dnů, pokud jeho otcovství nevylučují závažné okolnosti.</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Jednotlivé oblasti práv: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457200" marR="0" lvl="1" indent="0" algn="just"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Právo určení osobního jména a příjmení dítěte jeho rodiči – </a:t>
            </a:r>
            <a:r>
              <a:rPr lang="cs-CZ" sz="1200" b="0" i="0" u="none" strike="noStrike" kern="0" cap="none" spc="0" baseline="0">
                <a:solidFill>
                  <a:srgbClr val="655481"/>
                </a:solidFill>
                <a:uFillTx/>
                <a:latin typeface="Times New Roman" pitchFamily="18"/>
                <a:ea typeface="Microsoft YaHei" pitchFamily="2"/>
                <a:cs typeface="Times New Roman" pitchFamily="18"/>
              </a:rPr>
              <a:t>rodiče určí na základě dohody, pokud se neshodnou, určí soud. Lze zapsat jakékoliv existující jméno (§ 62 MatrZ), dítě může mít jedno či dvě jména, nikoliv stejná, dítě cizích státních příslušníků více jmen. Změna jména je možná ve vazbě na osvojení, pokud se rodiče rozhodnou pro jiné jméno – žádost matričnímu úřadu. Přijímení – podle rodičů, pokud mají odlišná jména, pak volba, pokud není znám rodič, pak určí soud. Řízení podle § 466 ZŘS</a:t>
            </a:r>
          </a:p>
          <a:p>
            <a:pPr marL="457200" marR="0" lvl="1"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457200" marR="0" lvl="1" indent="0" algn="just"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tzv. „Rodičovská odpovědnost“ = </a:t>
            </a:r>
            <a:r>
              <a:rPr lang="cs-CZ" sz="1200" b="0" i="0" u="none" strike="noStrike" kern="0" cap="none" spc="0" baseline="0">
                <a:solidFill>
                  <a:srgbClr val="655481"/>
                </a:solidFill>
                <a:uFillTx/>
                <a:latin typeface="Times New Roman" pitchFamily="18"/>
                <a:ea typeface="Microsoft YaHei" pitchFamily="2"/>
                <a:cs typeface="Times New Roman" pitchFamily="18"/>
              </a:rPr>
              <a:t>souhrn dílčích práv a povinností (viz níže)</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C00D8B-E0B8-CAD9-8A9B-7D2ECCB9554A}"/>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6. Vztahy mezi rodiči a dětmi</a:t>
            </a:r>
          </a:p>
        </p:txBody>
      </p:sp>
      <p:sp>
        <p:nvSpPr>
          <p:cNvPr id="3" name="Zástupný symbol pro obsah 2">
            <a:extLst>
              <a:ext uri="{FF2B5EF4-FFF2-40B4-BE49-F238E27FC236}">
                <a16:creationId xmlns:a16="http://schemas.microsoft.com/office/drawing/2014/main" id="{71CCAC8B-0E73-428D-EC68-28D4136C0CF4}"/>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228600" marR="0" lvl="1"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Rodičovská odpovědnost - charakteristika:</a:t>
            </a:r>
          </a:p>
          <a:p>
            <a:pPr marL="228600" marR="0" lvl="1"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457200" marR="0" lvl="1" indent="-228600" algn="just"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Účelem je realizace rodičovství na jedné straně a ochrana práv a právem chráněných zájmů dítěte na straně druhé</a:t>
            </a:r>
          </a:p>
          <a:p>
            <a:pPr marL="457200" marR="0" lvl="1" indent="-228600" algn="just"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Vzniká oběma rodičům narozením dítěte a zaniká nabytím plné svéprávnosti dítěte</a:t>
            </a:r>
          </a:p>
          <a:p>
            <a:pPr marL="457200" marR="0" lvl="1" indent="-228600" algn="just"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Nositelem je každý rodič, ledaže byl této povinnosti soudem zbaven</a:t>
            </a:r>
          </a:p>
          <a:p>
            <a:pPr marL="457200" marR="0" lvl="1" indent="-228600" algn="just"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U nesvéprávného nezletilého rodiče pouze pozastavena s výjimkou výkonu povinnosti a práva péče o dítě a osobního styku</a:t>
            </a:r>
          </a:p>
          <a:p>
            <a:pPr marL="457200" marR="0" lvl="1" indent="-228600" algn="just"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Pokud jeden rodič nežije či není znám, či je jeho výkon pozastaven, vykonává druhý rodič</a:t>
            </a:r>
          </a:p>
          <a:p>
            <a:pPr marL="457200" marR="0" lvl="1" indent="-228600" algn="just"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Pokud žádný z rodičů nemá rodičovskou odpovědnost v plném rozsahu, soud jmenuje poručníka</a:t>
            </a:r>
          </a:p>
          <a:p>
            <a:pPr marL="457200" marR="0" lvl="1" indent="-228600" algn="just"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Pokud je rodičovská odpovědnost omezena či je omezen její výkon, jmenuje soud opatrovníka</a:t>
            </a:r>
          </a:p>
          <a:p>
            <a:pPr marL="457200" marR="0" lvl="1" indent="-228600" algn="just"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 je osobní, nositelem rodičovské odpovědnosti není poručník, ač má v zásadě všechny povinnosti a práva jako rodič</a:t>
            </a:r>
          </a:p>
          <a:p>
            <a:pPr marL="457200" marR="0" lvl="1" indent="-228600" algn="just" defTabSz="914400" rtl="0" fontAlgn="auto" hangingPunct="1">
              <a:lnSpc>
                <a:spcPct val="100000"/>
              </a:lnSpc>
              <a:spcBef>
                <a:spcPts val="640"/>
              </a:spcBef>
              <a:spcAft>
                <a:spcPts val="0"/>
              </a:spcAft>
              <a:buSzPct val="100000"/>
              <a:buFont typeface="Calibri Light"/>
              <a:buAutoNum type="arabicPeriod"/>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87FF6D-5C88-D981-FA8B-50C6BD2441A8}"/>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6. Vztahy mezi rodiči a dětmi</a:t>
            </a:r>
          </a:p>
        </p:txBody>
      </p:sp>
      <p:sp>
        <p:nvSpPr>
          <p:cNvPr id="3" name="Zástupný symbol pro obsah 2">
            <a:extLst>
              <a:ext uri="{FF2B5EF4-FFF2-40B4-BE49-F238E27FC236}">
                <a16:creationId xmlns:a16="http://schemas.microsoft.com/office/drawing/2014/main" id="{1BD3606B-A026-E2F3-717C-9555B9225EA5}"/>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228600" marR="0" lvl="1"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Rodičovská odpovědnost – konkrétní obsah:</a:t>
            </a:r>
          </a:p>
          <a:p>
            <a:pPr marL="228600" marR="0" lvl="1"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 je souhrn povinností a práv rodičů spočívající v:</a:t>
            </a: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 péči o dítě: péče o zdraví, tělesný, citový, rozumový a mravní vývoj (nikoliv běžná péče či zákrok – souhlas obou rodičů, od 14 let při zásahu do integrity, vyjádří-li odpor, lze provést zákrok jen v případě souhlasu soudu)</a:t>
            </a: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 ochraně dítěte (ochrana před negativními vlivy – internet?)</a:t>
            </a: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 udržování osobního styku s dítětem (přirozené právo)</a:t>
            </a: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 zajišťování výchovy a vzdělání (dítě je povinno dbát pokynů rodičů a podřídit se jim, výchovné prostředky lze použít v podobě a míře přiměřené okolnostem, způsobem, který neohrožuje zdraví dítěte a netýká se lidské důstojnosti dítěte – limitem je ohrožení tělesného, citového a mravního vývoje, tělesné tresty v principu vyloučeny – dítě se může obrátit na orgán sociálně právní ochrany dětí, v oblasti vzdělání rozhodují rodiče se zohledněním názoru dítěte v rámci jeho participačních práv)</a:t>
            </a: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 určení místa jeho bydliště</a:t>
            </a: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 zastupování dítěte (v zásadě jednají společně rodiče dle dohody, jinak rozhodne soud, který rodič bude za dítě právně jednat a jakým způsobem, limitem je střet zájmů mezi rodičem a dítětem: rodič nemůže dítě zastoupit, pokud by byl dán stav střetu zájmů, pokud dojde k následnému popření otcovství, právní jednání do té doby provedená zůstávají nedotčena)</a:t>
            </a: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ve spravování jmění dítěte (povinnost rodiče jako řádného hospodáře pečovat, vytvářet úspory dítěte atd., v některých případech je třeba přivolení soudu: nabytí či nakládání s nemovitou věcí, zatěžování majetku či jeho nikoliv nepodstatné části, nabývání daru či dědictví nikoliv zanedbatelné majetkové hodnoty, uzavření smlouvy zavazující k opětovnému dlouhodobému plnění, zisk z majetku dítěte nabývá opět dítě)</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7455A3-D7F3-D25B-310F-FA15D57DA60C}"/>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6. Vztahy mezi rodiči a dětmi</a:t>
            </a:r>
          </a:p>
        </p:txBody>
      </p:sp>
      <p:sp>
        <p:nvSpPr>
          <p:cNvPr id="3" name="Zástupný symbol pro obsah 2">
            <a:extLst>
              <a:ext uri="{FF2B5EF4-FFF2-40B4-BE49-F238E27FC236}">
                <a16:creationId xmlns:a16="http://schemas.microsoft.com/office/drawing/2014/main" id="{9F6BD858-7AD4-C65E-ECFB-400935FB74D9}"/>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228600" marR="0" lvl="1"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Rodičovská odpovědnost – negativní vymezení a vymahatelnost:</a:t>
            </a:r>
          </a:p>
          <a:p>
            <a:pPr marL="228600" marR="0" lvl="1"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Do RO nenáleží:</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Právo dát souhlas k osvojení</a:t>
            </a:r>
          </a:p>
          <a:p>
            <a:pPr marL="228600" marR="0" lvl="0" indent="-228600" algn="l"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Právo určit jméno a příjmení</a:t>
            </a:r>
          </a:p>
          <a:p>
            <a:pPr marL="228600" marR="0" lvl="0" indent="-228600" algn="l" defTabSz="914400" rtl="0" fontAlgn="auto" hangingPunct="1">
              <a:lnSpc>
                <a:spcPct val="100000"/>
              </a:lnSpc>
              <a:spcBef>
                <a:spcPts val="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Vyživovací povinnost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Lze práva a povinnosti náležející do rozsahu RO nějak </a:t>
            </a:r>
            <a:r>
              <a:rPr lang="cs-CZ" sz="1200" b="1" i="0" u="none" strike="noStrike" kern="0" cap="none" spc="0" baseline="0">
                <a:solidFill>
                  <a:srgbClr val="655481"/>
                </a:solidFill>
                <a:uFillTx/>
                <a:latin typeface="Times New Roman" pitchFamily="18"/>
                <a:ea typeface="Microsoft YaHei" pitchFamily="2"/>
                <a:cs typeface="Times New Roman" pitchFamily="18"/>
              </a:rPr>
              <a:t>vymáhat</a:t>
            </a:r>
            <a:r>
              <a:rPr lang="cs-CZ" sz="1200" b="0" i="0" u="none" strike="noStrike" kern="0" cap="none" spc="0" baseline="0">
                <a:solidFill>
                  <a:srgbClr val="655481"/>
                </a:solidFill>
                <a:uFillTx/>
                <a:latin typeface="Times New Roman" pitchFamily="18"/>
                <a:ea typeface="Microsoft YaHei" pitchFamily="2"/>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Zákon umožňuje postup podle § 924 OZ – zvláštní opatření při výchově dítěte, které soud nařídí, vyžaduje-li to zájem na řádné výchově dítěte, a neučiní-li tak orgán sociálněprávní ochrany dětí – možnosti: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a) </a:t>
            </a:r>
            <a:r>
              <a:rPr lang="cs-CZ" sz="1200" b="1" i="0" u="none" strike="noStrike" kern="0" cap="none" spc="0" baseline="0">
                <a:solidFill>
                  <a:srgbClr val="655481"/>
                </a:solidFill>
                <a:uFillTx/>
                <a:latin typeface="Times New Roman" pitchFamily="18"/>
                <a:ea typeface="Microsoft YaHei" pitchFamily="2"/>
                <a:cs typeface="Times New Roman" pitchFamily="18"/>
              </a:rPr>
              <a:t>napomenout</a:t>
            </a:r>
            <a:r>
              <a:rPr lang="cs-CZ" sz="1200" b="0" i="0" u="none" strike="noStrike" kern="0" cap="none" spc="0" baseline="0">
                <a:solidFill>
                  <a:srgbClr val="655481"/>
                </a:solidFill>
                <a:uFillTx/>
                <a:latin typeface="Times New Roman" pitchFamily="18"/>
                <a:ea typeface="Microsoft YaHei" pitchFamily="2"/>
                <a:cs typeface="Times New Roman" pitchFamily="18"/>
              </a:rPr>
              <a:t> vhodným způsobem dítě, rodiče, osobu, do jejíž péče bylo dítě svěřeno, popřípadě toho, kdo narušuje řádnou péči o dítě,</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b) </a:t>
            </a:r>
            <a:r>
              <a:rPr lang="cs-CZ" sz="1200" b="1" i="0" u="none" strike="noStrike" kern="0" cap="none" spc="0" baseline="0">
                <a:solidFill>
                  <a:srgbClr val="655481"/>
                </a:solidFill>
                <a:uFillTx/>
                <a:latin typeface="Times New Roman" pitchFamily="18"/>
                <a:ea typeface="Microsoft YaHei" pitchFamily="2"/>
                <a:cs typeface="Times New Roman" pitchFamily="18"/>
              </a:rPr>
              <a:t>stanovit nad dítětem dohled </a:t>
            </a:r>
            <a:r>
              <a:rPr lang="cs-CZ" sz="1200" b="0" i="0" u="none" strike="noStrike" kern="0" cap="none" spc="0" baseline="0">
                <a:solidFill>
                  <a:srgbClr val="655481"/>
                </a:solidFill>
                <a:uFillTx/>
                <a:latin typeface="Times New Roman" pitchFamily="18"/>
                <a:ea typeface="Microsoft YaHei" pitchFamily="2"/>
                <a:cs typeface="Times New Roman" pitchFamily="18"/>
              </a:rPr>
              <a:t>a provádět jej za součinnosti školy, orgánu sociálně-právní ochrany dětí, popřípadě dalších institucí a osob, které působí zejména v místě bydliště nebo pracoviště dítěte, nebo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c) </a:t>
            </a:r>
            <a:r>
              <a:rPr lang="cs-CZ" sz="1200" b="1" i="0" u="none" strike="noStrike" kern="0" cap="none" spc="0" baseline="0">
                <a:solidFill>
                  <a:srgbClr val="655481"/>
                </a:solidFill>
                <a:uFillTx/>
                <a:latin typeface="Times New Roman" pitchFamily="18"/>
                <a:ea typeface="Microsoft YaHei" pitchFamily="2"/>
                <a:cs typeface="Times New Roman" pitchFamily="18"/>
              </a:rPr>
              <a:t>uložit dítěti nebo rodičům omezení </a:t>
            </a:r>
            <a:r>
              <a:rPr lang="cs-CZ" sz="1200" b="0" i="0" u="none" strike="noStrike" kern="0" cap="none" spc="0" baseline="0">
                <a:solidFill>
                  <a:srgbClr val="655481"/>
                </a:solidFill>
                <a:uFillTx/>
                <a:latin typeface="Times New Roman" pitchFamily="18"/>
                <a:ea typeface="Microsoft YaHei" pitchFamily="2"/>
                <a:cs typeface="Times New Roman" pitchFamily="18"/>
              </a:rPr>
              <a:t>bránící škodlivým vlivům na jeho výchovu, zejména zákazem určitých činností.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675F55-9C14-D0EA-1DC9-4BED1A97D2EF}"/>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6. Vztahy mezi rodiči a dětmi – vyživovací povinnost</a:t>
            </a:r>
          </a:p>
        </p:txBody>
      </p:sp>
      <p:sp>
        <p:nvSpPr>
          <p:cNvPr id="3" name="Zástupný symbol pro obsah 2">
            <a:extLst>
              <a:ext uri="{FF2B5EF4-FFF2-40B4-BE49-F238E27FC236}">
                <a16:creationId xmlns:a16="http://schemas.microsoft.com/office/drawing/2014/main" id="{D023F4EA-E0BB-2D62-7F9D-F2F81B2A3A63}"/>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Vyživovací povinnost mezi rodiči a dětmi:</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U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Vyživovací povinnost rodičů k dětem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Existuje bez ohledu na trvání rodičovské odpovědnosti, zletilosti či svéprávnosti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Předpokladem</a:t>
            </a:r>
            <a:r>
              <a:rPr lang="cs-CZ" sz="1200" b="0" i="0" u="none" strike="noStrike" kern="0" cap="none" spc="0" baseline="0">
                <a:solidFill>
                  <a:srgbClr val="655481"/>
                </a:solidFill>
                <a:uFillTx/>
                <a:latin typeface="Times New Roman" pitchFamily="18"/>
                <a:ea typeface="Microsoft YaHei" pitchFamily="2"/>
                <a:cs typeface="Times New Roman" pitchFamily="18"/>
              </a:rPr>
              <a:t> je: a) stav odkázanosti na výživu na straně dítěte, b) schopnosti, možnosti a majetkové poměry rodičů umožňující plnit výživné, c) soulad poskytování výživného s dobrými mravy – zákaz zneužití práva, zejména u zletilých dětí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Ad a) odkázanost – typicky při přípravě na povolání či ještě před tím ve stavu, kdy není schopno se živit, nastává také tehdy, pokud dítě má svůj majetek, ale ten negeneruje dostatečný příjem k obživě, zohlední se zejména věk, zdravotní stav, záliby, skutečnost, zda dítě pobírá sirotčí důchod atd.</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Ad b) své příjmy je povinen rodič za předmětné období prokázat, pokud tak neučiní, presumuje se, že průměrný příjem osoby je 25x životního minima/měsíc, životní úroveň se zkoumá komplexně</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Ad c)  soulad s dobrými mravy se posuzuje např. s ohledem na životní okolnosti nezletilého, vč. rozhodování se o vzdělání apod.</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Rozsah vyživovací povinnosti</a:t>
            </a:r>
            <a:r>
              <a:rPr lang="cs-CZ" sz="1200" b="0" i="0" u="none" strike="noStrike" kern="0" cap="none" spc="0" baseline="0">
                <a:solidFill>
                  <a:srgbClr val="655481"/>
                </a:solidFill>
                <a:uFillTx/>
                <a:latin typeface="Times New Roman" pitchFamily="18"/>
                <a:ea typeface="Microsoft YaHei" pitchFamily="2"/>
                <a:cs typeface="Times New Roman" pitchFamily="18"/>
              </a:rPr>
              <a:t>: Životní úroveň musí být v zásadě shodná mezi rodiči a dětmi, neznamená to však, že mají disponovat stejnými prostředky! Správně by mělo sloužit také ke tvorbě úspor.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br>
              <a:rPr lang="cs-CZ" sz="1200" b="0" i="0" u="none" strike="noStrike" kern="0" cap="none" spc="0" baseline="0">
                <a:solidFill>
                  <a:srgbClr val="655481"/>
                </a:solidFill>
                <a:uFillTx/>
                <a:latin typeface="Times New Roman" pitchFamily="18"/>
                <a:ea typeface="Microsoft YaHei" pitchFamily="2"/>
                <a:cs typeface="Times New Roman" pitchFamily="18"/>
              </a:rPr>
            </a:br>
            <a:r>
              <a:rPr lang="cs-CZ" sz="1200" b="0" i="0" u="none" strike="noStrike" kern="0" cap="none" spc="0" baseline="0">
                <a:solidFill>
                  <a:srgbClr val="655481"/>
                </a:solidFill>
                <a:uFillTx/>
                <a:latin typeface="Times New Roman" pitchFamily="18"/>
                <a:ea typeface="Microsoft YaHei" pitchFamily="2"/>
                <a:cs typeface="Times New Roman" pitchFamily="18"/>
              </a:rPr>
              <a:t>Doporučení min. spravedlnosti: nová doporučující tabulka min. spravedlnosti vyzivne.justice.cz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name="Slide14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8CA9EC-0B3C-C509-8F54-6CE0AFE9A979}"/>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6. Vztahy mezi rodiči a dětmi – vyživovací povinnost</a:t>
            </a:r>
          </a:p>
        </p:txBody>
      </p:sp>
      <p:sp>
        <p:nvSpPr>
          <p:cNvPr id="3" name="Zástupný symbol pro obsah 2">
            <a:extLst>
              <a:ext uri="{FF2B5EF4-FFF2-40B4-BE49-F238E27FC236}">
                <a16:creationId xmlns:a16="http://schemas.microsoft.com/office/drawing/2014/main" id="{E9885C90-47D1-6B8D-1CA5-0EBAECB86306}"/>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pic>
        <p:nvPicPr>
          <p:cNvPr id="4" name="Obrázek 4" descr="Obsah obrázku stůl&#10;&#10;Popis byl vytvořen automaticky">
            <a:extLst>
              <a:ext uri="{FF2B5EF4-FFF2-40B4-BE49-F238E27FC236}">
                <a16:creationId xmlns:a16="http://schemas.microsoft.com/office/drawing/2014/main" id="{3BEADA5D-EB5A-CB57-E00E-5F8BC2E32ECB}"/>
              </a:ext>
            </a:extLst>
          </p:cNvPr>
          <p:cNvPicPr>
            <a:picLocks noChangeAspect="1"/>
          </p:cNvPicPr>
          <p:nvPr/>
        </p:nvPicPr>
        <p:blipFill>
          <a:blip r:embed="rId3"/>
          <a:stretch>
            <a:fillRect/>
          </a:stretch>
        </p:blipFill>
        <p:spPr>
          <a:xfrm>
            <a:off x="373340" y="702716"/>
            <a:ext cx="7581903" cy="3838578"/>
          </a:xfrm>
          <a:prstGeom prst="rect">
            <a:avLst/>
          </a:prstGeom>
          <a:noFill/>
          <a:ln cap="flat">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FC22CE-2749-1CD9-A602-40B7FCCFE714}"/>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6. Vztahy mezi rodiči a dětmi – vyživovací povinnost</a:t>
            </a:r>
          </a:p>
        </p:txBody>
      </p:sp>
      <p:sp>
        <p:nvSpPr>
          <p:cNvPr id="3" name="Zástupný symbol pro obsah 2">
            <a:extLst>
              <a:ext uri="{FF2B5EF4-FFF2-40B4-BE49-F238E27FC236}">
                <a16:creationId xmlns:a16="http://schemas.microsoft.com/office/drawing/2014/main" id="{842E974C-6A7B-A513-BCFF-FD82776938BC}"/>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Vyživovací povinnost mezi rodiči a dětmi:</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U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Vyživovací povinnost rodičů k dětem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Právo na výživné se nepromlčuje, promlčuje se však právo na jednotlivé měsíční opakující se dávky! (3 roky)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Zákon umožňuje zálohové výživné – soud může uložit složení přiměřené zálohy výživného splatného v budoucnu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Ač se jedná o materiální plnění, rozhoduje se o výživném v řízení podle § 466 a násl. ZŘS (pokud je dítě nezletilé a nesvéprávné), řízení může být zahájeno i ex officio, pokud je však dítě zletilé, rozhoduje se podle OSŘ, jako o jiné povinnosti na plnění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Soud může stanovit výživné zpětně, max. 3 roky nazpět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836116-DBB1-6018-44FC-C9502305D5B5}"/>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6. Vztahy mezi rodiči a dětmi – vyživovací povinnost</a:t>
            </a:r>
          </a:p>
        </p:txBody>
      </p:sp>
      <p:sp>
        <p:nvSpPr>
          <p:cNvPr id="3" name="Zástupný symbol pro obsah 2">
            <a:extLst>
              <a:ext uri="{FF2B5EF4-FFF2-40B4-BE49-F238E27FC236}">
                <a16:creationId xmlns:a16="http://schemas.microsoft.com/office/drawing/2014/main" id="{4831747B-03F1-949B-A85F-C8D37B7CF78F}"/>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Zánik vyživovací povinnosti</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Pouze tzv. relativní zánik vyživovací povinnosti, tzn. pokud dítě nabyde schopnost se živit, vyživovací povinnost zanikne, pokud nabude schopnost se živit, obnoví se, nicméně fakticky zde existuje limit dobrých mravů a „efektivního úsudku“, shrnuto v rozhodnutí: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66666"/>
                </a:solidFill>
                <a:uFillTx/>
                <a:latin typeface="Times New Roman" pitchFamily="18"/>
                <a:cs typeface="Times New Roman" pitchFamily="18"/>
              </a:rPr>
              <a:t>IV. ÚS 1247/13 ze dne 25. 3. 2014, ve kterém se Ústavní soud vyjadřuje k dané problematice následovně:</a:t>
            </a:r>
            <a:br>
              <a:rPr lang="cs-CZ" sz="1200" b="0" i="0" u="none" strike="noStrike" kern="0" cap="none" spc="0" baseline="0">
                <a:solidFill>
                  <a:srgbClr val="000000"/>
                </a:solidFill>
                <a:uFillTx/>
                <a:latin typeface="Times New Roman" pitchFamily="18"/>
                <a:cs typeface="Times New Roman" pitchFamily="18"/>
              </a:rPr>
            </a:br>
            <a:br>
              <a:rPr lang="cs-CZ" sz="1200" b="0" i="0" u="none" strike="noStrike" kern="0" cap="none" spc="0" baseline="0">
                <a:solidFill>
                  <a:srgbClr val="000000"/>
                </a:solidFill>
                <a:uFillTx/>
                <a:latin typeface="Times New Roman" pitchFamily="18"/>
                <a:cs typeface="Times New Roman" pitchFamily="18"/>
              </a:rPr>
            </a:br>
            <a:r>
              <a:rPr lang="cs-CZ" sz="1200" b="0" i="0" u="none" strike="noStrike" kern="0" cap="none" spc="0" baseline="0">
                <a:solidFill>
                  <a:srgbClr val="666666"/>
                </a:solidFill>
                <a:uFillTx/>
                <a:latin typeface="Times New Roman" pitchFamily="18"/>
                <a:cs typeface="Times New Roman" pitchFamily="18"/>
              </a:rPr>
              <a:t>„</a:t>
            </a:r>
            <a:r>
              <a:rPr lang="cs-CZ" sz="1200" b="1" i="1" u="none" strike="noStrike" kern="0" cap="none" spc="0" baseline="0">
                <a:solidFill>
                  <a:srgbClr val="666666"/>
                </a:solidFill>
                <a:uFillTx/>
                <a:latin typeface="Times New Roman" pitchFamily="18"/>
                <a:cs typeface="Times New Roman" pitchFamily="18"/>
              </a:rPr>
              <a:t>Vyživovací povinnost rodiče nelze vnímat jako bezbřehou</a:t>
            </a:r>
            <a:r>
              <a:rPr lang="cs-CZ" sz="1200" b="0" i="1" u="none" strike="noStrike" kern="0" cap="none" spc="0" baseline="0">
                <a:solidFill>
                  <a:srgbClr val="666666"/>
                </a:solidFill>
                <a:uFillTx/>
                <a:latin typeface="Times New Roman" pitchFamily="18"/>
                <a:cs typeface="Times New Roman" pitchFamily="18"/>
              </a:rPr>
              <a:t>. Rozhraničujícím kritériem pro její plnění není, jak je již shora uvedeno, dosažení zletilosti či jiného věku, ale způsobilosti sám se živit. V obecné rovině nezletilí této způsobilosti nabývají dosažením věku 15 let, kdy jsou způsobilí uzavřít pracovněprávní smlouvu, byť jsou i nadále v určitém rozsahu zákoníkem práce chránění. Jak nastínil již krajský soud, </a:t>
            </a:r>
            <a:r>
              <a:rPr lang="cs-CZ" sz="1200" b="1" i="1" u="none" strike="noStrike" kern="0" cap="none" spc="0" baseline="0">
                <a:solidFill>
                  <a:srgbClr val="666666"/>
                </a:solidFill>
                <a:uFillTx/>
                <a:latin typeface="Times New Roman" pitchFamily="18"/>
                <a:cs typeface="Times New Roman" pitchFamily="18"/>
              </a:rPr>
              <a:t>povinností studujícího nezletilého je cílevědomá a soustavná příprava na budoucí povolání</a:t>
            </a:r>
            <a:r>
              <a:rPr lang="cs-CZ" sz="1200" b="0" i="1" u="none" strike="noStrike" kern="0" cap="none" spc="0" baseline="0">
                <a:solidFill>
                  <a:srgbClr val="666666"/>
                </a:solidFill>
                <a:uFillTx/>
                <a:latin typeface="Times New Roman" pitchFamily="18"/>
                <a:cs typeface="Times New Roman" pitchFamily="18"/>
              </a:rPr>
              <a:t>, která ve své podstatě představuje společensky akceptovanou alternativu k výkonu pracovní činnosti. </a:t>
            </a:r>
            <a:r>
              <a:rPr lang="cs-CZ" sz="1200" b="1" i="1" u="none" strike="noStrike" kern="0" cap="none" spc="0" baseline="0">
                <a:solidFill>
                  <a:srgbClr val="666666"/>
                </a:solidFill>
                <a:uFillTx/>
                <a:latin typeface="Times New Roman" pitchFamily="18"/>
                <a:cs typeface="Times New Roman" pitchFamily="18"/>
              </a:rPr>
              <a:t>Za situace, kdy studium nezletilého nenese znaky soustavnosti a cílevědomosti, nelze na rodiči spravedlivě požadovat, aby vynakládal peněžní prostředky, které by ve svém výsledku nepřispívaly k osobnímu rozvoji dítěte</a:t>
            </a:r>
            <a:r>
              <a:rPr lang="cs-CZ" sz="1200" b="0" i="1" u="none" strike="noStrike" kern="0" cap="none" spc="0" baseline="0">
                <a:solidFill>
                  <a:srgbClr val="666666"/>
                </a:solidFill>
                <a:uFillTx/>
                <a:latin typeface="Times New Roman" pitchFamily="18"/>
                <a:cs typeface="Times New Roman" pitchFamily="18"/>
              </a:rPr>
              <a:t>.… Dovedeno k závěrům ad absurdum, by nezletilý mohl zahajovat a ukončovat své studium ještě řadu let, bez toho, aniž by některé své studium řádně dokončil. </a:t>
            </a:r>
            <a:r>
              <a:rPr lang="cs-CZ" sz="1200" b="1" i="1" u="none" strike="noStrike" kern="0" cap="none" spc="0" baseline="0">
                <a:solidFill>
                  <a:srgbClr val="666666"/>
                </a:solidFill>
                <a:uFillTx/>
                <a:latin typeface="Times New Roman" pitchFamily="18"/>
                <a:cs typeface="Times New Roman" pitchFamily="18"/>
              </a:rPr>
              <a:t>Výživné je nezletilému poskytováno rodičem především z toho důvodu, že se připravuje na své budoucí povolání, přičemž se předpokládá úspěšné dokončení studia. Pokud tento prvek není naplněn s vyšší mírou pravděpodobnosti, nelze hovořit o vzniku povinnosti platit potomkovi výživné. </a:t>
            </a:r>
            <a:r>
              <a:rPr lang="cs-CZ" sz="1200" b="1" i="0" u="none" strike="noStrike" kern="0" cap="none" spc="0" baseline="0">
                <a:solidFill>
                  <a:srgbClr val="666666"/>
                </a:solidFill>
                <a:uFillTx/>
                <a:latin typeface="Times New Roman" pitchFamily="18"/>
                <a:cs typeface="Times New Roman" pitchFamily="18"/>
              </a:rPr>
              <a:t>…“</a:t>
            </a: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26 let jako rozumná orientační hranice pro zánik vyživovací povinnosti – viz další judikatura.</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5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35E995-3512-491C-C9FB-954A738861EC}"/>
              </a:ext>
            </a:extLst>
          </p:cNvPr>
          <p:cNvSpPr txBox="1">
            <a:spLocks noGrp="1"/>
          </p:cNvSpPr>
          <p:nvPr>
            <p:ph type="title" idx="4294967295"/>
          </p:nvPr>
        </p:nvSpPr>
        <p:spPr>
          <a:xfrm>
            <a:off x="251642" y="195480"/>
            <a:ext cx="5564544" cy="507235"/>
          </a:xfrm>
        </p:spPr>
        <p:txBody>
          <a:bodyPr/>
          <a:lstStyle/>
          <a:p>
            <a:pPr lvl="0"/>
            <a:r>
              <a:rPr lang="cs-CZ" sz="2000" b="1">
                <a:cs typeface="Arial" pitchFamily="2"/>
              </a:rPr>
              <a:t>Prameny občanského práva</a:t>
            </a:r>
          </a:p>
        </p:txBody>
      </p:sp>
      <p:sp>
        <p:nvSpPr>
          <p:cNvPr id="3" name="Zástupný symbol pro obsah 2">
            <a:extLst>
              <a:ext uri="{FF2B5EF4-FFF2-40B4-BE49-F238E27FC236}">
                <a16:creationId xmlns:a16="http://schemas.microsoft.com/office/drawing/2014/main" id="{E6E32137-C84E-E6CC-87F2-84455813DB27}"/>
              </a:ext>
            </a:extLst>
          </p:cNvPr>
          <p:cNvSpPr/>
          <p:nvPr/>
        </p:nvSpPr>
        <p:spPr>
          <a:xfrm>
            <a:off x="373870" y="987478"/>
            <a:ext cx="742030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sng" strike="noStrike" kern="1200" cap="none" spc="0" baseline="0">
                <a:solidFill>
                  <a:srgbClr val="655481"/>
                </a:solidFill>
                <a:uFillTx/>
                <a:latin typeface="Times New Roman" pitchFamily="18"/>
                <a:ea typeface="Microsoft YaHei" pitchFamily="2"/>
                <a:cs typeface="Times New Roman" pitchFamily="18"/>
              </a:rPr>
              <a:t>Národní občanské právo </a:t>
            </a:r>
            <a:r>
              <a:rPr lang="cs-CZ" sz="1200" b="0" i="0" u="none" strike="noStrike" kern="1200" cap="none" spc="0" baseline="0">
                <a:solidFill>
                  <a:srgbClr val="655481"/>
                </a:solidFill>
                <a:uFillTx/>
                <a:latin typeface="Times New Roman" pitchFamily="18"/>
                <a:ea typeface="Microsoft YaHei" pitchFamily="2"/>
                <a:cs typeface="Times New Roman" pitchFamily="18"/>
              </a:rPr>
              <a:t>– </a:t>
            </a:r>
            <a:r>
              <a:rPr lang="cs-CZ" sz="1200" b="0" i="1" u="none" strike="noStrike" kern="1200" cap="none" spc="0" baseline="0">
                <a:solidFill>
                  <a:srgbClr val="655481"/>
                </a:solidFill>
                <a:uFillTx/>
                <a:latin typeface="Times New Roman" pitchFamily="18"/>
                <a:ea typeface="Microsoft YaHei" pitchFamily="2"/>
                <a:cs typeface="Times New Roman" pitchFamily="18"/>
              </a:rPr>
              <a:t>lex scripta</a:t>
            </a:r>
            <a:r>
              <a:rPr lang="cs-CZ" sz="1200" b="0" i="0" u="none" strike="noStrike" kern="0" cap="none" spc="0" baseline="0">
                <a:solidFill>
                  <a:srgbClr val="655481"/>
                </a:solidFill>
                <a:uFillTx/>
                <a:latin typeface="Times New Roman" pitchFamily="18"/>
                <a:ea typeface="Microsoft YaHei" pitchFamily="2"/>
                <a:cs typeface="Times New Roman" pitchFamily="18"/>
              </a:rPr>
              <a:t>: ústavní zákony, zákony, podzákonné předpisy, některé právní akty EU (nařízení, směrnice (?)), mezinárodní smlouvy, pokud se staly součástí českého práva.</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Mezinárodní smlouvy</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č</a:t>
            </a:r>
            <a:r>
              <a:rPr lang="cs-CZ" sz="1200" b="0" i="0" u="none" strike="noStrike" kern="1200" cap="none" spc="0" baseline="0">
                <a:solidFill>
                  <a:srgbClr val="655481"/>
                </a:solidFill>
                <a:uFillTx/>
                <a:latin typeface="Times New Roman" pitchFamily="18"/>
                <a:ea typeface="Microsoft YaHei" pitchFamily="2"/>
                <a:cs typeface="Times New Roman" pitchFamily="18"/>
              </a:rPr>
              <a:t>l. 10 ÚČR: pokud byly ratifikovány  </a:t>
            </a:r>
          </a:p>
          <a:p>
            <a:pPr marL="285750" marR="0" lvl="0"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mají aplikační přednost před zákonem, ÚS posuzuje soulad MS s ústavním pořádkem – do té doby nelze ratifikovat</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oblast lidských práv a základních svobod: Úmluva o ochraně lidských práv a základních svobod (209/1992 Sb.), Mezinárodní pakt o občanských a politických právech (120/1976 Sb.)</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práva k duševnímu vlastnictví: smlouvy WTO, Bernská úmluva o ochraně literárních a uměleckých děl (č. 133/1980 Sb</a:t>
            </a:r>
            <a:r>
              <a:rPr lang="cs-CZ" sz="1200" b="0" i="0" u="none" strike="noStrike" kern="0" cap="none" spc="0" baseline="0">
                <a:solidFill>
                  <a:srgbClr val="655481"/>
                </a:solidFill>
                <a:uFillTx/>
                <a:latin typeface="Times New Roman" pitchFamily="18"/>
                <a:ea typeface="Microsoft YaHei" pitchFamily="2"/>
                <a:cs typeface="Times New Roman" pitchFamily="18"/>
              </a:rPr>
              <a:t>.</a:t>
            </a:r>
            <a:r>
              <a:rPr lang="cs-CZ" sz="1200" b="0" i="0" u="none" strike="noStrike" kern="1200" cap="none" spc="0" baseline="0">
                <a:solidFill>
                  <a:srgbClr val="655481"/>
                </a:solidFill>
                <a:uFillTx/>
                <a:latin typeface="Times New Roman" pitchFamily="18"/>
                <a:ea typeface="Microsoft YaHei" pitchFamily="2"/>
                <a:cs typeface="Times New Roman" pitchFamily="18"/>
              </a:rPr>
              <a:t>)</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smlouvy v oblasti rodinného práva: Evropská úmluva o osvojení dětí (č. 132/2000 Sb.m.s.), Úmluva o ochraně dětí a spolupráci při mezinárodním osvojení (č. 43/2000 Sb. m.s.) + některé procesněprávní úmluvy (nahrazovány do značné míry legislativní tvorbou EU)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342900" marR="0" lvl="0" indent="-342900" algn="just" defTabSz="914400" rtl="0" fontAlgn="auto" hangingPunct="1">
              <a:lnSpc>
                <a:spcPct val="100000"/>
              </a:lnSpc>
              <a:spcBef>
                <a:spcPts val="640"/>
              </a:spcBef>
              <a:spcAft>
                <a:spcPts val="0"/>
              </a:spcAft>
              <a:buSzPct val="100000"/>
              <a:buAutoNum type="arabicPeriod"/>
              <a:tabLst/>
              <a:defRPr sz="1800" b="0" i="0" u="none" strike="noStrike" kern="0" cap="none" spc="0" baseline="0">
                <a:solidFill>
                  <a:srgbClr val="000000"/>
                </a:solidFill>
                <a:uFillTx/>
              </a:defRPr>
            </a:pPr>
            <a:endParaRPr lang="cs-CZ" sz="14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889882-39CA-C094-6978-55D5028A89DF}"/>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6. Vztahy mezi rodiči a dětmi – vyživovací povinnost</a:t>
            </a:r>
          </a:p>
        </p:txBody>
      </p:sp>
      <p:sp>
        <p:nvSpPr>
          <p:cNvPr id="3" name="Zástupný symbol pro obsah 2">
            <a:extLst>
              <a:ext uri="{FF2B5EF4-FFF2-40B4-BE49-F238E27FC236}">
                <a16:creationId xmlns:a16="http://schemas.microsoft.com/office/drawing/2014/main" id="{EED081A2-2110-5208-8DC2-3FE5A4576096}"/>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Vyživovací povinnost mezi rodiči a dětmi:</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228600" marR="0" lvl="0" indent="-228600" algn="just" defTabSz="914400" rtl="0" fontAlgn="auto" hangingPunct="1">
              <a:lnSpc>
                <a:spcPct val="100000"/>
              </a:lnSpc>
              <a:spcBef>
                <a:spcPts val="640"/>
              </a:spcBef>
              <a:spcAft>
                <a:spcPts val="0"/>
              </a:spcAft>
              <a:buSzPct val="100000"/>
              <a:buAutoNum type="alphaU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Vyživovací povinnost dětí k rodičům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Dítě je povinno zajistit rodičům tzv. slušnou životní úroveň („slušná výživa“ je méně než „srovnatelná životní úroveň“ a více než „přiměřená výživa“)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Bez ohledu na věk</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Předpoklady obdobné: a) stav odkázanosti rodičů na výživu, b) možnost a schopnost dítěte se samostatně živit, resp. vlastní majetek dítěte, c) soulad s dobrými mravy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Podmínkou není existence společné rodinné domácnosti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Zpravidla ve formě měsíčních plateb, ale také jiných plnění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Zánik: smrt, pominou důvody výživy, zásadně se změní poměry.</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DC5D82-AA1D-C052-66BC-7CBE68A295AF}"/>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7. Osvojení nezletilého</a:t>
            </a:r>
          </a:p>
        </p:txBody>
      </p:sp>
      <p:sp>
        <p:nvSpPr>
          <p:cNvPr id="3" name="Zástupný symbol pro obsah 2">
            <a:extLst>
              <a:ext uri="{FF2B5EF4-FFF2-40B4-BE49-F238E27FC236}">
                <a16:creationId xmlns:a16="http://schemas.microsoft.com/office/drawing/2014/main" id="{3DCA258D-2732-5AEF-C944-96EDC318C647}"/>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přijetí dítěte za vlastní, mění se osobní status, stává se příbuzným v linii přímé, cílem osvojení je realizace blaha dítěte (osvojení musí být v zájmu dítěte - § 795 OZ)</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 osvojení rozhoduje soud na návrh osoby, která chce dítě osvojit, o osvojení nemůže být rozhodnuto bez souhlasu dítěte, rodičů dítěte anebo osob, které jsou oprávněny dát souhlas za rodiče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reflexe práva na rodinný život ze strany dítěte i rodičů, nicméně za respektování zásady, že nezletilé dítě nesmí být odebráno rodičům proti jejich vůli, je však právem rodiče dát souhlas k osvojení dítěte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subsidiarita náhradní rodinné péče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osvojitel vykonává práva rodičovské odpovědnosti (viz výše)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osvojit lze jen dítě osvojitelné – právně volné – nelze se dítěte zříci, jen dát souhlas k osvojení, není-li zde domněnka osvojení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osvojení je nezrušitelné, osvojitel má nově povinnost rodičovskou, vyživovací + povinnost informovat o faktu osvojení nejpozději do zahájení školní docházky (§ 837 OZ, utajení osvojení jen na základě rozhodnutí soudu v případě, že je zde hrozba ze strany rodiny původu dítěte)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reflexe participačních práv dítěte (zejména informovaný souhlas u dítěte od 12 let – vždy nezbytné, ale také vyjádření v rámci výslechu – zásadně se vyžaduje výslech dětí mladších 18 let podle § 807 OZ). Za dítě mladší 12 let dává souhlas opatrovník.</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0DA820-F246-DE52-A633-36373E0253FF}"/>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7. Osvojení nezletilého</a:t>
            </a:r>
          </a:p>
        </p:txBody>
      </p:sp>
      <p:sp>
        <p:nvSpPr>
          <p:cNvPr id="3" name="Zástupný symbol pro obsah 2">
            <a:extLst>
              <a:ext uri="{FF2B5EF4-FFF2-40B4-BE49-F238E27FC236}">
                <a16:creationId xmlns:a16="http://schemas.microsoft.com/office/drawing/2014/main" id="{191E6A2A-29AF-FA2B-AD31-C4D7149B1D00}"/>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povinný souhlas rodiče osvojovaného dítěte </a:t>
            </a:r>
            <a:r>
              <a:rPr lang="cs-CZ" sz="1200" b="0" i="0" u="none" strike="noStrike" kern="0" cap="none" spc="0" baseline="0">
                <a:solidFill>
                  <a:srgbClr val="655481"/>
                </a:solidFill>
                <a:uFillTx/>
                <a:latin typeface="Times New Roman" pitchFamily="18"/>
                <a:ea typeface="Microsoft YaHei" pitchFamily="2"/>
                <a:cs typeface="Times New Roman" pitchFamily="18"/>
              </a:rPr>
              <a:t>(§ 809 OZ): nutný i v případě nezletilosti rodiče, ne však osoby mladší 16 let, ve vztahu k ní posoudí soud relativní způsobilost ve vztahu k souhlasu k osvojení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rodič může odvolat souhlas k osvojení do tří měsíců od vyslovení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dítě je možné osvojitelům předat již ihned po udělení souhlasu</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Výjimky z povinného souhlasu rodičů osvojovaného dítěte</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Rodič byl zbaven rodičovské odpovědnosti a zároveň práva dát souhlas k osvojení ze strany soudu;</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Rodič není schopen projevit svou vůli nebo rozpoznat následky svého jednání či je ovládnout,</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Rodič se zdržuje na neznámém místě a toto místo se nepodaří zjistit </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Nevyžaduje se souhlas rodiče, který zjevně nemá o dítě zájem (§ 819 OZ)</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Pokud jsou dány tyto důvody u obou rodičů, vyžaduje se souhlas poručníka/opatrovníka stanoveného soudem k osvojení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zákaz realizace tzv. nepatřičného zisku z osvojení (nikoliv například rozumné náklady na profesionální přípravu budoucích osvojitelů)</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Osvojení nezaniká, je možné zrušit pro závažné důvody (rozpor se zákonem, porušování práva a povinností při výchově apod., aktivní legitimace na straně osvojence a osvojitele, do tří let od rozsudku o osvojení)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E66F21-9D07-A9A3-475C-53F4F7A9676E}"/>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7. Osvojení nezletilého</a:t>
            </a:r>
          </a:p>
        </p:txBody>
      </p:sp>
      <p:sp>
        <p:nvSpPr>
          <p:cNvPr id="3" name="Zástupný symbol pro obsah 2">
            <a:extLst>
              <a:ext uri="{FF2B5EF4-FFF2-40B4-BE49-F238E27FC236}">
                <a16:creationId xmlns:a16="http://schemas.microsoft.com/office/drawing/2014/main" id="{DCA9E13E-20D6-9671-815C-A240560883ED}"/>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Následky osvojení: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Osvojitelé mají rodičovskou odpovědnost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Zaniká původní příbuzenský poměr dítěte a vzniká nový, zanikají také práva opatrovníka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Bylo-li osvojeno dítě, které je rodičem, vztahují se účinky osvojení i na jeho dítě</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Osvojenec má příjmení osvojitele, nesouhlasí-li, pak jen připojuje příjmení ke svému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Lze uložit dohled nad úspěšností osvojení, pokud to odůvodňují okolnosti případu, pokud neodůvodňují, pak OSPOD jen poskytuje poradenství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Zrušení osvojení</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Jsou-li pro to důležité důvody, soud osvojení na návrh osvojitele anebo osvojence zruší (např. trestná činnost, zavrženíhodné jednání, aktivní legitimace je dána jak osvojiteli, tak osvojenci, nezletilý musí být v řízení zastoupen opatrovníkem)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Nelze zrušit déle než 3  roky po osvojení, to neplatí, pokud se zjistí, že bylo v rozporu se zákonem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Zrušením se obnovuje původní příbuzenský poměr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D9D368-2ED9-1819-C486-64F112413D9B}"/>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7. Poručenství a opatrovnictví </a:t>
            </a:r>
          </a:p>
        </p:txBody>
      </p:sp>
      <p:sp>
        <p:nvSpPr>
          <p:cNvPr id="3" name="Zástupný symbol pro obsah 2">
            <a:extLst>
              <a:ext uri="{FF2B5EF4-FFF2-40B4-BE49-F238E27FC236}">
                <a16:creationId xmlns:a16="http://schemas.microsoft.com/office/drawing/2014/main" id="{1C8E630E-BC3A-E3DD-3E0F-A07157A11A2D}"/>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Poručník</a:t>
            </a: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Vykonává všechny složky rodičovské odpovědnosti, stojí „na místě rodiče“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Důvody ustanovení poručníka: úmrtí rodičů, zbavení rodičovské odpovědnosti, pozastavení rodičovské odpovědnosti, nezletilost/nesvéprávnost rodičů, omezení svéprávnosti a soud zasáhnul do rodičovské odpovědnosti, dán souhlas k osvojení a po uplynutí tří měsíců od tohoto souhlasu</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Vždy ustanovuje soud, stejně jako opatrovníka (viz níže) – může jím být jak člověk, tak OSPOD, v první řadě osoba, kterou navrhli rodiče, pokud je vhodná, tedy není to v rozporu se zájmy dítěte – typicky půjde o širšího příbuzného či jiného vhodného člověka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Je možné jmenovat také pluralitu poručníků, v zájmu dítěte (typicky manželé)</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OSPOD v případě hromadného poručenství či zákonného poručenství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Poručník má po jmenování za prvé povinnost sepsat jmění dítěte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Poručník má dále veškeré povinnosti a práva jako rodič dítěte, není však nositelem rodičovské odpovědnosti</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Poručník (na rozdíl od pěstouna) nemusí o dítě osobně pečovat – například případy umístění dítěte do ústavní výchovy, osobní péče není primárním záměrem poručenství, pokud by ale poručník měl dítě v osobní péči, pak má stejná práva na hmotné zabezpečení jako pěstoun</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Výrazná ingerence dohledu státu prostřednictvím soudu: povinnost poručníka vyžádat si v jakékoliv nikoliv běžné záležitosti souhlas soudu – zejména v osobní sféře dítěte, v oblasti majetkové je postavení poručníka prakticky stejné jako rodiče.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name="Slide6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84F162-0BAA-FA6F-C580-06329C31CF88}"/>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7. Poručenství a opatrovnictví </a:t>
            </a:r>
          </a:p>
        </p:txBody>
      </p:sp>
      <p:sp>
        <p:nvSpPr>
          <p:cNvPr id="3" name="Zástupný symbol pro obsah 2">
            <a:extLst>
              <a:ext uri="{FF2B5EF4-FFF2-40B4-BE49-F238E27FC236}">
                <a16:creationId xmlns:a16="http://schemas.microsoft.com/office/drawing/2014/main" id="{626EEF43-3A21-6DC0-3FE6-755854421AD3}"/>
              </a:ext>
            </a:extLst>
          </p:cNvPr>
          <p:cNvSpPr/>
          <p:nvPr/>
        </p:nvSpPr>
        <p:spPr>
          <a:xfrm>
            <a:off x="373340" y="931718"/>
            <a:ext cx="8046610"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b) </a:t>
            </a:r>
            <a:r>
              <a:rPr lang="cs-CZ" sz="1200" b="1" i="0" u="none" strike="noStrike" kern="0" cap="none" spc="0" baseline="0">
                <a:solidFill>
                  <a:srgbClr val="655481"/>
                </a:solidFill>
                <a:uFillTx/>
                <a:latin typeface="Times New Roman" pitchFamily="18"/>
                <a:ea typeface="Microsoft YaHei" pitchFamily="2"/>
                <a:cs typeface="Times New Roman" pitchFamily="18"/>
              </a:rPr>
              <a:t>Opatrovník</a:t>
            </a:r>
            <a:r>
              <a:rPr lang="cs-CZ" sz="1200" b="0" i="0" u="none" strike="noStrike" kern="0" cap="none" spc="0" baseline="0">
                <a:solidFill>
                  <a:srgbClr val="655481"/>
                </a:solidFill>
                <a:uFillTx/>
                <a:latin typeface="Times New Roman" pitchFamily="18"/>
                <a:ea typeface="Microsoft YaHei" pitchFamily="2"/>
                <a:cs typeface="Times New Roman" pitchFamily="18"/>
              </a:rPr>
              <a:t> – vykonává některé, soudem vymezené části rodičovské odpovědnosti, přiměřeně se použijí ustanovení o poručenství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Druhy opatrovnictví:</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Kolizní opatrovník</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Opatrovník pro nečinnost zákonného zástupce</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Opatrovník pro jiné důvody (v případě omezení rodičovské odpovědnosti, v řízení o osvojení ustanovený k udělení souhlasu k osvojení za rodiče, pro řízení o osvojení, opatrovník pro správu jmění dítěte).</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C7A561-E0A1-5EF4-F5DC-49DFC591F250}"/>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7. Náhradní rodinná péče</a:t>
            </a:r>
          </a:p>
        </p:txBody>
      </p:sp>
      <p:sp>
        <p:nvSpPr>
          <p:cNvPr id="3" name="Zástupný symbol pro obsah 2">
            <a:extLst>
              <a:ext uri="{FF2B5EF4-FFF2-40B4-BE49-F238E27FC236}">
                <a16:creationId xmlns:a16="http://schemas.microsoft.com/office/drawing/2014/main" id="{63495D6F-43D6-28C1-A8D4-CA9F03DAF40E}"/>
              </a:ext>
            </a:extLst>
          </p:cNvPr>
          <p:cNvSpPr/>
          <p:nvPr/>
        </p:nvSpPr>
        <p:spPr>
          <a:xfrm>
            <a:off x="373340" y="931718"/>
            <a:ext cx="7481117"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Odebrání dítěte z rodiny je vždy subsidiární řešení k péči o dítě v rodině. Jedná se vždy o dočasnou péči po dobu, kdy ji nejsou schopni vykonávat rodiče. Podstatou je umožnit dítěti vývoj a výchovu v prostředí, které se podobá běžnému stavu v rodině.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Formy: </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Svěřenectví</a:t>
            </a:r>
            <a:r>
              <a:rPr lang="cs-CZ" sz="1200" b="0" i="0" u="none" strike="noStrike" kern="0" cap="none" spc="0" baseline="0">
                <a:solidFill>
                  <a:srgbClr val="655481"/>
                </a:solidFill>
                <a:uFillTx/>
                <a:latin typeface="Times New Roman" pitchFamily="18"/>
                <a:ea typeface="Microsoft YaHei" pitchFamily="2"/>
                <a:cs typeface="Times New Roman" pitchFamily="18"/>
              </a:rPr>
              <a:t>: tedy svěření do péče osoby blízké, zejména příbuzné osoby, pokud se dá předpokládat blízký návrat dítěte do péče biologické rodiny. Tedy, nutnost prokázání rodinného pouta, resp. musí se jednat o osobu příbuznou či blízkou.</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Pěstounská péče</a:t>
            </a:r>
            <a:r>
              <a:rPr lang="cs-CZ" sz="1200" b="0" i="0" u="none" strike="noStrike" kern="0" cap="none" spc="0" baseline="0">
                <a:solidFill>
                  <a:srgbClr val="655481"/>
                </a:solidFill>
                <a:uFillTx/>
                <a:latin typeface="Times New Roman" pitchFamily="18"/>
                <a:ea typeface="Microsoft YaHei" pitchFamily="2"/>
                <a:cs typeface="Times New Roman" pitchFamily="18"/>
              </a:rPr>
              <a:t>: zvláštní forma péče o dítě ohrožené v rodině anebo v prostředí rodinu připomínající (SOS dětské vesničky). Smyslem je zajištění osobní péče o dítě. Může být krátkodobá (v případě pěstounské péče na dočasnou dobu – rozhodnutí předběžným opatřením – maximálně na dobu 1 roku), ale i dlouhodobá. </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Osobní péče poručníka – </a:t>
            </a:r>
            <a:r>
              <a:rPr lang="cs-CZ" sz="1200" b="0" i="0" u="none" strike="noStrike" kern="0" cap="none" spc="0" baseline="0">
                <a:solidFill>
                  <a:srgbClr val="655481"/>
                </a:solidFill>
                <a:uFillTx/>
                <a:latin typeface="Times New Roman" pitchFamily="18"/>
                <a:ea typeface="Microsoft YaHei" pitchFamily="2"/>
                <a:cs typeface="Times New Roman" pitchFamily="18"/>
              </a:rPr>
              <a:t>pokud je dítě svěřeno přímo do péče poručníka, v takovém případě je státem péče zabezpečována a hrazena podobně jako u pěstouna.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name="Slide6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194637-3645-4213-E818-5BE803F33C4D}"/>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7. Náhradní rodinná péče</a:t>
            </a:r>
          </a:p>
        </p:txBody>
      </p:sp>
      <p:sp>
        <p:nvSpPr>
          <p:cNvPr id="3" name="Zástupný symbol pro obsah 2">
            <a:extLst>
              <a:ext uri="{FF2B5EF4-FFF2-40B4-BE49-F238E27FC236}">
                <a16:creationId xmlns:a16="http://schemas.microsoft.com/office/drawing/2014/main" id="{E798C810-98BC-A761-36E0-EB028C35CEB8}"/>
              </a:ext>
            </a:extLst>
          </p:cNvPr>
          <p:cNvSpPr/>
          <p:nvPr/>
        </p:nvSpPr>
        <p:spPr>
          <a:xfrm>
            <a:off x="373340" y="931718"/>
            <a:ext cx="7481117"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Povinnosti </a:t>
            </a:r>
            <a:r>
              <a:rPr lang="cs-CZ" sz="1200" b="1" i="0" u="none" strike="noStrike" kern="0" cap="none" spc="0" baseline="0">
                <a:solidFill>
                  <a:srgbClr val="655481"/>
                </a:solidFill>
                <a:uFillTx/>
                <a:latin typeface="Times New Roman" pitchFamily="18"/>
                <a:ea typeface="Microsoft YaHei" pitchFamily="2"/>
                <a:cs typeface="Times New Roman" pitchFamily="18"/>
              </a:rPr>
              <a:t>pěstouna</a:t>
            </a:r>
            <a:r>
              <a:rPr lang="cs-CZ" sz="1200" b="0" i="0" u="none" strike="noStrike" kern="0" cap="none" spc="0" baseline="0">
                <a:solidFill>
                  <a:srgbClr val="655481"/>
                </a:solidFill>
                <a:uFillTx/>
                <a:latin typeface="Times New Roman" pitchFamily="18"/>
                <a:ea typeface="Microsoft YaHei" pitchFamily="2"/>
                <a:cs typeface="Times New Roman" pitchFamily="18"/>
              </a:rPr>
              <a:t>: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povinen o dítě osobně pečovat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vykonávat přiměřeně práv a povinnosti rodičů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rozhodovat o běžných záležitostech dítěte a informovat rodiče o podstatných záležitostech dítěte – v případě rozporu mezi názorem pěstouna a rodiče je možné navrhnout soudu změnu práv a povinností pěstounské péče či jiné rozhodnutí.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Rodič má nadále vyživovací povinnost, má právo se stýkat s dítětem, právo požadovat dítě zpět, pokud je to v zájmu dítěte).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Pěstoun vykonává pěstounskou péči na základě dohody o výkonu pěstounské péče uzavřené mezi ním a obecním úřadem s rozšířenou působností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name="Slide7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E6C027-451E-6D4F-8A38-3653CCDEBB9E}"/>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7. Náhradní rodinná péče</a:t>
            </a:r>
          </a:p>
        </p:txBody>
      </p:sp>
      <p:sp>
        <p:nvSpPr>
          <p:cNvPr id="3" name="Zástupný symbol pro obsah 2">
            <a:extLst>
              <a:ext uri="{FF2B5EF4-FFF2-40B4-BE49-F238E27FC236}">
                <a16:creationId xmlns:a16="http://schemas.microsoft.com/office/drawing/2014/main" id="{40AE0714-B37C-291D-E4B2-71E61D8355F4}"/>
              </a:ext>
            </a:extLst>
          </p:cNvPr>
          <p:cNvSpPr/>
          <p:nvPr/>
        </p:nvSpPr>
        <p:spPr>
          <a:xfrm>
            <a:off x="373340" y="931718"/>
            <a:ext cx="7481117"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Ústavní a ochranná výchova</a:t>
            </a:r>
            <a:r>
              <a:rPr lang="cs-CZ" sz="1200" b="0" i="0" u="none" strike="noStrike" kern="0" cap="none" spc="0" baseline="0">
                <a:solidFill>
                  <a:srgbClr val="655481"/>
                </a:solidFill>
                <a:uFillTx/>
                <a:latin typeface="Times New Roman" pitchFamily="18"/>
                <a:ea typeface="Microsoft YaHei" pitchFamily="2"/>
                <a:cs typeface="Times New Roman" pitchFamily="18"/>
              </a:rPr>
              <a:t>: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Prioritu má náhradní rodinná péče, nicméně ne vždy je možná – kolektivní výchova pojímána jako subsidiární nezbytné opatření</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Ústavní výchova vs. ochranná výchova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Rodiče zůstávají nositeli rodičovské odpovědnosti a mají právo vykonávat jednotlivé složky</a:t>
            </a:r>
          </a:p>
          <a:p>
            <a:pPr marL="228600" marR="0" lvl="0" indent="-2286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200" b="1" i="0" u="sng" strike="noStrike" kern="0" cap="none" spc="0" baseline="0">
                <a:solidFill>
                  <a:srgbClr val="655481"/>
                </a:solidFill>
                <a:uFillTx/>
                <a:latin typeface="Times New Roman" pitchFamily="18"/>
                <a:ea typeface="Microsoft YaHei" pitchFamily="2"/>
                <a:cs typeface="Times New Roman" pitchFamily="18"/>
              </a:rPr>
              <a:t>Ústavní výchova - § 971 a násl. OZ</a:t>
            </a:r>
            <a:r>
              <a:rPr lang="cs-CZ" sz="1200" b="0" i="0" u="none" strike="noStrike" kern="0" cap="none" spc="0" baseline="0">
                <a:solidFill>
                  <a:srgbClr val="655481"/>
                </a:solidFill>
                <a:uFillTx/>
                <a:latin typeface="Times New Roman" pitchFamily="18"/>
                <a:ea typeface="Microsoft YaHei" pitchFamily="2"/>
                <a:cs typeface="Times New Roman" pitchFamily="18"/>
              </a:rPr>
              <a:t>:</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Jen pokud dříve učiněná opatření nevedla k nápravě (např. výchovná opatření podle § 925 OZ)</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Povinnost každých 6m přezkoumat, zda trvají důvody pro nařízení ústavní výchovy, důvodem je ohrožení výchovy či vývoje dítěte</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Důvodem – ohrožení či narušení výchovy či vývoje dítěte v rovině sociálně-patologické (tolerance užívání návykových látek, systematického záškoláctví apod.) a nemožnost zabezpečení výchovy dítěte ze strany rodičů</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Umístění: </a:t>
            </a:r>
            <a:r>
              <a:rPr lang="cs-CZ" sz="1200" b="1" i="0" u="none" strike="noStrike" kern="0" cap="none" spc="0" baseline="0">
                <a:solidFill>
                  <a:srgbClr val="655481"/>
                </a:solidFill>
                <a:uFillTx/>
                <a:latin typeface="Times New Roman" pitchFamily="18"/>
                <a:ea typeface="Microsoft YaHei" pitchFamily="2"/>
                <a:cs typeface="Times New Roman" pitchFamily="18"/>
              </a:rPr>
              <a:t>dětské zdravotnické domovy </a:t>
            </a:r>
            <a:r>
              <a:rPr lang="cs-CZ" sz="1200" b="0" i="0" u="none" strike="noStrike" kern="0" cap="none" spc="0" baseline="0">
                <a:solidFill>
                  <a:srgbClr val="655481"/>
                </a:solidFill>
                <a:uFillTx/>
                <a:latin typeface="Times New Roman" pitchFamily="18"/>
                <a:ea typeface="Microsoft YaHei" pitchFamily="2"/>
                <a:cs typeface="Times New Roman" pitchFamily="18"/>
              </a:rPr>
              <a:t>(do 3 let věku), </a:t>
            </a:r>
            <a:r>
              <a:rPr lang="cs-CZ" sz="1200" b="1" i="0" u="none" strike="noStrike" kern="0" cap="none" spc="0" baseline="0">
                <a:solidFill>
                  <a:srgbClr val="655481"/>
                </a:solidFill>
                <a:uFillTx/>
                <a:latin typeface="Times New Roman" pitchFamily="18"/>
                <a:ea typeface="Microsoft YaHei" pitchFamily="2"/>
                <a:cs typeface="Times New Roman" pitchFamily="18"/>
              </a:rPr>
              <a:t>školská zařízení</a:t>
            </a:r>
            <a:r>
              <a:rPr lang="cs-CZ" sz="1200" b="0" i="0" u="none" strike="noStrike" kern="0" cap="none" spc="0" baseline="0">
                <a:solidFill>
                  <a:srgbClr val="655481"/>
                </a:solidFill>
                <a:uFillTx/>
                <a:latin typeface="Times New Roman" pitchFamily="18"/>
                <a:ea typeface="Microsoft YaHei" pitchFamily="2"/>
                <a:cs typeface="Times New Roman" pitchFamily="18"/>
              </a:rPr>
              <a:t>: diagnostický ústav, dětský domov, dětský domov se školou – základní organizační jednotkou je výchovná či rodinná skupina,,</a:t>
            </a:r>
            <a:r>
              <a:rPr lang="cs-CZ" sz="1200" b="1" i="0" u="none" strike="noStrike" kern="0" cap="none" spc="0" baseline="0">
                <a:solidFill>
                  <a:srgbClr val="655481"/>
                </a:solidFill>
                <a:uFillTx/>
                <a:latin typeface="Times New Roman" pitchFamily="18"/>
                <a:ea typeface="Microsoft YaHei" pitchFamily="2"/>
                <a:cs typeface="Times New Roman" pitchFamily="18"/>
              </a:rPr>
              <a:t> zařízení sociálních služeb: </a:t>
            </a:r>
            <a:r>
              <a:rPr lang="cs-CZ" sz="1200" b="0" i="0" u="none" strike="noStrike" kern="0" cap="none" spc="0" baseline="0">
                <a:solidFill>
                  <a:srgbClr val="655481"/>
                </a:solidFill>
                <a:uFillTx/>
                <a:latin typeface="Times New Roman" pitchFamily="18"/>
                <a:ea typeface="Microsoft YaHei" pitchFamily="2"/>
                <a:cs typeface="Times New Roman" pitchFamily="18"/>
              </a:rPr>
              <a:t>pro děti fyzicky či mentálně postižené,  zařízení pro děti vyžadující okamžitou pomoc: časově omezená ústavní výchova</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name="Slide7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2B6F8B-9B9B-0500-FDE6-7586CF30C125}"/>
              </a:ext>
            </a:extLst>
          </p:cNvPr>
          <p:cNvSpPr txBox="1">
            <a:spLocks noGrp="1"/>
          </p:cNvSpPr>
          <p:nvPr>
            <p:ph type="title" idx="4294967295"/>
          </p:nvPr>
        </p:nvSpPr>
        <p:spPr>
          <a:xfrm>
            <a:off x="251642" y="195480"/>
            <a:ext cx="7180518" cy="507235"/>
          </a:xfrm>
        </p:spPr>
        <p:txBody>
          <a:bodyPr/>
          <a:lstStyle/>
          <a:p>
            <a:pPr lvl="0"/>
            <a:r>
              <a:rPr lang="cs-CZ" sz="2000" b="1">
                <a:cs typeface="Arial" pitchFamily="2"/>
              </a:rPr>
              <a:t>7. Náhradní rodinná péče</a:t>
            </a:r>
          </a:p>
        </p:txBody>
      </p:sp>
      <p:sp>
        <p:nvSpPr>
          <p:cNvPr id="3" name="Zástupný symbol pro obsah 2">
            <a:extLst>
              <a:ext uri="{FF2B5EF4-FFF2-40B4-BE49-F238E27FC236}">
                <a16:creationId xmlns:a16="http://schemas.microsoft.com/office/drawing/2014/main" id="{EABED701-0160-4E4B-B36E-02B30442A65C}"/>
              </a:ext>
            </a:extLst>
          </p:cNvPr>
          <p:cNvSpPr/>
          <p:nvPr/>
        </p:nvSpPr>
        <p:spPr>
          <a:xfrm>
            <a:off x="373340" y="931718"/>
            <a:ext cx="7481117" cy="37865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0" cap="none" spc="0" baseline="0">
                <a:solidFill>
                  <a:srgbClr val="655481"/>
                </a:solidFill>
                <a:uFillTx/>
                <a:latin typeface="Times New Roman" pitchFamily="18"/>
                <a:ea typeface="Microsoft YaHei" pitchFamily="2"/>
                <a:cs typeface="Times New Roman" pitchFamily="18"/>
              </a:rPr>
              <a:t>Ústavní a ochranná výchova</a:t>
            </a:r>
            <a:r>
              <a:rPr lang="cs-CZ" sz="1200" b="0" i="0" u="none" strike="noStrike" kern="0" cap="none" spc="0" baseline="0">
                <a:solidFill>
                  <a:srgbClr val="655481"/>
                </a:solidFill>
                <a:uFillTx/>
                <a:latin typeface="Times New Roman" pitchFamily="18"/>
                <a:ea typeface="Microsoft YaHei" pitchFamily="2"/>
                <a:cs typeface="Times New Roman" pitchFamily="18"/>
              </a:rPr>
              <a:t>: </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sng" strike="noStrike" kern="0" cap="none" spc="0" baseline="0">
                <a:solidFill>
                  <a:srgbClr val="655481"/>
                </a:solidFill>
                <a:uFillTx/>
                <a:latin typeface="Times New Roman" pitchFamily="18"/>
                <a:ea typeface="Microsoft YaHei" pitchFamily="2"/>
                <a:cs typeface="Times New Roman" pitchFamily="18"/>
              </a:rPr>
              <a:t>b) Ochranná výchova - § 22 a 93 ZSM:</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Opatřením trestního práva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Uložení jako ochranné opatření mladistvým, kteří nedosáhli 15 let a dopustili se činu jinak trestného </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Obligatorně se uloží tehdy, pokud mladistvý spáchal trestný čin, za který tr.zákoník dovoluje uložení výjimečného trestu, a které v době spáchání dovršilo dvanáctý rok svého života</a:t>
            </a: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200" b="0" i="0" u="none" strike="noStrike" kern="0" cap="none" spc="0" baseline="0">
                <a:solidFill>
                  <a:srgbClr val="655481"/>
                </a:solidFill>
                <a:uFillTx/>
                <a:latin typeface="Times New Roman" pitchFamily="18"/>
                <a:ea typeface="Microsoft YaHei" pitchFamily="2"/>
                <a:cs typeface="Times New Roman" pitchFamily="18"/>
              </a:rPr>
              <a:t>Lze uložit i osobě 15-18, pokud spáchal provinění</a:t>
            </a: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171450" marR="0" lvl="0" indent="-1714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228600" marR="0" lvl="0" indent="-228600" algn="l"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theme/theme1.xml><?xml version="1.0" encoding="utf-8"?>
<a:theme xmlns:a="http://schemas.openxmlformats.org/drawingml/2006/main" name="Výchozí">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Výchozí 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Výchozí 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66578</TotalTime>
  <Words>25021</Words>
  <Application>Microsoft Macintosh PowerPoint</Application>
  <PresentationFormat>Širokoúhlá obrazovka</PresentationFormat>
  <Paragraphs>2661</Paragraphs>
  <Slides>169</Slides>
  <Notes>169</Notes>
  <HiddenSlides>2</HiddenSlides>
  <MMClips>0</MMClips>
  <ScaleCrop>false</ScaleCrop>
  <HeadingPairs>
    <vt:vector size="6" baseType="variant">
      <vt:variant>
        <vt:lpstr>Použitá písma</vt:lpstr>
      </vt:variant>
      <vt:variant>
        <vt:i4>6</vt:i4>
      </vt:variant>
      <vt:variant>
        <vt:lpstr>Motiv</vt:lpstr>
      </vt:variant>
      <vt:variant>
        <vt:i4>3</vt:i4>
      </vt:variant>
      <vt:variant>
        <vt:lpstr>Nadpisy snímků</vt:lpstr>
      </vt:variant>
      <vt:variant>
        <vt:i4>169</vt:i4>
      </vt:variant>
    </vt:vector>
  </HeadingPairs>
  <TitlesOfParts>
    <vt:vector size="178" baseType="lpstr">
      <vt:lpstr>Arial</vt:lpstr>
      <vt:lpstr>Calibri</vt:lpstr>
      <vt:lpstr>Calibri Light</vt:lpstr>
      <vt:lpstr>Times New Roman</vt:lpstr>
      <vt:lpstr>TriviaSeznam</vt:lpstr>
      <vt:lpstr>Wingdings</vt:lpstr>
      <vt:lpstr>Výchozí</vt:lpstr>
      <vt:lpstr>Výchozí 1</vt:lpstr>
      <vt:lpstr>Výchozí 2</vt:lpstr>
      <vt:lpstr>Vybrané kapitoly z občanského práva</vt:lpstr>
      <vt:lpstr>Podmínky absolvování předmětu</vt:lpstr>
      <vt:lpstr>Prezentace aplikace PowerPoint</vt:lpstr>
      <vt:lpstr>Pojem občanského práva</vt:lpstr>
      <vt:lpstr>Pojem občanského práva</vt:lpstr>
      <vt:lpstr>Pojem občanského práva</vt:lpstr>
      <vt:lpstr>Původ a historický vývoj občanského práva</vt:lpstr>
      <vt:lpstr>Prameny občanského práva</vt:lpstr>
      <vt:lpstr>Prameny občanského práva</vt:lpstr>
      <vt:lpstr>Prameny občanského práva</vt:lpstr>
      <vt:lpstr>Prameny občanského práva</vt:lpstr>
      <vt:lpstr>Prameny občanského práva</vt:lpstr>
      <vt:lpstr>Principy občanského práva </vt:lpstr>
      <vt:lpstr>Principy občanského práva </vt:lpstr>
      <vt:lpstr>Principy občanského práva </vt:lpstr>
      <vt:lpstr>Principy občanského práva </vt:lpstr>
      <vt:lpstr>Principy občanského práva </vt:lpstr>
      <vt:lpstr>Principy občanského práva </vt:lpstr>
      <vt:lpstr>Subjekty občanskoprávních vztahů – FO  a PO</vt:lpstr>
      <vt:lpstr>Subjekty občanskoprávních vztahů – FO  a PO</vt:lpstr>
      <vt:lpstr>Subjekty občanskoprávních vztahů – FO  a PO</vt:lpstr>
      <vt:lpstr>Právnické osoby dle systematiky NOZ</vt:lpstr>
      <vt:lpstr>Druhy PO</vt:lpstr>
      <vt:lpstr>Druhy PO</vt:lpstr>
      <vt:lpstr>Osobnostní práva v pojetí OZ</vt:lpstr>
      <vt:lpstr>Jednotlivé aspekty ochrany osobnosti</vt:lpstr>
      <vt:lpstr>Právo na tělesnou a duševní integritu</vt:lpstr>
      <vt:lpstr>Ochrana osobních údajů</vt:lpstr>
      <vt:lpstr>Základní pojmy GDPR</vt:lpstr>
      <vt:lpstr>Základní pojmy GDPR</vt:lpstr>
      <vt:lpstr>Práva subjektů údajů</vt:lpstr>
      <vt:lpstr>Porušení ochrany osobních údajů + dozorové orgány a sankce</vt:lpstr>
      <vt:lpstr>Věcná práva</vt:lpstr>
      <vt:lpstr>Věcná práva - vlastnictví</vt:lpstr>
      <vt:lpstr>Věcná práva – práva k věci cizí – služebnosti, reálná břemena</vt:lpstr>
      <vt:lpstr>Věcná práva – další práva k věcem cizím + ochrana vlastnického práva</vt:lpstr>
      <vt:lpstr>Obligace = relativní závazková práva</vt:lpstr>
      <vt:lpstr>Obligace = relativní závazková práva</vt:lpstr>
      <vt:lpstr>Obligace = relativní závazková práva</vt:lpstr>
      <vt:lpstr>Obligace = prvky ochrany spotřebitele ve smluvních vztazích</vt:lpstr>
      <vt:lpstr>Obligace = prvky ochrany spotřebitele ve smluvních vztazích</vt:lpstr>
      <vt:lpstr>Ukončení závazků</vt:lpstr>
      <vt:lpstr>Závazkové smluvní typy</vt:lpstr>
      <vt:lpstr>1. Pojem rodinného práva</vt:lpstr>
      <vt:lpstr>1. Pojem rodinného práva</vt:lpstr>
      <vt:lpstr>1. Pojem rodinného práva</vt:lpstr>
      <vt:lpstr>2. Prameny rodinného práva</vt:lpstr>
      <vt:lpstr>1. Pojem rodinného práva</vt:lpstr>
      <vt:lpstr>1. Pojem rodinného práva</vt:lpstr>
      <vt:lpstr>2. Prameny rodinného práva</vt:lpstr>
      <vt:lpstr>Prezentace aplikace PowerPoint</vt:lpstr>
      <vt:lpstr>Prezentace aplikace PowerPoint</vt:lpstr>
      <vt:lpstr>2. Prameny rodinného práva</vt:lpstr>
      <vt:lpstr>2. Prameny rodinného práva – novinky 2021</vt:lpstr>
      <vt:lpstr>3. Základní principy rodinného práva a jejich reflexe</vt:lpstr>
      <vt:lpstr>3. Základní principy rodinného práva a jejich reflexe</vt:lpstr>
      <vt:lpstr>3. Základní principy rodinného práva a jejich reflexe</vt:lpstr>
      <vt:lpstr>4. Věci osobního statutu: právní osobnost, zletilost etc.</vt:lpstr>
      <vt:lpstr>4. Věci osobního statutu: právní osobnost, zletilost etc. </vt:lpstr>
      <vt:lpstr>4. Věci osobního statutu: právní osobnost, zletilost etc. </vt:lpstr>
      <vt:lpstr>5. Manželství – pojem, způsob uzavření</vt:lpstr>
      <vt:lpstr>5. Manželství – pojem, způsob uzavření</vt:lpstr>
      <vt:lpstr>5. Manželství – pojem, způsob uzavření</vt:lpstr>
      <vt:lpstr>5. Manželství – pojem, způsob uzavření</vt:lpstr>
      <vt:lpstr>5. Manželství – pojem, způsob uzavření</vt:lpstr>
      <vt:lpstr>5. Manželství – společné jmění manželů</vt:lpstr>
      <vt:lpstr>5. Manželství – společné jmění manželů</vt:lpstr>
      <vt:lpstr>5. Manželství – společné jmění manželů</vt:lpstr>
      <vt:lpstr>5. Manželství – společné jmění manželů</vt:lpstr>
      <vt:lpstr>5. Manželství – společné jmění manželů</vt:lpstr>
      <vt:lpstr>5. Manželství – smluvní režim SJM</vt:lpstr>
      <vt:lpstr>5. Manželství – zánik SJM a jeho vypořádání</vt:lpstr>
      <vt:lpstr>5. Další povinnosti v manželství</vt:lpstr>
      <vt:lpstr>5. Zánik manželství</vt:lpstr>
      <vt:lpstr>5. Zánik manželství</vt:lpstr>
      <vt:lpstr>5. Zánik manželství</vt:lpstr>
      <vt:lpstr>5. Zánik manželství</vt:lpstr>
      <vt:lpstr>5. Zánik manželství</vt:lpstr>
      <vt:lpstr>6. Vyživovací povinnost: základní druhy</vt:lpstr>
      <vt:lpstr>5. Vyživovací povinnost: základní druhy</vt:lpstr>
      <vt:lpstr>6. Vztahy mezi rodiči a dětmi</vt:lpstr>
      <vt:lpstr>6. Vztahy mezi rodiči a dětmi</vt:lpstr>
      <vt:lpstr>6. Vztahy mezi rodiči a dětmi</vt:lpstr>
      <vt:lpstr>6. Vztahy mezi rodiči a dětmi</vt:lpstr>
      <vt:lpstr>6. Vztahy mezi rodiči a dětmi</vt:lpstr>
      <vt:lpstr>6. Vztahy mezi rodiči a dětmi – vyživovací povinnost</vt:lpstr>
      <vt:lpstr>6. Vztahy mezi rodiči a dětmi – vyživovací povinnost</vt:lpstr>
      <vt:lpstr>6. Vztahy mezi rodiči a dětmi – vyživovací povinnost</vt:lpstr>
      <vt:lpstr>6. Vztahy mezi rodiči a dětmi – vyživovací povinnost</vt:lpstr>
      <vt:lpstr>6. Vztahy mezi rodiči a dětmi – vyživovací povinnost</vt:lpstr>
      <vt:lpstr>7. Osvojení nezletilého</vt:lpstr>
      <vt:lpstr>7. Osvojení nezletilého</vt:lpstr>
      <vt:lpstr>7. Osvojení nezletilého</vt:lpstr>
      <vt:lpstr>7. Poručenství a opatrovnictví </vt:lpstr>
      <vt:lpstr>7. Poručenství a opatrovnictví </vt:lpstr>
      <vt:lpstr>7. Náhradní rodinná péče</vt:lpstr>
      <vt:lpstr>7. Náhradní rodinná péče</vt:lpstr>
      <vt:lpstr>7. Náhradní rodinná péče</vt:lpstr>
      <vt:lpstr>7. Náhradní rodinná péče</vt:lpstr>
      <vt:lpstr>Vsuvka: problematika domácího násilí</vt:lpstr>
      <vt:lpstr>Vsuvka: problematika domácího násilí</vt:lpstr>
      <vt:lpstr>Vsuvka: problematika domácího násilí</vt:lpstr>
      <vt:lpstr>Vsuvka: problematika domácího násilí</vt:lpstr>
      <vt:lpstr>Seminář – základní prvky rodinného práva</vt:lpstr>
      <vt:lpstr>Seminář – základní prvky rodinného práva</vt:lpstr>
      <vt:lpstr>Seminář – základní prvky rodinného práva</vt:lpstr>
      <vt:lpstr>Seminář – příprava na I. část zápočtu</vt:lpstr>
      <vt:lpstr>Seminář – příprava na I. část zápočtu</vt:lpstr>
      <vt:lpstr>Prezentace aplikace PowerPoint</vt:lpstr>
      <vt:lpstr>1. Pojem pracovního práva</vt:lpstr>
      <vt:lpstr>1. Pojem pracovního práva</vt:lpstr>
      <vt:lpstr>1. Pojem pracovního práva </vt:lpstr>
      <vt:lpstr>2. Prameny PP</vt:lpstr>
      <vt:lpstr>2. SÚIP</vt:lpstr>
      <vt:lpstr>3. Principy pracovního práva</vt:lpstr>
      <vt:lpstr>4. Pracovněprávní vztah: vznik – jednání před vznikem PP </vt:lpstr>
      <vt:lpstr>4. Pracovněprávní vztah: vznik</vt:lpstr>
      <vt:lpstr>4. Pracovněprávní vztah: vznik</vt:lpstr>
      <vt:lpstr>4. Pracovněprávní vztah: vznik</vt:lpstr>
      <vt:lpstr>4. Pracovněprávní vztah: vznik</vt:lpstr>
      <vt:lpstr>4. Pracovněprávní vztah: změna </vt:lpstr>
      <vt:lpstr>4. Pracovněprávní vztah: změna </vt:lpstr>
      <vt:lpstr>4. Pracovněprávní vztah: zrušení </vt:lpstr>
      <vt:lpstr>4. Pracovněprávní vztah: zrušení </vt:lpstr>
      <vt:lpstr>4. Pracovněprávní vztah: zrušení </vt:lpstr>
      <vt:lpstr>4. Pracovněprávní vztah: zrušení </vt:lpstr>
      <vt:lpstr>4. Pracovněprávní vztah: zrušení </vt:lpstr>
      <vt:lpstr>4. Pracovněprávní vztah: zrušení </vt:lpstr>
      <vt:lpstr>4. Dohody o pracích konaných mimo pracovní poměr</vt:lpstr>
      <vt:lpstr>4. Dohody o pracích konaných mimo pracovní poměr</vt:lpstr>
      <vt:lpstr>4. Pracovní doba a doba odpočinku</vt:lpstr>
      <vt:lpstr>4. Pracovní doba a doba odpočinku</vt:lpstr>
      <vt:lpstr>4. Pracovní doba a doba odpočinku</vt:lpstr>
      <vt:lpstr>5. Odměňování</vt:lpstr>
      <vt:lpstr>5. Odměňování</vt:lpstr>
      <vt:lpstr>5. Překážky v práci</vt:lpstr>
      <vt:lpstr>5. Překážky v práci</vt:lpstr>
      <vt:lpstr>6. Odpovědnost zaměstnance za škodu</vt:lpstr>
      <vt:lpstr>6. Odpovědnost zaměstnance za škodu</vt:lpstr>
      <vt:lpstr>6. Odpovědnost zaměstnance za škodu</vt:lpstr>
      <vt:lpstr>6. Odpovědnost zaměstnavatele za škodu</vt:lpstr>
      <vt:lpstr>6. Odpovědnost zaměstnavatele za škodu</vt:lpstr>
      <vt:lpstr>Prezentace aplikace PowerPoint</vt:lpstr>
      <vt:lpstr>Živnostenské právo – prameny a charakteristika živností </vt:lpstr>
      <vt:lpstr>Živnostenské právo – prameny a charakteristika živností </vt:lpstr>
      <vt:lpstr>Živnostenské právo – prameny a charakteristika živností </vt:lpstr>
      <vt:lpstr>Živnostenské právo – prameny a charakteristika živností </vt:lpstr>
      <vt:lpstr>Živnostenské právo – prameny a charakteristika živností </vt:lpstr>
      <vt:lpstr>Živnostenské právo – prameny a charakteristika živností </vt:lpstr>
      <vt:lpstr>Živnostenské právo – prameny a charakteristika živností </vt:lpstr>
      <vt:lpstr>Živnostenské právo – prameny a charakteristika živností </vt:lpstr>
      <vt:lpstr>Živnostenské právo – prameny a charakteristika živností </vt:lpstr>
      <vt:lpstr>Živnostenské právo – prameny a charakteristika živností </vt:lpstr>
      <vt:lpstr>Živnostenské právo – prameny a charakteristika živností </vt:lpstr>
      <vt:lpstr>Živnostenské právo – prameny a charakteristika živností </vt:lpstr>
      <vt:lpstr>Živnostenské právo – prameny a charakteristika živností </vt:lpstr>
      <vt:lpstr>Živnostenské právo – prameny a charakteristika živností </vt:lpstr>
      <vt:lpstr>Prezentace aplikace PowerPoint</vt:lpstr>
      <vt:lpstr>Systém práva sociálního zabezpečení</vt:lpstr>
      <vt:lpstr>Systém práva sociálního zabezpečení</vt:lpstr>
      <vt:lpstr>Systém práva sociálního zabezpečení</vt:lpstr>
      <vt:lpstr>Systém práva sociálního zabezpečení</vt:lpstr>
      <vt:lpstr>Systém práva sociálního zabezpečení</vt:lpstr>
      <vt:lpstr>Systém práva sociálního zabezpečení</vt:lpstr>
      <vt:lpstr>Systém práva sociálního zabezpečení</vt:lpstr>
      <vt:lpstr>Systém práva sociálního zabezpečení</vt:lpstr>
      <vt:lpstr>Systém práva sociálního zabezpečení</vt:lpstr>
      <vt:lpstr>Systém práva sociálního zabezpečení</vt:lpstr>
      <vt:lpstr>Díky!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Pojem rodinného práva - úprava</dc:title>
  <dc:creator>User</dc:creator>
  <cp:lastModifiedBy>Michal Vítek</cp:lastModifiedBy>
  <cp:revision>143</cp:revision>
  <cp:lastPrinted>2020-10-27T12:15:27Z</cp:lastPrinted>
  <dcterms:modified xsi:type="dcterms:W3CDTF">2025-02-19T16:37:20Z</dcterms:modified>
</cp:coreProperties>
</file>