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4" r:id="rId3"/>
    <p:sldId id="259" r:id="rId4"/>
    <p:sldId id="260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23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37752-32A7-4C8B-9BBB-18B35841B773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E9FA4-B649-4C54-90E4-01D227C7C8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910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C5946C8-EDD2-4B17-BDB9-044F79BBC42F}" type="datetime1">
              <a:rPr lang="cs-CZ" smtClean="0"/>
              <a:t>20.02.2025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B7EB-3B37-45C5-B0B8-7D7C47F1DDB2}" type="datetime1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E402-D17F-472A-8A0B-907CA43013D0}" type="datetime1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016ECB-46A1-43D7-BDDC-7BA64AAE57FF}" type="datetime1">
              <a:rPr lang="cs-CZ" smtClean="0"/>
              <a:t>20.02.2025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7183A4-BDB9-452B-A99A-C9FCD9E57491}" type="datetime1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B5139-9DE8-4388-B10F-B6A309C69467}" type="datetime1">
              <a:rPr lang="cs-CZ" smtClean="0"/>
              <a:t>20.02.2025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649E-EF7C-46F1-A8C0-65F74BA9DF1E}" type="datetime1">
              <a:rPr lang="cs-CZ" smtClean="0"/>
              <a:t>20.02.2025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E8A265-7EBE-43A5-BA74-467A75044077}" type="datetime1">
              <a:rPr lang="cs-CZ" smtClean="0"/>
              <a:t>20.02.2025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23C2-45DC-4712-9CA9-6E389A928ABB}" type="datetime1">
              <a:rPr lang="cs-CZ" smtClean="0"/>
              <a:t>20.02.2025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C5AC191-A053-48CD-9914-C1AAE071AB03}" type="datetime1">
              <a:rPr lang="cs-CZ" smtClean="0"/>
              <a:t>20.02.2025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FADB00B-C3B2-467B-9057-ECA287DAEC92}" type="datetime1">
              <a:rPr lang="cs-CZ" smtClean="0"/>
              <a:t>20.02.2025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8E286A4-0A95-4938-9ECC-B2BC24A06A5B}" type="datetime1">
              <a:rPr lang="cs-CZ" smtClean="0"/>
              <a:t>20.02.2025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Kontrola ve veřejné správě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Letní semestr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ADAC3B1-6962-4EA1-9463-5A3E14D68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533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cs-CZ" dirty="0"/>
              <a:t>Letní semestr</a:t>
            </a:r>
          </a:p>
        </p:txBody>
      </p:sp>
      <p:sp>
        <p:nvSpPr>
          <p:cNvPr id="3" name="Obdélník 2"/>
          <p:cNvSpPr/>
          <p:nvPr/>
        </p:nvSpPr>
        <p:spPr>
          <a:xfrm>
            <a:off x="457200" y="1762390"/>
            <a:ext cx="7467600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Výuka v LS                           17. 2 -   18. 5. </a:t>
            </a:r>
            <a:r>
              <a:rPr lang="cs-CZ" alt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</a:t>
            </a:r>
          </a:p>
          <a:p>
            <a:pPr>
              <a:lnSpc>
                <a:spcPct val="90000"/>
              </a:lnSpc>
            </a:pPr>
            <a:endParaRPr lang="cs-CZ" alt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Zápočtový týden                   12. 5. -  18. 5. 2025</a:t>
            </a:r>
          </a:p>
          <a:p>
            <a:pPr>
              <a:lnSpc>
                <a:spcPct val="90000"/>
              </a:lnSpc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Zkušební období pro LS      19. 5. -  30. 6. 2025</a:t>
            </a:r>
          </a:p>
          <a:p>
            <a:pPr>
              <a:lnSpc>
                <a:spcPct val="90000"/>
              </a:lnSpc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11. 8. -  31. 8. 2025</a:t>
            </a: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Přednášky/ semináře - viz </a:t>
            </a: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rozvrhové akce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prezenční forma </a:t>
            </a: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studia</a:t>
            </a:r>
          </a:p>
          <a:p>
            <a:pPr>
              <a:lnSpc>
                <a:spcPct val="90000"/>
              </a:lnSpc>
            </a:pP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kombinovaná </a:t>
            </a:r>
            <a:r>
              <a:rPr lang="cs-CZ" alt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 studia 21.2., 25.4., 2.5.</a:t>
            </a:r>
          </a:p>
          <a:p>
            <a:pPr>
              <a:lnSpc>
                <a:spcPct val="90000"/>
              </a:lnSpc>
            </a:pPr>
            <a:endParaRPr lang="cs-CZ" alt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celoživotní forma studia pobočky Tábor, Trutnov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1722A6-B2DA-4F54-A89A-D9451B9A09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094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Absolvování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931224" cy="6165304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Předmět je ukončen 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zápočtem, 3 kredity</a:t>
            </a:r>
          </a:p>
          <a:p>
            <a:pPr marL="0" indent="0">
              <a:buNone/>
              <a:defRPr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písemný, ústní, nebo  kombinací písemné a ústní části. 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Okruhy viz č. snímku č.5</a:t>
            </a:r>
          </a:p>
          <a:p>
            <a:pPr marL="0" indent="0">
              <a:buNone/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Vypracování seminární práce 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rozsahu 7 stran bez příloh (úvod, teoretická část,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praktická část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závěr, použitá lit.)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Termín </a:t>
            </a:r>
            <a:r>
              <a:rPr lang="cs-CZ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nahlášení tématu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cs-CZ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28.2. 2025 do „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Odevzdárny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 IS SU</a:t>
            </a:r>
          </a:p>
          <a:p>
            <a:pPr marL="0" indent="0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 kombinovanou formu studia, studenti </a:t>
            </a:r>
            <a:r>
              <a:rPr lang="cs-CZ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odevzdají zpracovaný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  </a:t>
            </a:r>
            <a:r>
              <a:rPr lang="cs-CZ" b="1">
                <a:latin typeface="Times New Roman" panose="02020603050405020304" pitchFamily="18" charset="0"/>
                <a:cs typeface="Times New Roman" panose="02020603050405020304" pitchFamily="18" charset="0"/>
              </a:rPr>
              <a:t>práce </a:t>
            </a:r>
            <a:r>
              <a:rPr lang="cs-CZ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SU do 30.4.2025 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  <a:defRPr/>
            </a:pPr>
            <a:endParaRPr lang="cs-CZ" alt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4727F6B-B7B5-4ABF-94E2-91AA16EFC76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594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cs-CZ" altLang="cs-CZ" dirty="0"/>
              <a:t>Koncepce Seminární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688632"/>
          </a:xfrm>
        </p:spPr>
        <p:txBody>
          <a:bodyPr>
            <a:normAutofit/>
          </a:bodyPr>
          <a:lstStyle/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Odevzdání práce  v IS SU „</a:t>
            </a:r>
            <a:r>
              <a:rPr lang="cs-CZ" alt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Odevzdárna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cs-CZ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 lvl="1" indent="-533400">
              <a:lnSpc>
                <a:spcPct val="90000"/>
              </a:lnSpc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rozsahu 7 stran bez příloh (úvod, teoretická část, praktická část, závěr, použitá lit.)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 seminární práce pro cit. předmět 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cs-CZ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 lvl="1" indent="-533400">
              <a:lnSpc>
                <a:spcPct val="90000"/>
              </a:lnSpc>
            </a:pP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Úvodní (titulní) strana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(univerzita, fakulta, znak, ústav, předmět, název seminární práce, jméno a příjmení zpracovatele, ročník studia, datum)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Osnova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(včetně čísel stran)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 do problematiky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Teorie</a:t>
            </a:r>
            <a:endParaRPr lang="cs-CZ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 lvl="1" indent="-533400">
              <a:lnSpc>
                <a:spcPct val="90000"/>
              </a:lnSpc>
            </a:pP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Praxe  - o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sobní zkušenost s řešenou problematikou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Závěr -  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výsledek – vlastní  hodnocení řešeného tématu.</a:t>
            </a:r>
          </a:p>
          <a:p>
            <a:pPr marL="1752600" lvl="3" indent="-381000">
              <a:lnSpc>
                <a:spcPct val="90000"/>
              </a:lnSpc>
            </a:pPr>
            <a:endParaRPr lang="cs-CZ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52600" lvl="3" indent="-381000">
              <a:lnSpc>
                <a:spcPct val="90000"/>
              </a:lnSpc>
            </a:pP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Práce bude mít   nejméně 7 stran bez příloh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4C46D9E-F90A-4E78-AB64-7987389F194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430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Témata přednášek 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91264" cy="5565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1.Obecná charakteristika. Základy, prameny a principy kontroly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Kontrola a dozor z pohledu teorie veřejné správy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Význam a členění kontroly ve VS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Parlament České republiky a veřejná správa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Soudy a veřejná správa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Nejvyšší kontrolní úřad a veřejná správa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Veřejný ochránce práva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Kontrola veřejné správy veřejností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Správní kontrola a její etapy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Finanční kontrola, subjekty, působnost kontrolních orgánů, přestupky, správní delikty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Kontrola hospodaření podle rozpočtu stát , rozpočtu ÚSC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6B46FB4-D2AA-4B80-ABEE-6256696EC84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47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Literatura ke studiu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SCISKALOVÁ, M.,. Kontrola ve v</a:t>
            </a:r>
            <a:r>
              <a:rPr lang="cs-CZ" altLang="cs-CZ" i="1" dirty="0"/>
              <a:t>eřejné správě. Distanční studijní opora. </a:t>
            </a:r>
            <a:r>
              <a:rPr lang="cs-CZ" altLang="cs-CZ" dirty="0"/>
              <a:t>SU, je Vám k dispozici v IS</a:t>
            </a:r>
            <a:r>
              <a:rPr lang="cs-CZ" altLang="cs-CZ"/>
              <a:t>/SU r.2022</a:t>
            </a:r>
            <a:endParaRPr lang="cs-CZ" altLang="cs-CZ" dirty="0"/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SCISKALOVÁ, M.,. </a:t>
            </a:r>
            <a:r>
              <a:rPr lang="cs-CZ" altLang="cs-CZ" i="1" dirty="0"/>
              <a:t>Správní právo. Distanční studijní opora. </a:t>
            </a:r>
            <a:endParaRPr lang="cs-CZ" alt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3D98F7E-B1C4-4F1A-9C91-9BC72E01423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0581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908720"/>
            <a:ext cx="7992888" cy="558924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HENDRYCH, D. a kol. </a:t>
            </a:r>
            <a:r>
              <a:rPr lang="cs-CZ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Správní věda: teorie veřejné správy. 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Praha: ASPI, 2003. ISBN 80-86395-86-3.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KOUDELKA, Z. </a:t>
            </a:r>
            <a:r>
              <a:rPr lang="cs-CZ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Průvodce územní samosprávou. 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Praha: Linde, 2003. ISBN 80-7201-403-X.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KOUDELKA, Z., ONDRUŠ, R., PRŮCHA, P. </a:t>
            </a:r>
            <a:r>
              <a:rPr lang="cs-CZ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o obcích – komentář.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vydání Praha: Linde, 2005. ISBN 80-7201-525-7.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POMAHAČ, R., VIDLÁKOVÁ, O. </a:t>
            </a:r>
            <a:r>
              <a:rPr lang="cs-CZ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Veřejná správa. 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Praha: C. H. Beck, 2002. ISBN 80-7179-748-0.</a:t>
            </a:r>
          </a:p>
          <a:p>
            <a:pPr>
              <a:lnSpc>
                <a:spcPct val="80000"/>
              </a:lnSpc>
              <a:defRPr/>
            </a:pPr>
            <a:endParaRPr lang="cs-CZ" alt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Ústava České republiky, ústavní zákon č. 1/1993 Sb..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500/2004 Sb.,  správní řád ve  znění pozdějších předpisů.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520/2005 Sb., o rozsahu hotových výdajů a ušlého výdělku, které správní orgán hradí jiným osobám, a o výši paušální částky nákladů řízení.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128/2000 Sb., o obcích (obecní řízení), ve znění pozdějších předpisů.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129/2000 Sb., o krajích (krajské řízení), ve znění pozdějších předpisů.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150/2002 Sb., soudní řád správní, ve znění pozdějších předpisů.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312/2002 Sb., o úřednících územně samosprávných celků a o změně některých zákonů.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500/2004 Sb., správní řád, ve znění pozdějších předpisů.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320/2001 Sb., o finanční kontrole ve veřejné správě a o změně některých zákonů (zákon o finanční kontrole), ve znění pozdějších předpisů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C3F335D-0EF0-4383-A4C9-6A8E7CB96E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14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425</TotalTime>
  <Words>667</Words>
  <Application>Microsoft Office PowerPoint</Application>
  <PresentationFormat>Předvádění na obrazovce (4:3)</PresentationFormat>
  <Paragraphs>71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Calibri</vt:lpstr>
      <vt:lpstr>Century Schoolbook</vt:lpstr>
      <vt:lpstr>Times New Roman</vt:lpstr>
      <vt:lpstr>Wingdings</vt:lpstr>
      <vt:lpstr>Wingdings 2</vt:lpstr>
      <vt:lpstr>Arkýř</vt:lpstr>
      <vt:lpstr>Kontrola ve veřejné správě</vt:lpstr>
      <vt:lpstr>Letní semestr</vt:lpstr>
      <vt:lpstr>Absolvování předmětu</vt:lpstr>
      <vt:lpstr>Koncepce Seminární práce</vt:lpstr>
      <vt:lpstr>Témata přednášek  </vt:lpstr>
      <vt:lpstr>Literatura ke studiu předmětu</vt:lpstr>
      <vt:lpstr>Doporučená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správní právo I.</dc:title>
  <dc:creator>Sciskalova</dc:creator>
  <cp:lastModifiedBy>sci0001</cp:lastModifiedBy>
  <cp:revision>34</cp:revision>
  <dcterms:created xsi:type="dcterms:W3CDTF">2017-09-21T07:45:15Z</dcterms:created>
  <dcterms:modified xsi:type="dcterms:W3CDTF">2025-02-20T08:47:48Z</dcterms:modified>
</cp:coreProperties>
</file>