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437" r:id="rId4"/>
    <p:sldId id="338" r:id="rId5"/>
    <p:sldId id="398" r:id="rId6"/>
    <p:sldId id="399" r:id="rId7"/>
    <p:sldId id="400" r:id="rId8"/>
    <p:sldId id="401" r:id="rId9"/>
    <p:sldId id="402" r:id="rId10"/>
    <p:sldId id="331" r:id="rId11"/>
    <p:sldId id="403" r:id="rId12"/>
    <p:sldId id="404" r:id="rId13"/>
    <p:sldId id="405" r:id="rId14"/>
    <p:sldId id="420" r:id="rId15"/>
    <p:sldId id="341" r:id="rId16"/>
    <p:sldId id="328" r:id="rId17"/>
    <p:sldId id="419" r:id="rId18"/>
    <p:sldId id="397" r:id="rId19"/>
    <p:sldId id="421" r:id="rId20"/>
    <p:sldId id="422" r:id="rId21"/>
    <p:sldId id="423" r:id="rId22"/>
    <p:sldId id="424" r:id="rId23"/>
    <p:sldId id="425" r:id="rId24"/>
    <p:sldId id="426" r:id="rId25"/>
    <p:sldId id="427" r:id="rId26"/>
    <p:sldId id="428" r:id="rId27"/>
    <p:sldId id="433" r:id="rId28"/>
    <p:sldId id="429" r:id="rId29"/>
    <p:sldId id="434" r:id="rId30"/>
    <p:sldId id="445" r:id="rId31"/>
    <p:sldId id="430" r:id="rId32"/>
    <p:sldId id="431" r:id="rId33"/>
    <p:sldId id="438" r:id="rId34"/>
    <p:sldId id="439" r:id="rId35"/>
    <p:sldId id="440" r:id="rId36"/>
    <p:sldId id="441" r:id="rId37"/>
    <p:sldId id="442" r:id="rId38"/>
    <p:sldId id="435" r:id="rId39"/>
    <p:sldId id="432" r:id="rId40"/>
    <p:sldId id="436" r:id="rId41"/>
    <p:sldId id="329" r:id="rId42"/>
    <p:sldId id="343" r:id="rId43"/>
    <p:sldId id="444" r:id="rId44"/>
    <p:sldId id="256" r:id="rId45"/>
    <p:sldId id="443" r:id="rId46"/>
    <p:sldId id="447" r:id="rId47"/>
    <p:sldId id="448" r:id="rId48"/>
    <p:sldId id="449" r:id="rId49"/>
    <p:sldId id="446" r:id="rId5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5" d="100"/>
          <a:sy n="55" d="100"/>
        </p:scale>
        <p:origin x="84" y="14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C5B2E0-5032-4BC7-B318-F7B1985A609F}"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6FCACA94-1E4E-4465-8310-E7E9CC777A7B}">
      <dgm:prSet/>
      <dgm:spPr/>
      <dgm:t>
        <a:bodyPr/>
        <a:lstStyle/>
        <a:p>
          <a:r>
            <a:rPr lang="cs-CZ" dirty="0"/>
            <a:t>Vymezení pojmu národnostní menšina a příslušník národnostní menšiny stanoví zákon 273/2001 Sb., o právech příslušníků národnostních menšin a o změně některých zákonů, ve znění pozdějších předpisů. Konkrétně § 2 zní:</a:t>
          </a:r>
          <a:endParaRPr lang="en-US" dirty="0"/>
        </a:p>
      </dgm:t>
    </dgm:pt>
    <dgm:pt modelId="{DFC16A46-4A95-4D2C-BE6D-A54AE73BBA6C}" type="parTrans" cxnId="{0F6CB67C-9805-4CF6-BD17-7DC9917D46C5}">
      <dgm:prSet/>
      <dgm:spPr/>
      <dgm:t>
        <a:bodyPr/>
        <a:lstStyle/>
        <a:p>
          <a:endParaRPr lang="en-US"/>
        </a:p>
      </dgm:t>
    </dgm:pt>
    <dgm:pt modelId="{B29516E9-6083-44A9-A7F9-7198A3282075}" type="sibTrans" cxnId="{0F6CB67C-9805-4CF6-BD17-7DC9917D46C5}">
      <dgm:prSet/>
      <dgm:spPr/>
      <dgm:t>
        <a:bodyPr/>
        <a:lstStyle/>
        <a:p>
          <a:endParaRPr lang="en-US"/>
        </a:p>
      </dgm:t>
    </dgm:pt>
    <dgm:pt modelId="{6A08DFA7-6C66-4436-BB3B-C2D2EEE5A7E1}">
      <dgm:prSet/>
      <dgm:spPr/>
      <dgm:t>
        <a:bodyPr/>
        <a:lstStyle/>
        <a:p>
          <a:r>
            <a:rPr lang="cs-CZ"/>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endParaRPr lang="en-US"/>
        </a:p>
      </dgm:t>
    </dgm:pt>
    <dgm:pt modelId="{C8CFD9DB-C199-44FC-A87B-F34158CF7EBE}" type="parTrans" cxnId="{165252C3-8482-40B6-B4FA-91A35E0DECAD}">
      <dgm:prSet/>
      <dgm:spPr/>
      <dgm:t>
        <a:bodyPr/>
        <a:lstStyle/>
        <a:p>
          <a:endParaRPr lang="en-US"/>
        </a:p>
      </dgm:t>
    </dgm:pt>
    <dgm:pt modelId="{46538CE0-F63D-492E-9700-EFE4057CCFA2}" type="sibTrans" cxnId="{165252C3-8482-40B6-B4FA-91A35E0DECAD}">
      <dgm:prSet/>
      <dgm:spPr/>
      <dgm:t>
        <a:bodyPr/>
        <a:lstStyle/>
        <a:p>
          <a:endParaRPr lang="en-US"/>
        </a:p>
      </dgm:t>
    </dgm:pt>
    <dgm:pt modelId="{081A8010-26A3-4E34-B4D7-322BC6A440C9}">
      <dgm:prSet/>
      <dgm:spPr/>
      <dgm:t>
        <a:bodyPr/>
        <a:lstStyle/>
        <a:p>
          <a:r>
            <a:rPr lang="cs-CZ"/>
            <a:t>Příslušníkem národnostní menšiny je občan České republiky, který se hlásí k jiné než české národnosti a projevuje přání být považován za příslušníka národnostní menšiny spolu s dalšími, kteří se hlásí ke stejné národnosti.</a:t>
          </a:r>
          <a:endParaRPr lang="en-US"/>
        </a:p>
      </dgm:t>
    </dgm:pt>
    <dgm:pt modelId="{245CF036-F7BE-4A20-AC23-7E259DED6A59}" type="parTrans" cxnId="{E0399FE3-F259-41B3-83B1-AA7A301DF5C6}">
      <dgm:prSet/>
      <dgm:spPr/>
      <dgm:t>
        <a:bodyPr/>
        <a:lstStyle/>
        <a:p>
          <a:endParaRPr lang="en-US"/>
        </a:p>
      </dgm:t>
    </dgm:pt>
    <dgm:pt modelId="{32188EFE-F100-4A15-A584-3D78BE86B0CC}" type="sibTrans" cxnId="{E0399FE3-F259-41B3-83B1-AA7A301DF5C6}">
      <dgm:prSet/>
      <dgm:spPr/>
      <dgm:t>
        <a:bodyPr/>
        <a:lstStyle/>
        <a:p>
          <a:endParaRPr lang="en-US"/>
        </a:p>
      </dgm:t>
    </dgm:pt>
    <dgm:pt modelId="{A06142A3-A88F-4521-A738-14C430992029}" type="pres">
      <dgm:prSet presAssocID="{97C5B2E0-5032-4BC7-B318-F7B1985A609F}" presName="outerComposite" presStyleCnt="0">
        <dgm:presLayoutVars>
          <dgm:chMax val="5"/>
          <dgm:dir/>
          <dgm:resizeHandles val="exact"/>
        </dgm:presLayoutVars>
      </dgm:prSet>
      <dgm:spPr/>
      <dgm:t>
        <a:bodyPr/>
        <a:lstStyle/>
        <a:p>
          <a:endParaRPr lang="cs-CZ"/>
        </a:p>
      </dgm:t>
    </dgm:pt>
    <dgm:pt modelId="{08B3145D-413E-45D6-947A-DCF35430AE16}" type="pres">
      <dgm:prSet presAssocID="{97C5B2E0-5032-4BC7-B318-F7B1985A609F}" presName="dummyMaxCanvas" presStyleCnt="0">
        <dgm:presLayoutVars/>
      </dgm:prSet>
      <dgm:spPr/>
    </dgm:pt>
    <dgm:pt modelId="{E9E71414-9138-479D-B847-B97A148005E6}" type="pres">
      <dgm:prSet presAssocID="{97C5B2E0-5032-4BC7-B318-F7B1985A609F}" presName="ThreeNodes_1" presStyleLbl="node1" presStyleIdx="0" presStyleCnt="3">
        <dgm:presLayoutVars>
          <dgm:bulletEnabled val="1"/>
        </dgm:presLayoutVars>
      </dgm:prSet>
      <dgm:spPr/>
      <dgm:t>
        <a:bodyPr/>
        <a:lstStyle/>
        <a:p>
          <a:endParaRPr lang="cs-CZ"/>
        </a:p>
      </dgm:t>
    </dgm:pt>
    <dgm:pt modelId="{8BC0FEF8-015F-4ADE-8B11-1E0761E104F5}" type="pres">
      <dgm:prSet presAssocID="{97C5B2E0-5032-4BC7-B318-F7B1985A609F}" presName="ThreeNodes_2" presStyleLbl="node1" presStyleIdx="1" presStyleCnt="3">
        <dgm:presLayoutVars>
          <dgm:bulletEnabled val="1"/>
        </dgm:presLayoutVars>
      </dgm:prSet>
      <dgm:spPr/>
      <dgm:t>
        <a:bodyPr/>
        <a:lstStyle/>
        <a:p>
          <a:endParaRPr lang="cs-CZ"/>
        </a:p>
      </dgm:t>
    </dgm:pt>
    <dgm:pt modelId="{F57E49CD-45A8-4A56-942A-01F8314CC483}" type="pres">
      <dgm:prSet presAssocID="{97C5B2E0-5032-4BC7-B318-F7B1985A609F}" presName="ThreeNodes_3" presStyleLbl="node1" presStyleIdx="2" presStyleCnt="3">
        <dgm:presLayoutVars>
          <dgm:bulletEnabled val="1"/>
        </dgm:presLayoutVars>
      </dgm:prSet>
      <dgm:spPr/>
      <dgm:t>
        <a:bodyPr/>
        <a:lstStyle/>
        <a:p>
          <a:endParaRPr lang="cs-CZ"/>
        </a:p>
      </dgm:t>
    </dgm:pt>
    <dgm:pt modelId="{94AC1671-D5EC-473F-898A-B1C712C797A3}" type="pres">
      <dgm:prSet presAssocID="{97C5B2E0-5032-4BC7-B318-F7B1985A609F}" presName="ThreeConn_1-2" presStyleLbl="fgAccFollowNode1" presStyleIdx="0" presStyleCnt="2">
        <dgm:presLayoutVars>
          <dgm:bulletEnabled val="1"/>
        </dgm:presLayoutVars>
      </dgm:prSet>
      <dgm:spPr/>
      <dgm:t>
        <a:bodyPr/>
        <a:lstStyle/>
        <a:p>
          <a:endParaRPr lang="cs-CZ"/>
        </a:p>
      </dgm:t>
    </dgm:pt>
    <dgm:pt modelId="{F1CB7B90-AFD1-4209-99E2-EFEF7EA9ED85}" type="pres">
      <dgm:prSet presAssocID="{97C5B2E0-5032-4BC7-B318-F7B1985A609F}" presName="ThreeConn_2-3" presStyleLbl="fgAccFollowNode1" presStyleIdx="1" presStyleCnt="2">
        <dgm:presLayoutVars>
          <dgm:bulletEnabled val="1"/>
        </dgm:presLayoutVars>
      </dgm:prSet>
      <dgm:spPr/>
      <dgm:t>
        <a:bodyPr/>
        <a:lstStyle/>
        <a:p>
          <a:endParaRPr lang="cs-CZ"/>
        </a:p>
      </dgm:t>
    </dgm:pt>
    <dgm:pt modelId="{1FF49933-A202-4106-BDF5-CFC1D2243322}" type="pres">
      <dgm:prSet presAssocID="{97C5B2E0-5032-4BC7-B318-F7B1985A609F}" presName="ThreeNodes_1_text" presStyleLbl="node1" presStyleIdx="2" presStyleCnt="3">
        <dgm:presLayoutVars>
          <dgm:bulletEnabled val="1"/>
        </dgm:presLayoutVars>
      </dgm:prSet>
      <dgm:spPr/>
      <dgm:t>
        <a:bodyPr/>
        <a:lstStyle/>
        <a:p>
          <a:endParaRPr lang="cs-CZ"/>
        </a:p>
      </dgm:t>
    </dgm:pt>
    <dgm:pt modelId="{844F7F82-635D-422F-9BC4-CE2DD38E3905}" type="pres">
      <dgm:prSet presAssocID="{97C5B2E0-5032-4BC7-B318-F7B1985A609F}" presName="ThreeNodes_2_text" presStyleLbl="node1" presStyleIdx="2" presStyleCnt="3">
        <dgm:presLayoutVars>
          <dgm:bulletEnabled val="1"/>
        </dgm:presLayoutVars>
      </dgm:prSet>
      <dgm:spPr/>
      <dgm:t>
        <a:bodyPr/>
        <a:lstStyle/>
        <a:p>
          <a:endParaRPr lang="cs-CZ"/>
        </a:p>
      </dgm:t>
    </dgm:pt>
    <dgm:pt modelId="{8A501A08-2344-49BB-B5D3-D71BCDC4B380}" type="pres">
      <dgm:prSet presAssocID="{97C5B2E0-5032-4BC7-B318-F7B1985A609F}" presName="ThreeNodes_3_text" presStyleLbl="node1" presStyleIdx="2" presStyleCnt="3">
        <dgm:presLayoutVars>
          <dgm:bulletEnabled val="1"/>
        </dgm:presLayoutVars>
      </dgm:prSet>
      <dgm:spPr/>
      <dgm:t>
        <a:bodyPr/>
        <a:lstStyle/>
        <a:p>
          <a:endParaRPr lang="cs-CZ"/>
        </a:p>
      </dgm:t>
    </dgm:pt>
  </dgm:ptLst>
  <dgm:cxnLst>
    <dgm:cxn modelId="{DE33019A-395F-4E23-BF2A-4C41C4B5E6FF}" type="presOf" srcId="{6A08DFA7-6C66-4436-BB3B-C2D2EEE5A7E1}" destId="{844F7F82-635D-422F-9BC4-CE2DD38E3905}" srcOrd="1" destOrd="0" presId="urn:microsoft.com/office/officeart/2005/8/layout/vProcess5"/>
    <dgm:cxn modelId="{529625A4-C7F3-4384-ABB4-18E3BD20F760}" type="presOf" srcId="{6A08DFA7-6C66-4436-BB3B-C2D2EEE5A7E1}" destId="{8BC0FEF8-015F-4ADE-8B11-1E0761E104F5}" srcOrd="0" destOrd="0" presId="urn:microsoft.com/office/officeart/2005/8/layout/vProcess5"/>
    <dgm:cxn modelId="{0F6CB67C-9805-4CF6-BD17-7DC9917D46C5}" srcId="{97C5B2E0-5032-4BC7-B318-F7B1985A609F}" destId="{6FCACA94-1E4E-4465-8310-E7E9CC777A7B}" srcOrd="0" destOrd="0" parTransId="{DFC16A46-4A95-4D2C-BE6D-A54AE73BBA6C}" sibTransId="{B29516E9-6083-44A9-A7F9-7198A3282075}"/>
    <dgm:cxn modelId="{106A1282-1F90-4286-AD3C-14EF106166F0}" type="presOf" srcId="{081A8010-26A3-4E34-B4D7-322BC6A440C9}" destId="{8A501A08-2344-49BB-B5D3-D71BCDC4B380}" srcOrd="1" destOrd="0" presId="urn:microsoft.com/office/officeart/2005/8/layout/vProcess5"/>
    <dgm:cxn modelId="{E0399FE3-F259-41B3-83B1-AA7A301DF5C6}" srcId="{97C5B2E0-5032-4BC7-B318-F7B1985A609F}" destId="{081A8010-26A3-4E34-B4D7-322BC6A440C9}" srcOrd="2" destOrd="0" parTransId="{245CF036-F7BE-4A20-AC23-7E259DED6A59}" sibTransId="{32188EFE-F100-4A15-A584-3D78BE86B0CC}"/>
    <dgm:cxn modelId="{407D6380-834F-4AB1-9F39-171C3C485A08}" type="presOf" srcId="{46538CE0-F63D-492E-9700-EFE4057CCFA2}" destId="{F1CB7B90-AFD1-4209-99E2-EFEF7EA9ED85}" srcOrd="0" destOrd="0" presId="urn:microsoft.com/office/officeart/2005/8/layout/vProcess5"/>
    <dgm:cxn modelId="{D3BF921E-E4F3-42EC-835E-DE7C7CC26658}" type="presOf" srcId="{6FCACA94-1E4E-4465-8310-E7E9CC777A7B}" destId="{1FF49933-A202-4106-BDF5-CFC1D2243322}" srcOrd="1" destOrd="0" presId="urn:microsoft.com/office/officeart/2005/8/layout/vProcess5"/>
    <dgm:cxn modelId="{63B4F311-93E6-4F39-8800-01E5CBB0F689}" type="presOf" srcId="{6FCACA94-1E4E-4465-8310-E7E9CC777A7B}" destId="{E9E71414-9138-479D-B847-B97A148005E6}" srcOrd="0" destOrd="0" presId="urn:microsoft.com/office/officeart/2005/8/layout/vProcess5"/>
    <dgm:cxn modelId="{165252C3-8482-40B6-B4FA-91A35E0DECAD}" srcId="{97C5B2E0-5032-4BC7-B318-F7B1985A609F}" destId="{6A08DFA7-6C66-4436-BB3B-C2D2EEE5A7E1}" srcOrd="1" destOrd="0" parTransId="{C8CFD9DB-C199-44FC-A87B-F34158CF7EBE}" sibTransId="{46538CE0-F63D-492E-9700-EFE4057CCFA2}"/>
    <dgm:cxn modelId="{7A2B2D8B-04A6-4728-AE64-327D998C76D2}" type="presOf" srcId="{081A8010-26A3-4E34-B4D7-322BC6A440C9}" destId="{F57E49CD-45A8-4A56-942A-01F8314CC483}" srcOrd="0" destOrd="0" presId="urn:microsoft.com/office/officeart/2005/8/layout/vProcess5"/>
    <dgm:cxn modelId="{7637FF67-A130-467B-9C36-60D2CB932C10}" type="presOf" srcId="{97C5B2E0-5032-4BC7-B318-F7B1985A609F}" destId="{A06142A3-A88F-4521-A738-14C430992029}" srcOrd="0" destOrd="0" presId="urn:microsoft.com/office/officeart/2005/8/layout/vProcess5"/>
    <dgm:cxn modelId="{A7A48141-73E4-44E7-BEF5-1892A2807780}" type="presOf" srcId="{B29516E9-6083-44A9-A7F9-7198A3282075}" destId="{94AC1671-D5EC-473F-898A-B1C712C797A3}" srcOrd="0" destOrd="0" presId="urn:microsoft.com/office/officeart/2005/8/layout/vProcess5"/>
    <dgm:cxn modelId="{55C09BFE-B1DC-48B3-9365-CA990DC54030}" type="presParOf" srcId="{A06142A3-A88F-4521-A738-14C430992029}" destId="{08B3145D-413E-45D6-947A-DCF35430AE16}" srcOrd="0" destOrd="0" presId="urn:microsoft.com/office/officeart/2005/8/layout/vProcess5"/>
    <dgm:cxn modelId="{1E4B9D5F-A075-4D57-B3DF-008D38841F04}" type="presParOf" srcId="{A06142A3-A88F-4521-A738-14C430992029}" destId="{E9E71414-9138-479D-B847-B97A148005E6}" srcOrd="1" destOrd="0" presId="urn:microsoft.com/office/officeart/2005/8/layout/vProcess5"/>
    <dgm:cxn modelId="{92B3B771-8A2A-484C-BA1F-105137B10E49}" type="presParOf" srcId="{A06142A3-A88F-4521-A738-14C430992029}" destId="{8BC0FEF8-015F-4ADE-8B11-1E0761E104F5}" srcOrd="2" destOrd="0" presId="urn:microsoft.com/office/officeart/2005/8/layout/vProcess5"/>
    <dgm:cxn modelId="{09BE9736-7005-4516-B86B-DF5623C4FD23}" type="presParOf" srcId="{A06142A3-A88F-4521-A738-14C430992029}" destId="{F57E49CD-45A8-4A56-942A-01F8314CC483}" srcOrd="3" destOrd="0" presId="urn:microsoft.com/office/officeart/2005/8/layout/vProcess5"/>
    <dgm:cxn modelId="{0FD6E983-8EAB-4019-A50A-B1B6D89F5F96}" type="presParOf" srcId="{A06142A3-A88F-4521-A738-14C430992029}" destId="{94AC1671-D5EC-473F-898A-B1C712C797A3}" srcOrd="4" destOrd="0" presId="urn:microsoft.com/office/officeart/2005/8/layout/vProcess5"/>
    <dgm:cxn modelId="{B5D86C9D-3BE1-488A-ACE7-7F56FDD0FD47}" type="presParOf" srcId="{A06142A3-A88F-4521-A738-14C430992029}" destId="{F1CB7B90-AFD1-4209-99E2-EFEF7EA9ED85}" srcOrd="5" destOrd="0" presId="urn:microsoft.com/office/officeart/2005/8/layout/vProcess5"/>
    <dgm:cxn modelId="{CCD570A6-566F-447E-8CE0-934EE78B8DF9}" type="presParOf" srcId="{A06142A3-A88F-4521-A738-14C430992029}" destId="{1FF49933-A202-4106-BDF5-CFC1D2243322}" srcOrd="6" destOrd="0" presId="urn:microsoft.com/office/officeart/2005/8/layout/vProcess5"/>
    <dgm:cxn modelId="{714640B3-77AB-4F60-985D-BA7BB1242B27}" type="presParOf" srcId="{A06142A3-A88F-4521-A738-14C430992029}" destId="{844F7F82-635D-422F-9BC4-CE2DD38E3905}" srcOrd="7" destOrd="0" presId="urn:microsoft.com/office/officeart/2005/8/layout/vProcess5"/>
    <dgm:cxn modelId="{6AA86D07-4413-41E1-BB6B-BC54D83446DC}" type="presParOf" srcId="{A06142A3-A88F-4521-A738-14C430992029}" destId="{8A501A08-2344-49BB-B5D3-D71BCDC4B380}"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71414-9138-479D-B847-B97A148005E6}">
      <dsp:nvSpPr>
        <dsp:cNvPr id="0" name=""/>
        <dsp:cNvSpPr/>
      </dsp:nvSpPr>
      <dsp:spPr>
        <a:xfrm>
          <a:off x="0" y="0"/>
          <a:ext cx="8757689" cy="1537854"/>
        </a:xfrm>
        <a:prstGeom prst="roundRect">
          <a:avLst>
            <a:gd name="adj" fmla="val 10000"/>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cs-CZ" sz="1400" kern="1200" dirty="0"/>
            <a:t>Vymezení pojmu národnostní menšina a příslušník národnostní menšiny stanoví zákon 273/2001 Sb., o právech příslušníků národnostních menšin a o změně některých zákonů, ve znění pozdějších předpisů. Konkrétně § 2 zní:</a:t>
          </a:r>
          <a:endParaRPr lang="en-US" sz="1400" kern="1200" dirty="0"/>
        </a:p>
      </dsp:txBody>
      <dsp:txXfrm>
        <a:off x="45042" y="45042"/>
        <a:ext cx="7098224" cy="1447770"/>
      </dsp:txXfrm>
    </dsp:sp>
    <dsp:sp modelId="{8BC0FEF8-015F-4ADE-8B11-1E0761E104F5}">
      <dsp:nvSpPr>
        <dsp:cNvPr id="0" name=""/>
        <dsp:cNvSpPr/>
      </dsp:nvSpPr>
      <dsp:spPr>
        <a:xfrm>
          <a:off x="772737" y="1794163"/>
          <a:ext cx="8757689" cy="1537854"/>
        </a:xfrm>
        <a:prstGeom prst="roundRect">
          <a:avLst>
            <a:gd name="adj" fmla="val 10000"/>
          </a:avLst>
        </a:prstGeom>
        <a:solidFill>
          <a:schemeClr val="accent2">
            <a:hueOff val="-82827"/>
            <a:satOff val="-27168"/>
            <a:lumOff val="-9901"/>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cs-CZ" sz="1400" kern="1200"/>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endParaRPr lang="en-US" sz="1400" kern="1200"/>
        </a:p>
      </dsp:txBody>
      <dsp:txXfrm>
        <a:off x="817779" y="1839205"/>
        <a:ext cx="6895262" cy="1447770"/>
      </dsp:txXfrm>
    </dsp:sp>
    <dsp:sp modelId="{F57E49CD-45A8-4A56-942A-01F8314CC483}">
      <dsp:nvSpPr>
        <dsp:cNvPr id="0" name=""/>
        <dsp:cNvSpPr/>
      </dsp:nvSpPr>
      <dsp:spPr>
        <a:xfrm>
          <a:off x="1545474" y="3588327"/>
          <a:ext cx="8757689" cy="1537854"/>
        </a:xfrm>
        <a:prstGeom prst="roundRect">
          <a:avLst>
            <a:gd name="adj" fmla="val 10000"/>
          </a:avLst>
        </a:prstGeom>
        <a:solidFill>
          <a:schemeClr val="accent2">
            <a:hueOff val="-165654"/>
            <a:satOff val="-54335"/>
            <a:lumOff val="-1980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cs-CZ" sz="1400" kern="1200"/>
            <a:t>Příslušníkem národnostní menšiny je občan České republiky, který se hlásí k jiné než české národnosti a projevuje přání být považován za příslušníka národnostní menšiny spolu s dalšími, kteří se hlásí ke stejné národnosti.</a:t>
          </a:r>
          <a:endParaRPr lang="en-US" sz="1400" kern="1200"/>
        </a:p>
      </dsp:txBody>
      <dsp:txXfrm>
        <a:off x="1590516" y="3633369"/>
        <a:ext cx="6895262" cy="1447770"/>
      </dsp:txXfrm>
    </dsp:sp>
    <dsp:sp modelId="{94AC1671-D5EC-473F-898A-B1C712C797A3}">
      <dsp:nvSpPr>
        <dsp:cNvPr id="0" name=""/>
        <dsp:cNvSpPr/>
      </dsp:nvSpPr>
      <dsp:spPr>
        <a:xfrm>
          <a:off x="7758083" y="1166206"/>
          <a:ext cx="999605" cy="999605"/>
        </a:xfrm>
        <a:prstGeom prst="downArrow">
          <a:avLst>
            <a:gd name="adj1" fmla="val 55000"/>
            <a:gd name="adj2" fmla="val 45000"/>
          </a:avLst>
        </a:prstGeom>
        <a:solidFill>
          <a:schemeClr val="accent2">
            <a:tint val="40000"/>
            <a:alpha val="90000"/>
            <a:hueOff val="0"/>
            <a:satOff val="0"/>
            <a:lumOff val="0"/>
            <a:alphaOff val="0"/>
          </a:schemeClr>
        </a:solidFill>
        <a:ln w="34925" cap="flat" cmpd="sng" algn="in">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982994" y="1166206"/>
        <a:ext cx="549783" cy="752203"/>
      </dsp:txXfrm>
    </dsp:sp>
    <dsp:sp modelId="{F1CB7B90-AFD1-4209-99E2-EFEF7EA9ED85}">
      <dsp:nvSpPr>
        <dsp:cNvPr id="0" name=""/>
        <dsp:cNvSpPr/>
      </dsp:nvSpPr>
      <dsp:spPr>
        <a:xfrm>
          <a:off x="8530821" y="2950117"/>
          <a:ext cx="999605" cy="999605"/>
        </a:xfrm>
        <a:prstGeom prst="downArrow">
          <a:avLst>
            <a:gd name="adj1" fmla="val 55000"/>
            <a:gd name="adj2" fmla="val 45000"/>
          </a:avLst>
        </a:prstGeom>
        <a:solidFill>
          <a:schemeClr val="accent2">
            <a:tint val="40000"/>
            <a:alpha val="90000"/>
            <a:hueOff val="-35823"/>
            <a:satOff val="-54667"/>
            <a:lumOff val="-5646"/>
            <a:alphaOff val="0"/>
          </a:schemeClr>
        </a:solidFill>
        <a:ln w="34925" cap="flat" cmpd="sng" algn="in">
          <a:solidFill>
            <a:schemeClr val="accent2">
              <a:tint val="40000"/>
              <a:alpha val="90000"/>
              <a:hueOff val="-35823"/>
              <a:satOff val="-54667"/>
              <a:lumOff val="-56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8755732" y="2950117"/>
        <a:ext cx="549783" cy="75220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13A64D-7F71-CA1A-E422-4644D4912C89}"/>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361EC678-E2E4-3ABB-1DD4-F740FC69E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AE4A74B-2A1F-2A0B-289A-BCC1CBD7DD94}"/>
              </a:ext>
            </a:extLst>
          </p:cNvPr>
          <p:cNvSpPr>
            <a:spLocks noGrp="1"/>
          </p:cNvSpPr>
          <p:nvPr>
            <p:ph type="dt" sz="half" idx="10"/>
          </p:nvPr>
        </p:nvSpPr>
        <p:spPr/>
        <p:txBody>
          <a:bodyPr/>
          <a:lstStyle/>
          <a:p>
            <a:fld id="{0B083F1E-D467-45D0-A5BC-E991AAA106E2}" type="datetimeFigureOut">
              <a:rPr lang="cs-CZ" smtClean="0"/>
              <a:t>11.03.2025</a:t>
            </a:fld>
            <a:endParaRPr lang="cs-CZ"/>
          </a:p>
        </p:txBody>
      </p:sp>
      <p:sp>
        <p:nvSpPr>
          <p:cNvPr id="5" name="Zástupný symbol pro zápatí 4">
            <a:extLst>
              <a:ext uri="{FF2B5EF4-FFF2-40B4-BE49-F238E27FC236}">
                <a16:creationId xmlns:a16="http://schemas.microsoft.com/office/drawing/2014/main" id="{836F960B-5D64-6746-D33E-9601D1F96C8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76A4F60-2AD4-B0F9-300C-76AEA8E8970F}"/>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2120877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777AF9-8046-AFDA-7442-7A997CE29B9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CE66D7A5-6102-5C9F-5210-B5EE1ADA378D}"/>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2F90B55-E018-756F-EE67-48242F07311C}"/>
              </a:ext>
            </a:extLst>
          </p:cNvPr>
          <p:cNvSpPr>
            <a:spLocks noGrp="1"/>
          </p:cNvSpPr>
          <p:nvPr>
            <p:ph type="dt" sz="half" idx="10"/>
          </p:nvPr>
        </p:nvSpPr>
        <p:spPr/>
        <p:txBody>
          <a:bodyPr/>
          <a:lstStyle/>
          <a:p>
            <a:fld id="{0B083F1E-D467-45D0-A5BC-E991AAA106E2}" type="datetimeFigureOut">
              <a:rPr lang="cs-CZ" smtClean="0"/>
              <a:t>11.03.2025</a:t>
            </a:fld>
            <a:endParaRPr lang="cs-CZ"/>
          </a:p>
        </p:txBody>
      </p:sp>
      <p:sp>
        <p:nvSpPr>
          <p:cNvPr id="5" name="Zástupný symbol pro zápatí 4">
            <a:extLst>
              <a:ext uri="{FF2B5EF4-FFF2-40B4-BE49-F238E27FC236}">
                <a16:creationId xmlns:a16="http://schemas.microsoft.com/office/drawing/2014/main" id="{CC36D5CB-5525-8660-35AF-CB3B6C24760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F2AFC9A-481B-7849-5CDC-D8BB4938903B}"/>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1674043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BB0FC64B-6FFB-7052-5562-10D342C739B8}"/>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2560CA0C-4EF1-7C5C-9641-4241DF6C5463}"/>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E9AA4A8-1801-F981-23E4-820D12D38DEE}"/>
              </a:ext>
            </a:extLst>
          </p:cNvPr>
          <p:cNvSpPr>
            <a:spLocks noGrp="1"/>
          </p:cNvSpPr>
          <p:nvPr>
            <p:ph type="dt" sz="half" idx="10"/>
          </p:nvPr>
        </p:nvSpPr>
        <p:spPr/>
        <p:txBody>
          <a:bodyPr/>
          <a:lstStyle/>
          <a:p>
            <a:fld id="{0B083F1E-D467-45D0-A5BC-E991AAA106E2}" type="datetimeFigureOut">
              <a:rPr lang="cs-CZ" smtClean="0"/>
              <a:t>11.03.2025</a:t>
            </a:fld>
            <a:endParaRPr lang="cs-CZ"/>
          </a:p>
        </p:txBody>
      </p:sp>
      <p:sp>
        <p:nvSpPr>
          <p:cNvPr id="5" name="Zástupný symbol pro zápatí 4">
            <a:extLst>
              <a:ext uri="{FF2B5EF4-FFF2-40B4-BE49-F238E27FC236}">
                <a16:creationId xmlns:a16="http://schemas.microsoft.com/office/drawing/2014/main" id="{77F8F343-CFD5-F6C0-D7D6-7764D1FCF0E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A27F7E6-05C8-6CB6-3EE4-FEE241ABE20D}"/>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1931527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cs-CZ"/>
              <a:t>Kliknutím lze upravit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3/11/2025</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60059245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132353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3/11/2025</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1445362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cs-CZ"/>
              <a:t>Kliknutím lze upravit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3/11/2025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330443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3/11/2025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794097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3/11/2025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204289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3/11/2025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864395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cs-CZ"/>
              <a:t>Kliknutím lze upravit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3/11/2025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16348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1540C3-1C83-D4E8-7CA6-4BBA4A0BB26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EE6E2C6-5535-C157-14E7-799A6EC35F02}"/>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B337F49-1092-9B6F-2296-3D6B1CC73924}"/>
              </a:ext>
            </a:extLst>
          </p:cNvPr>
          <p:cNvSpPr>
            <a:spLocks noGrp="1"/>
          </p:cNvSpPr>
          <p:nvPr>
            <p:ph type="dt" sz="half" idx="10"/>
          </p:nvPr>
        </p:nvSpPr>
        <p:spPr/>
        <p:txBody>
          <a:bodyPr/>
          <a:lstStyle/>
          <a:p>
            <a:fld id="{0B083F1E-D467-45D0-A5BC-E991AAA106E2}" type="datetimeFigureOut">
              <a:rPr lang="cs-CZ" smtClean="0"/>
              <a:t>11.03.2025</a:t>
            </a:fld>
            <a:endParaRPr lang="cs-CZ"/>
          </a:p>
        </p:txBody>
      </p:sp>
      <p:sp>
        <p:nvSpPr>
          <p:cNvPr id="5" name="Zástupný symbol pro zápatí 4">
            <a:extLst>
              <a:ext uri="{FF2B5EF4-FFF2-40B4-BE49-F238E27FC236}">
                <a16:creationId xmlns:a16="http://schemas.microsoft.com/office/drawing/2014/main" id="{36B9A2B4-40A1-8BF0-0F5E-8E4B5B910ED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2F79054-5826-3289-BCFD-79B7CC15AB81}"/>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1436006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3/11/2025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60288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02851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2161646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38"/>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pPr>
              <a:defRPr/>
            </a:pPr>
            <a:fld id="{0DD35480-4331-4D40-A08A-F36B64A1077B}" type="datetimeFigureOut">
              <a:rPr lang="cs-CZ" smtClean="0"/>
              <a:pPr>
                <a:defRPr/>
              </a:pPr>
              <a:t>11.03.2025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164E71E9-1B52-443C-BC98-3FB7898404F6}" type="slidenum">
              <a:rPr lang="cs-CZ" smtClean="0"/>
              <a:pPr>
                <a:defRPr/>
              </a:pPr>
              <a:t>‹#›</a:t>
            </a:fld>
            <a:endParaRPr lang="cs-CZ"/>
          </a:p>
        </p:txBody>
      </p:sp>
    </p:spTree>
    <p:extLst>
      <p:ext uri="{BB962C8B-B14F-4D97-AF65-F5344CB8AC3E}">
        <p14:creationId xmlns:p14="http://schemas.microsoft.com/office/powerpoint/2010/main" val="3999227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78EDC0AC-2CF8-4B2F-8540-1F1B866890FE}" type="datetimeFigureOut">
              <a:rPr lang="cs-CZ" smtClean="0"/>
              <a:pPr>
                <a:defRPr/>
              </a:pPr>
              <a:t>11.03.2025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EC232F9E-2E69-4DB9-9024-F4A9FBB3FBA2}" type="slidenum">
              <a:rPr lang="cs-CZ" smtClean="0"/>
              <a:pPr>
                <a:defRPr/>
              </a:pPr>
              <a:t>‹#›</a:t>
            </a:fld>
            <a:endParaRPr lang="cs-CZ"/>
          </a:p>
        </p:txBody>
      </p:sp>
    </p:spTree>
    <p:extLst>
      <p:ext uri="{BB962C8B-B14F-4D97-AF65-F5344CB8AC3E}">
        <p14:creationId xmlns:p14="http://schemas.microsoft.com/office/powerpoint/2010/main" val="4140454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13"/>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pPr>
              <a:defRPr/>
            </a:pPr>
            <a:fld id="{9040B971-F2B1-421E-BF9D-0EF0F46C30D2}" type="datetimeFigureOut">
              <a:rPr lang="cs-CZ" smtClean="0"/>
              <a:pPr>
                <a:defRPr/>
              </a:pPr>
              <a:t>11.03.2025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B65A5648-495B-41D1-90B0-6E84D0354425}" type="slidenum">
              <a:rPr lang="cs-CZ" smtClean="0"/>
              <a:pPr>
                <a:defRPr/>
              </a:pPr>
              <a:t>‹#›</a:t>
            </a:fld>
            <a:endParaRPr lang="cs-CZ"/>
          </a:p>
        </p:txBody>
      </p:sp>
    </p:spTree>
    <p:extLst>
      <p:ext uri="{BB962C8B-B14F-4D97-AF65-F5344CB8AC3E}">
        <p14:creationId xmlns:p14="http://schemas.microsoft.com/office/powerpoint/2010/main" val="4027435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pPr>
              <a:defRPr/>
            </a:pPr>
            <a:fld id="{F5108203-49D2-4FD5-A9D2-F38817683327}" type="datetimeFigureOut">
              <a:rPr lang="cs-CZ" smtClean="0"/>
              <a:pPr>
                <a:defRPr/>
              </a:pPr>
              <a:t>11.03.2025</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F3869A34-482A-4365-A3CD-F036C052432A}" type="slidenum">
              <a:rPr lang="cs-CZ" smtClean="0"/>
              <a:pPr>
                <a:defRPr/>
              </a:pPr>
              <a:t>‹#›</a:t>
            </a:fld>
            <a:endParaRPr lang="cs-CZ"/>
          </a:p>
        </p:txBody>
      </p:sp>
    </p:spTree>
    <p:extLst>
      <p:ext uri="{BB962C8B-B14F-4D97-AF65-F5344CB8AC3E}">
        <p14:creationId xmlns:p14="http://schemas.microsoft.com/office/powerpoint/2010/main" val="2557660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pPr>
              <a:defRPr/>
            </a:pPr>
            <a:fld id="{C51C3C9A-E375-43DC-AF83-2DC4B62D7D88}" type="datetimeFigureOut">
              <a:rPr lang="cs-CZ" smtClean="0"/>
              <a:pPr>
                <a:defRPr/>
              </a:pPr>
              <a:t>11.03.2025</a:t>
            </a:fld>
            <a:endParaRPr lang="cs-CZ"/>
          </a:p>
        </p:txBody>
      </p:sp>
      <p:sp>
        <p:nvSpPr>
          <p:cNvPr id="8" name="Zástupný symbol pro zápatí 7"/>
          <p:cNvSpPr>
            <a:spLocks noGrp="1"/>
          </p:cNvSpPr>
          <p:nvPr>
            <p:ph type="ftr" sz="quarter" idx="11"/>
          </p:nvPr>
        </p:nvSpPr>
        <p:spPr/>
        <p:txBody>
          <a:bodyPr/>
          <a:lstStyle/>
          <a:p>
            <a:pPr>
              <a:defRPr/>
            </a:pPr>
            <a:endParaRPr lang="cs-CZ"/>
          </a:p>
        </p:txBody>
      </p:sp>
      <p:sp>
        <p:nvSpPr>
          <p:cNvPr id="9" name="Zástupný symbol pro číslo snímku 8"/>
          <p:cNvSpPr>
            <a:spLocks noGrp="1"/>
          </p:cNvSpPr>
          <p:nvPr>
            <p:ph type="sldNum" sz="quarter" idx="12"/>
          </p:nvPr>
        </p:nvSpPr>
        <p:spPr/>
        <p:txBody>
          <a:bodyPr/>
          <a:lstStyle/>
          <a:p>
            <a:pPr>
              <a:defRPr/>
            </a:pPr>
            <a:fld id="{721AE749-1B48-4806-A011-D0125EBC3B12}" type="slidenum">
              <a:rPr lang="cs-CZ" smtClean="0"/>
              <a:pPr>
                <a:defRPr/>
              </a:pPr>
              <a:t>‹#›</a:t>
            </a:fld>
            <a:endParaRPr lang="cs-CZ"/>
          </a:p>
        </p:txBody>
      </p:sp>
    </p:spTree>
    <p:extLst>
      <p:ext uri="{BB962C8B-B14F-4D97-AF65-F5344CB8AC3E}">
        <p14:creationId xmlns:p14="http://schemas.microsoft.com/office/powerpoint/2010/main" val="2783426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pPr>
              <a:defRPr/>
            </a:pPr>
            <a:fld id="{065B6467-ACB3-40FF-8904-E608FBF6540B}" type="datetimeFigureOut">
              <a:rPr lang="cs-CZ" smtClean="0"/>
              <a:pPr>
                <a:defRPr/>
              </a:pPr>
              <a:t>11.03.2025</a:t>
            </a:fld>
            <a:endParaRPr lang="cs-CZ"/>
          </a:p>
        </p:txBody>
      </p:sp>
      <p:sp>
        <p:nvSpPr>
          <p:cNvPr id="4" name="Zástupný symbol pro zápatí 3"/>
          <p:cNvSpPr>
            <a:spLocks noGrp="1"/>
          </p:cNvSpPr>
          <p:nvPr>
            <p:ph type="ftr" sz="quarter" idx="11"/>
          </p:nvPr>
        </p:nvSpPr>
        <p:spPr/>
        <p:txBody>
          <a:bodyPr/>
          <a:lstStyle/>
          <a:p>
            <a:pPr>
              <a:defRPr/>
            </a:pPr>
            <a:endParaRPr lang="cs-CZ"/>
          </a:p>
        </p:txBody>
      </p:sp>
      <p:sp>
        <p:nvSpPr>
          <p:cNvPr id="5" name="Zástupný symbol pro číslo snímku 4"/>
          <p:cNvSpPr>
            <a:spLocks noGrp="1"/>
          </p:cNvSpPr>
          <p:nvPr>
            <p:ph type="sldNum" sz="quarter" idx="12"/>
          </p:nvPr>
        </p:nvSpPr>
        <p:spPr/>
        <p:txBody>
          <a:bodyPr/>
          <a:lstStyle/>
          <a:p>
            <a:pPr>
              <a:defRPr/>
            </a:pPr>
            <a:fld id="{257BF845-FA9A-4C67-AA4A-377C5D99C9BE}" type="slidenum">
              <a:rPr lang="cs-CZ" smtClean="0"/>
              <a:pPr>
                <a:defRPr/>
              </a:pPr>
              <a:t>‹#›</a:t>
            </a:fld>
            <a:endParaRPr lang="cs-CZ"/>
          </a:p>
        </p:txBody>
      </p:sp>
    </p:spTree>
    <p:extLst>
      <p:ext uri="{BB962C8B-B14F-4D97-AF65-F5344CB8AC3E}">
        <p14:creationId xmlns:p14="http://schemas.microsoft.com/office/powerpoint/2010/main" val="456588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D7E5300E-55E5-4689-B89B-1959054EED9E}" type="datetimeFigureOut">
              <a:rPr lang="cs-CZ" smtClean="0"/>
              <a:pPr>
                <a:defRPr/>
              </a:pPr>
              <a:t>11.03.2025</a:t>
            </a:fld>
            <a:endParaRPr lang="cs-CZ"/>
          </a:p>
        </p:txBody>
      </p:sp>
      <p:sp>
        <p:nvSpPr>
          <p:cNvPr id="3" name="Zástupný symbol pro zápatí 2"/>
          <p:cNvSpPr>
            <a:spLocks noGrp="1"/>
          </p:cNvSpPr>
          <p:nvPr>
            <p:ph type="ftr" sz="quarter" idx="11"/>
          </p:nvPr>
        </p:nvSpPr>
        <p:spPr/>
        <p:txBody>
          <a:bodyPr/>
          <a:lstStyle/>
          <a:p>
            <a:pPr>
              <a:defRPr/>
            </a:pPr>
            <a:endParaRPr lang="cs-CZ"/>
          </a:p>
        </p:txBody>
      </p:sp>
      <p:sp>
        <p:nvSpPr>
          <p:cNvPr id="4" name="Zástupný symbol pro číslo snímku 3"/>
          <p:cNvSpPr>
            <a:spLocks noGrp="1"/>
          </p:cNvSpPr>
          <p:nvPr>
            <p:ph type="sldNum" sz="quarter" idx="12"/>
          </p:nvPr>
        </p:nvSpPr>
        <p:spPr/>
        <p:txBody>
          <a:bodyPr/>
          <a:lstStyle/>
          <a:p>
            <a:pPr>
              <a:defRPr/>
            </a:pPr>
            <a:fld id="{713C048B-00C3-4565-A86F-70A02410E6DF}" type="slidenum">
              <a:rPr lang="cs-CZ" smtClean="0"/>
              <a:pPr>
                <a:defRPr/>
              </a:pPr>
              <a:t>‹#›</a:t>
            </a:fld>
            <a:endParaRPr lang="cs-CZ"/>
          </a:p>
        </p:txBody>
      </p:sp>
    </p:spTree>
    <p:extLst>
      <p:ext uri="{BB962C8B-B14F-4D97-AF65-F5344CB8AC3E}">
        <p14:creationId xmlns:p14="http://schemas.microsoft.com/office/powerpoint/2010/main" val="809043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33C920-D9EB-FCC0-2A5B-71066996F7EF}"/>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1DAF3DC3-7E47-48CE-74ED-080DA1BE5E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F12C2C74-BC17-8165-9BFA-9FFB691F96D0}"/>
              </a:ext>
            </a:extLst>
          </p:cNvPr>
          <p:cNvSpPr>
            <a:spLocks noGrp="1"/>
          </p:cNvSpPr>
          <p:nvPr>
            <p:ph type="dt" sz="half" idx="10"/>
          </p:nvPr>
        </p:nvSpPr>
        <p:spPr/>
        <p:txBody>
          <a:bodyPr/>
          <a:lstStyle/>
          <a:p>
            <a:fld id="{0B083F1E-D467-45D0-A5BC-E991AAA106E2}" type="datetimeFigureOut">
              <a:rPr lang="cs-CZ" smtClean="0"/>
              <a:t>11.03.2025</a:t>
            </a:fld>
            <a:endParaRPr lang="cs-CZ"/>
          </a:p>
        </p:txBody>
      </p:sp>
      <p:sp>
        <p:nvSpPr>
          <p:cNvPr id="5" name="Zástupný symbol pro zápatí 4">
            <a:extLst>
              <a:ext uri="{FF2B5EF4-FFF2-40B4-BE49-F238E27FC236}">
                <a16:creationId xmlns:a16="http://schemas.microsoft.com/office/drawing/2014/main" id="{D0FD8EAD-0DCF-B030-B609-BA6A55CD21C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F438625-CCB7-7E21-FDD0-5C15DF5319CC}"/>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3315017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3"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pPr>
              <a:defRPr/>
            </a:pPr>
            <a:fld id="{E4F3CAA3-7E42-48F2-AFA7-87427A89AF60}" type="datetimeFigureOut">
              <a:rPr lang="cs-CZ" smtClean="0"/>
              <a:pPr>
                <a:defRPr/>
              </a:pPr>
              <a:t>11.03.2025</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3355170C-9AA8-4F31-8D51-D05B01AB7F44}" type="slidenum">
              <a:rPr lang="cs-CZ" smtClean="0"/>
              <a:pPr>
                <a:defRPr/>
              </a:pPr>
              <a:t>‹#›</a:t>
            </a:fld>
            <a:endParaRPr lang="cs-CZ"/>
          </a:p>
        </p:txBody>
      </p:sp>
    </p:spTree>
    <p:extLst>
      <p:ext uri="{BB962C8B-B14F-4D97-AF65-F5344CB8AC3E}">
        <p14:creationId xmlns:p14="http://schemas.microsoft.com/office/powerpoint/2010/main" val="523703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pPr>
              <a:defRPr/>
            </a:pPr>
            <a:fld id="{E71F87F6-2443-4697-B684-6C9E6DD26735}" type="datetimeFigureOut">
              <a:rPr lang="cs-CZ" smtClean="0"/>
              <a:pPr>
                <a:defRPr/>
              </a:pPr>
              <a:t>11.03.2025</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10C49E0E-7F4B-4091-B8BE-0D91888B39FF}" type="slidenum">
              <a:rPr lang="cs-CZ" smtClean="0"/>
              <a:pPr>
                <a:defRPr/>
              </a:pPr>
              <a:t>‹#›</a:t>
            </a:fld>
            <a:endParaRPr lang="cs-CZ"/>
          </a:p>
        </p:txBody>
      </p:sp>
    </p:spTree>
    <p:extLst>
      <p:ext uri="{BB962C8B-B14F-4D97-AF65-F5344CB8AC3E}">
        <p14:creationId xmlns:p14="http://schemas.microsoft.com/office/powerpoint/2010/main" val="1977629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E06986C1-7D57-4E25-98ED-97A85A072308}" type="datetimeFigureOut">
              <a:rPr lang="cs-CZ" smtClean="0"/>
              <a:pPr>
                <a:defRPr/>
              </a:pPr>
              <a:t>11.03.2025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C7E5832D-D138-467D-9A64-D51DBE1FE87F}" type="slidenum">
              <a:rPr lang="cs-CZ" smtClean="0"/>
              <a:pPr>
                <a:defRPr/>
              </a:pPr>
              <a:t>‹#›</a:t>
            </a:fld>
            <a:endParaRPr lang="cs-CZ"/>
          </a:p>
        </p:txBody>
      </p:sp>
    </p:spTree>
    <p:extLst>
      <p:ext uri="{BB962C8B-B14F-4D97-AF65-F5344CB8AC3E}">
        <p14:creationId xmlns:p14="http://schemas.microsoft.com/office/powerpoint/2010/main" val="3214926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51"/>
            <a:ext cx="27432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51"/>
            <a:ext cx="80264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F53A84B2-D45B-4CAD-8BEC-0999005DFA65}" type="datetimeFigureOut">
              <a:rPr lang="cs-CZ" smtClean="0"/>
              <a:pPr>
                <a:defRPr/>
              </a:pPr>
              <a:t>11.03.2025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A399F228-10E3-445F-8DD3-A9809F8FF51C}" type="slidenum">
              <a:rPr lang="cs-CZ" smtClean="0"/>
              <a:pPr>
                <a:defRPr/>
              </a:pPr>
              <a:t>‹#›</a:t>
            </a:fld>
            <a:endParaRPr lang="cs-CZ"/>
          </a:p>
        </p:txBody>
      </p:sp>
    </p:spTree>
    <p:extLst>
      <p:ext uri="{BB962C8B-B14F-4D97-AF65-F5344CB8AC3E}">
        <p14:creationId xmlns:p14="http://schemas.microsoft.com/office/powerpoint/2010/main" val="740509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1590FF-5AA3-6762-165B-49D392AF562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A304AD06-3CCB-E5C4-DB8E-4F4F3A5ECCE0}"/>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34E5E28F-5A61-D2B1-9FF1-3E08BD36B136}"/>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3EEC91CA-8505-CCAB-A277-2920CC41DAD4}"/>
              </a:ext>
            </a:extLst>
          </p:cNvPr>
          <p:cNvSpPr>
            <a:spLocks noGrp="1"/>
          </p:cNvSpPr>
          <p:nvPr>
            <p:ph type="dt" sz="half" idx="10"/>
          </p:nvPr>
        </p:nvSpPr>
        <p:spPr/>
        <p:txBody>
          <a:bodyPr/>
          <a:lstStyle/>
          <a:p>
            <a:fld id="{0B083F1E-D467-45D0-A5BC-E991AAA106E2}" type="datetimeFigureOut">
              <a:rPr lang="cs-CZ" smtClean="0"/>
              <a:t>11.03.2025</a:t>
            </a:fld>
            <a:endParaRPr lang="cs-CZ"/>
          </a:p>
        </p:txBody>
      </p:sp>
      <p:sp>
        <p:nvSpPr>
          <p:cNvPr id="6" name="Zástupný symbol pro zápatí 5">
            <a:extLst>
              <a:ext uri="{FF2B5EF4-FFF2-40B4-BE49-F238E27FC236}">
                <a16:creationId xmlns:a16="http://schemas.microsoft.com/office/drawing/2014/main" id="{84D51CFC-24F1-F9BD-EDF2-BB1B8498CB1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B1A29D0-AA31-DAE6-18EC-B2C2158AE586}"/>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3032189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4D9CC4-217F-C44A-6E52-DCE9749E95A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084A4F22-E47E-4107-3CA9-DE78C414B9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D5A5E462-4B6B-CDD6-CCD4-94B2823954F9}"/>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D24BB8AB-94A3-A2AC-BCBE-FB4A613FC4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FD85A7F-B554-4AF6-C9E9-D39B22081249}"/>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9738C7CA-821D-B78A-8130-507E12574DC2}"/>
              </a:ext>
            </a:extLst>
          </p:cNvPr>
          <p:cNvSpPr>
            <a:spLocks noGrp="1"/>
          </p:cNvSpPr>
          <p:nvPr>
            <p:ph type="dt" sz="half" idx="10"/>
          </p:nvPr>
        </p:nvSpPr>
        <p:spPr/>
        <p:txBody>
          <a:bodyPr/>
          <a:lstStyle/>
          <a:p>
            <a:fld id="{0B083F1E-D467-45D0-A5BC-E991AAA106E2}" type="datetimeFigureOut">
              <a:rPr lang="cs-CZ" smtClean="0"/>
              <a:t>11.03.2025</a:t>
            </a:fld>
            <a:endParaRPr lang="cs-CZ"/>
          </a:p>
        </p:txBody>
      </p:sp>
      <p:sp>
        <p:nvSpPr>
          <p:cNvPr id="8" name="Zástupný symbol pro zápatí 7">
            <a:extLst>
              <a:ext uri="{FF2B5EF4-FFF2-40B4-BE49-F238E27FC236}">
                <a16:creationId xmlns:a16="http://schemas.microsoft.com/office/drawing/2014/main" id="{4857E854-3F34-6FAA-1C74-58F243C72585}"/>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97AC79D6-E1BA-5BEE-791B-DA78E62ABBAD}"/>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247156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4722FE-F725-4BBE-75C5-8F59B369585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FA403ED5-B05F-7BE5-8035-2970C93D7E20}"/>
              </a:ext>
            </a:extLst>
          </p:cNvPr>
          <p:cNvSpPr>
            <a:spLocks noGrp="1"/>
          </p:cNvSpPr>
          <p:nvPr>
            <p:ph type="dt" sz="half" idx="10"/>
          </p:nvPr>
        </p:nvSpPr>
        <p:spPr/>
        <p:txBody>
          <a:bodyPr/>
          <a:lstStyle/>
          <a:p>
            <a:fld id="{0B083F1E-D467-45D0-A5BC-E991AAA106E2}" type="datetimeFigureOut">
              <a:rPr lang="cs-CZ" smtClean="0"/>
              <a:t>11.03.2025</a:t>
            </a:fld>
            <a:endParaRPr lang="cs-CZ"/>
          </a:p>
        </p:txBody>
      </p:sp>
      <p:sp>
        <p:nvSpPr>
          <p:cNvPr id="4" name="Zástupný symbol pro zápatí 3">
            <a:extLst>
              <a:ext uri="{FF2B5EF4-FFF2-40B4-BE49-F238E27FC236}">
                <a16:creationId xmlns:a16="http://schemas.microsoft.com/office/drawing/2014/main" id="{EC903420-2A66-4AB9-8AFD-F50B9B693A6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B84CEA8D-2F1A-DF48-38AA-D45F987000D2}"/>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3387828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D879C58-7F4D-E2B9-A04C-4CFEAB13A91E}"/>
              </a:ext>
            </a:extLst>
          </p:cNvPr>
          <p:cNvSpPr>
            <a:spLocks noGrp="1"/>
          </p:cNvSpPr>
          <p:nvPr>
            <p:ph type="dt" sz="half" idx="10"/>
          </p:nvPr>
        </p:nvSpPr>
        <p:spPr/>
        <p:txBody>
          <a:bodyPr/>
          <a:lstStyle/>
          <a:p>
            <a:fld id="{0B083F1E-D467-45D0-A5BC-E991AAA106E2}" type="datetimeFigureOut">
              <a:rPr lang="cs-CZ" smtClean="0"/>
              <a:t>11.03.2025</a:t>
            </a:fld>
            <a:endParaRPr lang="cs-CZ"/>
          </a:p>
        </p:txBody>
      </p:sp>
      <p:sp>
        <p:nvSpPr>
          <p:cNvPr id="3" name="Zástupný symbol pro zápatí 2">
            <a:extLst>
              <a:ext uri="{FF2B5EF4-FFF2-40B4-BE49-F238E27FC236}">
                <a16:creationId xmlns:a16="http://schemas.microsoft.com/office/drawing/2014/main" id="{83E49833-3E26-AE66-CD28-FB76E11DE4A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FB154A19-F725-37C9-4C8A-6EF8370DFD05}"/>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1484979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639CB3-47FD-B2EA-196C-2EB3AA6127C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2B2E5796-079F-8CAC-C2FD-C37D086C39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63338927-C8B9-7219-2B1E-1D1DA3229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D0C623F-AC2C-B825-3CB9-157324B5969D}"/>
              </a:ext>
            </a:extLst>
          </p:cNvPr>
          <p:cNvSpPr>
            <a:spLocks noGrp="1"/>
          </p:cNvSpPr>
          <p:nvPr>
            <p:ph type="dt" sz="half" idx="10"/>
          </p:nvPr>
        </p:nvSpPr>
        <p:spPr/>
        <p:txBody>
          <a:bodyPr/>
          <a:lstStyle/>
          <a:p>
            <a:fld id="{0B083F1E-D467-45D0-A5BC-E991AAA106E2}" type="datetimeFigureOut">
              <a:rPr lang="cs-CZ" smtClean="0"/>
              <a:t>11.03.2025</a:t>
            </a:fld>
            <a:endParaRPr lang="cs-CZ"/>
          </a:p>
        </p:txBody>
      </p:sp>
      <p:sp>
        <p:nvSpPr>
          <p:cNvPr id="6" name="Zástupný symbol pro zápatí 5">
            <a:extLst>
              <a:ext uri="{FF2B5EF4-FFF2-40B4-BE49-F238E27FC236}">
                <a16:creationId xmlns:a16="http://schemas.microsoft.com/office/drawing/2014/main" id="{2710F68A-CAEC-7C60-A903-266533E49F8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C0C85F2-7E08-C128-8E5D-A7C71B3A1EC7}"/>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293937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3E2D63-9D96-4185-75C2-9C60BC3581E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F4C795ED-FEA0-E24C-AF8C-2C3BA4C284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AE3C0301-5239-CCF8-68A3-196006041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A343665-5AA4-75F3-6444-CE0E56E21D25}"/>
              </a:ext>
            </a:extLst>
          </p:cNvPr>
          <p:cNvSpPr>
            <a:spLocks noGrp="1"/>
          </p:cNvSpPr>
          <p:nvPr>
            <p:ph type="dt" sz="half" idx="10"/>
          </p:nvPr>
        </p:nvSpPr>
        <p:spPr/>
        <p:txBody>
          <a:bodyPr/>
          <a:lstStyle/>
          <a:p>
            <a:fld id="{0B083F1E-D467-45D0-A5BC-E991AAA106E2}" type="datetimeFigureOut">
              <a:rPr lang="cs-CZ" smtClean="0"/>
              <a:t>11.03.2025</a:t>
            </a:fld>
            <a:endParaRPr lang="cs-CZ"/>
          </a:p>
        </p:txBody>
      </p:sp>
      <p:sp>
        <p:nvSpPr>
          <p:cNvPr id="6" name="Zástupný symbol pro zápatí 5">
            <a:extLst>
              <a:ext uri="{FF2B5EF4-FFF2-40B4-BE49-F238E27FC236}">
                <a16:creationId xmlns:a16="http://schemas.microsoft.com/office/drawing/2014/main" id="{DB3FDBA3-7E98-8CED-F2BC-61619C6F828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A347A04-96A7-C861-9ACA-DE78C78A1366}"/>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2608360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BEB877F-0F0B-9059-8087-5EE7A5C36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40BFBCC0-427A-891A-2B7F-E20F89FA22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ABA1F55-FE01-163C-03EC-C829430A2C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083F1E-D467-45D0-A5BC-E991AAA106E2}" type="datetimeFigureOut">
              <a:rPr lang="cs-CZ" smtClean="0"/>
              <a:t>11.03.2025</a:t>
            </a:fld>
            <a:endParaRPr lang="cs-CZ"/>
          </a:p>
        </p:txBody>
      </p:sp>
      <p:sp>
        <p:nvSpPr>
          <p:cNvPr id="5" name="Zástupný symbol pro zápatí 4">
            <a:extLst>
              <a:ext uri="{FF2B5EF4-FFF2-40B4-BE49-F238E27FC236}">
                <a16:creationId xmlns:a16="http://schemas.microsoft.com/office/drawing/2014/main" id="{1E79B5AF-C933-B908-2EE7-1827C0A523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s-CZ"/>
          </a:p>
        </p:txBody>
      </p:sp>
      <p:sp>
        <p:nvSpPr>
          <p:cNvPr id="6" name="Zástupný symbol pro číslo snímku 5">
            <a:extLst>
              <a:ext uri="{FF2B5EF4-FFF2-40B4-BE49-F238E27FC236}">
                <a16:creationId xmlns:a16="http://schemas.microsoft.com/office/drawing/2014/main" id="{0BDEC723-C678-ED53-621B-35C21572A2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3A77EE-31F6-4F6C-A138-27489DEC6F06}" type="slidenum">
              <a:rPr lang="cs-CZ" smtClean="0"/>
              <a:t>‹#›</a:t>
            </a:fld>
            <a:endParaRPr lang="cs-CZ"/>
          </a:p>
        </p:txBody>
      </p:sp>
    </p:spTree>
    <p:extLst>
      <p:ext uri="{BB962C8B-B14F-4D97-AF65-F5344CB8AC3E}">
        <p14:creationId xmlns:p14="http://schemas.microsoft.com/office/powerpoint/2010/main" val="3867933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3/11/2025</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5420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2C1E2FD-A733-4E99-8325-6D4E185D9429}" type="datetimeFigureOut">
              <a:rPr lang="cs-CZ" smtClean="0"/>
              <a:pPr>
                <a:defRPr/>
              </a:pPr>
              <a:t>11.03.2025</a:t>
            </a:fld>
            <a:endParaRPr lang="cs-CZ"/>
          </a:p>
        </p:txBody>
      </p:sp>
      <p:sp>
        <p:nvSpPr>
          <p:cNvPr id="5" name="Zástupný symbol pro zápatí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p>
        </p:txBody>
      </p:sp>
      <p:sp>
        <p:nvSpPr>
          <p:cNvPr id="6" name="Zástupný symbol pro číslo snímku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14094BE-0282-4F9D-8C47-6AF57358B825}" type="slidenum">
              <a:rPr lang="cs-CZ" smtClean="0"/>
              <a:pPr>
                <a:defRPr/>
              </a:pPr>
              <a:t>‹#›</a:t>
            </a:fld>
            <a:endParaRPr lang="cs-CZ"/>
          </a:p>
        </p:txBody>
      </p:sp>
    </p:spTree>
    <p:extLst>
      <p:ext uri="{BB962C8B-B14F-4D97-AF65-F5344CB8AC3E}">
        <p14:creationId xmlns:p14="http://schemas.microsoft.com/office/powerpoint/2010/main" val="6334846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czso.cz/csu/cizinci/2-ciz_nabyvani_obcanstvi"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vlada.gov.cz/assets/ppov/rnm/dokumenty/dokumenty-rady/Vyrocni-zprava-o-cinnosti-Rady-vlady-pro-narodnostni-mensiny-v-roce-2022.pdf" TargetMode="External"/><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file:///C:\Users\uzivatel\Downloads\&#196;&#140;tvrtletn&#195;&#173;_zpr&#195;&#161;va_o_migraci_&#226;&#128;&#147;_IV_2023%20(1).pdf" TargetMode="External"/><Relationship Id="rId2" Type="http://schemas.openxmlformats.org/officeDocument/2006/relationships/hyperlink" Target="https://www.mvcr.cz/clanek/ctvrtletni-zprava-o-migraci-za-ii-ctvrtleti-2023.aspx" TargetMode="External"/><Relationship Id="rId1" Type="http://schemas.openxmlformats.org/officeDocument/2006/relationships/slideLayout" Target="../slideLayouts/slideLayout13.xml"/><Relationship Id="rId4" Type="http://schemas.openxmlformats.org/officeDocument/2006/relationships/hyperlink" Target="https://www.czso.cz/csu/cizinci/cizinci-pocet-cizincu"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file:///C:\Users\uzivatel\Downloads\&#196;&#140;tvrtletn&#195;&#173;_zpr&#195;&#161;va_o_migraci_&#226;&#128;&#147;_IV_2023%20(1).pdf" TargetMode="Externa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domaci.hn.cz/c1-67286760-cesko-starne-skoro-kazdy-paty-zamestnany-je-cizinec-uz-jich-u-nas-pracuje-pres-800-tisic"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hyperlink" Target="https://euaa.europa.eu/sites/default/files/publications/2024-06/2024_Asylum_Report_EN.pdf"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hyperlink" Target="https://www.atlaspredsudku.cz/"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hyperlink" Target="https://sancedetem.cz/dite-cizinec-v-ceske-skole" TargetMode="External"/><Relationship Id="rId3" Type="http://schemas.openxmlformats.org/officeDocument/2006/relationships/hyperlink" Target="https://www.consilium.europa.eu/cs/policies/eu-migration-policy/refugee-inflow-from-ukraine/#protect" TargetMode="External"/><Relationship Id="rId7" Type="http://schemas.openxmlformats.org/officeDocument/2006/relationships/hyperlink" Target="https://www.consilium.europa.eu/cs/policies/eu-migration-policy/refugee-inflow-from-ukraine/#help" TargetMode="External"/><Relationship Id="rId2" Type="http://schemas.openxmlformats.org/officeDocument/2006/relationships/hyperlink" Target="https://www.mvcr.cz/migrace/clanek/ctvrtletni-zpravy-o-situaci-v-oblasti-migrace.aspx" TargetMode="External"/><Relationship Id="rId1" Type="http://schemas.openxmlformats.org/officeDocument/2006/relationships/slideLayout" Target="../slideLayouts/slideLayout13.xml"/><Relationship Id="rId6" Type="http://schemas.openxmlformats.org/officeDocument/2006/relationships/hyperlink" Target="https://www.consilium.europa.eu/cs/policies/eu-migration-policy/refugee-inflow-from-ukraine/#long" TargetMode="External"/><Relationship Id="rId5" Type="http://schemas.openxmlformats.org/officeDocument/2006/relationships/hyperlink" Target="https://www.consilium.europa.eu/cs/policies/eu-migration-policy/refugee-inflow-from-ukraine/#right" TargetMode="External"/><Relationship Id="rId4" Type="http://schemas.openxmlformats.org/officeDocument/2006/relationships/hyperlink" Target="https://www.consilium.europa.eu/cs/policies/eu-migration-policy/refugee-inflow-from-ukraine/#benefit" TargetMode="External"/><Relationship Id="rId9" Type="http://schemas.openxmlformats.org/officeDocument/2006/relationships/hyperlink" Target="https://www.atlaspredsudku.cz/atlas-predsudku"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www.vlada.cz/cz/ppov/rnm/mensiny/romska-narodnostni-mensina-16149/" TargetMode="External"/><Relationship Id="rId13" Type="http://schemas.openxmlformats.org/officeDocument/2006/relationships/hyperlink" Target="http://www.vlada.cz/cz/ppov/rnm/mensiny/srbska-narodnostni-mensina-16158/" TargetMode="External"/><Relationship Id="rId3" Type="http://schemas.openxmlformats.org/officeDocument/2006/relationships/hyperlink" Target="http://www.vlada.cz/cz/ppov/rnm/mensiny/bulharska-narodnostni-mensina-16103/" TargetMode="External"/><Relationship Id="rId7" Type="http://schemas.openxmlformats.org/officeDocument/2006/relationships/hyperlink" Target="http://www.vlada.cz/cz/ppov/rnm/mensiny/polska-narodnostni-mensina-16124/" TargetMode="External"/><Relationship Id="rId12" Type="http://schemas.openxmlformats.org/officeDocument/2006/relationships/hyperlink" Target="http://www.vlada.cz/cz/ppov/rnm/mensiny/slovenska-narodnostni-mensina-16157/" TargetMode="External"/><Relationship Id="rId17" Type="http://schemas.openxmlformats.org/officeDocument/2006/relationships/image" Target="../media/image25.png"/><Relationship Id="rId2" Type="http://schemas.openxmlformats.org/officeDocument/2006/relationships/hyperlink" Target="http://www.vlada.cz/cz/ppov/rnm/mensiny/beloruska-mensina-108869/" TargetMode="External"/><Relationship Id="rId16" Type="http://schemas.openxmlformats.org/officeDocument/2006/relationships/hyperlink" Target="https://www.ceskatelevize.cz/porady/11690334848-sousede/419236100111012/" TargetMode="External"/><Relationship Id="rId1" Type="http://schemas.openxmlformats.org/officeDocument/2006/relationships/slideLayout" Target="../slideLayouts/slideLayout15.xml"/><Relationship Id="rId6" Type="http://schemas.openxmlformats.org/officeDocument/2006/relationships/hyperlink" Target="http://www.vlada.cz/cz/ppov/rnm/mensiny/nemecka-narodnostni-mensina-16122/" TargetMode="External"/><Relationship Id="rId11" Type="http://schemas.openxmlformats.org/officeDocument/2006/relationships/hyperlink" Target="http://www.vlada.cz/cz/ppov/rnm/mensiny/recka-narodnostni-mensina-16156/" TargetMode="External"/><Relationship Id="rId5" Type="http://schemas.openxmlformats.org/officeDocument/2006/relationships/hyperlink" Target="http://www.vlada.cz/cz/ppov/rnm/mensiny/madarska-narodnostni-mensina-16115/" TargetMode="External"/><Relationship Id="rId15" Type="http://schemas.openxmlformats.org/officeDocument/2006/relationships/hyperlink" Target="http://www.vlada.cz/cz/ppov/rnm/mensiny/vietnamska-mensina-108870/" TargetMode="External"/><Relationship Id="rId10" Type="http://schemas.openxmlformats.org/officeDocument/2006/relationships/hyperlink" Target="http://www.vlada.cz/cz/ppov/rnm/mensiny/ruska-narodnostni-mensina-16155/" TargetMode="External"/><Relationship Id="rId4" Type="http://schemas.openxmlformats.org/officeDocument/2006/relationships/hyperlink" Target="http://www.vlada.cz/cz/ppov/rnm/mensiny/chorvatska-narodnostni-mensina-16110/" TargetMode="External"/><Relationship Id="rId9" Type="http://schemas.openxmlformats.org/officeDocument/2006/relationships/hyperlink" Target="http://www.vlada.cz/cz/ppov/rnm/mensiny/rusinska-narodnostni-mensina-16151/" TargetMode="External"/><Relationship Id="rId14" Type="http://schemas.openxmlformats.org/officeDocument/2006/relationships/hyperlink" Target="http://www.vlada.cz/cz/ppov/rnm/mensiny/ukrajinska-narodnostni-mensina-16159/"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www.vlada.cz/cz/ppov/rnm/mensiny/romska-narodnostni-mensina-16149/" TargetMode="External"/><Relationship Id="rId13" Type="http://schemas.openxmlformats.org/officeDocument/2006/relationships/hyperlink" Target="http://www.vlada.cz/cz/ppov/rnm/mensiny/srbska-narodnostni-mensina-16158/" TargetMode="External"/><Relationship Id="rId3" Type="http://schemas.openxmlformats.org/officeDocument/2006/relationships/hyperlink" Target="http://www.vlada.cz/cz/ppov/rnm/mensiny/bulharska-narodnostni-mensina-16103/" TargetMode="External"/><Relationship Id="rId7" Type="http://schemas.openxmlformats.org/officeDocument/2006/relationships/hyperlink" Target="http://www.vlada.cz/cz/ppov/rnm/mensiny/polska-narodnostni-mensina-16124/" TargetMode="External"/><Relationship Id="rId12" Type="http://schemas.openxmlformats.org/officeDocument/2006/relationships/hyperlink" Target="http://www.vlada.cz/cz/ppov/rnm/mensiny/slovenska-narodnostni-mensina-16157/" TargetMode="External"/><Relationship Id="rId17" Type="http://schemas.openxmlformats.org/officeDocument/2006/relationships/image" Target="../media/image26.png"/><Relationship Id="rId2" Type="http://schemas.openxmlformats.org/officeDocument/2006/relationships/hyperlink" Target="http://www.vlada.cz/cz/ppov/rnm/mensiny/beloruska-mensina-108869/" TargetMode="External"/><Relationship Id="rId16" Type="http://schemas.openxmlformats.org/officeDocument/2006/relationships/hyperlink" Target="https://www.ceskatelevize.cz/porady/1131721572-babylon/414236100152001/" TargetMode="External"/><Relationship Id="rId1" Type="http://schemas.openxmlformats.org/officeDocument/2006/relationships/slideLayout" Target="../slideLayouts/slideLayout15.xml"/><Relationship Id="rId6" Type="http://schemas.openxmlformats.org/officeDocument/2006/relationships/hyperlink" Target="http://www.vlada.cz/cz/ppov/rnm/mensiny/nemecka-narodnostni-mensina-16122/" TargetMode="External"/><Relationship Id="rId11" Type="http://schemas.openxmlformats.org/officeDocument/2006/relationships/hyperlink" Target="http://www.vlada.cz/cz/ppov/rnm/mensiny/recka-narodnostni-mensina-16156/" TargetMode="External"/><Relationship Id="rId5" Type="http://schemas.openxmlformats.org/officeDocument/2006/relationships/hyperlink" Target="http://www.vlada.cz/cz/ppov/rnm/mensiny/madarska-narodnostni-mensina-16115/" TargetMode="External"/><Relationship Id="rId15" Type="http://schemas.openxmlformats.org/officeDocument/2006/relationships/hyperlink" Target="http://www.vlada.cz/cz/ppov/rnm/mensiny/vietnamska-mensina-108870/" TargetMode="External"/><Relationship Id="rId10" Type="http://schemas.openxmlformats.org/officeDocument/2006/relationships/hyperlink" Target="http://www.vlada.cz/cz/ppov/rnm/mensiny/ruska-narodnostni-mensina-16155/" TargetMode="External"/><Relationship Id="rId4" Type="http://schemas.openxmlformats.org/officeDocument/2006/relationships/hyperlink" Target="http://www.vlada.cz/cz/ppov/rnm/mensiny/chorvatska-narodnostni-mensina-16110/" TargetMode="External"/><Relationship Id="rId9" Type="http://schemas.openxmlformats.org/officeDocument/2006/relationships/hyperlink" Target="http://www.vlada.cz/cz/ppov/rnm/mensiny/rusinska-narodnostni-mensina-16151/" TargetMode="External"/><Relationship Id="rId14" Type="http://schemas.openxmlformats.org/officeDocument/2006/relationships/hyperlink" Target="http://www.vlada.cz/cz/ppov/rnm/mensiny/ukrajinska-narodnostni-mensina-16159/"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hyperlink" Target="https://vlada.gov.cz/scripts/detail.php?pgid=125" TargetMode="Externa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eb.kurzy.cz/wiki/w/index.php?title=Boh%C3%A9mstv%C3%AD&amp;oldid=11609239" TargetMode="Externa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BwHDSaZbeGM" TargetMode="External"/><Relationship Id="rId2" Type="http://schemas.openxmlformats.org/officeDocument/2006/relationships/hyperlink" Target="https://www.youtube.com/watch?v=fSAdTy8AA8Q"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hyperlink" Target="https://cs.wikipedia.org/wiki/Open_Access" TargetMode="External"/><Relationship Id="rId4" Type="http://schemas.openxmlformats.org/officeDocument/2006/relationships/hyperlink" Target="https://www.vydavatelstviupol.cz/cz/results,1-20?keyword=Preissov%C3%A1+&amp;limitstart=0&amp;option=com_virtuemart&amp;view=category&amp;virtuemart_category_id=0"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paidagogos.net/issues/2016/1/article.php?id=5" TargetMode="External"/><Relationship Id="rId7" Type="http://schemas.openxmlformats.org/officeDocument/2006/relationships/hyperlink" Target="http://soced.cz/wp-content/uploads/2014/11/STUDIE_Limity-%C4%8Desk%C3%A9ho-pojet%C3%AD-multikulturn%C3%AD-v%C3%BDchovy_FINAL.pdf" TargetMode="External"/><Relationship Id="rId2" Type="http://schemas.openxmlformats.org/officeDocument/2006/relationships/hyperlink" Target="https://journals.muni.cz/pedor/article/view/6453" TargetMode="External"/><Relationship Id="rId1" Type="http://schemas.openxmlformats.org/officeDocument/2006/relationships/slideLayout" Target="../slideLayouts/slideLayout24.xml"/><Relationship Id="rId6" Type="http://schemas.openxmlformats.org/officeDocument/2006/relationships/hyperlink" Target="https://journals.phil.muni.cz/studia-paedagogica/article/view/37073" TargetMode="External"/><Relationship Id="rId5" Type="http://schemas.openxmlformats.org/officeDocument/2006/relationships/hyperlink" Target="http://www.phil.muni.cz/journals/index.php/studia-paedagogica/article/view/1545" TargetMode="External"/><Relationship Id="rId4" Type="http://schemas.openxmlformats.org/officeDocument/2006/relationships/hyperlink" Target="http://www.antropoweb.cz/webzin/index.php/webzin/article/view/22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vlada.gov.cz/cz/ppov/rnm/historie-a-soucasnost-rady-15074/" TargetMode="External"/><Relationship Id="rId2" Type="http://schemas.openxmlformats.org/officeDocument/2006/relationships/hyperlink" Target="https://www.vlada.cz/cz/pracovni-a-poradni-organy-vlady/rnm/mensiny/narodnostni-mensiny-15935/" TargetMode="Externa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4" name="Picture 4" descr="Jeden v davu">
            <a:extLst>
              <a:ext uri="{FF2B5EF4-FFF2-40B4-BE49-F238E27FC236}">
                <a16:creationId xmlns:a16="http://schemas.microsoft.com/office/drawing/2014/main" id="{FC355841-7D34-C240-BDE2-178A04FB7FE4}"/>
              </a:ext>
            </a:extLst>
          </p:cNvPr>
          <p:cNvPicPr>
            <a:picLocks noChangeAspect="1"/>
          </p:cNvPicPr>
          <p:nvPr/>
        </p:nvPicPr>
        <p:blipFill rotWithShape="1">
          <a:blip r:embed="rId2"/>
          <a:srcRect t="7726" b="17259"/>
          <a:stretch/>
        </p:blipFill>
        <p:spPr>
          <a:xfrm>
            <a:off x="20" y="10"/>
            <a:ext cx="12191980" cy="6859300"/>
          </a:xfrm>
          <a:prstGeom prst="rect">
            <a:avLst/>
          </a:prstGeom>
        </p:spPr>
      </p:pic>
      <p:sp>
        <p:nvSpPr>
          <p:cNvPr id="15" name="Rectangle 8">
            <a:extLst>
              <a:ext uri="{FF2B5EF4-FFF2-40B4-BE49-F238E27FC236}">
                <a16:creationId xmlns:a16="http://schemas.microsoft.com/office/drawing/2014/main" id="{310B1DD0-264A-47E3-A16A-C87AFA51E6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6" name="Freeform 6">
            <a:extLst>
              <a:ext uri="{FF2B5EF4-FFF2-40B4-BE49-F238E27FC236}">
                <a16:creationId xmlns:a16="http://schemas.microsoft.com/office/drawing/2014/main" id="{69C1BB7B-F21E-41A2-B30C-D8507B9602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3" name="Freeform 6">
            <a:extLst>
              <a:ext uri="{FF2B5EF4-FFF2-40B4-BE49-F238E27FC236}">
                <a16:creationId xmlns:a16="http://schemas.microsoft.com/office/drawing/2014/main" id="{DF6D7DDE-F8A1-4105-9729-F9EB5F81A3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4BE163B5-091F-4F41-B2AB-7CA81FE63062}"/>
              </a:ext>
            </a:extLst>
          </p:cNvPr>
          <p:cNvSpPr>
            <a:spLocks noGrp="1"/>
          </p:cNvSpPr>
          <p:nvPr>
            <p:ph type="ctrTitle"/>
          </p:nvPr>
        </p:nvSpPr>
        <p:spPr>
          <a:xfrm>
            <a:off x="1915128" y="1788454"/>
            <a:ext cx="8361229" cy="2098226"/>
          </a:xfrm>
        </p:spPr>
        <p:txBody>
          <a:bodyPr>
            <a:normAutofit/>
          </a:bodyPr>
          <a:lstStyle/>
          <a:p>
            <a:r>
              <a:rPr lang="pt-BR">
                <a:solidFill>
                  <a:schemeClr val="bg2"/>
                </a:solidFill>
              </a:rPr>
              <a:t> </a:t>
            </a:r>
            <a:r>
              <a:rPr lang="cs-CZ">
                <a:solidFill>
                  <a:schemeClr val="bg2"/>
                </a:solidFill>
              </a:rPr>
              <a:t>menšinové skupiny</a:t>
            </a:r>
          </a:p>
        </p:txBody>
      </p:sp>
      <p:sp>
        <p:nvSpPr>
          <p:cNvPr id="3" name="Podnadpis 2">
            <a:extLst>
              <a:ext uri="{FF2B5EF4-FFF2-40B4-BE49-F238E27FC236}">
                <a16:creationId xmlns:a16="http://schemas.microsoft.com/office/drawing/2014/main" id="{F03AF717-5EE3-4530-9CE6-74475552AB26}"/>
              </a:ext>
            </a:extLst>
          </p:cNvPr>
          <p:cNvSpPr>
            <a:spLocks noGrp="1"/>
          </p:cNvSpPr>
          <p:nvPr>
            <p:ph type="subTitle" idx="1"/>
          </p:nvPr>
        </p:nvSpPr>
        <p:spPr>
          <a:xfrm>
            <a:off x="2679906" y="3956279"/>
            <a:ext cx="6831673" cy="1086237"/>
          </a:xfrm>
        </p:spPr>
        <p:txBody>
          <a:bodyPr>
            <a:normAutofit/>
          </a:bodyPr>
          <a:lstStyle/>
          <a:p>
            <a:pPr>
              <a:spcAft>
                <a:spcPts val="600"/>
              </a:spcAft>
            </a:pPr>
            <a:r>
              <a:rPr lang="cs-CZ">
                <a:solidFill>
                  <a:schemeClr val="bg2"/>
                </a:solidFill>
              </a:rPr>
              <a:t>Mgr. Andrea Preissová Krejčí, Ph.D. </a:t>
            </a:r>
          </a:p>
        </p:txBody>
      </p:sp>
    </p:spTree>
    <p:extLst>
      <p:ext uri="{BB962C8B-B14F-4D97-AF65-F5344CB8AC3E}">
        <p14:creationId xmlns:p14="http://schemas.microsoft.com/office/powerpoint/2010/main" val="31133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852D8-38B8-43E7-AD39-AF53F0079274}"/>
              </a:ext>
            </a:extLst>
          </p:cNvPr>
          <p:cNvSpPr>
            <a:spLocks noGrp="1"/>
          </p:cNvSpPr>
          <p:nvPr>
            <p:ph type="title"/>
          </p:nvPr>
        </p:nvSpPr>
        <p:spPr>
          <a:xfrm>
            <a:off x="1371600" y="685800"/>
            <a:ext cx="9601200" cy="1485900"/>
          </a:xfrm>
        </p:spPr>
        <p:txBody>
          <a:bodyPr>
            <a:normAutofit/>
          </a:bodyPr>
          <a:lstStyle/>
          <a:p>
            <a:r>
              <a:rPr lang="cs-CZ" b="1" dirty="0"/>
              <a:t>Národnostní menšiny</a:t>
            </a:r>
            <a:br>
              <a:rPr lang="cs-CZ" b="1" dirty="0"/>
            </a:br>
            <a:endParaRPr lang="cs-CZ" dirty="0"/>
          </a:p>
        </p:txBody>
      </p:sp>
      <p:graphicFrame>
        <p:nvGraphicFramePr>
          <p:cNvPr id="7" name="Zástupný obsah 2">
            <a:extLst>
              <a:ext uri="{FF2B5EF4-FFF2-40B4-BE49-F238E27FC236}">
                <a16:creationId xmlns:a16="http://schemas.microsoft.com/office/drawing/2014/main" id="{4DD1AC91-4133-92F0-0438-2BE75E748433}"/>
              </a:ext>
            </a:extLst>
          </p:cNvPr>
          <p:cNvGraphicFramePr>
            <a:graphicFrameLocks noGrp="1"/>
          </p:cNvGraphicFramePr>
          <p:nvPr>
            <p:ph idx="1"/>
          </p:nvPr>
        </p:nvGraphicFramePr>
        <p:xfrm>
          <a:off x="1371600" y="1450109"/>
          <a:ext cx="10303164" cy="5126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26048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251775-1AC0-452A-8947-055CC87AED5A}"/>
              </a:ext>
            </a:extLst>
          </p:cNvPr>
          <p:cNvSpPr>
            <a:spLocks noGrp="1"/>
          </p:cNvSpPr>
          <p:nvPr>
            <p:ph type="title"/>
          </p:nvPr>
        </p:nvSpPr>
        <p:spPr>
          <a:xfrm>
            <a:off x="1023562" y="685800"/>
            <a:ext cx="10493524" cy="1485900"/>
          </a:xfrm>
        </p:spPr>
        <p:txBody>
          <a:bodyPr>
            <a:normAutofit/>
          </a:bodyPr>
          <a:lstStyle/>
          <a:p>
            <a:r>
              <a:rPr lang="cs-CZ" b="1"/>
              <a:t>Počty obyvatel Česka podle národností: </a:t>
            </a:r>
            <a:endParaRPr lang="cs-CZ"/>
          </a:p>
        </p:txBody>
      </p:sp>
      <p:sp>
        <p:nvSpPr>
          <p:cNvPr id="10" name="Rectangle 9">
            <a:extLst>
              <a:ext uri="{FF2B5EF4-FFF2-40B4-BE49-F238E27FC236}">
                <a16:creationId xmlns:a16="http://schemas.microsoft.com/office/drawing/2014/main" id="{B9F89C22-0475-4427-B7C8-0269AD40E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Zástupný obsah 2">
            <a:extLst>
              <a:ext uri="{FF2B5EF4-FFF2-40B4-BE49-F238E27FC236}">
                <a16:creationId xmlns:a16="http://schemas.microsoft.com/office/drawing/2014/main" id="{A628193B-5AE7-49BD-A279-1E1DE0F8EA2B}"/>
              </a:ext>
            </a:extLst>
          </p:cNvPr>
          <p:cNvSpPr>
            <a:spLocks noGrp="1"/>
          </p:cNvSpPr>
          <p:nvPr>
            <p:ph idx="1"/>
          </p:nvPr>
        </p:nvSpPr>
        <p:spPr>
          <a:xfrm>
            <a:off x="1023562" y="2286000"/>
            <a:ext cx="5072437" cy="3581400"/>
          </a:xfrm>
        </p:spPr>
        <p:txBody>
          <a:bodyPr>
            <a:normAutofit/>
          </a:bodyPr>
          <a:lstStyle/>
          <a:p>
            <a:r>
              <a:rPr lang="cs-CZ" sz="1100" dirty="0"/>
              <a:t>https://www.czso.cz/staticke/data/2000013/CR/SPCR152.pdf</a:t>
            </a:r>
            <a:br>
              <a:rPr lang="cs-CZ" sz="1100" dirty="0"/>
            </a:br>
            <a:r>
              <a:rPr lang="cs-CZ" sz="1100" dirty="0"/>
              <a:t>- souhrnná tabulka;</a:t>
            </a:r>
            <a:br>
              <a:rPr lang="cs-CZ" sz="1100" dirty="0"/>
            </a:br>
            <a:r>
              <a:rPr lang="cs-CZ" sz="1100" dirty="0"/>
              <a:t> </a:t>
            </a:r>
            <a:br>
              <a:rPr lang="cs-CZ" sz="1100" dirty="0"/>
            </a:br>
            <a:r>
              <a:rPr lang="cs-CZ" sz="1100" dirty="0"/>
              <a:t>https://www.czso.cz/documents/10180/20551765/170223-14.pdf</a:t>
            </a:r>
            <a:br>
              <a:rPr lang="cs-CZ" sz="1100" dirty="0"/>
            </a:br>
            <a:r>
              <a:rPr lang="cs-CZ" sz="1100" b="1" dirty="0"/>
              <a:t>- analýza: Národnostní struktura obyvatel. </a:t>
            </a:r>
            <a:r>
              <a:rPr lang="cs-CZ" sz="1100" dirty="0"/>
              <a:t/>
            </a:r>
            <a:br>
              <a:rPr lang="cs-CZ" sz="1100" dirty="0"/>
            </a:br>
            <a:r>
              <a:rPr lang="cs-CZ" sz="1100" dirty="0"/>
              <a:t> </a:t>
            </a:r>
            <a:br>
              <a:rPr lang="cs-CZ" sz="1100" dirty="0"/>
            </a:br>
            <a:r>
              <a:rPr lang="cs-CZ" sz="1100" b="1" dirty="0"/>
              <a:t>Něco jiného pak jsou počty cizinců, které jsou aktualizovány každý rok, viz:</a:t>
            </a:r>
            <a:r>
              <a:rPr lang="cs-CZ" sz="1100" dirty="0"/>
              <a:t/>
            </a:r>
            <a:br>
              <a:rPr lang="cs-CZ" sz="1100" dirty="0"/>
            </a:br>
            <a:r>
              <a:rPr lang="cs-CZ" sz="1100" dirty="0"/>
              <a:t>https://www.czso.cz/csu/cizinci/cizinci-pocet-cizincu </a:t>
            </a:r>
            <a:br>
              <a:rPr lang="cs-CZ" sz="1100" dirty="0"/>
            </a:br>
            <a:r>
              <a:rPr lang="cs-CZ" sz="1100" dirty="0"/>
              <a:t> </a:t>
            </a:r>
            <a:br>
              <a:rPr lang="cs-CZ" sz="1100" dirty="0"/>
            </a:br>
            <a:r>
              <a:rPr lang="cs-CZ" sz="1100" b="1" dirty="0"/>
              <a:t>Tady jsou informace k zákonu o státním občanství ČR:</a:t>
            </a:r>
            <a:r>
              <a:rPr lang="cs-CZ" sz="1100" dirty="0"/>
              <a:t/>
            </a:r>
            <a:br>
              <a:rPr lang="cs-CZ" sz="1100" dirty="0"/>
            </a:br>
            <a:r>
              <a:rPr lang="cs-CZ" sz="1100" dirty="0"/>
              <a:t>https://www.mvcr.cz/clanek/informace-k-novemu-zakonu-o-statnim-obcanstvi-cr.aspx?fbclid=IwAR3lEEOwUTf1Ws0XTGh7_2x_AaQp8wU3z-15Ug4IGWFP1YiduXdSUMR1x6M </a:t>
            </a:r>
            <a:br>
              <a:rPr lang="cs-CZ" sz="1100" dirty="0"/>
            </a:br>
            <a:r>
              <a:rPr lang="cs-CZ" sz="1100" b="1" dirty="0"/>
              <a:t>- uvádí se tam, že "Dne 1. 1. </a:t>
            </a:r>
            <a:r>
              <a:rPr lang="cs-CZ" sz="1100" b="1" dirty="0">
                <a:solidFill>
                  <a:srgbClr val="FF0000"/>
                </a:solidFill>
              </a:rPr>
              <a:t>2014</a:t>
            </a:r>
            <a:r>
              <a:rPr lang="cs-CZ" sz="1100" b="1" dirty="0"/>
              <a:t> nabyde účinnosti zákon č. 186/2013 Sb., </a:t>
            </a:r>
            <a:r>
              <a:rPr lang="cs-CZ" sz="1100" b="1" dirty="0">
                <a:solidFill>
                  <a:srgbClr val="FF0000"/>
                </a:solidFill>
              </a:rPr>
              <a:t>o státním občanství České republiky a o změně některých zákonů </a:t>
            </a:r>
            <a:r>
              <a:rPr lang="cs-CZ" sz="1100" b="1" dirty="0"/>
              <a:t>(zákon o státním občanství České republiky)", který mj. plně opouští princip jediného státního občanství a naopak se zcela přiklání k možnosti existence dvojího (či vícerého) státního občanství.</a:t>
            </a:r>
            <a:r>
              <a:rPr lang="cs-CZ" sz="1100" dirty="0"/>
              <a:t/>
            </a:r>
            <a:br>
              <a:rPr lang="cs-CZ" sz="1100" dirty="0"/>
            </a:br>
            <a:r>
              <a:rPr lang="cs-CZ" sz="1100" dirty="0"/>
              <a:t> </a:t>
            </a:r>
            <a:br>
              <a:rPr lang="cs-CZ" sz="1100" dirty="0"/>
            </a:br>
            <a:r>
              <a:rPr lang="cs-CZ" sz="1100" dirty="0"/>
              <a:t>a k nabývání občanství nějaké statistické informace zde:</a:t>
            </a:r>
            <a:br>
              <a:rPr lang="cs-CZ" sz="1100" dirty="0"/>
            </a:br>
            <a:r>
              <a:rPr lang="cs-CZ" sz="1100" dirty="0">
                <a:hlinkClick r:id="rId2"/>
              </a:rPr>
              <a:t>https://www.czso.cz/csu/cizinci/2-ciz_nabyvani_obcanstvi</a:t>
            </a:r>
            <a:r>
              <a:rPr lang="cs-CZ" sz="1100" dirty="0"/>
              <a:t>.  </a:t>
            </a:r>
          </a:p>
        </p:txBody>
      </p:sp>
      <p:pic>
        <p:nvPicPr>
          <p:cNvPr id="5" name="Obrázek 4" descr="Obsah obrázku text, číslo, snímek obrazovky, Písmo&#10;&#10;Popis byl vytvořen automaticky">
            <a:extLst>
              <a:ext uri="{FF2B5EF4-FFF2-40B4-BE49-F238E27FC236}">
                <a16:creationId xmlns:a16="http://schemas.microsoft.com/office/drawing/2014/main" id="{3FF0C519-4D1E-B888-03A0-56D20519B8EA}"/>
              </a:ext>
            </a:extLst>
          </p:cNvPr>
          <p:cNvPicPr>
            <a:picLocks noChangeAspect="1"/>
          </p:cNvPicPr>
          <p:nvPr/>
        </p:nvPicPr>
        <p:blipFill>
          <a:blip r:embed="rId3"/>
          <a:stretch>
            <a:fillRect/>
          </a:stretch>
        </p:blipFill>
        <p:spPr>
          <a:xfrm>
            <a:off x="6411641" y="2953674"/>
            <a:ext cx="5105445" cy="2335740"/>
          </a:xfrm>
          <a:prstGeom prst="rect">
            <a:avLst/>
          </a:prstGeom>
        </p:spPr>
      </p:pic>
    </p:spTree>
    <p:extLst>
      <p:ext uri="{BB962C8B-B14F-4D97-AF65-F5344CB8AC3E}">
        <p14:creationId xmlns:p14="http://schemas.microsoft.com/office/powerpoint/2010/main" val="9754193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A2FD372-2702-B10A-0D47-F48AB607579A}"/>
              </a:ext>
            </a:extLst>
          </p:cNvPr>
          <p:cNvPicPr>
            <a:picLocks noChangeAspect="1"/>
          </p:cNvPicPr>
          <p:nvPr/>
        </p:nvPicPr>
        <p:blipFill>
          <a:blip r:embed="rId2"/>
          <a:stretch>
            <a:fillRect/>
          </a:stretch>
        </p:blipFill>
        <p:spPr>
          <a:xfrm>
            <a:off x="1120477" y="1149627"/>
            <a:ext cx="9951041" cy="4552600"/>
          </a:xfrm>
          <a:prstGeom prst="rect">
            <a:avLst/>
          </a:prstGeom>
        </p:spPr>
      </p:pic>
    </p:spTree>
    <p:extLst>
      <p:ext uri="{BB962C8B-B14F-4D97-AF65-F5344CB8AC3E}">
        <p14:creationId xmlns:p14="http://schemas.microsoft.com/office/powerpoint/2010/main" val="41325105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Skupina barevných dřevěných figurek">
            <a:extLst>
              <a:ext uri="{FF2B5EF4-FFF2-40B4-BE49-F238E27FC236}">
                <a16:creationId xmlns:a16="http://schemas.microsoft.com/office/drawing/2014/main" id="{643E59F5-0D50-D0D7-4B9B-90A22B4A60B9}"/>
              </a:ext>
            </a:extLst>
          </p:cNvPr>
          <p:cNvPicPr>
            <a:picLocks noChangeAspect="1"/>
          </p:cNvPicPr>
          <p:nvPr/>
        </p:nvPicPr>
        <p:blipFill rotWithShape="1">
          <a:blip r:embed="rId2"/>
          <a:srcRect t="12221" r="1" b="6531"/>
          <a:stretch/>
        </p:blipFill>
        <p:spPr>
          <a:xfrm>
            <a:off x="-1" y="10"/>
            <a:ext cx="12188652" cy="6857990"/>
          </a:xfrm>
          <a:prstGeom prst="rect">
            <a:avLst/>
          </a:prstGeom>
        </p:spPr>
      </p:pic>
      <p:sp>
        <p:nvSpPr>
          <p:cNvPr id="9" name="Rectangle 8">
            <a:extLst>
              <a:ext uri="{FF2B5EF4-FFF2-40B4-BE49-F238E27FC236}">
                <a16:creationId xmlns:a16="http://schemas.microsoft.com/office/drawing/2014/main" id="{BC46CD03-D076-40A3-9AA4-2B7BB288B1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67DB9114-91C6-45ED-99B3-B8D45A331CF2}"/>
              </a:ext>
            </a:extLst>
          </p:cNvPr>
          <p:cNvSpPr>
            <a:spLocks noGrp="1"/>
          </p:cNvSpPr>
          <p:nvPr>
            <p:ph type="title"/>
          </p:nvPr>
        </p:nvSpPr>
        <p:spPr>
          <a:xfrm>
            <a:off x="1371600" y="685800"/>
            <a:ext cx="9601200" cy="1485900"/>
          </a:xfrm>
        </p:spPr>
        <p:txBody>
          <a:bodyPr>
            <a:normAutofit/>
          </a:bodyPr>
          <a:lstStyle/>
          <a:p>
            <a:r>
              <a:rPr lang="cs-CZ" b="1" dirty="0"/>
              <a:t>V současnosti jsou uznanými národnostními menšinami v ČR tyto: </a:t>
            </a:r>
            <a:endParaRPr lang="cs-CZ" dirty="0"/>
          </a:p>
        </p:txBody>
      </p:sp>
      <p:sp>
        <p:nvSpPr>
          <p:cNvPr id="11" name="Rectangle 10">
            <a:extLst>
              <a:ext uri="{FF2B5EF4-FFF2-40B4-BE49-F238E27FC236}">
                <a16:creationId xmlns:a16="http://schemas.microsoft.com/office/drawing/2014/main" id="{88D28697-83F7-4C09-A9B2-6CAA588556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Zástupný obsah 2">
            <a:extLst>
              <a:ext uri="{FF2B5EF4-FFF2-40B4-BE49-F238E27FC236}">
                <a16:creationId xmlns:a16="http://schemas.microsoft.com/office/drawing/2014/main" id="{35232258-7106-4A59-9C56-47D2174716F4}"/>
              </a:ext>
            </a:extLst>
          </p:cNvPr>
          <p:cNvSpPr>
            <a:spLocks noGrp="1"/>
          </p:cNvSpPr>
          <p:nvPr>
            <p:ph idx="1"/>
          </p:nvPr>
        </p:nvSpPr>
        <p:spPr>
          <a:xfrm>
            <a:off x="1540042" y="2171700"/>
            <a:ext cx="9432758" cy="4782552"/>
          </a:xfrm>
        </p:spPr>
        <p:txBody>
          <a:bodyPr>
            <a:noAutofit/>
          </a:bodyPr>
          <a:lstStyle/>
          <a:p>
            <a:r>
              <a:rPr lang="cs-CZ" sz="1800" b="1" dirty="0"/>
              <a:t>Bulhaři, Chorvati, Maďaři, Němci, Poláci, Slováci, Srbové, Romové, Rusíni, Rusové, Řekové, Ukrajinci, Vietnamci, Bělorusové.</a:t>
            </a:r>
          </a:p>
          <a:p>
            <a:r>
              <a:rPr lang="cs-CZ" sz="1800" dirty="0"/>
              <a:t>Status národnostní menšiny komunitám umožňuje více rozvíjet jejich kulturu, tradice a především jazyk. Menšiny musí splňovat dvě základní podmínky: jejich komunity musí v českých zemích historicky působit (přesná doba není stanovená), a mít dostatečný počet příslušníků s českým občanstvím (rovněž není upřesněn). Zařazení národnostní menšiny mezi uznané navrhuje Rada vlády pro národnostní menšiny a schvaluje vláda ČR (Jiřička, Žilková, 2013).</a:t>
            </a:r>
          </a:p>
          <a:p>
            <a:r>
              <a:rPr lang="cs-CZ" sz="1800" b="1" dirty="0"/>
              <a:t>Rada vlády pro národnostní menšiny </a:t>
            </a:r>
            <a:r>
              <a:rPr lang="cs-CZ" sz="1800" dirty="0"/>
              <a:t>(dále jen „Rada“) je stálým poradním a iniciativním orgánem vlády České republiky pro otázky týkající se národnostních menšin a jejich příslušníků (Vláda ČR, 2009–2020a).</a:t>
            </a:r>
          </a:p>
          <a:p>
            <a:r>
              <a:rPr lang="cs-CZ" sz="1600" dirty="0">
                <a:hlinkClick r:id="rId3"/>
              </a:rPr>
              <a:t>Vyrocni-zprava-o-cinnosti-Rady-vlady-pro-narodnostni-mensiny-v-roce-2022.pdf (gov.cz)</a:t>
            </a:r>
            <a:r>
              <a:rPr lang="cs-CZ" sz="1800" dirty="0"/>
              <a:t> </a:t>
            </a:r>
          </a:p>
          <a:p>
            <a:r>
              <a:rPr lang="cs-CZ" sz="1800" dirty="0"/>
              <a:t>Mimo tuto Radu se menšinovou problematikou zaobírá </a:t>
            </a:r>
            <a:r>
              <a:rPr lang="cs-CZ" sz="1800" b="1" dirty="0"/>
              <a:t>také Rada vlády pro záležitosti romské menšiny,</a:t>
            </a:r>
            <a:r>
              <a:rPr lang="cs-CZ" sz="1800" dirty="0"/>
              <a:t> tato je také stálým poradním a iniciačním orgánem vlády v oblasti romské integrace (Vláda ČR, 2009–2020b).</a:t>
            </a:r>
          </a:p>
        </p:txBody>
      </p:sp>
    </p:spTree>
    <p:extLst>
      <p:ext uri="{BB962C8B-B14F-4D97-AF65-F5344CB8AC3E}">
        <p14:creationId xmlns:p14="http://schemas.microsoft.com/office/powerpoint/2010/main" val="28857934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852D8-38B8-43E7-AD39-AF53F0079274}"/>
              </a:ext>
            </a:extLst>
          </p:cNvPr>
          <p:cNvSpPr>
            <a:spLocks noGrp="1"/>
          </p:cNvSpPr>
          <p:nvPr>
            <p:ph type="title"/>
          </p:nvPr>
        </p:nvSpPr>
        <p:spPr/>
        <p:txBody>
          <a:bodyPr>
            <a:normAutofit/>
          </a:bodyPr>
          <a:lstStyle/>
          <a:p>
            <a:r>
              <a:rPr lang="cs-CZ" b="1" dirty="0"/>
              <a:t>Národnostní menšiny</a:t>
            </a:r>
            <a:br>
              <a:rPr lang="cs-CZ" b="1" dirty="0"/>
            </a:br>
            <a:r>
              <a:rPr lang="cs-CZ" sz="2200" b="1" dirty="0">
                <a:solidFill>
                  <a:srgbClr val="FF0000"/>
                </a:solidFill>
              </a:rPr>
              <a:t>opáčko</a:t>
            </a:r>
            <a:r>
              <a:rPr lang="cs-CZ" b="1" dirty="0"/>
              <a:t/>
            </a:r>
            <a:br>
              <a:rPr lang="cs-CZ" b="1" dirty="0"/>
            </a:br>
            <a:endParaRPr lang="cs-CZ" sz="2000" i="1" dirty="0"/>
          </a:p>
        </p:txBody>
      </p:sp>
      <p:sp>
        <p:nvSpPr>
          <p:cNvPr id="3" name="Zástupný obsah 2">
            <a:extLst>
              <a:ext uri="{FF2B5EF4-FFF2-40B4-BE49-F238E27FC236}">
                <a16:creationId xmlns:a16="http://schemas.microsoft.com/office/drawing/2014/main" id="{E767A976-343B-418E-996F-164AF92BE874}"/>
              </a:ext>
            </a:extLst>
          </p:cNvPr>
          <p:cNvSpPr>
            <a:spLocks noGrp="1"/>
          </p:cNvSpPr>
          <p:nvPr>
            <p:ph idx="1"/>
          </p:nvPr>
        </p:nvSpPr>
        <p:spPr>
          <a:xfrm>
            <a:off x="1371600" y="2286000"/>
            <a:ext cx="9601200" cy="4133850"/>
          </a:xfrm>
        </p:spPr>
        <p:txBody>
          <a:bodyPr>
            <a:normAutofit lnSpcReduction="10000"/>
          </a:bodyPr>
          <a:lstStyle/>
          <a:p>
            <a:r>
              <a:rPr lang="cs-CZ" dirty="0"/>
              <a:t>Vymezení pojmu národnostní menšina a příslušník národnostní menšiny stanoví zákon 273/2001 Sb., o právech příslušníků národnostních menšin a o změně některých zákonů, ve znění pozdějších předpisů. Konkrétně § 2 zní:</a:t>
            </a:r>
          </a:p>
          <a:p>
            <a:r>
              <a:rPr lang="cs-CZ" i="1" dirty="0"/>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p>
          <a:p>
            <a:r>
              <a:rPr lang="cs-CZ" dirty="0"/>
              <a:t>Příslušníkem národnostní menšiny je občan České republiky, který se hlásí k jiné než české národnosti a projevuje přání být považován za příslušníka národnostní menšiny spolu s dalšími, kteří se hlásí ke stejné národnosti.</a:t>
            </a:r>
          </a:p>
          <a:p>
            <a:endParaRPr lang="cs-CZ" dirty="0"/>
          </a:p>
        </p:txBody>
      </p:sp>
    </p:spTree>
    <p:extLst>
      <p:ext uri="{BB962C8B-B14F-4D97-AF65-F5344CB8AC3E}">
        <p14:creationId xmlns:p14="http://schemas.microsoft.com/office/powerpoint/2010/main" val="13262825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AB8836-177D-4861-B764-62A60B406651}"/>
              </a:ext>
            </a:extLst>
          </p:cNvPr>
          <p:cNvSpPr>
            <a:spLocks noGrp="1"/>
          </p:cNvSpPr>
          <p:nvPr>
            <p:ph type="title"/>
          </p:nvPr>
        </p:nvSpPr>
        <p:spPr>
          <a:xfrm>
            <a:off x="1371600" y="301841"/>
            <a:ext cx="9601200" cy="1252639"/>
          </a:xfrm>
        </p:spPr>
        <p:txBody>
          <a:bodyPr/>
          <a:lstStyle/>
          <a:p>
            <a:r>
              <a:rPr lang="cs-CZ" b="1" dirty="0"/>
              <a:t>Cizinci </a:t>
            </a:r>
          </a:p>
        </p:txBody>
      </p:sp>
      <p:sp>
        <p:nvSpPr>
          <p:cNvPr id="3" name="Zástupný obsah 2">
            <a:extLst>
              <a:ext uri="{FF2B5EF4-FFF2-40B4-BE49-F238E27FC236}">
                <a16:creationId xmlns:a16="http://schemas.microsoft.com/office/drawing/2014/main" id="{1EF8FCF0-714E-49F4-A8DC-5F6B5804C050}"/>
              </a:ext>
            </a:extLst>
          </p:cNvPr>
          <p:cNvSpPr>
            <a:spLocks noGrp="1"/>
          </p:cNvSpPr>
          <p:nvPr>
            <p:ph idx="1"/>
          </p:nvPr>
        </p:nvSpPr>
        <p:spPr>
          <a:xfrm>
            <a:off x="1371600" y="1554480"/>
            <a:ext cx="10378440" cy="5303520"/>
          </a:xfrm>
        </p:spPr>
        <p:txBody>
          <a:bodyPr>
            <a:normAutofit fontScale="85000" lnSpcReduction="20000"/>
          </a:bodyPr>
          <a:lstStyle/>
          <a:p>
            <a:r>
              <a:rPr lang="cs-CZ" dirty="0"/>
              <a:t>Jinou skupinou (také termínově vymezenou) jsou </a:t>
            </a:r>
            <a:r>
              <a:rPr lang="cs-CZ" b="1" dirty="0"/>
              <a:t>cizí státní příslušníci, tj. cizinci.</a:t>
            </a:r>
          </a:p>
          <a:p>
            <a:pPr marL="0" indent="0">
              <a:buNone/>
            </a:pPr>
            <a:r>
              <a:rPr lang="cs-CZ" dirty="0"/>
              <a:t>K 30. červnu </a:t>
            </a:r>
            <a:r>
              <a:rPr lang="cs-CZ" b="1" dirty="0"/>
              <a:t>2023 </a:t>
            </a:r>
            <a:r>
              <a:rPr lang="cs-CZ" dirty="0"/>
              <a:t>bylo na území ČR registrováno celkem </a:t>
            </a:r>
            <a:r>
              <a:rPr lang="cs-CZ" b="1" dirty="0"/>
              <a:t>1 036 798 osob cizí státní příslušnosti</a:t>
            </a:r>
            <a:r>
              <a:rPr lang="cs-CZ" dirty="0"/>
              <a:t>, z toho </a:t>
            </a:r>
            <a:r>
              <a:rPr lang="cs-CZ" b="1" dirty="0"/>
              <a:t>344 398 na základě oprávnění k přechodnému pobytu, 342 186 na základě oprávnění k trvalému pobytu a 350 214 na základě (aktivní) registrace dočasné ochrany. </a:t>
            </a:r>
            <a:r>
              <a:rPr lang="cs-CZ" dirty="0"/>
              <a:t>V tomto počtu mírně převažují ti, kteří v ČR mají trvalý pobyt, nad těmi, kteří zde žijí přechodně. Nejvíce cizinců žije v Praze, Brně a Plzni. </a:t>
            </a:r>
          </a:p>
          <a:p>
            <a:r>
              <a:rPr lang="cs-CZ" dirty="0"/>
              <a:t>Nejpočetnější komunitu cizinců na území Česka již delší dobu tvoří Ukrajinci. Před vypuknutím ruské vojenské agrese na Ukrajině jich tu žilo 199 210. V důsledku ruské vojenské agrese nyní žije v Česku přes 550 000 Ukrajinců. Následuje Slovensko (118 130) a s větším odstupem pak Vietnam (67 047) a Rusko (42 505), dále pak Rumunsko (20 203), Polsko (17 802), Bulharsko (17 769) a Německo (13 183). Cizinecká populace v Česku je ale rozmanitá s příchozími téměř ze všech koutů světa. Narazit tak můžete i na někoho z Jamajky (19), Mosambiku (12) nebo třeba Svaté Lucie (4). Nejvíce cizinců si za svůj domov vybralo Prahu, v hlavním městě jich žije přes 30 %. Z ostatních krajů je nejpopulárnější Středočeský (bez Prahy) a následuje Jihomoravský kraj. Naopak nejméně cizinců žije v Olomouckém a ve Zlínském kraji. Aktualizované statistiky k počtu cizinců pravidelně vydává Český statistický úřad nebo Ministerstvo vnitra.</a:t>
            </a:r>
          </a:p>
          <a:p>
            <a:r>
              <a:rPr lang="cs-CZ" b="1" dirty="0"/>
              <a:t>Pozor, nezaměňujme tedy příslušníky národnostních menšin a cizí státní příslušníky, byť se mohou hlásit ke stejné národnosti. </a:t>
            </a:r>
            <a:endParaRPr lang="cs-CZ" dirty="0"/>
          </a:p>
          <a:p>
            <a:r>
              <a:rPr lang="cs-CZ" b="1" dirty="0"/>
              <a:t>Čtvrtletní zpráva o migraci za II. čtvrtletí 2023: </a:t>
            </a:r>
            <a:r>
              <a:rPr lang="cs-CZ" b="1" dirty="0">
                <a:hlinkClick r:id="rId2">
                  <a:extLst>
                    <a:ext uri="{A12FA001-AC4F-418D-AE19-62706E023703}">
                      <ahyp:hlinkClr xmlns:ahyp="http://schemas.microsoft.com/office/drawing/2018/hyperlinkcolor" xmlns="" val="tx"/>
                    </a:ext>
                  </a:extLst>
                </a:hlinkClick>
              </a:rPr>
              <a:t>Čtvrtletní zpráva o migraci za II. čtvrtletí 2023 - Ministerstvo vnitra České republiky (mvcr.cz)</a:t>
            </a:r>
            <a:r>
              <a:rPr lang="cs-CZ" b="1" dirty="0"/>
              <a:t>, cit. 30. 8. 2023).  </a:t>
            </a:r>
          </a:p>
          <a:p>
            <a:r>
              <a:rPr lang="pt-BR" dirty="0">
                <a:hlinkClick r:id="rId3"/>
              </a:rPr>
              <a:t>Čtvrtletní_zpráva_o_migraci_–_IV_2023 (1).pdf</a:t>
            </a:r>
            <a:r>
              <a:rPr lang="cs-CZ" dirty="0"/>
              <a:t> </a:t>
            </a:r>
            <a:endParaRPr lang="cs-CZ" b="1" dirty="0"/>
          </a:p>
          <a:p>
            <a:r>
              <a:rPr lang="cs-CZ" dirty="0">
                <a:hlinkClick r:id="rId4"/>
              </a:rPr>
              <a:t>Cizinci: Počet cizinců | ČSÚ (czso.cz</a:t>
            </a:r>
            <a:r>
              <a:rPr lang="cs-CZ">
                <a:hlinkClick r:id="rId4"/>
              </a:rPr>
              <a:t>)</a:t>
            </a:r>
            <a:r>
              <a:rPr lang="cs-CZ" b="1"/>
              <a:t>  </a:t>
            </a:r>
            <a:endParaRPr lang="cs-CZ" b="1" dirty="0"/>
          </a:p>
          <a:p>
            <a:endParaRPr lang="cs-CZ" dirty="0"/>
          </a:p>
        </p:txBody>
      </p:sp>
    </p:spTree>
    <p:extLst>
      <p:ext uri="{BB962C8B-B14F-4D97-AF65-F5344CB8AC3E}">
        <p14:creationId xmlns:p14="http://schemas.microsoft.com/office/powerpoint/2010/main" val="22046414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D9D6BF1-DFF2-4526-9D13-BF339D8C416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9"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40"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sp>
        <p:nvSpPr>
          <p:cNvPr id="42" name="Rectangle 41">
            <a:extLst>
              <a:ext uri="{FF2B5EF4-FFF2-40B4-BE49-F238E27FC236}">
                <a16:creationId xmlns:a16="http://schemas.microsoft.com/office/drawing/2014/main" id="{56C94072-1B34-48FB-9A9C-5A9A0FFC8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2" name="Obrázek 1">
            <a:extLst>
              <a:ext uri="{FF2B5EF4-FFF2-40B4-BE49-F238E27FC236}">
                <a16:creationId xmlns:a16="http://schemas.microsoft.com/office/drawing/2014/main" id="{F556E989-D19E-24CE-531B-75DCB8568606}"/>
              </a:ext>
            </a:extLst>
          </p:cNvPr>
          <p:cNvPicPr>
            <a:picLocks noChangeAspect="1"/>
          </p:cNvPicPr>
          <p:nvPr/>
        </p:nvPicPr>
        <p:blipFill rotWithShape="1">
          <a:blip r:embed="rId2"/>
          <a:srcRect/>
          <a:stretch/>
        </p:blipFill>
        <p:spPr>
          <a:xfrm>
            <a:off x="20" y="-12182"/>
            <a:ext cx="12191980" cy="6857990"/>
          </a:xfrm>
          <a:prstGeom prst="rect">
            <a:avLst/>
          </a:prstGeom>
        </p:spPr>
      </p:pic>
      <p:sp>
        <p:nvSpPr>
          <p:cNvPr id="50" name="Rectangle 43">
            <a:extLst>
              <a:ext uri="{FF2B5EF4-FFF2-40B4-BE49-F238E27FC236}">
                <a16:creationId xmlns:a16="http://schemas.microsoft.com/office/drawing/2014/main" id="{1D5941F3-0256-4E90-BBBC-5A6EDEB8E0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6" name="Nadpis 5">
            <a:extLst>
              <a:ext uri="{FF2B5EF4-FFF2-40B4-BE49-F238E27FC236}">
                <a16:creationId xmlns:a16="http://schemas.microsoft.com/office/drawing/2014/main" id="{E1EE5211-6274-0B22-D4F2-76225B925CC9}"/>
              </a:ext>
            </a:extLst>
          </p:cNvPr>
          <p:cNvSpPr>
            <a:spLocks noGrp="1"/>
          </p:cNvSpPr>
          <p:nvPr>
            <p:ph type="title"/>
          </p:nvPr>
        </p:nvSpPr>
        <p:spPr>
          <a:xfrm>
            <a:off x="6298010" y="4333009"/>
            <a:ext cx="5268177" cy="1761131"/>
          </a:xfrm>
        </p:spPr>
        <p:txBody>
          <a:bodyPr vert="horz" lIns="91440" tIns="45720" rIns="91440" bIns="45720" rtlCol="0" anchor="b">
            <a:normAutofit/>
          </a:bodyPr>
          <a:lstStyle/>
          <a:p>
            <a:r>
              <a:rPr lang="en-US" sz="3600" cap="all" dirty="0" err="1">
                <a:solidFill>
                  <a:srgbClr val="FFFFFF"/>
                </a:solidFill>
              </a:rPr>
              <a:t>Aktuální</a:t>
            </a:r>
            <a:r>
              <a:rPr lang="en-US" sz="3600" cap="all" dirty="0">
                <a:solidFill>
                  <a:srgbClr val="FFFFFF"/>
                </a:solidFill>
              </a:rPr>
              <a:t> </a:t>
            </a:r>
            <a:r>
              <a:rPr lang="en-US" sz="3600" cap="all" dirty="0" err="1">
                <a:solidFill>
                  <a:srgbClr val="FFFFFF"/>
                </a:solidFill>
              </a:rPr>
              <a:t>zprávy</a:t>
            </a:r>
            <a:r>
              <a:rPr lang="en-US" sz="3600" cap="all" dirty="0">
                <a:solidFill>
                  <a:srgbClr val="FFFFFF"/>
                </a:solidFill>
              </a:rPr>
              <a:t> o </a:t>
            </a:r>
            <a:r>
              <a:rPr lang="en-US" sz="3600" cap="all" dirty="0" err="1">
                <a:solidFill>
                  <a:srgbClr val="FFFFFF"/>
                </a:solidFill>
              </a:rPr>
              <a:t>migraci</a:t>
            </a:r>
            <a:r>
              <a:rPr lang="en-US" sz="3600" cap="all" dirty="0">
                <a:solidFill>
                  <a:srgbClr val="FFFFFF"/>
                </a:solidFill>
              </a:rPr>
              <a:t> v </a:t>
            </a:r>
            <a:r>
              <a:rPr lang="en-US" sz="3600" cap="all" dirty="0" err="1">
                <a:solidFill>
                  <a:srgbClr val="FFFFFF"/>
                </a:solidFill>
              </a:rPr>
              <a:t>rámci</a:t>
            </a:r>
            <a:r>
              <a:rPr lang="en-US" sz="3600" cap="all" dirty="0">
                <a:solidFill>
                  <a:srgbClr val="FFFFFF"/>
                </a:solidFill>
              </a:rPr>
              <a:t> ČR </a:t>
            </a:r>
            <a:r>
              <a:rPr lang="cs-CZ" sz="3600" cap="all" dirty="0" smtClean="0">
                <a:solidFill>
                  <a:srgbClr val="FFFFFF"/>
                </a:solidFill>
              </a:rPr>
              <a:t/>
            </a:r>
            <a:br>
              <a:rPr lang="cs-CZ" sz="3600" cap="all" dirty="0" smtClean="0">
                <a:solidFill>
                  <a:srgbClr val="FFFFFF"/>
                </a:solidFill>
              </a:rPr>
            </a:br>
            <a:endParaRPr lang="en-US" sz="3600" cap="all" dirty="0">
              <a:solidFill>
                <a:srgbClr val="FF0000"/>
              </a:solidFill>
            </a:endParaRPr>
          </a:p>
        </p:txBody>
      </p:sp>
      <p:sp>
        <p:nvSpPr>
          <p:cNvPr id="51" name="Freeform: Shape 45">
            <a:extLst>
              <a:ext uri="{FF2B5EF4-FFF2-40B4-BE49-F238E27FC236}">
                <a16:creationId xmlns:a16="http://schemas.microsoft.com/office/drawing/2014/main" id="{A5019358-4900-4555-99FF-EF6AE90B8E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03333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66B077-6567-8146-1747-6F7E0F60907A}"/>
              </a:ext>
            </a:extLst>
          </p:cNvPr>
          <p:cNvSpPr>
            <a:spLocks noGrp="1"/>
          </p:cNvSpPr>
          <p:nvPr>
            <p:ph type="title"/>
          </p:nvPr>
        </p:nvSpPr>
        <p:spPr>
          <a:xfrm>
            <a:off x="1371600" y="685800"/>
            <a:ext cx="9601200" cy="1000125"/>
          </a:xfrm>
        </p:spPr>
        <p:txBody>
          <a:bodyPr/>
          <a:lstStyle/>
          <a:p>
            <a:r>
              <a:rPr lang="cs-CZ" dirty="0"/>
              <a:t>Legální migrace</a:t>
            </a:r>
          </a:p>
        </p:txBody>
      </p:sp>
      <p:sp>
        <p:nvSpPr>
          <p:cNvPr id="3" name="Zástupný obsah 2">
            <a:extLst>
              <a:ext uri="{FF2B5EF4-FFF2-40B4-BE49-F238E27FC236}">
                <a16:creationId xmlns:a16="http://schemas.microsoft.com/office/drawing/2014/main" id="{4FCD4988-8A16-D88D-0FEB-D68717CB4713}"/>
              </a:ext>
            </a:extLst>
          </p:cNvPr>
          <p:cNvSpPr>
            <a:spLocks noGrp="1"/>
          </p:cNvSpPr>
          <p:nvPr>
            <p:ph idx="1"/>
          </p:nvPr>
        </p:nvSpPr>
        <p:spPr>
          <a:xfrm>
            <a:off x="1371599" y="1400175"/>
            <a:ext cx="10615613" cy="5243513"/>
          </a:xfrm>
        </p:spPr>
        <p:txBody>
          <a:bodyPr>
            <a:normAutofit fontScale="92500" lnSpcReduction="10000"/>
          </a:bodyPr>
          <a:lstStyle/>
          <a:p>
            <a:r>
              <a:rPr lang="cs-CZ" dirty="0"/>
              <a:t>K 30. červnu 2023 bylo na území ČR registrováno celkem 1 036 798 osob cizí státní příslušnosti, z  toho 344 398 na základě oprávnění k  přechodnému pobytu a  342 186 na základě oprávnění k trvalému pobytu a 350 214 na základě registrace dočasné ochrany. Za výrazným nárůstem počtu cizinců na území ČR stojí zejména </a:t>
            </a:r>
            <a:r>
              <a:rPr lang="cs-CZ" b="1" dirty="0"/>
              <a:t>vydávání dočasné ochrany </a:t>
            </a:r>
            <a:r>
              <a:rPr lang="cs-CZ" dirty="0"/>
              <a:t>státním příslušníkům Ukrajiny, kteří prchají před válkou ve své zemi. </a:t>
            </a:r>
            <a:r>
              <a:rPr lang="cs-CZ" b="1" dirty="0"/>
              <a:t>Mezi cizinci pobývajícími legálně na území ČR převažují občané třetích zemí (808 474 osob, tj. 78  %) nad občany členských států EU, EHP a Švýcarska (228 324 osob, tj. 22 %).  </a:t>
            </a:r>
          </a:p>
          <a:p>
            <a:pPr marL="0" indent="0">
              <a:buNone/>
            </a:pPr>
            <a:r>
              <a:rPr lang="cs-CZ" dirty="0"/>
              <a:t>MEZINÁRODNÍ OCHRANA</a:t>
            </a:r>
          </a:p>
          <a:p>
            <a:r>
              <a:rPr lang="cs-CZ" dirty="0"/>
              <a:t> V období od 1. ledna do 30. června 2023 bylo v  České republice evidováno celkem 708 žádostí o mezinárodní ochranu. Nejvíce žádostí o mezinárodní ochranu v  tomto období podali státní příslušníci Turecka, a  to  konkrétně 78 žádostí. Dalšími v pořadí byli žadatelé z následujících států: Uzbekistánu  (74), Vietnamu (74) a Ukrajiny (73).</a:t>
            </a:r>
          </a:p>
          <a:p>
            <a:pPr marL="0" indent="0">
              <a:buNone/>
            </a:pPr>
            <a:r>
              <a:rPr lang="cs-CZ" dirty="0"/>
              <a:t>DOČASNÁ OCHRANA </a:t>
            </a:r>
          </a:p>
          <a:p>
            <a:r>
              <a:rPr lang="cs-CZ" dirty="0"/>
              <a:t>Za výrazným nárůstem počtu cizinců na území ČR stojí zejména vydávání dočasné ochrany těm, kteří prchají z důvodu ruské vojenské agrese na Ukrajině. K 30. 6. 2023 bylo v České republice evidováno celkem 349 140 aktivních registrací dočasných ochran. Celkově vydaných dočasných ochran bylo za období od začátku konfliktu (24. 2. 2022) do 2. 7. 2023 celkem 537 350. </a:t>
            </a:r>
          </a:p>
          <a:p>
            <a:endParaRPr lang="cs-CZ" dirty="0"/>
          </a:p>
          <a:p>
            <a:endParaRPr lang="cs-CZ" dirty="0"/>
          </a:p>
        </p:txBody>
      </p:sp>
    </p:spTree>
    <p:extLst>
      <p:ext uri="{BB962C8B-B14F-4D97-AF65-F5344CB8AC3E}">
        <p14:creationId xmlns:p14="http://schemas.microsoft.com/office/powerpoint/2010/main" val="28905716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5B1239-84FF-465E-69F5-0A054BB72B02}"/>
              </a:ext>
            </a:extLst>
          </p:cNvPr>
          <p:cNvSpPr>
            <a:spLocks noGrp="1"/>
          </p:cNvSpPr>
          <p:nvPr>
            <p:ph type="title"/>
          </p:nvPr>
        </p:nvSpPr>
        <p:spPr>
          <a:xfrm>
            <a:off x="8471424" y="1110882"/>
            <a:ext cx="3053039" cy="1060817"/>
          </a:xfrm>
        </p:spPr>
        <p:txBody>
          <a:bodyPr vert="horz" lIns="91440" tIns="45720" rIns="91440" bIns="45720" rtlCol="0" anchor="b">
            <a:normAutofit fontScale="90000"/>
          </a:bodyPr>
          <a:lstStyle/>
          <a:p>
            <a:r>
              <a:rPr lang="cs-CZ" sz="2800" dirty="0"/>
              <a:t>Cizinci p</a:t>
            </a:r>
            <a:r>
              <a:rPr lang="en-US" sz="2800" dirty="0" err="1"/>
              <a:t>odle</a:t>
            </a:r>
            <a:r>
              <a:rPr lang="en-US" sz="2800" dirty="0"/>
              <a:t> </a:t>
            </a:r>
            <a:r>
              <a:rPr lang="en-US" sz="2800" dirty="0" err="1"/>
              <a:t>státní</a:t>
            </a:r>
            <a:r>
              <a:rPr lang="en-US" sz="2800" dirty="0"/>
              <a:t> </a:t>
            </a:r>
            <a:r>
              <a:rPr lang="en-US" sz="2800" dirty="0" err="1"/>
              <a:t>příslušnosti</a:t>
            </a:r>
            <a:r>
              <a:rPr lang="cs-CZ" sz="2800" dirty="0"/>
              <a:t> </a:t>
            </a:r>
            <a:r>
              <a:rPr lang="cs-CZ" sz="2800" b="1" dirty="0">
                <a:solidFill>
                  <a:srgbClr val="FF0000"/>
                </a:solidFill>
              </a:rPr>
              <a:t>IV. 2023</a:t>
            </a:r>
            <a:endParaRPr lang="en-US" sz="2800" b="1" dirty="0">
              <a:solidFill>
                <a:srgbClr val="FF0000"/>
              </a:solidFill>
            </a:endParaRPr>
          </a:p>
        </p:txBody>
      </p:sp>
      <p:sp>
        <p:nvSpPr>
          <p:cNvPr id="11" name="Rectangle 3">
            <a:extLst>
              <a:ext uri="{FF2B5EF4-FFF2-40B4-BE49-F238E27FC236}">
                <a16:creationId xmlns:a16="http://schemas.microsoft.com/office/drawing/2014/main" id="{3ACBE472-7EFE-B6C3-04D1-6120B236A764}"/>
              </a:ext>
            </a:extLst>
          </p:cNvPr>
          <p:cNvSpPr>
            <a:spLocks noChangeArrowheads="1"/>
          </p:cNvSpPr>
          <p:nvPr/>
        </p:nvSpPr>
        <p:spPr bwMode="auto">
          <a:xfrm>
            <a:off x="8471423" y="2286000"/>
            <a:ext cx="3053039" cy="39319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84048" marR="0" lvl="0" indent="-384048" algn="l" defTabSz="914400" rtl="0" eaLnBrk="1" fontAlgn="base" latinLnBrk="0" hangingPunct="1">
              <a:lnSpc>
                <a:spcPct val="94000"/>
              </a:lnSpc>
              <a:spcBef>
                <a:spcPct val="0"/>
              </a:spcBef>
              <a:spcAft>
                <a:spcPts val="200"/>
              </a:spcAft>
              <a:buClrTx/>
              <a:buSzTx/>
              <a:buFont typeface="Franklin Gothic Book" panose="020B0503020102020204" pitchFamily="34" charset="0"/>
              <a:buNone/>
              <a:tabLst/>
              <a:defRPr/>
            </a:pPr>
            <a:r>
              <a:rPr kumimoji="0" lang="en-US" altLang="cs-CZ" sz="1600" b="0" i="0" u="none" strike="noStrike" kern="1200" cap="none" spc="0" normalizeH="0" baseline="0" noProof="0">
                <a:ln>
                  <a:noFill/>
                </a:ln>
                <a:solidFill>
                  <a:srgbClr val="191B0E"/>
                </a:solidFill>
                <a:effectLst/>
                <a:uLnTx/>
                <a:uFillTx/>
                <a:latin typeface="Franklin Gothic Book" panose="020B0503020102020204"/>
                <a:ea typeface="+mn-ea"/>
                <a:cs typeface="+mn-cs"/>
              </a:rPr>
              <a:t>zdroj: OAMP, MV </a:t>
            </a:r>
          </a:p>
        </p:txBody>
      </p:sp>
      <p:graphicFrame>
        <p:nvGraphicFramePr>
          <p:cNvPr id="9" name="Zástupný obsah 8">
            <a:extLst>
              <a:ext uri="{FF2B5EF4-FFF2-40B4-BE49-F238E27FC236}">
                <a16:creationId xmlns:a16="http://schemas.microsoft.com/office/drawing/2014/main" id="{0A0F48FC-AF21-753F-D3F8-765C8E382861}"/>
              </a:ext>
            </a:extLst>
          </p:cNvPr>
          <p:cNvGraphicFramePr>
            <a:graphicFrameLocks noGrp="1"/>
          </p:cNvGraphicFramePr>
          <p:nvPr>
            <p:ph idx="1"/>
          </p:nvPr>
        </p:nvGraphicFramePr>
        <p:xfrm>
          <a:off x="634275" y="826069"/>
          <a:ext cx="6900381" cy="5205871"/>
        </p:xfrm>
        <a:graphic>
          <a:graphicData uri="http://schemas.openxmlformats.org/drawingml/2006/table">
            <a:tbl>
              <a:tblPr firstRow="1" firstCol="1" bandRow="1">
                <a:tableStyleId>{3B4B98B0-60AC-42C2-AFA5-B58CD77FA1E5}</a:tableStyleId>
              </a:tblPr>
              <a:tblGrid>
                <a:gridCol w="3281985">
                  <a:extLst>
                    <a:ext uri="{9D8B030D-6E8A-4147-A177-3AD203B41FA5}">
                      <a16:colId xmlns:a16="http://schemas.microsoft.com/office/drawing/2014/main" val="517952849"/>
                    </a:ext>
                  </a:extLst>
                </a:gridCol>
                <a:gridCol w="2016583">
                  <a:extLst>
                    <a:ext uri="{9D8B030D-6E8A-4147-A177-3AD203B41FA5}">
                      <a16:colId xmlns:a16="http://schemas.microsoft.com/office/drawing/2014/main" val="2769987016"/>
                    </a:ext>
                  </a:extLst>
                </a:gridCol>
                <a:gridCol w="1601813">
                  <a:extLst>
                    <a:ext uri="{9D8B030D-6E8A-4147-A177-3AD203B41FA5}">
                      <a16:colId xmlns:a16="http://schemas.microsoft.com/office/drawing/2014/main" val="2261419842"/>
                    </a:ext>
                  </a:extLst>
                </a:gridCol>
              </a:tblGrid>
              <a:tr h="473261">
                <a:tc>
                  <a:txBody>
                    <a:bodyPr/>
                    <a:lstStyle/>
                    <a:p>
                      <a:pPr indent="180340" algn="just">
                        <a:lnSpc>
                          <a:spcPct val="115000"/>
                        </a:lnSpc>
                        <a:spcBef>
                          <a:spcPts val="1200"/>
                        </a:spcBef>
                        <a:spcAft>
                          <a:spcPts val="1200"/>
                        </a:spcAft>
                      </a:pPr>
                      <a:r>
                        <a:rPr lang="cs-CZ" sz="2400">
                          <a:effectLst/>
                        </a:rPr>
                        <a:t>Státní příslušnost</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Počet</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tj.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975873327"/>
                  </a:ext>
                </a:extLst>
              </a:tr>
              <a:tr h="473261">
                <a:tc>
                  <a:txBody>
                    <a:bodyPr/>
                    <a:lstStyle/>
                    <a:p>
                      <a:pPr indent="180340" algn="just">
                        <a:lnSpc>
                          <a:spcPct val="115000"/>
                        </a:lnSpc>
                        <a:spcBef>
                          <a:spcPts val="1200"/>
                        </a:spcBef>
                        <a:spcAft>
                          <a:spcPts val="1200"/>
                        </a:spcAft>
                      </a:pPr>
                      <a:r>
                        <a:rPr lang="cs-CZ" sz="2400">
                          <a:effectLst/>
                        </a:rPr>
                        <a:t>Ukrajina</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574 447</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effectLst/>
                        </a:rPr>
                        <a:t>54 %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43861695"/>
                  </a:ext>
                </a:extLst>
              </a:tr>
              <a:tr h="473261">
                <a:tc>
                  <a:txBody>
                    <a:bodyPr/>
                    <a:lstStyle/>
                    <a:p>
                      <a:pPr indent="180340" algn="just">
                        <a:lnSpc>
                          <a:spcPct val="115000"/>
                        </a:lnSpc>
                        <a:spcBef>
                          <a:spcPts val="1200"/>
                        </a:spcBef>
                        <a:spcAft>
                          <a:spcPts val="1200"/>
                        </a:spcAft>
                      </a:pPr>
                      <a:r>
                        <a:rPr lang="cs-CZ" sz="2400">
                          <a:effectLst/>
                        </a:rPr>
                        <a:t>Slovensko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119 182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effectLst/>
                        </a:rPr>
                        <a:t>11 %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290625628"/>
                  </a:ext>
                </a:extLst>
              </a:tr>
              <a:tr h="473261">
                <a:tc>
                  <a:txBody>
                    <a:bodyPr/>
                    <a:lstStyle/>
                    <a:p>
                      <a:pPr indent="180340" algn="just">
                        <a:lnSpc>
                          <a:spcPct val="115000"/>
                        </a:lnSpc>
                        <a:spcBef>
                          <a:spcPts val="1200"/>
                        </a:spcBef>
                        <a:spcAft>
                          <a:spcPts val="1200"/>
                        </a:spcAft>
                      </a:pPr>
                      <a:r>
                        <a:rPr lang="cs-CZ" sz="2400">
                          <a:effectLst/>
                        </a:rPr>
                        <a:t>Vietnam</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67 783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6 %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1871370788"/>
                  </a:ext>
                </a:extLst>
              </a:tr>
              <a:tr h="473261">
                <a:tc>
                  <a:txBody>
                    <a:bodyPr/>
                    <a:lstStyle/>
                    <a:p>
                      <a:pPr indent="180340" algn="just">
                        <a:lnSpc>
                          <a:spcPct val="115000"/>
                        </a:lnSpc>
                        <a:spcBef>
                          <a:spcPts val="1200"/>
                        </a:spcBef>
                        <a:spcAft>
                          <a:spcPts val="1200"/>
                        </a:spcAft>
                      </a:pPr>
                      <a:r>
                        <a:rPr lang="cs-CZ" sz="2400">
                          <a:effectLst/>
                        </a:rPr>
                        <a:t>Rusko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40 990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4 %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1992667794"/>
                  </a:ext>
                </a:extLst>
              </a:tr>
              <a:tr h="473261">
                <a:tc>
                  <a:txBody>
                    <a:bodyPr/>
                    <a:lstStyle/>
                    <a:p>
                      <a:pPr indent="180340" algn="just">
                        <a:lnSpc>
                          <a:spcPct val="115000"/>
                        </a:lnSpc>
                        <a:spcBef>
                          <a:spcPts val="1200"/>
                        </a:spcBef>
                        <a:spcAft>
                          <a:spcPts val="1200"/>
                        </a:spcAft>
                      </a:pPr>
                      <a:r>
                        <a:rPr lang="cs-CZ" sz="2400">
                          <a:effectLst/>
                        </a:rPr>
                        <a:t>Rumunsko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20 469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2692067836"/>
                  </a:ext>
                </a:extLst>
              </a:tr>
              <a:tr h="473261">
                <a:tc>
                  <a:txBody>
                    <a:bodyPr/>
                    <a:lstStyle/>
                    <a:p>
                      <a:pPr indent="180340" algn="just">
                        <a:lnSpc>
                          <a:spcPct val="115000"/>
                        </a:lnSpc>
                        <a:spcBef>
                          <a:spcPts val="1200"/>
                        </a:spcBef>
                        <a:spcAft>
                          <a:spcPts val="1200"/>
                        </a:spcAft>
                      </a:pPr>
                      <a:r>
                        <a:rPr lang="cs-CZ" sz="2400">
                          <a:effectLst/>
                        </a:rPr>
                        <a:t>Polsko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17 837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2896728576"/>
                  </a:ext>
                </a:extLst>
              </a:tr>
              <a:tr h="473261">
                <a:tc>
                  <a:txBody>
                    <a:bodyPr/>
                    <a:lstStyle/>
                    <a:p>
                      <a:pPr indent="180340" algn="just">
                        <a:lnSpc>
                          <a:spcPct val="115000"/>
                        </a:lnSpc>
                        <a:spcBef>
                          <a:spcPts val="1200"/>
                        </a:spcBef>
                        <a:spcAft>
                          <a:spcPts val="1200"/>
                        </a:spcAft>
                      </a:pPr>
                      <a:r>
                        <a:rPr lang="cs-CZ" sz="2400">
                          <a:effectLst/>
                        </a:rPr>
                        <a:t>Bulharsko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17 907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619454632"/>
                  </a:ext>
                </a:extLst>
              </a:tr>
              <a:tr h="473261">
                <a:tc>
                  <a:txBody>
                    <a:bodyPr/>
                    <a:lstStyle/>
                    <a:p>
                      <a:pPr indent="180340" algn="just">
                        <a:lnSpc>
                          <a:spcPct val="115000"/>
                        </a:lnSpc>
                        <a:spcBef>
                          <a:spcPts val="1200"/>
                        </a:spcBef>
                        <a:spcAft>
                          <a:spcPts val="1200"/>
                        </a:spcAft>
                      </a:pPr>
                      <a:r>
                        <a:rPr lang="cs-CZ" sz="2400">
                          <a:effectLst/>
                        </a:rPr>
                        <a:t>Německo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12 719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4195007812"/>
                  </a:ext>
                </a:extLst>
              </a:tr>
              <a:tr h="473261">
                <a:tc>
                  <a:txBody>
                    <a:bodyPr/>
                    <a:lstStyle/>
                    <a:p>
                      <a:pPr indent="180340" algn="just">
                        <a:lnSpc>
                          <a:spcPct val="115000"/>
                        </a:lnSpc>
                        <a:spcBef>
                          <a:spcPts val="1200"/>
                        </a:spcBef>
                        <a:spcAft>
                          <a:spcPts val="1200"/>
                        </a:spcAft>
                      </a:pPr>
                      <a:r>
                        <a:rPr lang="cs-CZ" sz="2400">
                          <a:effectLst/>
                        </a:rPr>
                        <a:t>Mongolsko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12 664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666826892"/>
                  </a:ext>
                </a:extLst>
              </a:tr>
              <a:tr h="473261">
                <a:tc>
                  <a:txBody>
                    <a:bodyPr/>
                    <a:lstStyle/>
                    <a:p>
                      <a:pPr indent="180340" algn="just">
                        <a:lnSpc>
                          <a:spcPct val="115000"/>
                        </a:lnSpc>
                        <a:spcBef>
                          <a:spcPts val="1200"/>
                        </a:spcBef>
                        <a:spcAft>
                          <a:spcPts val="1200"/>
                        </a:spcAft>
                      </a:pPr>
                      <a:r>
                        <a:rPr lang="cs-CZ" sz="2400">
                          <a:effectLst/>
                        </a:rPr>
                        <a:t>Maďarsko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11 117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effectLst/>
                        </a:rPr>
                        <a:t>1 %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948433849"/>
                  </a:ext>
                </a:extLst>
              </a:tr>
            </a:tbl>
          </a:graphicData>
        </a:graphic>
      </p:graphicFrame>
      <p:pic>
        <p:nvPicPr>
          <p:cNvPr id="3" name="Obrázek 2">
            <a:extLst>
              <a:ext uri="{FF2B5EF4-FFF2-40B4-BE49-F238E27FC236}">
                <a16:creationId xmlns:a16="http://schemas.microsoft.com/office/drawing/2014/main" id="{3E16BD16-5576-DB35-7247-D8002CDFD0EF}"/>
              </a:ext>
            </a:extLst>
          </p:cNvPr>
          <p:cNvPicPr>
            <a:picLocks noChangeAspect="1"/>
          </p:cNvPicPr>
          <p:nvPr/>
        </p:nvPicPr>
        <p:blipFill>
          <a:blip r:embed="rId2"/>
          <a:stretch>
            <a:fillRect/>
          </a:stretch>
        </p:blipFill>
        <p:spPr>
          <a:xfrm>
            <a:off x="7625903" y="3526615"/>
            <a:ext cx="4096865" cy="2505325"/>
          </a:xfrm>
          <a:prstGeom prst="rect">
            <a:avLst/>
          </a:prstGeom>
        </p:spPr>
      </p:pic>
    </p:spTree>
    <p:extLst>
      <p:ext uri="{BB962C8B-B14F-4D97-AF65-F5344CB8AC3E}">
        <p14:creationId xmlns:p14="http://schemas.microsoft.com/office/powerpoint/2010/main" val="40383064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9D6BF1-DFF2-4526-9D13-BF339D8C416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1"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sp useBgFill="1">
        <p:nvSpPr>
          <p:cNvPr id="13" name="Rectangle 12">
            <a:extLst>
              <a:ext uri="{FF2B5EF4-FFF2-40B4-BE49-F238E27FC236}">
                <a16:creationId xmlns:a16="http://schemas.microsoft.com/office/drawing/2014/main" id="{7C04FA5E-9397-403D-8733-45505DDB14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4" name="Nadpis 3">
            <a:extLst>
              <a:ext uri="{FF2B5EF4-FFF2-40B4-BE49-F238E27FC236}">
                <a16:creationId xmlns:a16="http://schemas.microsoft.com/office/drawing/2014/main" id="{B8F400B8-5384-8AC2-7CD8-6F6E93D2D2ED}"/>
              </a:ext>
            </a:extLst>
          </p:cNvPr>
          <p:cNvSpPr>
            <a:spLocks noGrp="1"/>
          </p:cNvSpPr>
          <p:nvPr>
            <p:ph type="title"/>
          </p:nvPr>
        </p:nvSpPr>
        <p:spPr>
          <a:xfrm>
            <a:off x="6138004" y="1480929"/>
            <a:ext cx="5607908" cy="3254321"/>
          </a:xfrm>
        </p:spPr>
        <p:txBody>
          <a:bodyPr vert="horz" lIns="91440" tIns="45720" rIns="91440" bIns="45720" rtlCol="0" anchor="b">
            <a:normAutofit/>
          </a:bodyPr>
          <a:lstStyle/>
          <a:p>
            <a:r>
              <a:rPr lang="en-US" cap="all"/>
              <a:t>problém migrační krize ve vztahu k přílivu uprchlíků z Ukrajiny do krajin EU 2022-2023 </a:t>
            </a:r>
          </a:p>
        </p:txBody>
      </p:sp>
      <p:sp>
        <p:nvSpPr>
          <p:cNvPr id="46" name="Freeform 6">
            <a:extLst>
              <a:ext uri="{FF2B5EF4-FFF2-40B4-BE49-F238E27FC236}">
                <a16:creationId xmlns:a16="http://schemas.microsoft.com/office/drawing/2014/main" id="{09E1F823-C239-4ACC-923A-5C958E00E2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7" name="Freeform 6">
            <a:extLst>
              <a:ext uri="{FF2B5EF4-FFF2-40B4-BE49-F238E27FC236}">
                <a16:creationId xmlns:a16="http://schemas.microsoft.com/office/drawing/2014/main" id="{0817DDF7-06E9-4C7C-84DF-2240A65360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2" name="Obrázek 1">
            <a:extLst>
              <a:ext uri="{FF2B5EF4-FFF2-40B4-BE49-F238E27FC236}">
                <a16:creationId xmlns:a16="http://schemas.microsoft.com/office/drawing/2014/main" id="{3D2DE538-AFBC-9FF6-6F27-719A3001326A}"/>
              </a:ext>
            </a:extLst>
          </p:cNvPr>
          <p:cNvPicPr>
            <a:picLocks noChangeAspect="1"/>
          </p:cNvPicPr>
          <p:nvPr/>
        </p:nvPicPr>
        <p:blipFill rotWithShape="1">
          <a:blip r:embed="rId2"/>
          <a:srcRect l="21158" r="30787" b="-2"/>
          <a:stretch/>
        </p:blipFill>
        <p:spPr>
          <a:xfrm>
            <a:off x="1155560" y="1129353"/>
            <a:ext cx="3914583" cy="4582236"/>
          </a:xfrm>
          <a:prstGeom prst="rect">
            <a:avLst/>
          </a:prstGeom>
        </p:spPr>
      </p:pic>
    </p:spTree>
    <p:extLst>
      <p:ext uri="{BB962C8B-B14F-4D97-AF65-F5344CB8AC3E}">
        <p14:creationId xmlns:p14="http://schemas.microsoft.com/office/powerpoint/2010/main" val="922662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997DBF-D29F-4FCF-8D39-2486B4193716}"/>
              </a:ext>
            </a:extLst>
          </p:cNvPr>
          <p:cNvSpPr>
            <a:spLocks noGrp="1"/>
          </p:cNvSpPr>
          <p:nvPr>
            <p:ph type="title"/>
          </p:nvPr>
        </p:nvSpPr>
        <p:spPr>
          <a:xfrm>
            <a:off x="1371600" y="108283"/>
            <a:ext cx="9601200" cy="1479885"/>
          </a:xfrm>
        </p:spPr>
        <p:txBody>
          <a:bodyPr/>
          <a:lstStyle/>
          <a:p>
            <a:r>
              <a:rPr lang="cs-CZ" dirty="0"/>
              <a:t>Jak uspět v tomto </a:t>
            </a:r>
            <a:br>
              <a:rPr lang="cs-CZ" dirty="0"/>
            </a:br>
            <a:r>
              <a:rPr lang="cs-CZ" dirty="0"/>
              <a:t>předmětu? </a:t>
            </a:r>
          </a:p>
        </p:txBody>
      </p:sp>
      <p:sp>
        <p:nvSpPr>
          <p:cNvPr id="3" name="Zástupný text 2">
            <a:extLst>
              <a:ext uri="{FF2B5EF4-FFF2-40B4-BE49-F238E27FC236}">
                <a16:creationId xmlns:a16="http://schemas.microsoft.com/office/drawing/2014/main" id="{BB3AF2EF-E653-4A97-8901-B2DE01593DE4}"/>
              </a:ext>
            </a:extLst>
          </p:cNvPr>
          <p:cNvSpPr>
            <a:spLocks noGrp="1"/>
          </p:cNvSpPr>
          <p:nvPr>
            <p:ph sz="half" idx="1"/>
          </p:nvPr>
        </p:nvSpPr>
        <p:spPr>
          <a:xfrm>
            <a:off x="757989" y="1816768"/>
            <a:ext cx="4447786" cy="3229477"/>
          </a:xfrm>
        </p:spPr>
        <p:txBody>
          <a:bodyPr>
            <a:normAutofit/>
          </a:bodyPr>
          <a:lstStyle/>
          <a:p>
            <a:r>
              <a:rPr lang="cs-CZ" b="1" dirty="0" smtClean="0"/>
              <a:t>2025 </a:t>
            </a:r>
            <a:r>
              <a:rPr lang="cs-CZ" b="1" dirty="0"/>
              <a:t>- </a:t>
            </a:r>
            <a:r>
              <a:rPr lang="cs-CZ" b="1" dirty="0" smtClean="0"/>
              <a:t>zápočet</a:t>
            </a:r>
            <a:r>
              <a:rPr lang="cs-CZ" b="1" dirty="0" smtClean="0"/>
              <a:t> </a:t>
            </a:r>
            <a:r>
              <a:rPr lang="cs-CZ" b="1" dirty="0"/>
              <a:t>– formou písemného testu ověřující znalosti.</a:t>
            </a:r>
          </a:p>
          <a:p>
            <a:endParaRPr lang="cs-CZ" dirty="0"/>
          </a:p>
          <a:p>
            <a:endParaRPr lang="cs-CZ" dirty="0"/>
          </a:p>
        </p:txBody>
      </p:sp>
      <p:sp>
        <p:nvSpPr>
          <p:cNvPr id="8" name="Zástupný symbol pro obsah 7">
            <a:extLst>
              <a:ext uri="{FF2B5EF4-FFF2-40B4-BE49-F238E27FC236}">
                <a16:creationId xmlns:a16="http://schemas.microsoft.com/office/drawing/2014/main" id="{941B2DD4-0EAA-422B-A12E-2988108E9637}"/>
              </a:ext>
            </a:extLst>
          </p:cNvPr>
          <p:cNvSpPr>
            <a:spLocks noGrp="1"/>
          </p:cNvSpPr>
          <p:nvPr>
            <p:ph sz="half" idx="2"/>
          </p:nvPr>
        </p:nvSpPr>
        <p:spPr>
          <a:xfrm>
            <a:off x="5438273" y="3681663"/>
            <a:ext cx="4447786" cy="3068054"/>
          </a:xfrm>
        </p:spPr>
        <p:txBody>
          <a:bodyPr>
            <a:normAutofit/>
          </a:bodyPr>
          <a:lstStyle/>
          <a:p>
            <a:pPr lvl="0"/>
            <a:r>
              <a:rPr lang="cs-CZ" dirty="0"/>
              <a:t>Téma: vývoj a současné problémy soc. práce s menšinami a migranty je zpracováno ve studijních oporách: </a:t>
            </a:r>
          </a:p>
          <a:p>
            <a:pPr lvl="0"/>
            <a:r>
              <a:rPr lang="cs-CZ" dirty="0"/>
              <a:t>Preissová Krejčí, Andrea: </a:t>
            </a:r>
            <a:r>
              <a:rPr lang="cs-CZ" b="1" dirty="0"/>
              <a:t>Menšinové skupiny. </a:t>
            </a:r>
            <a:r>
              <a:rPr lang="cs-CZ" dirty="0"/>
              <a:t>Opava </a:t>
            </a:r>
            <a:r>
              <a:rPr lang="cs-CZ" dirty="0" smtClean="0"/>
              <a:t>2023.</a:t>
            </a:r>
            <a:endParaRPr lang="cs-CZ" dirty="0"/>
          </a:p>
          <a:p>
            <a:pPr lvl="0"/>
            <a:r>
              <a:rPr lang="cs-CZ" dirty="0"/>
              <a:t>Preissová Krejčí, Andrea: </a:t>
            </a:r>
            <a:r>
              <a:rPr lang="cs-CZ" b="1" dirty="0"/>
              <a:t>Multikulturní výchova.</a:t>
            </a:r>
            <a:r>
              <a:rPr lang="cs-CZ" dirty="0"/>
              <a:t> Opava 2021. </a:t>
            </a:r>
          </a:p>
          <a:p>
            <a:endParaRPr lang="cs-CZ" dirty="0"/>
          </a:p>
        </p:txBody>
      </p:sp>
      <p:pic>
        <p:nvPicPr>
          <p:cNvPr id="4" name="Obrázek 3">
            <a:extLst>
              <a:ext uri="{FF2B5EF4-FFF2-40B4-BE49-F238E27FC236}">
                <a16:creationId xmlns:a16="http://schemas.microsoft.com/office/drawing/2014/main" id="{292D6FDA-C28F-5638-E1A3-83117EBD978D}"/>
              </a:ext>
            </a:extLst>
          </p:cNvPr>
          <p:cNvPicPr>
            <a:picLocks noChangeAspect="1"/>
          </p:cNvPicPr>
          <p:nvPr/>
        </p:nvPicPr>
        <p:blipFill>
          <a:blip r:embed="rId2"/>
          <a:stretch>
            <a:fillRect/>
          </a:stretch>
        </p:blipFill>
        <p:spPr>
          <a:xfrm>
            <a:off x="7444405" y="108282"/>
            <a:ext cx="4569443" cy="3068054"/>
          </a:xfrm>
          <a:prstGeom prst="rect">
            <a:avLst/>
          </a:prstGeom>
        </p:spPr>
      </p:pic>
    </p:spTree>
    <p:extLst>
      <p:ext uri="{BB962C8B-B14F-4D97-AF65-F5344CB8AC3E}">
        <p14:creationId xmlns:p14="http://schemas.microsoft.com/office/powerpoint/2010/main" val="3387638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8179EB-0635-10EE-4829-809746C57487}"/>
              </a:ext>
            </a:extLst>
          </p:cNvPr>
          <p:cNvSpPr>
            <a:spLocks noGrp="1"/>
          </p:cNvSpPr>
          <p:nvPr>
            <p:ph type="title"/>
          </p:nvPr>
        </p:nvSpPr>
        <p:spPr/>
        <p:txBody>
          <a:bodyPr/>
          <a:lstStyle/>
          <a:p>
            <a:r>
              <a:rPr lang="cs-CZ" dirty="0"/>
              <a:t>Migrační krize </a:t>
            </a:r>
          </a:p>
        </p:txBody>
      </p:sp>
      <p:sp>
        <p:nvSpPr>
          <p:cNvPr id="4" name="Zástupný obsah 3">
            <a:extLst>
              <a:ext uri="{FF2B5EF4-FFF2-40B4-BE49-F238E27FC236}">
                <a16:creationId xmlns:a16="http://schemas.microsoft.com/office/drawing/2014/main" id="{95DB9B70-D2D6-D4F2-753A-AA84B9F25D0B}"/>
              </a:ext>
            </a:extLst>
          </p:cNvPr>
          <p:cNvSpPr>
            <a:spLocks noGrp="1"/>
          </p:cNvSpPr>
          <p:nvPr>
            <p:ph sz="half" idx="1"/>
          </p:nvPr>
        </p:nvSpPr>
        <p:spPr>
          <a:xfrm>
            <a:off x="1218811" y="1428751"/>
            <a:ext cx="4877189" cy="5129212"/>
          </a:xfrm>
        </p:spPr>
        <p:txBody>
          <a:bodyPr>
            <a:normAutofit lnSpcReduction="10000"/>
          </a:bodyPr>
          <a:lstStyle/>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Dne 24. února 2022 zahájilo Rusko vojenskou agresi vůči Ukrajině. Od té doby uprchly před válkou miliony lidí, kteří hledají útočiště v zemích EU a v Moldavské republice.</a:t>
            </a:r>
          </a:p>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4,8 milionu uprchlíků z Ukrajiny se v EU zaregistrovalo k dočasné ochraně nebo v podobném režimu (zdroj: UNHCR, 6. prosince 2022) </a:t>
            </a:r>
          </a:p>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EU vyjadřuje plnou solidaritu Ukrajině i jejím obyvatelům. V reakci na agresi Ruska prokázala EU jednotu a sílu a poskytla Ukrajině koordinovanou humanitární, politickou, finanční a materiální podporu.</a:t>
            </a:r>
          </a:p>
          <a:p>
            <a:endParaRPr lang="cs-CZ" dirty="0"/>
          </a:p>
        </p:txBody>
      </p:sp>
      <p:sp>
        <p:nvSpPr>
          <p:cNvPr id="5" name="Zástupný obsah 4">
            <a:extLst>
              <a:ext uri="{FF2B5EF4-FFF2-40B4-BE49-F238E27FC236}">
                <a16:creationId xmlns:a16="http://schemas.microsoft.com/office/drawing/2014/main" id="{1E11247C-C13B-43A1-7B5B-0DE304B397F3}"/>
              </a:ext>
            </a:extLst>
          </p:cNvPr>
          <p:cNvSpPr>
            <a:spLocks noGrp="1"/>
          </p:cNvSpPr>
          <p:nvPr>
            <p:ph sz="half" idx="2"/>
          </p:nvPr>
        </p:nvSpPr>
        <p:spPr>
          <a:xfrm>
            <a:off x="6572249" y="1428751"/>
            <a:ext cx="5372101" cy="5129212"/>
          </a:xfrm>
        </p:spPr>
        <p:txBody>
          <a:bodyPr>
            <a:normAutofit lnSpcReduction="10000"/>
          </a:bodyPr>
          <a:lstStyle/>
          <a:p>
            <a:pPr indent="0" algn="just">
              <a:lnSpc>
                <a:spcPct val="115000"/>
              </a:lnSpc>
              <a:spcBef>
                <a:spcPts val="1200"/>
              </a:spcBef>
              <a:spcAft>
                <a:spcPts val="1200"/>
              </a:spcAft>
              <a:buNone/>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EU přijala na pomoc uprchlíkům konkrétní opatření, mezi něž patří:</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mechanismus dočasné ochrany osob prchajících před válkou,</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uvolnění částky 523 milionů eur na humanitární pomoc,</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poskytnutí podpory v oblasti civilní ochrany pro Ukrajinu, Česko, Moldavsko, Polsko, Slovensko a Úřad OSN pro uprchlíky (UNHCR),</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finanční a technická podpora pro členské státy poskytující útočiště uprchlíkům,</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podpora správy hranic pro země EU a Moldavsko.</a:t>
            </a:r>
          </a:p>
          <a:p>
            <a:endParaRPr lang="cs-CZ" dirty="0"/>
          </a:p>
        </p:txBody>
      </p:sp>
    </p:spTree>
    <p:extLst>
      <p:ext uri="{BB962C8B-B14F-4D97-AF65-F5344CB8AC3E}">
        <p14:creationId xmlns:p14="http://schemas.microsoft.com/office/powerpoint/2010/main" val="29389821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F8B556C4-7E49-4C36-845D-FC58F5073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Obrázek 3">
            <a:extLst>
              <a:ext uri="{FF2B5EF4-FFF2-40B4-BE49-F238E27FC236}">
                <a16:creationId xmlns:a16="http://schemas.microsoft.com/office/drawing/2014/main" id="{06FF9E5D-9376-C568-205D-8FD513445BF4}"/>
              </a:ext>
            </a:extLst>
          </p:cNvPr>
          <p:cNvPicPr>
            <a:picLocks noChangeAspect="1"/>
          </p:cNvPicPr>
          <p:nvPr/>
        </p:nvPicPr>
        <p:blipFill rotWithShape="1">
          <a:blip r:embed="rId2">
            <a:alphaModFix amt="35000"/>
          </a:blip>
          <a:srcRect t="15730"/>
          <a:stretch/>
        </p:blipFill>
        <p:spPr>
          <a:xfrm>
            <a:off x="-1" y="10"/>
            <a:ext cx="12192001" cy="6857990"/>
          </a:xfrm>
          <a:prstGeom prst="rect">
            <a:avLst/>
          </a:prstGeom>
        </p:spPr>
      </p:pic>
      <p:sp>
        <p:nvSpPr>
          <p:cNvPr id="2" name="Nadpis 1">
            <a:extLst>
              <a:ext uri="{FF2B5EF4-FFF2-40B4-BE49-F238E27FC236}">
                <a16:creationId xmlns:a16="http://schemas.microsoft.com/office/drawing/2014/main" id="{CD8179EB-0635-10EE-4829-809746C57487}"/>
              </a:ext>
            </a:extLst>
          </p:cNvPr>
          <p:cNvSpPr>
            <a:spLocks noGrp="1"/>
          </p:cNvSpPr>
          <p:nvPr>
            <p:ph type="title"/>
          </p:nvPr>
        </p:nvSpPr>
        <p:spPr>
          <a:xfrm>
            <a:off x="1371600" y="685800"/>
            <a:ext cx="9601200" cy="1485900"/>
          </a:xfrm>
        </p:spPr>
        <p:txBody>
          <a:bodyPr>
            <a:normAutofit/>
          </a:bodyPr>
          <a:lstStyle/>
          <a:p>
            <a:r>
              <a:rPr lang="cs-CZ"/>
              <a:t>Přijímání uprchlíků – Mechanismus dočasné ochrany</a:t>
            </a:r>
          </a:p>
        </p:txBody>
      </p:sp>
      <p:sp>
        <p:nvSpPr>
          <p:cNvPr id="3" name="Zástupný obsah 2">
            <a:extLst>
              <a:ext uri="{FF2B5EF4-FFF2-40B4-BE49-F238E27FC236}">
                <a16:creationId xmlns:a16="http://schemas.microsoft.com/office/drawing/2014/main" id="{648756B5-F776-0BAC-D38D-9970A64A5AA1}"/>
              </a:ext>
            </a:extLst>
          </p:cNvPr>
          <p:cNvSpPr>
            <a:spLocks noGrp="1"/>
          </p:cNvSpPr>
          <p:nvPr>
            <p:ph idx="1"/>
          </p:nvPr>
        </p:nvSpPr>
        <p:spPr>
          <a:xfrm>
            <a:off x="1371600" y="2286000"/>
            <a:ext cx="9601200" cy="4209068"/>
          </a:xfrm>
        </p:spPr>
        <p:txBody>
          <a:bodyPr>
            <a:normAutofit fontScale="92500" lnSpcReduction="20000"/>
          </a:bodyPr>
          <a:lstStyle/>
          <a:p>
            <a:r>
              <a:rPr lang="cs-CZ" sz="2200" dirty="0"/>
              <a:t>EU dne 4. března 2022 aktivovala směrnici o dočasné ochraně. Cílem je zmírnit tlak na vnitrostátní azylové systémy a umožnit vysídleným osobám požívat harmonizovaných práv v celé EU. Tato práva se týkají:</a:t>
            </a:r>
          </a:p>
          <a:p>
            <a:pPr marL="0" indent="0">
              <a:buNone/>
            </a:pPr>
            <a:r>
              <a:rPr lang="cs-CZ" sz="2200" dirty="0">
                <a:solidFill>
                  <a:srgbClr val="FF0000"/>
                </a:solidFill>
              </a:rPr>
              <a:t>•	pobytu,</a:t>
            </a:r>
          </a:p>
          <a:p>
            <a:pPr marL="0" indent="0">
              <a:buNone/>
            </a:pPr>
            <a:r>
              <a:rPr lang="cs-CZ" sz="2200" dirty="0">
                <a:solidFill>
                  <a:srgbClr val="FF0000"/>
                </a:solidFill>
              </a:rPr>
              <a:t>•	přístupu na trh práce a bydlení,</a:t>
            </a:r>
          </a:p>
          <a:p>
            <a:pPr marL="0" indent="0">
              <a:buNone/>
            </a:pPr>
            <a:r>
              <a:rPr lang="cs-CZ" sz="2200" dirty="0">
                <a:solidFill>
                  <a:srgbClr val="FF0000"/>
                </a:solidFill>
              </a:rPr>
              <a:t>•	lékařské pomoci,</a:t>
            </a:r>
          </a:p>
          <a:p>
            <a:pPr marL="0" indent="0">
              <a:buNone/>
            </a:pPr>
            <a:r>
              <a:rPr lang="cs-CZ" sz="2200" dirty="0">
                <a:solidFill>
                  <a:srgbClr val="FF0000"/>
                </a:solidFill>
              </a:rPr>
              <a:t>•	sociální pomoci,</a:t>
            </a:r>
          </a:p>
          <a:p>
            <a:pPr marL="0" indent="0">
              <a:buNone/>
            </a:pPr>
            <a:r>
              <a:rPr lang="cs-CZ" sz="2200" dirty="0">
                <a:solidFill>
                  <a:srgbClr val="FF0000"/>
                </a:solidFill>
              </a:rPr>
              <a:t>•	přístupu dětí ke vzdělávání.</a:t>
            </a:r>
          </a:p>
          <a:p>
            <a:endParaRPr lang="cs-CZ" sz="2200" dirty="0"/>
          </a:p>
          <a:p>
            <a:r>
              <a:rPr lang="cs-CZ" sz="2200" dirty="0"/>
              <a:t>Dočasná ochrana je krizový mechanismus, který lze aktivovat v případě hromadného přílivu vysídlených osob a který má poskytnout okamžitou kolektivní ochranu vysídleným osobám, jež se nemohou vrátit do své země původu.</a:t>
            </a:r>
          </a:p>
          <a:p>
            <a:endParaRPr lang="cs-CZ" sz="1400" dirty="0"/>
          </a:p>
        </p:txBody>
      </p:sp>
    </p:spTree>
    <p:extLst>
      <p:ext uri="{BB962C8B-B14F-4D97-AF65-F5344CB8AC3E}">
        <p14:creationId xmlns:p14="http://schemas.microsoft.com/office/powerpoint/2010/main" val="33714252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EF9384-28C7-F8E0-F6FE-41E25CBD0B84}"/>
              </a:ext>
            </a:extLst>
          </p:cNvPr>
          <p:cNvSpPr>
            <a:spLocks noGrp="1"/>
          </p:cNvSpPr>
          <p:nvPr>
            <p:ph type="title"/>
          </p:nvPr>
        </p:nvSpPr>
        <p:spPr/>
        <p:txBody>
          <a:bodyPr/>
          <a:lstStyle/>
          <a:p>
            <a:r>
              <a:rPr lang="cs-CZ" dirty="0"/>
              <a:t>Přijímání uprchlíků – Mechanismus dočasné ochrany</a:t>
            </a:r>
          </a:p>
        </p:txBody>
      </p:sp>
      <p:sp>
        <p:nvSpPr>
          <p:cNvPr id="3" name="Zástupný obsah 2">
            <a:extLst>
              <a:ext uri="{FF2B5EF4-FFF2-40B4-BE49-F238E27FC236}">
                <a16:creationId xmlns:a16="http://schemas.microsoft.com/office/drawing/2014/main" id="{F4856DAA-512C-6367-D89B-EDD2B80C7E20}"/>
              </a:ext>
            </a:extLst>
          </p:cNvPr>
          <p:cNvSpPr>
            <a:spLocks noGrp="1"/>
          </p:cNvSpPr>
          <p:nvPr>
            <p:ph idx="1"/>
          </p:nvPr>
        </p:nvSpPr>
        <p:spPr/>
        <p:txBody>
          <a:bodyPr/>
          <a:lstStyle/>
          <a:p>
            <a:r>
              <a:rPr lang="cs-CZ" dirty="0"/>
              <a:t>Mechanismus dočasné ochrany byl původně zaveden na jeden rok, ale byl již prodloužen do 4. března 2024. V závislosti na vývoji situace na Ukrajině může být prodloužen o další rok, tedy do března 2025. (Viz: Reakce EU na invazi Ruska na Ukrajinu - </a:t>
            </a:r>
            <a:r>
              <a:rPr lang="cs-CZ" dirty="0" err="1"/>
              <a:t>Consilium</a:t>
            </a:r>
            <a:r>
              <a:rPr lang="cs-CZ" dirty="0"/>
              <a:t> (europa.eu), cit. 30.8. 2023) </a:t>
            </a:r>
          </a:p>
          <a:p>
            <a:r>
              <a:rPr lang="cs-CZ" dirty="0"/>
              <a:t>Do škol v 26 členských státech EU a zemích přidružených k </a:t>
            </a:r>
            <a:r>
              <a:rPr lang="cs-CZ" dirty="0" err="1"/>
              <a:t>Schengenu</a:t>
            </a:r>
            <a:r>
              <a:rPr lang="cs-CZ" dirty="0"/>
              <a:t> se zapsalo téměř 775 000 žáků. </a:t>
            </a:r>
          </a:p>
        </p:txBody>
      </p:sp>
      <p:pic>
        <p:nvPicPr>
          <p:cNvPr id="4" name="Obrázek 3">
            <a:extLst>
              <a:ext uri="{FF2B5EF4-FFF2-40B4-BE49-F238E27FC236}">
                <a16:creationId xmlns:a16="http://schemas.microsoft.com/office/drawing/2014/main" id="{D75CA7FA-50AB-14BC-6B4D-6021D5A783B0}"/>
              </a:ext>
            </a:extLst>
          </p:cNvPr>
          <p:cNvPicPr>
            <a:picLocks noChangeAspect="1"/>
          </p:cNvPicPr>
          <p:nvPr/>
        </p:nvPicPr>
        <p:blipFill>
          <a:blip r:embed="rId2"/>
          <a:stretch>
            <a:fillRect/>
          </a:stretch>
        </p:blipFill>
        <p:spPr>
          <a:xfrm>
            <a:off x="3217794" y="4391025"/>
            <a:ext cx="6591300" cy="2466975"/>
          </a:xfrm>
          <a:prstGeom prst="rect">
            <a:avLst/>
          </a:prstGeom>
        </p:spPr>
      </p:pic>
    </p:spTree>
    <p:extLst>
      <p:ext uri="{BB962C8B-B14F-4D97-AF65-F5344CB8AC3E}">
        <p14:creationId xmlns:p14="http://schemas.microsoft.com/office/powerpoint/2010/main" val="25430493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A3D0CF5-C0A0-4195-804D-B82489B1D7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0" name="Obrázek 9">
            <a:extLst>
              <a:ext uri="{FF2B5EF4-FFF2-40B4-BE49-F238E27FC236}">
                <a16:creationId xmlns:a16="http://schemas.microsoft.com/office/drawing/2014/main" id="{26DB0F5E-E59C-6F45-24AC-CC133C8A4C80}"/>
              </a:ext>
            </a:extLst>
          </p:cNvPr>
          <p:cNvPicPr>
            <a:picLocks noChangeAspect="1"/>
          </p:cNvPicPr>
          <p:nvPr/>
        </p:nvPicPr>
        <p:blipFill>
          <a:blip r:embed="rId2"/>
          <a:stretch>
            <a:fillRect/>
          </a:stretch>
        </p:blipFill>
        <p:spPr>
          <a:xfrm>
            <a:off x="857839" y="4408"/>
            <a:ext cx="4854804" cy="6837752"/>
          </a:xfrm>
          <a:prstGeom prst="rect">
            <a:avLst/>
          </a:prstGeom>
        </p:spPr>
      </p:pic>
      <p:pic>
        <p:nvPicPr>
          <p:cNvPr id="6" name="Obrázek 5">
            <a:extLst>
              <a:ext uri="{FF2B5EF4-FFF2-40B4-BE49-F238E27FC236}">
                <a16:creationId xmlns:a16="http://schemas.microsoft.com/office/drawing/2014/main" id="{3AC36C0A-333B-E098-4F7B-5DC7B51C1292}"/>
              </a:ext>
            </a:extLst>
          </p:cNvPr>
          <p:cNvPicPr>
            <a:picLocks noChangeAspect="1"/>
          </p:cNvPicPr>
          <p:nvPr/>
        </p:nvPicPr>
        <p:blipFill>
          <a:blip r:embed="rId3"/>
          <a:stretch>
            <a:fillRect/>
          </a:stretch>
        </p:blipFill>
        <p:spPr>
          <a:xfrm>
            <a:off x="6479359" y="15846"/>
            <a:ext cx="4869181" cy="6858000"/>
          </a:xfrm>
          <a:prstGeom prst="rect">
            <a:avLst/>
          </a:prstGeom>
        </p:spPr>
      </p:pic>
    </p:spTree>
    <p:extLst>
      <p:ext uri="{BB962C8B-B14F-4D97-AF65-F5344CB8AC3E}">
        <p14:creationId xmlns:p14="http://schemas.microsoft.com/office/powerpoint/2010/main" val="13070563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3D0CF5-C0A0-4195-804D-B82489B1D7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2" name="Obrázek 1" descr="Obsah obrázku text, mapa, atlas, Písmo&#10;&#10;Popis byl vytvořen automaticky">
            <a:extLst>
              <a:ext uri="{FF2B5EF4-FFF2-40B4-BE49-F238E27FC236}">
                <a16:creationId xmlns:a16="http://schemas.microsoft.com/office/drawing/2014/main" id="{7C499D43-6EA8-0CA9-8C0C-0EF438B59E3A}"/>
              </a:ext>
            </a:extLst>
          </p:cNvPr>
          <p:cNvPicPr>
            <a:picLocks noChangeAspect="1"/>
          </p:cNvPicPr>
          <p:nvPr/>
        </p:nvPicPr>
        <p:blipFill>
          <a:blip r:embed="rId2"/>
          <a:stretch>
            <a:fillRect/>
          </a:stretch>
        </p:blipFill>
        <p:spPr>
          <a:xfrm>
            <a:off x="643467" y="974990"/>
            <a:ext cx="5291666" cy="4908019"/>
          </a:xfrm>
          <a:prstGeom prst="rect">
            <a:avLst/>
          </a:prstGeom>
        </p:spPr>
      </p:pic>
      <p:pic>
        <p:nvPicPr>
          <p:cNvPr id="3" name="Obrázek 2">
            <a:extLst>
              <a:ext uri="{FF2B5EF4-FFF2-40B4-BE49-F238E27FC236}">
                <a16:creationId xmlns:a16="http://schemas.microsoft.com/office/drawing/2014/main" id="{13EF20F7-BF61-90D8-1A2F-4ADD3CC7A8AB}"/>
              </a:ext>
            </a:extLst>
          </p:cNvPr>
          <p:cNvPicPr>
            <a:picLocks noChangeAspect="1"/>
          </p:cNvPicPr>
          <p:nvPr/>
        </p:nvPicPr>
        <p:blipFill>
          <a:blip r:embed="rId3"/>
          <a:stretch>
            <a:fillRect/>
          </a:stretch>
        </p:blipFill>
        <p:spPr>
          <a:xfrm>
            <a:off x="6256866" y="1662906"/>
            <a:ext cx="5291666" cy="3532187"/>
          </a:xfrm>
          <a:prstGeom prst="rect">
            <a:avLst/>
          </a:prstGeom>
        </p:spPr>
      </p:pic>
    </p:spTree>
    <p:extLst>
      <p:ext uri="{BB962C8B-B14F-4D97-AF65-F5344CB8AC3E}">
        <p14:creationId xmlns:p14="http://schemas.microsoft.com/office/powerpoint/2010/main" val="14096928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793B903-AB42-42A0-AE97-93D366679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useBgFill="1">
        <p:nvSpPr>
          <p:cNvPr id="33" name="Rectangle 32">
            <a:extLst>
              <a:ext uri="{FF2B5EF4-FFF2-40B4-BE49-F238E27FC236}">
                <a16:creationId xmlns:a16="http://schemas.microsoft.com/office/drawing/2014/main" id="{1D868099-6145-4BC0-A5EA-74BEF1776B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00970B5D-3B88-649F-C960-79D074F66D11}"/>
              </a:ext>
            </a:extLst>
          </p:cNvPr>
          <p:cNvSpPr>
            <a:spLocks noGrp="1"/>
          </p:cNvSpPr>
          <p:nvPr>
            <p:ph type="title"/>
          </p:nvPr>
        </p:nvSpPr>
        <p:spPr>
          <a:xfrm>
            <a:off x="8471423" y="1121507"/>
            <a:ext cx="3053039" cy="1039567"/>
          </a:xfrm>
        </p:spPr>
        <p:txBody>
          <a:bodyPr vert="horz" lIns="91440" tIns="45720" rIns="91440" bIns="45720" rtlCol="0" anchor="b">
            <a:noAutofit/>
          </a:bodyPr>
          <a:lstStyle/>
          <a:p>
            <a:r>
              <a:rPr lang="en-US" sz="2400" b="1" dirty="0" err="1">
                <a:solidFill>
                  <a:srgbClr val="77A2BB"/>
                </a:solidFill>
                <a:hlinkClick r:id="rId2">
                  <a:extLst>
                    <a:ext uri="{A12FA001-AC4F-418D-AE19-62706E023703}">
                      <ahyp:hlinkClr xmlns:ahyp="http://schemas.microsoft.com/office/drawing/2018/hyperlinkcolor" xmlns="" val="tx"/>
                    </a:ext>
                  </a:extLst>
                </a:hlinkClick>
              </a:rPr>
              <a:t>Čtvrtletní_zpráva_o_migraci</a:t>
            </a:r>
            <a:r>
              <a:rPr lang="en-US" sz="2400" b="1" dirty="0">
                <a:solidFill>
                  <a:srgbClr val="FF0000"/>
                </a:solidFill>
                <a:hlinkClick r:id="rId2">
                  <a:extLst>
                    <a:ext uri="{A12FA001-AC4F-418D-AE19-62706E023703}">
                      <ahyp:hlinkClr xmlns:ahyp="http://schemas.microsoft.com/office/drawing/2018/hyperlinkcolor" xmlns="" val="tx"/>
                    </a:ext>
                  </a:extLst>
                </a:hlinkClick>
              </a:rPr>
              <a:t>_–_IV_2023 (1).pdf</a:t>
            </a:r>
            <a:endParaRPr lang="en-US" sz="2400" b="1" dirty="0">
              <a:solidFill>
                <a:srgbClr val="FF0000"/>
              </a:solidFill>
            </a:endParaRPr>
          </a:p>
        </p:txBody>
      </p:sp>
      <p:pic>
        <p:nvPicPr>
          <p:cNvPr id="6" name="Zástupný obsah 5">
            <a:extLst>
              <a:ext uri="{FF2B5EF4-FFF2-40B4-BE49-F238E27FC236}">
                <a16:creationId xmlns:a16="http://schemas.microsoft.com/office/drawing/2014/main" id="{65E77229-D945-4280-AE4B-8A6E50121216}"/>
              </a:ext>
            </a:extLst>
          </p:cNvPr>
          <p:cNvPicPr>
            <a:picLocks noGrp="1" noChangeAspect="1"/>
          </p:cNvPicPr>
          <p:nvPr>
            <p:ph sz="half" idx="2"/>
          </p:nvPr>
        </p:nvPicPr>
        <p:blipFill rotWithShape="1">
          <a:blip r:embed="rId3"/>
          <a:srcRect l="21750" t="13669" r="26188" b="3296"/>
          <a:stretch/>
        </p:blipFill>
        <p:spPr>
          <a:xfrm>
            <a:off x="478094" y="193561"/>
            <a:ext cx="7325791" cy="6572300"/>
          </a:xfrm>
          <a:prstGeom prst="rect">
            <a:avLst/>
          </a:prstGeom>
        </p:spPr>
      </p:pic>
      <p:sp>
        <p:nvSpPr>
          <p:cNvPr id="3" name="Zástupný obsah 2">
            <a:extLst>
              <a:ext uri="{FF2B5EF4-FFF2-40B4-BE49-F238E27FC236}">
                <a16:creationId xmlns:a16="http://schemas.microsoft.com/office/drawing/2014/main" id="{3F12D546-E3E6-C6AD-2E9B-95C4BEDF3C48}"/>
              </a:ext>
            </a:extLst>
          </p:cNvPr>
          <p:cNvSpPr>
            <a:spLocks noGrp="1"/>
          </p:cNvSpPr>
          <p:nvPr>
            <p:ph sz="half" idx="1"/>
          </p:nvPr>
        </p:nvSpPr>
        <p:spPr>
          <a:xfrm>
            <a:off x="8471423" y="2642500"/>
            <a:ext cx="3439840" cy="4123361"/>
          </a:xfrm>
        </p:spPr>
        <p:txBody>
          <a:bodyPr vert="horz" lIns="91440" tIns="45720" rIns="91440" bIns="45720" rtlCol="0">
            <a:normAutofit fontScale="92500" lnSpcReduction="10000"/>
          </a:bodyPr>
          <a:lstStyle/>
          <a:p>
            <a:r>
              <a:rPr lang="en-US" sz="1100" dirty="0"/>
              <a:t>LEGÁLNÍ MIGRACE K 31. </a:t>
            </a:r>
            <a:r>
              <a:rPr lang="en-US" sz="1100" dirty="0" err="1"/>
              <a:t>prosinci</a:t>
            </a:r>
            <a:r>
              <a:rPr lang="en-US" sz="1100" dirty="0"/>
              <a:t> 2023 </a:t>
            </a:r>
            <a:r>
              <a:rPr lang="en-US" sz="1100" dirty="0" err="1"/>
              <a:t>bylo</a:t>
            </a:r>
            <a:r>
              <a:rPr lang="en-US" sz="1100" dirty="0"/>
              <a:t> </a:t>
            </a:r>
            <a:r>
              <a:rPr lang="en-US" sz="1100" dirty="0" err="1"/>
              <a:t>na</a:t>
            </a:r>
            <a:r>
              <a:rPr lang="en-US" sz="1100" dirty="0"/>
              <a:t> </a:t>
            </a:r>
            <a:r>
              <a:rPr lang="en-US" sz="1100" dirty="0" err="1"/>
              <a:t>území</a:t>
            </a:r>
            <a:r>
              <a:rPr lang="en-US" sz="1100" dirty="0"/>
              <a:t> ČR </a:t>
            </a:r>
            <a:r>
              <a:rPr lang="en-US" sz="1100" dirty="0" err="1"/>
              <a:t>registrováno</a:t>
            </a:r>
            <a:r>
              <a:rPr lang="en-US" sz="1100" dirty="0"/>
              <a:t> </a:t>
            </a:r>
            <a:r>
              <a:rPr lang="en-US" sz="1100" dirty="0" err="1"/>
              <a:t>celkem</a:t>
            </a:r>
            <a:r>
              <a:rPr lang="en-US" sz="1100" dirty="0"/>
              <a:t> </a:t>
            </a:r>
          </a:p>
          <a:p>
            <a:pPr>
              <a:buFont typeface="Franklin Gothic Book" panose="020B0503020102020204" pitchFamily="34" charset="0"/>
              <a:buNone/>
            </a:pPr>
            <a:r>
              <a:rPr lang="en-US" sz="2400" b="1" dirty="0"/>
              <a:t>1 065 740 </a:t>
            </a:r>
            <a:r>
              <a:rPr lang="en-US" sz="2400" b="1" dirty="0" err="1"/>
              <a:t>osob</a:t>
            </a:r>
            <a:r>
              <a:rPr lang="en-US" sz="2400" b="1" dirty="0"/>
              <a:t> </a:t>
            </a:r>
            <a:r>
              <a:rPr lang="en-US" sz="2400" b="1" dirty="0" err="1"/>
              <a:t>cizí</a:t>
            </a:r>
            <a:r>
              <a:rPr lang="en-US" sz="2400" b="1" dirty="0"/>
              <a:t> </a:t>
            </a:r>
            <a:r>
              <a:rPr lang="en-US" sz="2400" b="1" dirty="0" err="1"/>
              <a:t>státní</a:t>
            </a:r>
            <a:r>
              <a:rPr lang="en-US" sz="2400" b="1" dirty="0"/>
              <a:t> </a:t>
            </a:r>
            <a:r>
              <a:rPr lang="en-US" sz="2400" b="1" dirty="0" err="1"/>
              <a:t>příslušnosti</a:t>
            </a:r>
            <a:r>
              <a:rPr lang="en-US" sz="2400" b="1" dirty="0"/>
              <a:t>, </a:t>
            </a:r>
          </a:p>
          <a:p>
            <a:pPr>
              <a:buFont typeface="Franklin Gothic Book" panose="020B0503020102020204" pitchFamily="34" charset="0"/>
              <a:buNone/>
            </a:pPr>
            <a:r>
              <a:rPr lang="en-US" sz="1500" b="1" dirty="0"/>
              <a:t>z toho 341 111 </a:t>
            </a:r>
            <a:r>
              <a:rPr lang="en-US" sz="1500" b="1" dirty="0" err="1"/>
              <a:t>na</a:t>
            </a:r>
            <a:r>
              <a:rPr lang="en-US" sz="1500" b="1" dirty="0"/>
              <a:t> </a:t>
            </a:r>
            <a:r>
              <a:rPr lang="en-US" sz="1500" b="1" dirty="0" err="1"/>
              <a:t>základě</a:t>
            </a:r>
            <a:r>
              <a:rPr lang="en-US" sz="1500" b="1" dirty="0"/>
              <a:t> </a:t>
            </a:r>
            <a:r>
              <a:rPr lang="en-US" sz="1500" b="1" dirty="0" err="1"/>
              <a:t>oprávnění</a:t>
            </a:r>
            <a:r>
              <a:rPr lang="en-US" sz="1500" b="1" dirty="0"/>
              <a:t> k </a:t>
            </a:r>
            <a:r>
              <a:rPr lang="en-US" sz="1500" b="1" dirty="0" err="1"/>
              <a:t>přechodnému</a:t>
            </a:r>
            <a:r>
              <a:rPr lang="en-US" sz="1500" b="1" dirty="0"/>
              <a:t> </a:t>
            </a:r>
            <a:r>
              <a:rPr lang="en-US" sz="1500" b="1" dirty="0" err="1"/>
              <a:t>pobytu</a:t>
            </a:r>
            <a:r>
              <a:rPr lang="en-US" sz="1500" b="1" dirty="0"/>
              <a:t>, </a:t>
            </a:r>
          </a:p>
          <a:p>
            <a:pPr>
              <a:buFont typeface="Franklin Gothic Book" panose="020B0503020102020204" pitchFamily="34" charset="0"/>
              <a:buNone/>
            </a:pPr>
            <a:r>
              <a:rPr lang="en-US" sz="1500" b="1" dirty="0"/>
              <a:t>349 995 </a:t>
            </a:r>
            <a:r>
              <a:rPr lang="en-US" sz="1500" b="1" dirty="0" err="1"/>
              <a:t>na</a:t>
            </a:r>
            <a:r>
              <a:rPr lang="en-US" sz="1500" b="1" dirty="0"/>
              <a:t> </a:t>
            </a:r>
            <a:r>
              <a:rPr lang="en-US" sz="1500" b="1" dirty="0" err="1"/>
              <a:t>základě</a:t>
            </a:r>
            <a:r>
              <a:rPr lang="en-US" sz="1500" b="1" dirty="0"/>
              <a:t> </a:t>
            </a:r>
            <a:r>
              <a:rPr lang="en-US" sz="1500" b="1" dirty="0" err="1"/>
              <a:t>oprávnění</a:t>
            </a:r>
            <a:r>
              <a:rPr lang="en-US" sz="1500" b="1" dirty="0"/>
              <a:t> k </a:t>
            </a:r>
            <a:r>
              <a:rPr lang="en-US" sz="1500" b="1" dirty="0" err="1"/>
              <a:t>trvalému</a:t>
            </a:r>
            <a:r>
              <a:rPr lang="en-US" sz="1500" b="1" dirty="0"/>
              <a:t> </a:t>
            </a:r>
            <a:r>
              <a:rPr lang="en-US" sz="1500" b="1" dirty="0" err="1"/>
              <a:t>pobytu</a:t>
            </a:r>
            <a:r>
              <a:rPr lang="en-US" sz="1500" b="1" dirty="0"/>
              <a:t> a </a:t>
            </a:r>
          </a:p>
          <a:p>
            <a:pPr>
              <a:buFont typeface="Franklin Gothic Book" panose="020B0503020102020204" pitchFamily="34" charset="0"/>
              <a:buNone/>
            </a:pPr>
            <a:r>
              <a:rPr lang="en-US" sz="1500" b="1" dirty="0"/>
              <a:t>375 021 </a:t>
            </a:r>
            <a:r>
              <a:rPr lang="en-US" sz="1500" b="1" dirty="0" err="1"/>
              <a:t>na</a:t>
            </a:r>
            <a:r>
              <a:rPr lang="en-US" sz="1500" b="1" dirty="0"/>
              <a:t> </a:t>
            </a:r>
            <a:r>
              <a:rPr lang="en-US" sz="1500" b="1" dirty="0" err="1"/>
              <a:t>základě</a:t>
            </a:r>
            <a:r>
              <a:rPr lang="en-US" sz="1500" b="1" dirty="0"/>
              <a:t> </a:t>
            </a:r>
            <a:r>
              <a:rPr lang="en-US" sz="1500" b="1" dirty="0" err="1"/>
              <a:t>registrace</a:t>
            </a:r>
            <a:r>
              <a:rPr lang="en-US" sz="1500" b="1" dirty="0"/>
              <a:t> </a:t>
            </a:r>
            <a:r>
              <a:rPr lang="en-US" sz="1500" b="1" dirty="0" err="1"/>
              <a:t>dočasné</a:t>
            </a:r>
            <a:r>
              <a:rPr lang="en-US" sz="1500" b="1" dirty="0"/>
              <a:t> </a:t>
            </a:r>
            <a:r>
              <a:rPr lang="en-US" sz="1500" b="1" dirty="0" err="1"/>
              <a:t>ochrany</a:t>
            </a:r>
            <a:r>
              <a:rPr lang="en-US" sz="1500" b="1" dirty="0"/>
              <a:t>.</a:t>
            </a:r>
          </a:p>
          <a:p>
            <a:pPr>
              <a:buFont typeface="Franklin Gothic Book" panose="020B0503020102020204" pitchFamily="34" charset="0"/>
              <a:buNone/>
            </a:pPr>
            <a:r>
              <a:rPr lang="en-US" sz="1100" dirty="0"/>
              <a:t> Za </a:t>
            </a:r>
            <a:r>
              <a:rPr lang="en-US" sz="1100" dirty="0" err="1"/>
              <a:t>výrazným</a:t>
            </a:r>
            <a:r>
              <a:rPr lang="en-US" sz="1100" dirty="0"/>
              <a:t> </a:t>
            </a:r>
            <a:r>
              <a:rPr lang="en-US" sz="1100" dirty="0" err="1"/>
              <a:t>nárůstem</a:t>
            </a:r>
            <a:r>
              <a:rPr lang="en-US" sz="1100" dirty="0"/>
              <a:t> </a:t>
            </a:r>
            <a:r>
              <a:rPr lang="en-US" sz="1100" dirty="0" err="1"/>
              <a:t>počtu</a:t>
            </a:r>
            <a:r>
              <a:rPr lang="en-US" sz="1100" dirty="0"/>
              <a:t> </a:t>
            </a:r>
            <a:r>
              <a:rPr lang="en-US" sz="1100" dirty="0" err="1"/>
              <a:t>cizinců</a:t>
            </a:r>
            <a:r>
              <a:rPr lang="en-US" sz="1100" dirty="0"/>
              <a:t> </a:t>
            </a:r>
            <a:r>
              <a:rPr lang="en-US" sz="1100" dirty="0" err="1"/>
              <a:t>na</a:t>
            </a:r>
            <a:r>
              <a:rPr lang="en-US" sz="1100" dirty="0"/>
              <a:t> </a:t>
            </a:r>
            <a:r>
              <a:rPr lang="en-US" sz="1100" dirty="0" err="1"/>
              <a:t>území</a:t>
            </a:r>
            <a:r>
              <a:rPr lang="en-US" sz="1100" dirty="0"/>
              <a:t> ČR </a:t>
            </a:r>
            <a:r>
              <a:rPr lang="en-US" sz="1100" dirty="0" err="1"/>
              <a:t>stojí</a:t>
            </a:r>
            <a:r>
              <a:rPr lang="en-US" sz="1100" dirty="0"/>
              <a:t> </a:t>
            </a:r>
            <a:r>
              <a:rPr lang="en-US" sz="1100" dirty="0" err="1"/>
              <a:t>zejména</a:t>
            </a:r>
            <a:r>
              <a:rPr lang="en-US" sz="1100" dirty="0"/>
              <a:t> </a:t>
            </a:r>
            <a:r>
              <a:rPr lang="en-US" sz="1100" dirty="0" err="1"/>
              <a:t>vydávání</a:t>
            </a:r>
            <a:r>
              <a:rPr lang="en-US" sz="1100" dirty="0"/>
              <a:t> </a:t>
            </a:r>
            <a:r>
              <a:rPr lang="en-US" sz="1100" dirty="0" err="1"/>
              <a:t>dočasné</a:t>
            </a:r>
            <a:r>
              <a:rPr lang="en-US" sz="1100" dirty="0"/>
              <a:t> </a:t>
            </a:r>
            <a:r>
              <a:rPr lang="en-US" sz="1100" dirty="0" err="1"/>
              <a:t>ochrany</a:t>
            </a:r>
            <a:r>
              <a:rPr lang="en-US" sz="1100" dirty="0"/>
              <a:t> </a:t>
            </a:r>
            <a:r>
              <a:rPr lang="en-US" sz="1100" dirty="0" err="1"/>
              <a:t>státním</a:t>
            </a:r>
            <a:r>
              <a:rPr lang="en-US" sz="1100" dirty="0"/>
              <a:t> </a:t>
            </a:r>
            <a:r>
              <a:rPr lang="en-US" sz="1100" dirty="0" err="1"/>
              <a:t>příslušníkům</a:t>
            </a:r>
            <a:r>
              <a:rPr lang="en-US" sz="1100" dirty="0"/>
              <a:t> </a:t>
            </a:r>
            <a:r>
              <a:rPr lang="en-US" sz="1100" dirty="0" err="1"/>
              <a:t>Ukrajiny</a:t>
            </a:r>
            <a:r>
              <a:rPr lang="en-US" sz="1100" dirty="0"/>
              <a:t>, </a:t>
            </a:r>
            <a:r>
              <a:rPr lang="en-US" sz="1100" dirty="0" err="1"/>
              <a:t>kteří</a:t>
            </a:r>
            <a:r>
              <a:rPr lang="en-US" sz="1100" dirty="0"/>
              <a:t> </a:t>
            </a:r>
            <a:r>
              <a:rPr lang="en-US" sz="1100" dirty="0" err="1"/>
              <a:t>prchají</a:t>
            </a:r>
            <a:r>
              <a:rPr lang="en-US" sz="1100" dirty="0"/>
              <a:t> </a:t>
            </a:r>
            <a:r>
              <a:rPr lang="en-US" sz="1100" dirty="0" err="1"/>
              <a:t>před</a:t>
            </a:r>
            <a:r>
              <a:rPr lang="en-US" sz="1100" dirty="0"/>
              <a:t> </a:t>
            </a:r>
            <a:r>
              <a:rPr lang="en-US" sz="1100" dirty="0" err="1"/>
              <a:t>válkou</a:t>
            </a:r>
            <a:r>
              <a:rPr lang="en-US" sz="1100" dirty="0"/>
              <a:t> </a:t>
            </a:r>
            <a:r>
              <a:rPr lang="en-US" sz="1100" dirty="0" err="1"/>
              <a:t>ve</a:t>
            </a:r>
            <a:r>
              <a:rPr lang="en-US" sz="1100" dirty="0"/>
              <a:t> </a:t>
            </a:r>
            <a:r>
              <a:rPr lang="en-US" sz="1100" dirty="0" err="1"/>
              <a:t>své</a:t>
            </a:r>
            <a:r>
              <a:rPr lang="en-US" sz="1100" dirty="0"/>
              <a:t> zemi. </a:t>
            </a:r>
          </a:p>
          <a:p>
            <a:pPr>
              <a:buFont typeface="Franklin Gothic Book" panose="020B0503020102020204" pitchFamily="34" charset="0"/>
              <a:buNone/>
            </a:pPr>
            <a:r>
              <a:rPr lang="en-US" sz="1100" dirty="0" err="1"/>
              <a:t>Mezi</a:t>
            </a:r>
            <a:r>
              <a:rPr lang="en-US" sz="1100" dirty="0"/>
              <a:t> </a:t>
            </a:r>
            <a:r>
              <a:rPr lang="en-US" sz="1100" dirty="0" err="1"/>
              <a:t>cizinci</a:t>
            </a:r>
            <a:r>
              <a:rPr lang="en-US" sz="1100" dirty="0"/>
              <a:t> </a:t>
            </a:r>
            <a:r>
              <a:rPr lang="en-US" sz="1100" dirty="0" err="1"/>
              <a:t>pobývajícími</a:t>
            </a:r>
            <a:r>
              <a:rPr lang="en-US" sz="1100" dirty="0"/>
              <a:t> </a:t>
            </a:r>
            <a:r>
              <a:rPr lang="en-US" sz="1100" dirty="0" err="1"/>
              <a:t>legálně</a:t>
            </a:r>
            <a:r>
              <a:rPr lang="en-US" sz="1100" dirty="0"/>
              <a:t> </a:t>
            </a:r>
            <a:r>
              <a:rPr lang="en-US" sz="1100" dirty="0" err="1"/>
              <a:t>na</a:t>
            </a:r>
            <a:r>
              <a:rPr lang="en-US" sz="1100" dirty="0"/>
              <a:t> </a:t>
            </a:r>
            <a:r>
              <a:rPr lang="en-US" sz="1100" dirty="0" err="1"/>
              <a:t>území</a:t>
            </a:r>
            <a:r>
              <a:rPr lang="en-US" sz="1100" dirty="0"/>
              <a:t> ČR </a:t>
            </a:r>
            <a:r>
              <a:rPr lang="en-US" sz="1100" dirty="0" err="1"/>
              <a:t>převažují</a:t>
            </a:r>
            <a:r>
              <a:rPr lang="en-US" sz="1100" dirty="0"/>
              <a:t> </a:t>
            </a:r>
            <a:r>
              <a:rPr lang="en-US" sz="1100" dirty="0" err="1"/>
              <a:t>občané</a:t>
            </a:r>
            <a:r>
              <a:rPr lang="en-US" sz="1100" dirty="0"/>
              <a:t> </a:t>
            </a:r>
            <a:r>
              <a:rPr lang="en-US" sz="1100" dirty="0" err="1"/>
              <a:t>třetích</a:t>
            </a:r>
            <a:r>
              <a:rPr lang="en-US" sz="1100" dirty="0"/>
              <a:t> </a:t>
            </a:r>
            <a:r>
              <a:rPr lang="en-US" sz="1100" dirty="0" err="1"/>
              <a:t>zemí</a:t>
            </a:r>
            <a:r>
              <a:rPr lang="en-US" sz="1100" dirty="0"/>
              <a:t> (836 044 </a:t>
            </a:r>
            <a:r>
              <a:rPr lang="en-US" sz="1100" dirty="0" err="1"/>
              <a:t>osob</a:t>
            </a:r>
            <a:r>
              <a:rPr lang="en-US" sz="1100" dirty="0"/>
              <a:t>, </a:t>
            </a:r>
            <a:r>
              <a:rPr lang="en-US" sz="1100" dirty="0" err="1"/>
              <a:t>tj</a:t>
            </a:r>
            <a:r>
              <a:rPr lang="en-US" sz="1100" dirty="0"/>
              <a:t>. 78 %) </a:t>
            </a:r>
            <a:r>
              <a:rPr lang="en-US" sz="1100" dirty="0" err="1"/>
              <a:t>nad</a:t>
            </a:r>
            <a:r>
              <a:rPr lang="en-US" sz="1100" dirty="0"/>
              <a:t> </a:t>
            </a:r>
            <a:r>
              <a:rPr lang="en-US" sz="1100" dirty="0" err="1"/>
              <a:t>občany</a:t>
            </a:r>
            <a:r>
              <a:rPr lang="en-US" sz="1100" dirty="0"/>
              <a:t> </a:t>
            </a:r>
            <a:r>
              <a:rPr lang="en-US" sz="1100" dirty="0" err="1"/>
              <a:t>členských</a:t>
            </a:r>
            <a:r>
              <a:rPr lang="en-US" sz="1100" dirty="0"/>
              <a:t> </a:t>
            </a:r>
            <a:r>
              <a:rPr lang="en-US" sz="1100" dirty="0" err="1"/>
              <a:t>států</a:t>
            </a:r>
            <a:r>
              <a:rPr lang="en-US" sz="1100" dirty="0"/>
              <a:t> EU, EHP a </a:t>
            </a:r>
            <a:r>
              <a:rPr lang="en-US" sz="1100" dirty="0" err="1"/>
              <a:t>Švýcarska</a:t>
            </a:r>
            <a:r>
              <a:rPr lang="en-US" sz="1100" dirty="0"/>
              <a:t> (229 696 </a:t>
            </a:r>
            <a:r>
              <a:rPr lang="en-US" sz="1100" dirty="0" err="1"/>
              <a:t>osob</a:t>
            </a:r>
            <a:r>
              <a:rPr lang="en-US" sz="1100" dirty="0"/>
              <a:t>, </a:t>
            </a:r>
            <a:r>
              <a:rPr lang="en-US" sz="1100" dirty="0" err="1"/>
              <a:t>tj</a:t>
            </a:r>
            <a:r>
              <a:rPr lang="en-US" sz="1100" dirty="0"/>
              <a:t>. 22 %)</a:t>
            </a:r>
          </a:p>
        </p:txBody>
      </p:sp>
      <p:sp>
        <p:nvSpPr>
          <p:cNvPr id="35"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9842561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E880B70-9045-4B1E-A61A-E849BE8C83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9" name="Rectangle 18">
            <a:extLst>
              <a:ext uri="{FF2B5EF4-FFF2-40B4-BE49-F238E27FC236}">
                <a16:creationId xmlns:a16="http://schemas.microsoft.com/office/drawing/2014/main" id="{6D7D7F0C-622D-4D84-A68D-C1AF54B634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C144A1E9-72B3-B5C9-B5A9-34C13DAAC19C}"/>
              </a:ext>
            </a:extLst>
          </p:cNvPr>
          <p:cNvSpPr>
            <a:spLocks noGrp="1"/>
          </p:cNvSpPr>
          <p:nvPr>
            <p:ph type="title"/>
          </p:nvPr>
        </p:nvSpPr>
        <p:spPr>
          <a:xfrm>
            <a:off x="640081" y="631373"/>
            <a:ext cx="4018839" cy="2035628"/>
          </a:xfrm>
        </p:spPr>
        <p:txBody>
          <a:bodyPr vert="horz" lIns="91440" tIns="45720" rIns="91440" bIns="45720" rtlCol="0" anchor="t">
            <a:normAutofit/>
          </a:bodyPr>
          <a:lstStyle/>
          <a:p>
            <a:r>
              <a:rPr lang="en-US" dirty="0" err="1"/>
              <a:t>Ukrajinské</a:t>
            </a:r>
            <a:r>
              <a:rPr lang="en-US" dirty="0"/>
              <a:t> </a:t>
            </a:r>
            <a:r>
              <a:rPr lang="en-US" dirty="0" err="1"/>
              <a:t>děti</a:t>
            </a:r>
            <a:r>
              <a:rPr lang="en-US" dirty="0"/>
              <a:t> </a:t>
            </a:r>
            <a:r>
              <a:rPr lang="en-US" dirty="0" err="1"/>
              <a:t>na</a:t>
            </a:r>
            <a:r>
              <a:rPr lang="en-US" dirty="0"/>
              <a:t> </a:t>
            </a:r>
            <a:r>
              <a:rPr lang="en-US" dirty="0" err="1"/>
              <a:t>českých</a:t>
            </a:r>
            <a:r>
              <a:rPr lang="en-US" dirty="0"/>
              <a:t> </a:t>
            </a:r>
            <a:r>
              <a:rPr lang="en-US" dirty="0" err="1"/>
              <a:t>školách</a:t>
            </a:r>
            <a:endParaRPr lang="en-US" dirty="0"/>
          </a:p>
        </p:txBody>
      </p:sp>
      <p:sp>
        <p:nvSpPr>
          <p:cNvPr id="3" name="Zástupný obsah 2">
            <a:extLst>
              <a:ext uri="{FF2B5EF4-FFF2-40B4-BE49-F238E27FC236}">
                <a16:creationId xmlns:a16="http://schemas.microsoft.com/office/drawing/2014/main" id="{9B0194CA-389A-1E81-2DDB-1E2FE020E889}"/>
              </a:ext>
            </a:extLst>
          </p:cNvPr>
          <p:cNvSpPr>
            <a:spLocks noGrp="1"/>
          </p:cNvSpPr>
          <p:nvPr>
            <p:ph sz="half" idx="1"/>
          </p:nvPr>
        </p:nvSpPr>
        <p:spPr>
          <a:xfrm>
            <a:off x="640081" y="2764971"/>
            <a:ext cx="4010296" cy="3472543"/>
          </a:xfrm>
        </p:spPr>
        <p:txBody>
          <a:bodyPr vert="horz" lIns="91440" tIns="45720" rIns="91440" bIns="45720" rtlCol="0">
            <a:normAutofit fontScale="92500" lnSpcReduction="10000"/>
          </a:bodyPr>
          <a:lstStyle/>
          <a:p>
            <a:r>
              <a:rPr lang="en-US" b="1" dirty="0" err="1">
                <a:solidFill>
                  <a:srgbClr val="FF0000"/>
                </a:solidFill>
                <a:effectLst/>
              </a:rPr>
              <a:t>Školy</a:t>
            </a:r>
            <a:r>
              <a:rPr lang="en-US" b="1" dirty="0">
                <a:solidFill>
                  <a:srgbClr val="FF0000"/>
                </a:solidFill>
                <a:effectLst/>
              </a:rPr>
              <a:t> </a:t>
            </a:r>
            <a:r>
              <a:rPr lang="en-US" b="1" dirty="0" err="1">
                <a:solidFill>
                  <a:srgbClr val="FF0000"/>
                </a:solidFill>
                <a:effectLst/>
              </a:rPr>
              <a:t>podle</a:t>
            </a:r>
            <a:r>
              <a:rPr lang="en-US" b="1" dirty="0">
                <a:solidFill>
                  <a:srgbClr val="FF0000"/>
                </a:solidFill>
                <a:effectLst/>
              </a:rPr>
              <a:t> </a:t>
            </a:r>
            <a:r>
              <a:rPr lang="en-US" b="1" dirty="0" err="1">
                <a:solidFill>
                  <a:srgbClr val="FF0000"/>
                </a:solidFill>
                <a:effectLst/>
              </a:rPr>
              <a:t>nových</a:t>
            </a:r>
            <a:r>
              <a:rPr lang="en-US" b="1" dirty="0">
                <a:solidFill>
                  <a:srgbClr val="FF0000"/>
                </a:solidFill>
                <a:effectLst/>
              </a:rPr>
              <a:t> </a:t>
            </a:r>
            <a:r>
              <a:rPr lang="en-US" b="1" dirty="0" err="1">
                <a:solidFill>
                  <a:srgbClr val="FF0000"/>
                </a:solidFill>
                <a:effectLst/>
              </a:rPr>
              <a:t>informací</a:t>
            </a:r>
            <a:r>
              <a:rPr lang="en-US" b="1" dirty="0">
                <a:solidFill>
                  <a:srgbClr val="FF0000"/>
                </a:solidFill>
                <a:effectLst/>
              </a:rPr>
              <a:t> </a:t>
            </a:r>
            <a:r>
              <a:rPr lang="en-US" b="1" dirty="0" err="1">
                <a:solidFill>
                  <a:srgbClr val="FF0000"/>
                </a:solidFill>
                <a:effectLst/>
              </a:rPr>
              <a:t>vykázaly</a:t>
            </a:r>
            <a:r>
              <a:rPr lang="en-US" b="1" dirty="0">
                <a:solidFill>
                  <a:srgbClr val="FF0000"/>
                </a:solidFill>
                <a:effectLst/>
              </a:rPr>
              <a:t> k 31. </a:t>
            </a:r>
            <a:r>
              <a:rPr lang="en-US" b="1" dirty="0" err="1">
                <a:solidFill>
                  <a:srgbClr val="FF0000"/>
                </a:solidFill>
                <a:effectLst/>
              </a:rPr>
              <a:t>březnu</a:t>
            </a:r>
            <a:r>
              <a:rPr lang="en-US" b="1" dirty="0">
                <a:solidFill>
                  <a:srgbClr val="FF0000"/>
                </a:solidFill>
                <a:effectLst/>
              </a:rPr>
              <a:t> 2023 </a:t>
            </a:r>
            <a:r>
              <a:rPr lang="en-US" b="1" dirty="0" err="1">
                <a:solidFill>
                  <a:srgbClr val="FF0000"/>
                </a:solidFill>
                <a:effectLst/>
              </a:rPr>
              <a:t>celkem</a:t>
            </a:r>
            <a:r>
              <a:rPr lang="en-US" b="1" dirty="0">
                <a:solidFill>
                  <a:srgbClr val="FF0000"/>
                </a:solidFill>
                <a:effectLst/>
              </a:rPr>
              <a:t> 51 281 </a:t>
            </a:r>
            <a:r>
              <a:rPr lang="en-US" b="1" dirty="0" err="1">
                <a:solidFill>
                  <a:srgbClr val="FF0000"/>
                </a:solidFill>
                <a:effectLst/>
              </a:rPr>
              <a:t>dětí</a:t>
            </a:r>
            <a:r>
              <a:rPr lang="en-US" b="1" dirty="0">
                <a:solidFill>
                  <a:srgbClr val="FF0000"/>
                </a:solidFill>
                <a:effectLst/>
              </a:rPr>
              <a:t> a </a:t>
            </a:r>
            <a:r>
              <a:rPr lang="en-US" b="1" dirty="0" err="1">
                <a:solidFill>
                  <a:srgbClr val="FF0000"/>
                </a:solidFill>
                <a:effectLst/>
              </a:rPr>
              <a:t>žáků</a:t>
            </a:r>
            <a:r>
              <a:rPr lang="en-US" b="1" dirty="0">
                <a:solidFill>
                  <a:srgbClr val="FF0000"/>
                </a:solidFill>
                <a:effectLst/>
              </a:rPr>
              <a:t> - </a:t>
            </a:r>
            <a:r>
              <a:rPr lang="en-US" b="1" dirty="0" err="1">
                <a:solidFill>
                  <a:srgbClr val="FF0000"/>
                </a:solidFill>
                <a:effectLst/>
              </a:rPr>
              <a:t>uprchlíků</a:t>
            </a:r>
            <a:r>
              <a:rPr lang="en-US" b="1" dirty="0">
                <a:solidFill>
                  <a:srgbClr val="FF0000"/>
                </a:solidFill>
                <a:effectLst/>
              </a:rPr>
              <a:t> z </a:t>
            </a:r>
            <a:r>
              <a:rPr lang="en-US" b="1" dirty="0" err="1">
                <a:solidFill>
                  <a:srgbClr val="FF0000"/>
                </a:solidFill>
                <a:effectLst/>
              </a:rPr>
              <a:t>Ukrajiny</a:t>
            </a:r>
            <a:r>
              <a:rPr lang="en-US" b="1" dirty="0">
                <a:solidFill>
                  <a:srgbClr val="FF0000"/>
                </a:solidFill>
                <a:effectLst/>
              </a:rPr>
              <a:t>.</a:t>
            </a:r>
            <a:r>
              <a:rPr lang="en-US" dirty="0">
                <a:solidFill>
                  <a:srgbClr val="FF0000"/>
                </a:solidFill>
                <a:effectLst/>
              </a:rPr>
              <a:t> </a:t>
            </a:r>
            <a:endParaRPr lang="cs-CZ" dirty="0">
              <a:solidFill>
                <a:srgbClr val="FF0000"/>
              </a:solidFill>
              <a:effectLst/>
            </a:endParaRPr>
          </a:p>
          <a:p>
            <a:r>
              <a:rPr lang="en-US" dirty="0" err="1">
                <a:effectLst/>
              </a:rPr>
              <a:t>Při</a:t>
            </a:r>
            <a:r>
              <a:rPr lang="en-US" dirty="0">
                <a:effectLst/>
              </a:rPr>
              <a:t> </a:t>
            </a:r>
            <a:r>
              <a:rPr lang="en-US" dirty="0" err="1">
                <a:effectLst/>
              </a:rPr>
              <a:t>srovnání</a:t>
            </a:r>
            <a:r>
              <a:rPr lang="en-US" dirty="0">
                <a:effectLst/>
              </a:rPr>
              <a:t> s </a:t>
            </a:r>
            <a:r>
              <a:rPr lang="en-US" dirty="0" err="1">
                <a:effectLst/>
              </a:rPr>
              <a:t>jejich</a:t>
            </a:r>
            <a:r>
              <a:rPr lang="en-US" dirty="0">
                <a:effectLst/>
              </a:rPr>
              <a:t> </a:t>
            </a:r>
            <a:r>
              <a:rPr lang="en-US" dirty="0" err="1">
                <a:effectLst/>
              </a:rPr>
              <a:t>počty</a:t>
            </a:r>
            <a:r>
              <a:rPr lang="en-US" dirty="0">
                <a:effectLst/>
              </a:rPr>
              <a:t> k 30. </a:t>
            </a:r>
            <a:r>
              <a:rPr lang="en-US" dirty="0" err="1">
                <a:effectLst/>
              </a:rPr>
              <a:t>září</a:t>
            </a:r>
            <a:r>
              <a:rPr lang="en-US" dirty="0">
                <a:effectLst/>
              </a:rPr>
              <a:t> 2022 </a:t>
            </a:r>
            <a:r>
              <a:rPr lang="en-US" dirty="0" err="1">
                <a:effectLst/>
              </a:rPr>
              <a:t>tedy</a:t>
            </a:r>
            <a:r>
              <a:rPr lang="en-US" dirty="0">
                <a:effectLst/>
              </a:rPr>
              <a:t> </a:t>
            </a:r>
            <a:r>
              <a:rPr lang="en-US" dirty="0" err="1">
                <a:effectLst/>
              </a:rPr>
              <a:t>došlo</a:t>
            </a:r>
            <a:r>
              <a:rPr lang="en-US" dirty="0">
                <a:effectLst/>
              </a:rPr>
              <a:t> k </a:t>
            </a:r>
            <a:r>
              <a:rPr lang="en-US" dirty="0" err="1">
                <a:effectLst/>
              </a:rPr>
              <a:t>nárůstu</a:t>
            </a:r>
            <a:r>
              <a:rPr lang="en-US" dirty="0">
                <a:effectLst/>
              </a:rPr>
              <a:t> o 996 </a:t>
            </a:r>
            <a:r>
              <a:rPr lang="en-US" dirty="0" err="1">
                <a:effectLst/>
              </a:rPr>
              <a:t>dětí</a:t>
            </a:r>
            <a:r>
              <a:rPr lang="en-US" dirty="0">
                <a:effectLst/>
              </a:rPr>
              <a:t> a </a:t>
            </a:r>
            <a:r>
              <a:rPr lang="en-US" dirty="0" err="1">
                <a:effectLst/>
              </a:rPr>
              <a:t>žáků</a:t>
            </a:r>
            <a:r>
              <a:rPr lang="en-US" dirty="0">
                <a:effectLst/>
              </a:rPr>
              <a:t> z </a:t>
            </a:r>
            <a:r>
              <a:rPr lang="en-US" dirty="0" err="1">
                <a:effectLst/>
              </a:rPr>
              <a:t>Ukrajiny</a:t>
            </a:r>
            <a:r>
              <a:rPr lang="en-US" dirty="0">
                <a:effectLst/>
              </a:rPr>
              <a:t>. </a:t>
            </a:r>
            <a:r>
              <a:rPr lang="en-US" dirty="0" err="1">
                <a:effectLst/>
              </a:rPr>
              <a:t>Zaměstnanců</a:t>
            </a:r>
            <a:r>
              <a:rPr lang="en-US" dirty="0">
                <a:effectLst/>
              </a:rPr>
              <a:t> z </a:t>
            </a:r>
            <a:r>
              <a:rPr lang="en-US" dirty="0" err="1">
                <a:effectLst/>
              </a:rPr>
              <a:t>řad</a:t>
            </a:r>
            <a:r>
              <a:rPr lang="en-US" dirty="0">
                <a:effectLst/>
              </a:rPr>
              <a:t> </a:t>
            </a:r>
            <a:r>
              <a:rPr lang="en-US" dirty="0" err="1">
                <a:effectLst/>
              </a:rPr>
              <a:t>Ukrajinců</a:t>
            </a:r>
            <a:r>
              <a:rPr lang="en-US" dirty="0">
                <a:effectLst/>
              </a:rPr>
              <a:t> s </a:t>
            </a:r>
            <a:r>
              <a:rPr lang="en-US" dirty="0" err="1">
                <a:effectLst/>
              </a:rPr>
              <a:t>vízem</a:t>
            </a:r>
            <a:r>
              <a:rPr lang="en-US" dirty="0">
                <a:effectLst/>
              </a:rPr>
              <a:t> </a:t>
            </a:r>
            <a:r>
              <a:rPr lang="en-US" dirty="0" err="1">
                <a:effectLst/>
              </a:rPr>
              <a:t>dočasné</a:t>
            </a:r>
            <a:r>
              <a:rPr lang="en-US" dirty="0">
                <a:effectLst/>
              </a:rPr>
              <a:t> </a:t>
            </a:r>
            <a:r>
              <a:rPr lang="en-US" dirty="0" err="1">
                <a:effectLst/>
              </a:rPr>
              <a:t>ochrany</a:t>
            </a:r>
            <a:r>
              <a:rPr lang="en-US" dirty="0">
                <a:effectLst/>
              </a:rPr>
              <a:t> je </a:t>
            </a:r>
            <a:r>
              <a:rPr lang="en-US" dirty="0" err="1">
                <a:effectLst/>
              </a:rPr>
              <a:t>ve</a:t>
            </a:r>
            <a:r>
              <a:rPr lang="en-US" dirty="0">
                <a:effectLst/>
              </a:rPr>
              <a:t> </a:t>
            </a:r>
            <a:r>
              <a:rPr lang="en-US" dirty="0" err="1">
                <a:effectLst/>
              </a:rPr>
              <a:t>školách</a:t>
            </a:r>
            <a:r>
              <a:rPr lang="en-US" dirty="0">
                <a:effectLst/>
              </a:rPr>
              <a:t> </a:t>
            </a:r>
            <a:r>
              <a:rPr lang="en-US" dirty="0" err="1">
                <a:effectLst/>
              </a:rPr>
              <a:t>aktuálně</a:t>
            </a:r>
            <a:r>
              <a:rPr lang="en-US" dirty="0">
                <a:effectLst/>
              </a:rPr>
              <a:t> 2090, z toho </a:t>
            </a:r>
            <a:r>
              <a:rPr lang="en-US" dirty="0" err="1">
                <a:effectLst/>
              </a:rPr>
              <a:t>zhruba</a:t>
            </a:r>
            <a:r>
              <a:rPr lang="en-US" dirty="0">
                <a:effectLst/>
              </a:rPr>
              <a:t> </a:t>
            </a:r>
            <a:r>
              <a:rPr lang="en-US" dirty="0" err="1">
                <a:effectLst/>
              </a:rPr>
              <a:t>polovina</a:t>
            </a:r>
            <a:r>
              <a:rPr lang="en-US" dirty="0">
                <a:effectLst/>
              </a:rPr>
              <a:t> </a:t>
            </a:r>
            <a:r>
              <a:rPr lang="en-US" dirty="0" err="1">
                <a:effectLst/>
              </a:rPr>
              <a:t>vykonává</a:t>
            </a:r>
            <a:r>
              <a:rPr lang="en-US" dirty="0">
                <a:effectLst/>
              </a:rPr>
              <a:t> </a:t>
            </a:r>
            <a:r>
              <a:rPr lang="en-US" dirty="0" err="1">
                <a:effectLst/>
              </a:rPr>
              <a:t>práci</a:t>
            </a:r>
            <a:r>
              <a:rPr lang="en-US" dirty="0">
                <a:effectLst/>
              </a:rPr>
              <a:t> </a:t>
            </a:r>
            <a:r>
              <a:rPr lang="en-US" dirty="0" err="1">
                <a:effectLst/>
              </a:rPr>
              <a:t>učitelek</a:t>
            </a:r>
            <a:r>
              <a:rPr lang="en-US" dirty="0">
                <a:effectLst/>
              </a:rPr>
              <a:t> a </a:t>
            </a:r>
            <a:r>
              <a:rPr lang="en-US" dirty="0" err="1">
                <a:effectLst/>
              </a:rPr>
              <a:t>učitelů</a:t>
            </a:r>
            <a:r>
              <a:rPr lang="en-US" dirty="0">
                <a:effectLst/>
              </a:rPr>
              <a:t> </a:t>
            </a:r>
            <a:r>
              <a:rPr lang="en-US" dirty="0" err="1">
                <a:effectLst/>
              </a:rPr>
              <a:t>či</a:t>
            </a:r>
            <a:r>
              <a:rPr lang="en-US" dirty="0">
                <a:effectLst/>
              </a:rPr>
              <a:t> </a:t>
            </a:r>
            <a:r>
              <a:rPr lang="en-US" dirty="0" err="1">
                <a:effectLst/>
              </a:rPr>
              <a:t>ostatních</a:t>
            </a:r>
            <a:r>
              <a:rPr lang="en-US" dirty="0">
                <a:effectLst/>
              </a:rPr>
              <a:t> </a:t>
            </a:r>
            <a:r>
              <a:rPr lang="en-US" dirty="0" err="1">
                <a:effectLst/>
              </a:rPr>
              <a:t>pedagogických</a:t>
            </a:r>
            <a:r>
              <a:rPr lang="en-US" dirty="0">
                <a:effectLst/>
              </a:rPr>
              <a:t> </a:t>
            </a:r>
            <a:r>
              <a:rPr lang="en-US" dirty="0" err="1">
                <a:effectLst/>
              </a:rPr>
              <a:t>pracovníků</a:t>
            </a:r>
            <a:r>
              <a:rPr lang="en-US" dirty="0">
                <a:effectLst/>
              </a:rPr>
              <a:t>.   </a:t>
            </a:r>
          </a:p>
          <a:p>
            <a:endParaRPr lang="en-US" sz="1500" dirty="0"/>
          </a:p>
        </p:txBody>
      </p:sp>
      <p:sp>
        <p:nvSpPr>
          <p:cNvPr id="21" name="Rectangle 20">
            <a:extLst>
              <a:ext uri="{FF2B5EF4-FFF2-40B4-BE49-F238E27FC236}">
                <a16:creationId xmlns:a16="http://schemas.microsoft.com/office/drawing/2014/main" id="{02A2E7B6-CE50-4B96-A981-2A02507328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Obrázek 3">
            <a:extLst>
              <a:ext uri="{FF2B5EF4-FFF2-40B4-BE49-F238E27FC236}">
                <a16:creationId xmlns:a16="http://schemas.microsoft.com/office/drawing/2014/main" id="{1FFC906C-A9FB-F8CC-E8A2-2B13BD9C5EE5}"/>
              </a:ext>
            </a:extLst>
          </p:cNvPr>
          <p:cNvPicPr>
            <a:picLocks noChangeAspect="1"/>
          </p:cNvPicPr>
          <p:nvPr/>
        </p:nvPicPr>
        <p:blipFill>
          <a:blip r:embed="rId2"/>
          <a:stretch>
            <a:fillRect/>
          </a:stretch>
        </p:blipFill>
        <p:spPr>
          <a:xfrm>
            <a:off x="6447990" y="639705"/>
            <a:ext cx="4823459" cy="2713196"/>
          </a:xfrm>
          <a:prstGeom prst="rect">
            <a:avLst/>
          </a:prstGeom>
        </p:spPr>
      </p:pic>
      <p:pic>
        <p:nvPicPr>
          <p:cNvPr id="12" name="Zástupný obsah 11" descr="Obsah obrázku text, snímek obrazovky, číslo, Písmo&#10;&#10;Popis byl vytvořen automaticky">
            <a:extLst>
              <a:ext uri="{FF2B5EF4-FFF2-40B4-BE49-F238E27FC236}">
                <a16:creationId xmlns:a16="http://schemas.microsoft.com/office/drawing/2014/main" id="{42D7FE17-B88D-7D29-B932-EA8D2DFF2F30}"/>
              </a:ext>
            </a:extLst>
          </p:cNvPr>
          <p:cNvPicPr>
            <a:picLocks noGrp="1" noChangeAspect="1"/>
          </p:cNvPicPr>
          <p:nvPr>
            <p:ph sz="half" idx="2"/>
          </p:nvPr>
        </p:nvPicPr>
        <p:blipFill>
          <a:blip r:embed="rId3"/>
          <a:stretch>
            <a:fillRect/>
          </a:stretch>
        </p:blipFill>
        <p:spPr>
          <a:xfrm>
            <a:off x="5465507" y="3593040"/>
            <a:ext cx="7170994" cy="2940107"/>
          </a:xfrm>
          <a:prstGeom prst="rect">
            <a:avLst/>
          </a:prstGeom>
        </p:spPr>
      </p:pic>
    </p:spTree>
    <p:extLst>
      <p:ext uri="{BB962C8B-B14F-4D97-AF65-F5344CB8AC3E}">
        <p14:creationId xmlns:p14="http://schemas.microsoft.com/office/powerpoint/2010/main" val="6765443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93B903-AB42-42A0-AE97-93D366679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useBgFill="1">
        <p:nvSpPr>
          <p:cNvPr id="12" name="Rectangle 11">
            <a:extLst>
              <a:ext uri="{FF2B5EF4-FFF2-40B4-BE49-F238E27FC236}">
                <a16:creationId xmlns:a16="http://schemas.microsoft.com/office/drawing/2014/main" id="{1D868099-6145-4BC0-A5EA-74BEF1776B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B9FFD064-032E-EC8F-B6BD-B1DB32467C06}"/>
              </a:ext>
            </a:extLst>
          </p:cNvPr>
          <p:cNvSpPr>
            <a:spLocks noGrp="1"/>
          </p:cNvSpPr>
          <p:nvPr>
            <p:ph type="title"/>
          </p:nvPr>
        </p:nvSpPr>
        <p:spPr>
          <a:xfrm>
            <a:off x="8471424" y="1110882"/>
            <a:ext cx="3053039" cy="1060817"/>
          </a:xfrm>
        </p:spPr>
        <p:txBody>
          <a:bodyPr vert="horz" lIns="91440" tIns="45720" rIns="91440" bIns="45720" rtlCol="0" anchor="b">
            <a:normAutofit/>
          </a:bodyPr>
          <a:lstStyle/>
          <a:p>
            <a:r>
              <a:rPr lang="en-US" sz="2800" b="1" dirty="0" err="1"/>
              <a:t>Ukrajinské</a:t>
            </a:r>
            <a:r>
              <a:rPr lang="en-US" sz="2800" b="1" dirty="0"/>
              <a:t> </a:t>
            </a:r>
            <a:r>
              <a:rPr lang="en-US" sz="2800" b="1" dirty="0" err="1"/>
              <a:t>děti</a:t>
            </a:r>
            <a:r>
              <a:rPr lang="en-US" sz="2800" b="1" dirty="0"/>
              <a:t> </a:t>
            </a:r>
            <a:r>
              <a:rPr lang="en-US" sz="2800" b="1" dirty="0" err="1"/>
              <a:t>na</a:t>
            </a:r>
            <a:r>
              <a:rPr lang="en-US" sz="2800" b="1" dirty="0"/>
              <a:t> </a:t>
            </a:r>
            <a:r>
              <a:rPr lang="en-US" sz="2800" b="1" dirty="0" err="1"/>
              <a:t>českých</a:t>
            </a:r>
            <a:r>
              <a:rPr lang="en-US" sz="2800" b="1" dirty="0"/>
              <a:t> </a:t>
            </a:r>
            <a:r>
              <a:rPr lang="en-US" sz="2800" b="1" dirty="0" err="1"/>
              <a:t>školách</a:t>
            </a:r>
            <a:endParaRPr lang="en-US" sz="2800" b="1" dirty="0"/>
          </a:p>
        </p:txBody>
      </p:sp>
      <p:pic>
        <p:nvPicPr>
          <p:cNvPr id="5" name="Zástupný obsah 4" descr="Obsah obrázku text, snímek obrazovky, číslo, menu&#10;&#10;Popis byl vytvořen automaticky">
            <a:extLst>
              <a:ext uri="{FF2B5EF4-FFF2-40B4-BE49-F238E27FC236}">
                <a16:creationId xmlns:a16="http://schemas.microsoft.com/office/drawing/2014/main" id="{F5AE2B98-9BBD-0575-945A-1E915959023F}"/>
              </a:ext>
            </a:extLst>
          </p:cNvPr>
          <p:cNvPicPr>
            <a:picLocks noGrp="1" noChangeAspect="1"/>
          </p:cNvPicPr>
          <p:nvPr>
            <p:ph sz="half" idx="2"/>
          </p:nvPr>
        </p:nvPicPr>
        <p:blipFill>
          <a:blip r:embed="rId2"/>
          <a:stretch>
            <a:fillRect/>
          </a:stretch>
        </p:blipFill>
        <p:spPr>
          <a:xfrm>
            <a:off x="1069416" y="640080"/>
            <a:ext cx="6030097" cy="5577840"/>
          </a:xfrm>
          <a:prstGeom prst="rect">
            <a:avLst/>
          </a:prstGeom>
        </p:spPr>
      </p:pic>
      <p:sp>
        <p:nvSpPr>
          <p:cNvPr id="3" name="Zástupný obsah 2">
            <a:extLst>
              <a:ext uri="{FF2B5EF4-FFF2-40B4-BE49-F238E27FC236}">
                <a16:creationId xmlns:a16="http://schemas.microsoft.com/office/drawing/2014/main" id="{535E0737-101C-1284-5498-DAD8E8A0ADEF}"/>
              </a:ext>
            </a:extLst>
          </p:cNvPr>
          <p:cNvSpPr>
            <a:spLocks noGrp="1"/>
          </p:cNvSpPr>
          <p:nvPr>
            <p:ph sz="half" idx="1"/>
          </p:nvPr>
        </p:nvSpPr>
        <p:spPr>
          <a:xfrm>
            <a:off x="8471423" y="2286000"/>
            <a:ext cx="3053039" cy="3931920"/>
          </a:xfrm>
        </p:spPr>
        <p:txBody>
          <a:bodyPr vert="horz" lIns="91440" tIns="45720" rIns="91440" bIns="45720" rtlCol="0">
            <a:normAutofit/>
          </a:bodyPr>
          <a:lstStyle/>
          <a:p>
            <a:pPr marL="0" indent="0">
              <a:buNone/>
            </a:pPr>
            <a:r>
              <a:rPr lang="cs-CZ" sz="1800" b="1" i="0" dirty="0">
                <a:solidFill>
                  <a:srgbClr val="000000"/>
                </a:solidFill>
                <a:effectLst/>
                <a:latin typeface="Arial" panose="020B0604020202020204" pitchFamily="34" charset="0"/>
              </a:rPr>
              <a:t>Celkově bylo k 30. září 2023 v českých mateřských, základních a středních školách </a:t>
            </a:r>
            <a:r>
              <a:rPr lang="cs-CZ" sz="1800" b="1" i="0" dirty="0">
                <a:solidFill>
                  <a:srgbClr val="FF0000"/>
                </a:solidFill>
                <a:effectLst/>
                <a:latin typeface="Arial" panose="020B0604020202020204" pitchFamily="34" charset="0"/>
              </a:rPr>
              <a:t>48 090 dětí </a:t>
            </a:r>
            <a:r>
              <a:rPr lang="cs-CZ" sz="1800" b="1" i="0" dirty="0">
                <a:solidFill>
                  <a:srgbClr val="000000"/>
                </a:solidFill>
                <a:effectLst/>
                <a:latin typeface="Arial" panose="020B0604020202020204" pitchFamily="34" charset="0"/>
              </a:rPr>
              <a:t>a žáků ukrajinských uprchlíků, </a:t>
            </a:r>
          </a:p>
          <a:p>
            <a:pPr marL="0" indent="0">
              <a:buNone/>
            </a:pPr>
            <a:r>
              <a:rPr lang="cs-CZ" sz="1800" b="1" i="0" dirty="0">
                <a:solidFill>
                  <a:srgbClr val="000000"/>
                </a:solidFill>
                <a:effectLst/>
                <a:latin typeface="Arial" panose="020B0604020202020204" pitchFamily="34" charset="0"/>
              </a:rPr>
              <a:t>což </a:t>
            </a:r>
            <a:r>
              <a:rPr lang="cs-CZ" sz="1800" b="1" i="0" dirty="0">
                <a:solidFill>
                  <a:srgbClr val="FF0000"/>
                </a:solidFill>
                <a:effectLst/>
                <a:latin typeface="Arial" panose="020B0604020202020204" pitchFamily="34" charset="0"/>
              </a:rPr>
              <a:t>je o 2 195 méně než před rokem, a tvoří aktuálně podíl 2,6 procenta.</a:t>
            </a:r>
            <a:endParaRPr lang="en-US" sz="1800" dirty="0">
              <a:solidFill>
                <a:srgbClr val="FF0000"/>
              </a:solidFill>
            </a:endParaRPr>
          </a:p>
        </p:txBody>
      </p:sp>
      <p:sp>
        <p:nvSpPr>
          <p:cNvPr id="14"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7" name="TextovéPole 6">
            <a:extLst>
              <a:ext uri="{FF2B5EF4-FFF2-40B4-BE49-F238E27FC236}">
                <a16:creationId xmlns:a16="http://schemas.microsoft.com/office/drawing/2014/main" id="{E9E05BEC-FF4B-73D0-4ABA-5D95F21452B5}"/>
              </a:ext>
            </a:extLst>
          </p:cNvPr>
          <p:cNvSpPr txBox="1"/>
          <p:nvPr/>
        </p:nvSpPr>
        <p:spPr>
          <a:xfrm>
            <a:off x="925966" y="6214795"/>
            <a:ext cx="6093994"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https://www.msmt.cz/ministerstvo/novinar/aktualni-pocty-ukrajinskych-uprchliku-na-ceskych-skolach</a:t>
            </a:r>
          </a:p>
        </p:txBody>
      </p:sp>
    </p:spTree>
    <p:extLst>
      <p:ext uri="{BB962C8B-B14F-4D97-AF65-F5344CB8AC3E}">
        <p14:creationId xmlns:p14="http://schemas.microsoft.com/office/powerpoint/2010/main" val="20358681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5" name="Obrázek 4"/>
          <p:cNvPicPr>
            <a:picLocks noChangeAspect="1"/>
          </p:cNvPicPr>
          <p:nvPr/>
        </p:nvPicPr>
        <p:blipFill>
          <a:blip r:embed="rId2"/>
          <a:stretch>
            <a:fillRect/>
          </a:stretch>
        </p:blipFill>
        <p:spPr>
          <a:xfrm>
            <a:off x="853832" y="158262"/>
            <a:ext cx="11068537" cy="6226053"/>
          </a:xfrm>
          <a:prstGeom prst="rect">
            <a:avLst/>
          </a:prstGeom>
        </p:spPr>
      </p:pic>
    </p:spTree>
    <p:extLst>
      <p:ext uri="{BB962C8B-B14F-4D97-AF65-F5344CB8AC3E}">
        <p14:creationId xmlns:p14="http://schemas.microsoft.com/office/powerpoint/2010/main" val="2495251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3D2BB115-B563-8CBE-7BB7-E64B7C990668}"/>
              </a:ext>
            </a:extLst>
          </p:cNvPr>
          <p:cNvSpPr>
            <a:spLocks noGrp="1"/>
          </p:cNvSpPr>
          <p:nvPr>
            <p:ph type="title"/>
          </p:nvPr>
        </p:nvSpPr>
        <p:spPr>
          <a:xfrm>
            <a:off x="784743" y="685800"/>
            <a:ext cx="5793475" cy="1485900"/>
          </a:xfrm>
        </p:spPr>
        <p:txBody>
          <a:bodyPr>
            <a:normAutofit/>
          </a:bodyPr>
          <a:lstStyle/>
          <a:p>
            <a:r>
              <a:rPr lang="cs-CZ"/>
              <a:t>Počet v Česku pracujících cizinců </a:t>
            </a:r>
          </a:p>
        </p:txBody>
      </p:sp>
      <p:sp>
        <p:nvSpPr>
          <p:cNvPr id="3" name="Zástupný obsah 2">
            <a:extLst>
              <a:ext uri="{FF2B5EF4-FFF2-40B4-BE49-F238E27FC236}">
                <a16:creationId xmlns:a16="http://schemas.microsoft.com/office/drawing/2014/main" id="{84BB435A-51C6-E2E7-25F8-E9E24191968F}"/>
              </a:ext>
            </a:extLst>
          </p:cNvPr>
          <p:cNvSpPr>
            <a:spLocks noGrp="1"/>
          </p:cNvSpPr>
          <p:nvPr>
            <p:ph idx="1"/>
          </p:nvPr>
        </p:nvSpPr>
        <p:spPr>
          <a:xfrm>
            <a:off x="1" y="2286000"/>
            <a:ext cx="7174522" cy="4572000"/>
          </a:xfrm>
        </p:spPr>
        <p:txBody>
          <a:bodyPr>
            <a:normAutofit lnSpcReduction="10000"/>
          </a:bodyPr>
          <a:lstStyle/>
          <a:p>
            <a:r>
              <a:rPr lang="cs-CZ" sz="1600" dirty="0"/>
              <a:t>Ke konci roku 2022 dosáhl počet cizinců zaměstnaných v České republice hodnoty 903 983 osob. </a:t>
            </a:r>
            <a:r>
              <a:rPr lang="cs-CZ" sz="1600" b="1" dirty="0"/>
              <a:t>Cizinci se tak na celkové zaměstnanosti v národním hospodářství podíleli více než 17%. </a:t>
            </a:r>
            <a:r>
              <a:rPr lang="cs-CZ" sz="1600" dirty="0"/>
              <a:t>Nejvíce jich působilo ve zpracovatelském průmyslu.  </a:t>
            </a:r>
          </a:p>
          <a:p>
            <a:r>
              <a:rPr lang="cs-CZ" sz="1600" dirty="0"/>
              <a:t>Podle ČSÚ ke konci roku 2022 lehce převažovali co do počtu zaměstnaných cizinců ti z třetích zemí nad občany z EU, a sice z tzv. ostatních zemí bylo celkem zaměstnáno 461 335 cizinců a ze zemí EU bylo zaměstnáno 443 648 cizinců. Nejvíce cizinců bylo zaměstnáno z Ukrajiny a sice 300889, následovali je Slováci v počtu 236430, pak Poláci 52072, Rumuni 49269, Bulhaři 39438, Vietnamci 38029 a Maďaři 25438 a Rusové 24923; ostatní cizinci pak byli s odstupem řádu. </a:t>
            </a:r>
            <a:endParaRPr lang="cs-CZ" sz="1600" dirty="0" smtClean="0"/>
          </a:p>
          <a:p>
            <a:r>
              <a:rPr lang="cs-CZ" sz="1600" dirty="0"/>
              <a:t>Celkem jich</a:t>
            </a:r>
            <a:r>
              <a:rPr lang="cs-CZ" sz="1600" b="1" dirty="0"/>
              <a:t> v prosinci 2023 úřady práce evidovaly přes 823 900. Je to zhruba 2,5krát víc než na konci roku 2015. </a:t>
            </a:r>
            <a:r>
              <a:rPr lang="cs-CZ" sz="1600" dirty="0"/>
              <a:t>Víc než třetinu zaměstnaných z ciziny tvoří lidé z Ukrajiny. Druhou nejpočetnější skupinu představují pracovníci ze Slovenska. Vyplývá to ze statistiky úřadu práce. Podle údajů Českého statistického úřadu (ČSÚ) bylo loni za první tři čtvrtletí v Česku celkem 4,23 milionu zaměstnanců. Podíl cizinců by se tak blížil skoro pětině.</a:t>
            </a:r>
            <a:endParaRPr lang="cs-CZ" sz="1200" dirty="0"/>
          </a:p>
          <a:p>
            <a:r>
              <a:rPr lang="cs-CZ" sz="1200" dirty="0">
                <a:hlinkClick r:id="rId2"/>
              </a:rPr>
              <a:t>https://domaci.hn.cz/c1-67286760-cesko-starne-skoro-kazdy-paty-zamestnany-je-cizinec-uz-jich-u-nas-pracuje-pres-800-tisic</a:t>
            </a:r>
            <a:r>
              <a:rPr lang="cs-CZ" sz="1200" dirty="0"/>
              <a:t> </a:t>
            </a:r>
            <a:r>
              <a:rPr lang="cs-CZ" sz="1200" dirty="0" smtClean="0"/>
              <a:t> </a:t>
            </a:r>
            <a:endParaRPr lang="cs-CZ" sz="1600" dirty="0"/>
          </a:p>
          <a:p>
            <a:endParaRPr lang="cs-CZ" sz="1600" dirty="0"/>
          </a:p>
        </p:txBody>
      </p:sp>
      <p:sp>
        <p:nvSpPr>
          <p:cNvPr id="14"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Obrázek 3">
            <a:extLst>
              <a:ext uri="{FF2B5EF4-FFF2-40B4-BE49-F238E27FC236}">
                <a16:creationId xmlns:a16="http://schemas.microsoft.com/office/drawing/2014/main" id="{4D019FAD-29D5-B1E8-84F2-45167F880997}"/>
              </a:ext>
            </a:extLst>
          </p:cNvPr>
          <p:cNvPicPr>
            <a:picLocks noChangeAspect="1"/>
          </p:cNvPicPr>
          <p:nvPr/>
        </p:nvPicPr>
        <p:blipFill rotWithShape="1">
          <a:blip r:embed="rId3"/>
          <a:srcRect l="45105" r="17331"/>
          <a:stretch/>
        </p:blipFill>
        <p:spPr>
          <a:xfrm>
            <a:off x="7612260" y="10"/>
            <a:ext cx="4579739" cy="6857990"/>
          </a:xfrm>
          <a:prstGeom prst="rect">
            <a:avLst/>
          </a:prstGeom>
        </p:spPr>
      </p:pic>
    </p:spTree>
    <p:extLst>
      <p:ext uri="{BB962C8B-B14F-4D97-AF65-F5344CB8AC3E}">
        <p14:creationId xmlns:p14="http://schemas.microsoft.com/office/powerpoint/2010/main" val="1599264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E28F6B-CEC6-4E62-AFEE-A6A5779052F3}"/>
              </a:ext>
            </a:extLst>
          </p:cNvPr>
          <p:cNvSpPr>
            <a:spLocks noGrp="1"/>
          </p:cNvSpPr>
          <p:nvPr>
            <p:ph type="title"/>
          </p:nvPr>
        </p:nvSpPr>
        <p:spPr/>
        <p:txBody>
          <a:bodyPr/>
          <a:lstStyle/>
          <a:p>
            <a:r>
              <a:rPr lang="cs-CZ" dirty="0"/>
              <a:t>Rozsah a způsob zakončení</a:t>
            </a:r>
          </a:p>
        </p:txBody>
      </p:sp>
      <p:sp>
        <p:nvSpPr>
          <p:cNvPr id="4" name="Zástupný symbol pro obsah 3">
            <a:extLst>
              <a:ext uri="{FF2B5EF4-FFF2-40B4-BE49-F238E27FC236}">
                <a16:creationId xmlns:a16="http://schemas.microsoft.com/office/drawing/2014/main" id="{34880DF0-FCAA-4505-B326-DC9D4CE8AC78}"/>
              </a:ext>
            </a:extLst>
          </p:cNvPr>
          <p:cNvSpPr>
            <a:spLocks noGrp="1"/>
          </p:cNvSpPr>
          <p:nvPr>
            <p:ph sz="half" idx="2"/>
          </p:nvPr>
        </p:nvSpPr>
        <p:spPr>
          <a:xfrm>
            <a:off x="609600" y="2233246"/>
            <a:ext cx="10972800" cy="3892923"/>
          </a:xfrm>
        </p:spPr>
        <p:txBody>
          <a:bodyPr>
            <a:normAutofit fontScale="85000" lnSpcReduction="20000"/>
          </a:bodyPr>
          <a:lstStyle/>
          <a:p>
            <a:r>
              <a:rPr lang="cs-CZ" dirty="0"/>
              <a:t>UVSRPCP034 </a:t>
            </a:r>
            <a:r>
              <a:rPr lang="cs-CZ" b="1" dirty="0"/>
              <a:t>Sociální práce s menšinami a migranty  je nahrazen: </a:t>
            </a:r>
          </a:p>
          <a:p>
            <a:r>
              <a:rPr lang="cs-CZ" b="0" i="0" dirty="0">
                <a:solidFill>
                  <a:srgbClr val="029123"/>
                </a:solidFill>
                <a:effectLst/>
                <a:latin typeface="Roboto" panose="02000000000000000000" pitchFamily="2" charset="0"/>
              </a:rPr>
              <a:t>UVSSPUP022 Menšinové skupiny</a:t>
            </a:r>
          </a:p>
          <a:p>
            <a:endParaRPr lang="cs-CZ" b="1" dirty="0"/>
          </a:p>
          <a:p>
            <a:r>
              <a:rPr lang="cs-CZ" dirty="0"/>
              <a:t>Fakulta veřejných politik v Opavě</a:t>
            </a:r>
          </a:p>
          <a:p>
            <a:r>
              <a:rPr lang="cs-CZ" dirty="0"/>
              <a:t>léto 2024</a:t>
            </a:r>
          </a:p>
          <a:p>
            <a:r>
              <a:rPr lang="cs-CZ" dirty="0"/>
              <a:t>Rozsah</a:t>
            </a:r>
          </a:p>
          <a:p>
            <a:r>
              <a:rPr lang="cs-CZ" dirty="0"/>
              <a:t>1/1/0. 4 </a:t>
            </a:r>
            <a:r>
              <a:rPr lang="cs-CZ" dirty="0" err="1"/>
              <a:t>kr.</a:t>
            </a:r>
            <a:r>
              <a:rPr lang="cs-CZ" dirty="0"/>
              <a:t> Ukončení: z.</a:t>
            </a:r>
          </a:p>
          <a:p>
            <a:r>
              <a:rPr lang="cs-CZ" b="0" i="0" dirty="0">
                <a:solidFill>
                  <a:srgbClr val="FF0000"/>
                </a:solidFill>
                <a:effectLst/>
                <a:latin typeface="Open Sans" panose="020B0606030504020204" pitchFamily="34" charset="0"/>
              </a:rPr>
              <a:t>10př/sem. 4 </a:t>
            </a:r>
            <a:r>
              <a:rPr lang="cs-CZ" b="0" i="0" dirty="0" err="1">
                <a:solidFill>
                  <a:srgbClr val="FF0000"/>
                </a:solidFill>
                <a:effectLst/>
                <a:latin typeface="Open Sans" panose="020B0606030504020204" pitchFamily="34" charset="0"/>
              </a:rPr>
              <a:t>kr.</a:t>
            </a:r>
            <a:r>
              <a:rPr lang="cs-CZ" b="0" i="0" dirty="0">
                <a:solidFill>
                  <a:srgbClr val="FF0000"/>
                </a:solidFill>
                <a:effectLst/>
                <a:latin typeface="Open Sans" panose="020B0606030504020204" pitchFamily="34" charset="0"/>
              </a:rPr>
              <a:t> Ukončení: z. </a:t>
            </a:r>
            <a:endParaRPr lang="cs-CZ" b="0" i="0" dirty="0" smtClean="0">
              <a:solidFill>
                <a:srgbClr val="FF0000"/>
              </a:solidFill>
              <a:effectLst/>
              <a:latin typeface="Open Sans" panose="020B0606030504020204" pitchFamily="34" charset="0"/>
            </a:endParaRPr>
          </a:p>
          <a:p>
            <a:endParaRPr lang="cs-CZ" dirty="0">
              <a:solidFill>
                <a:srgbClr val="FF0000"/>
              </a:solidFill>
              <a:latin typeface="Open Sans" panose="020B0606030504020204" pitchFamily="34" charset="0"/>
            </a:endParaRPr>
          </a:p>
          <a:p>
            <a:r>
              <a:rPr lang="cs-CZ" dirty="0" smtClean="0">
                <a:solidFill>
                  <a:srgbClr val="FF0000"/>
                </a:solidFill>
                <a:latin typeface="Open Sans" panose="020B0606030504020204" pitchFamily="34" charset="0"/>
              </a:rPr>
              <a:t>– </a:t>
            </a:r>
            <a:r>
              <a:rPr lang="cs-CZ" dirty="0" smtClean="0">
                <a:solidFill>
                  <a:srgbClr val="FF0000"/>
                </a:solidFill>
                <a:latin typeface="Open Sans" panose="020B0606030504020204" pitchFamily="34" charset="0"/>
              </a:rPr>
              <a:t>zakončení testem </a:t>
            </a:r>
            <a:endParaRPr lang="cs-CZ" dirty="0">
              <a:solidFill>
                <a:srgbClr val="FF0000"/>
              </a:solidFill>
            </a:endParaRPr>
          </a:p>
          <a:p>
            <a:endParaRPr lang="cs-CZ" dirty="0"/>
          </a:p>
          <a:p>
            <a:endParaRPr lang="cs-CZ" dirty="0"/>
          </a:p>
        </p:txBody>
      </p:sp>
    </p:spTree>
    <p:extLst>
      <p:ext uri="{BB962C8B-B14F-4D97-AF65-F5344CB8AC3E}">
        <p14:creationId xmlns:p14="http://schemas.microsoft.com/office/powerpoint/2010/main" val="42879846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7C324B-2AFA-8206-E549-D85AA663D4AA}"/>
              </a:ext>
            </a:extLst>
          </p:cNvPr>
          <p:cNvSpPr>
            <a:spLocks noGrp="1"/>
          </p:cNvSpPr>
          <p:nvPr>
            <p:ph type="title"/>
          </p:nvPr>
        </p:nvSpPr>
        <p:spPr/>
        <p:txBody>
          <a:bodyPr/>
          <a:lstStyle/>
          <a:p>
            <a:r>
              <a:rPr lang="cs-CZ" dirty="0">
                <a:solidFill>
                  <a:srgbClr val="00B0F0"/>
                </a:solidFill>
              </a:rPr>
              <a:t>Cizinci / Ukrajinci / Dočasná ochrana - shrnutí</a:t>
            </a:r>
          </a:p>
        </p:txBody>
      </p:sp>
      <p:sp>
        <p:nvSpPr>
          <p:cNvPr id="3" name="Zástupný obsah 2">
            <a:extLst>
              <a:ext uri="{FF2B5EF4-FFF2-40B4-BE49-F238E27FC236}">
                <a16:creationId xmlns:a16="http://schemas.microsoft.com/office/drawing/2014/main" id="{A850361D-9D27-A597-7AC5-58FC1781209B}"/>
              </a:ext>
            </a:extLst>
          </p:cNvPr>
          <p:cNvSpPr>
            <a:spLocks noGrp="1"/>
          </p:cNvSpPr>
          <p:nvPr>
            <p:ph idx="1"/>
          </p:nvPr>
        </p:nvSpPr>
        <p:spPr>
          <a:xfrm>
            <a:off x="1371600" y="2285999"/>
            <a:ext cx="9601200" cy="4200525"/>
          </a:xfrm>
        </p:spPr>
        <p:txBody>
          <a:bodyPr>
            <a:normAutofit fontScale="85000" lnSpcReduction="10000"/>
          </a:bodyPr>
          <a:lstStyle/>
          <a:p>
            <a:r>
              <a:rPr lang="cs-CZ" dirty="0"/>
              <a:t>V Česku žilo dle statistik Ministerstva vnitra k 30. červnu 2023 </a:t>
            </a:r>
            <a:r>
              <a:rPr lang="cs-CZ" b="1" dirty="0">
                <a:solidFill>
                  <a:srgbClr val="FF0000"/>
                </a:solidFill>
              </a:rPr>
              <a:t>1 036 798 cizinců</a:t>
            </a:r>
            <a:r>
              <a:rPr lang="cs-CZ" dirty="0"/>
              <a:t>, což tvoří zhruba 9,5 % celkové populace ČR. Pro lepší představu, to je zhruba počet obyvatel Moravskoslezského kraje. </a:t>
            </a:r>
          </a:p>
          <a:p>
            <a:r>
              <a:rPr lang="cs-CZ" dirty="0"/>
              <a:t>Dočasnou ochranu nyní dokládá takzvaný vízový štítek v dokladech uprchlíků s dobou platnosti do 31. března 2024. Česká republika udělila dočasnou ochranu zhruba půl milionu uprchlíků z Ukrajiny, zhruba třetina se jich vrátila zpět. K 18. červnu 2023 dostalo vízum k ochraně </a:t>
            </a:r>
            <a:r>
              <a:rPr lang="cs-CZ" dirty="0">
                <a:solidFill>
                  <a:srgbClr val="FF0000"/>
                </a:solidFill>
              </a:rPr>
              <a:t>344.800 lidí z Ukrajiny, většinou ženy a děti</a:t>
            </a:r>
            <a:r>
              <a:rPr lang="cs-CZ" dirty="0"/>
              <a:t>. Podle dřívějších informací tvoří zhruba třetinu uprchlíků děti a mladí do 18 let, z dospělých jsou více než dvě třetiny ženy. Přesný počet ukrajinských běženců pobývajících aktuálně v ČR není známý. Česká republika přijala ze všech zemí střední a východní Evropy v přepočtu na obyvatele nejvíce uprchlíků z válkou zasažené Ukrajiny. V absolutních číslech je ČR třetí za Polskem a Německem. </a:t>
            </a:r>
          </a:p>
          <a:p>
            <a:r>
              <a:rPr lang="cs-CZ" dirty="0">
                <a:solidFill>
                  <a:srgbClr val="FF0000"/>
                </a:solidFill>
              </a:rPr>
              <a:t>V současnosti je v Česku zaměstnáno 903 983 cizinců, tvoří tak více než 17% našich pracujících obyvatel. </a:t>
            </a:r>
            <a:r>
              <a:rPr lang="cs-CZ" dirty="0"/>
              <a:t>Z tohoto počtu je zaměstnáno z Ukrajiny 300.889 osob, jedná se o oficiální statistické údaje z ČSÚ k závěru roku 2022. Ministerstvo školství, mládeže a tělovýchovy uskutečňuje pravidelné šetření o počtu žáků – uprchlíků z Ukrajiny, aktuálně k 31. březnu 2023 je evidováno na školách všech typů celkem 51 281 dětí a žáků - uprchlíků z Ukrajiny. </a:t>
            </a:r>
            <a:endParaRPr lang="cs-CZ" dirty="0" smtClean="0"/>
          </a:p>
        </p:txBody>
      </p:sp>
    </p:spTree>
    <p:extLst>
      <p:ext uri="{BB962C8B-B14F-4D97-AF65-F5344CB8AC3E}">
        <p14:creationId xmlns:p14="http://schemas.microsoft.com/office/powerpoint/2010/main" val="32052155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57C7A9-BF59-4687-9317-FE287DFB04E5}"/>
              </a:ext>
            </a:extLst>
          </p:cNvPr>
          <p:cNvSpPr>
            <a:spLocks noGrp="1"/>
          </p:cNvSpPr>
          <p:nvPr>
            <p:ph type="title"/>
          </p:nvPr>
        </p:nvSpPr>
        <p:spPr>
          <a:xfrm>
            <a:off x="1371600" y="685800"/>
            <a:ext cx="9601200" cy="761260"/>
          </a:xfrm>
        </p:spPr>
        <p:txBody>
          <a:bodyPr/>
          <a:lstStyle/>
          <a:p>
            <a:r>
              <a:rPr lang="cs-CZ" dirty="0"/>
              <a:t>Cizinci 2024 aktualizace</a:t>
            </a:r>
          </a:p>
        </p:txBody>
      </p:sp>
      <p:sp>
        <p:nvSpPr>
          <p:cNvPr id="3" name="Zástupný symbol pro obsah 2">
            <a:extLst>
              <a:ext uri="{FF2B5EF4-FFF2-40B4-BE49-F238E27FC236}">
                <a16:creationId xmlns:a16="http://schemas.microsoft.com/office/drawing/2014/main" id="{EE0B296F-6076-4CF5-A03F-490BE30AD26A}"/>
              </a:ext>
            </a:extLst>
          </p:cNvPr>
          <p:cNvSpPr>
            <a:spLocks noGrp="1"/>
          </p:cNvSpPr>
          <p:nvPr>
            <p:ph idx="1"/>
          </p:nvPr>
        </p:nvSpPr>
        <p:spPr>
          <a:xfrm>
            <a:off x="1371600" y="1447060"/>
            <a:ext cx="9601200" cy="4420340"/>
          </a:xfrm>
        </p:spPr>
        <p:txBody>
          <a:bodyPr>
            <a:normAutofit lnSpcReduction="10000"/>
          </a:bodyPr>
          <a:lstStyle/>
          <a:p>
            <a:r>
              <a:rPr lang="cs-CZ" dirty="0"/>
              <a:t>24. února 2022 došlo k vojenské agresi a invazi Ruska na Ukrajinu. Následkem těchto událostí z Ukrajiny v následujících dnech, týdnech a měsících emigrovalo mnoho milionů obyvatel. </a:t>
            </a:r>
          </a:p>
          <a:p>
            <a:r>
              <a:rPr lang="cs-CZ" dirty="0"/>
              <a:t>Naposledy byl mechanismus prodloužen do 4. března 2026. Aktuálně je v EU registrováno 4,49 milionu uprchlíků z Ukrajiny k dočasné ochraně.</a:t>
            </a:r>
          </a:p>
          <a:p>
            <a:r>
              <a:rPr lang="cs-CZ" dirty="0"/>
              <a:t>K 31.12.2024 bylo v České republice evidováno celkem 388 067 aktivních registrací dočasných ochran. Celkově vydaných dočasných ochran bylo za období od začátku konfliktu (24. 2. 2022) do 6. 10. 2024 celkem 651 457. Česká republika je dlouhodobě státem EU, který hostí nejvíce ukrajinských uprchlíků v přepočtu na velikost populace. V září 2024 jich v zemi bylo přibližně 35 na každých 1000 obyvatel, tvoříce tak v České republice 3,5 % populace. </a:t>
            </a:r>
          </a:p>
          <a:p>
            <a:r>
              <a:rPr lang="cs-CZ" dirty="0"/>
              <a:t>Evropská rada/Rada Evropské unie: </a:t>
            </a:r>
            <a:r>
              <a:rPr lang="cs-CZ" i="1" dirty="0"/>
              <a:t>Jak EU pomáhá uprchlíkům z Ukrajiny</a:t>
            </a:r>
            <a:r>
              <a:rPr lang="cs-CZ" dirty="0"/>
              <a:t>. [online] [2025-02-01]. https://www.consilium.europa.eu/</a:t>
            </a:r>
            <a:r>
              <a:rPr lang="cs-CZ" dirty="0" err="1"/>
              <a:t>cs</a:t>
            </a:r>
            <a:r>
              <a:rPr lang="cs-CZ" dirty="0"/>
              <a:t>/</a:t>
            </a:r>
            <a:r>
              <a:rPr lang="cs-CZ" dirty="0" err="1"/>
              <a:t>policies</a:t>
            </a:r>
            <a:r>
              <a:rPr lang="cs-CZ" dirty="0"/>
              <a:t>/</a:t>
            </a:r>
            <a:r>
              <a:rPr lang="cs-CZ" dirty="0" err="1"/>
              <a:t>refugee-inflow-from-ukraine</a:t>
            </a:r>
            <a:r>
              <a:rPr lang="cs-CZ" dirty="0"/>
              <a:t>/#0.</a:t>
            </a:r>
          </a:p>
          <a:p>
            <a:pPr marL="0" indent="0">
              <a:buNone/>
            </a:pPr>
            <a:endParaRPr lang="cs-CZ" dirty="0"/>
          </a:p>
        </p:txBody>
      </p:sp>
    </p:spTree>
    <p:extLst>
      <p:ext uri="{BB962C8B-B14F-4D97-AF65-F5344CB8AC3E}">
        <p14:creationId xmlns:p14="http://schemas.microsoft.com/office/powerpoint/2010/main" val="12644149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B03A35-1492-47F3-BC3F-E92253878105}"/>
              </a:ext>
            </a:extLst>
          </p:cNvPr>
          <p:cNvSpPr>
            <a:spLocks noGrp="1"/>
          </p:cNvSpPr>
          <p:nvPr>
            <p:ph type="title"/>
          </p:nvPr>
        </p:nvSpPr>
        <p:spPr>
          <a:xfrm>
            <a:off x="1371600" y="685800"/>
            <a:ext cx="9601200" cy="899932"/>
          </a:xfrm>
        </p:spPr>
        <p:txBody>
          <a:bodyPr/>
          <a:lstStyle/>
          <a:p>
            <a:r>
              <a:rPr lang="cs-CZ" dirty="0"/>
              <a:t>Dočasná ochrana</a:t>
            </a:r>
          </a:p>
        </p:txBody>
      </p:sp>
      <p:sp>
        <p:nvSpPr>
          <p:cNvPr id="3" name="Zástupný symbol pro obsah 2">
            <a:extLst>
              <a:ext uri="{FF2B5EF4-FFF2-40B4-BE49-F238E27FC236}">
                <a16:creationId xmlns:a16="http://schemas.microsoft.com/office/drawing/2014/main" id="{55DDDE93-93AE-4623-98C2-5A2DD3554749}"/>
              </a:ext>
            </a:extLst>
          </p:cNvPr>
          <p:cNvSpPr>
            <a:spLocks noGrp="1"/>
          </p:cNvSpPr>
          <p:nvPr>
            <p:ph idx="1"/>
          </p:nvPr>
        </p:nvSpPr>
        <p:spPr/>
        <p:txBody>
          <a:bodyPr/>
          <a:lstStyle/>
          <a:p>
            <a:r>
              <a:rPr lang="cs-CZ" dirty="0"/>
              <a:t>Dočasná ochrana je nástroj Evropské unie, který je upraven směrnicí Rady o dočasné ochraně 2001/55/ES. Jedná se o krizový mechanismus EU, který se aktivuje za výjimečných okolností v případě hromadného přílivu osob s cílem poskytnout jim kolektivní ochranu a zmírnit tlak na vnitrostátní azylové systémy zemí EU. EU aktivovala mechanismus dočasné ochrany pro uprchlíky z Ukrajiny v březnu 2022. Ministerstvo vnitra České republiky: </a:t>
            </a:r>
            <a:r>
              <a:rPr lang="cs-CZ" i="1" dirty="0"/>
              <a:t>Čtvrtletní zpráva o migraci za III. čtvrtletí 2024</a:t>
            </a:r>
            <a:r>
              <a:rPr lang="cs-CZ" dirty="0"/>
              <a:t>. [online] [2025-02-01]. https://mv.gov.cz/migrace/</a:t>
            </a:r>
            <a:r>
              <a:rPr lang="cs-CZ" dirty="0" err="1"/>
              <a:t>clanek</a:t>
            </a:r>
            <a:r>
              <a:rPr lang="cs-CZ" dirty="0"/>
              <a:t>/ctvrtletni-zprava-o-migraci-za-iii-ctvrtleti-2024.aspx.</a:t>
            </a:r>
          </a:p>
          <a:p>
            <a:endParaRPr lang="cs-CZ" dirty="0"/>
          </a:p>
          <a:p>
            <a:endParaRPr lang="cs-CZ" dirty="0"/>
          </a:p>
        </p:txBody>
      </p:sp>
    </p:spTree>
    <p:extLst>
      <p:ext uri="{BB962C8B-B14F-4D97-AF65-F5344CB8AC3E}">
        <p14:creationId xmlns:p14="http://schemas.microsoft.com/office/powerpoint/2010/main" val="24399148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9D611B-788C-476F-B0E5-C1EA15B799B2}"/>
              </a:ext>
            </a:extLst>
          </p:cNvPr>
          <p:cNvSpPr>
            <a:spLocks noGrp="1"/>
          </p:cNvSpPr>
          <p:nvPr>
            <p:ph type="title"/>
          </p:nvPr>
        </p:nvSpPr>
        <p:spPr>
          <a:xfrm>
            <a:off x="1371600" y="190982"/>
            <a:ext cx="9601200" cy="1232704"/>
          </a:xfrm>
        </p:spPr>
        <p:txBody>
          <a:bodyPr/>
          <a:lstStyle/>
          <a:p>
            <a:r>
              <a:rPr lang="cs-CZ" dirty="0"/>
              <a:t>Srovnání ČR a EU</a:t>
            </a:r>
          </a:p>
        </p:txBody>
      </p:sp>
      <p:sp>
        <p:nvSpPr>
          <p:cNvPr id="3" name="Zástupný symbol pro obsah 2">
            <a:extLst>
              <a:ext uri="{FF2B5EF4-FFF2-40B4-BE49-F238E27FC236}">
                <a16:creationId xmlns:a16="http://schemas.microsoft.com/office/drawing/2014/main" id="{57DA81DA-175A-42A9-9BAB-A82B707C3AB5}"/>
              </a:ext>
            </a:extLst>
          </p:cNvPr>
          <p:cNvSpPr>
            <a:spLocks noGrp="1"/>
          </p:cNvSpPr>
          <p:nvPr>
            <p:ph idx="1"/>
          </p:nvPr>
        </p:nvSpPr>
        <p:spPr>
          <a:xfrm>
            <a:off x="1371600" y="1423686"/>
            <a:ext cx="9601200" cy="5243332"/>
          </a:xfrm>
        </p:spPr>
        <p:txBody>
          <a:bodyPr>
            <a:normAutofit fontScale="92500" lnSpcReduction="10000"/>
          </a:bodyPr>
          <a:lstStyle/>
          <a:p>
            <a:r>
              <a:rPr lang="cs-CZ" b="1" dirty="0"/>
              <a:t>Nicméně Ukrajinci v České republice žijí i s přechodným (92 843) a trvalým pobytem (108 546), takže v součtu k 31.12.2024 žilo na území republiky </a:t>
            </a:r>
            <a:r>
              <a:rPr lang="cs-CZ" b="1" dirty="0">
                <a:solidFill>
                  <a:srgbClr val="FF0000"/>
                </a:solidFill>
              </a:rPr>
              <a:t>589 456 </a:t>
            </a:r>
            <a:r>
              <a:rPr lang="cs-CZ" b="1" dirty="0"/>
              <a:t>občanů Ukrajiny z celkově 1 094 090 cizích státních příslušníků. Tvoří tedy nejpočetnější cizineckou komunitu.</a:t>
            </a:r>
          </a:p>
          <a:p>
            <a:r>
              <a:rPr lang="cs-CZ" b="1" dirty="0"/>
              <a:t>Většinu uprchlíků tvořily ženy a děti, mezi všemi držiteli dočasné ochrany tvoří aktuálně (k 6. 10. 2024) ženy 61 % a muži 39 %, z nich je 28 % dětí (do 18 let) a 4 % seniorů (65+). Podobně je tomu v celé Evropě. Ministerstvo vnitra České republiky: </a:t>
            </a:r>
            <a:r>
              <a:rPr lang="cs-CZ" b="1" i="1" dirty="0"/>
              <a:t>Čtvrtletní zpráva o migraci za III. čtvrtletí 2024</a:t>
            </a:r>
            <a:r>
              <a:rPr lang="cs-CZ" b="1" dirty="0"/>
              <a:t>. [online] [2025-02-01]. </a:t>
            </a:r>
            <a:r>
              <a:rPr lang="cs-CZ" dirty="0"/>
              <a:t>https://mv.gov.cz/migrace/</a:t>
            </a:r>
            <a:r>
              <a:rPr lang="cs-CZ" dirty="0" err="1"/>
              <a:t>clanek</a:t>
            </a:r>
            <a:r>
              <a:rPr lang="cs-CZ" dirty="0"/>
              <a:t>/ctvrtletni-zprava-o-migraci-za-iii-ctvrtleti-2024.aspx.</a:t>
            </a:r>
          </a:p>
          <a:p>
            <a:r>
              <a:rPr lang="cs-CZ" dirty="0"/>
              <a:t> Výzkum realizovaný v minulém roce na vzorku uprchlíků z Ukrajiny napříč zeměmi EU, zachytil v demografickém popisu vzorku tyto události: </a:t>
            </a:r>
            <a:r>
              <a:rPr lang="cs-CZ" b="1" dirty="0"/>
              <a:t>81 % z uprchlíků byly ženy, tyto měly průměrně 39 let, tedy byly z většiny v produktivním věku a 68 % z nich mělo ukončeno terciální vzdělání, tedy vysokoškolský diplom, více než polovina z nich uprchla s jedním a více dětmi, jejichž průměrný věk byl deset let a 20 % z nich doprovází senioři</a:t>
            </a:r>
            <a:r>
              <a:rPr lang="cs-CZ" dirty="0"/>
              <a:t>. Tento výzkum realizovaný organizacemi EUAA a OECD v polovině roku 2023 na více než třech tisících respondentech jednoznačně odpovídá také české populaci uprchlíků z Ukrajiny.  EUAA: </a:t>
            </a:r>
            <a:r>
              <a:rPr lang="cs-CZ" i="1" dirty="0" err="1"/>
              <a:t>Asylum</a:t>
            </a:r>
            <a:r>
              <a:rPr lang="cs-CZ" i="1" dirty="0"/>
              <a:t> Report 2024</a:t>
            </a:r>
            <a:r>
              <a:rPr lang="cs-CZ" dirty="0"/>
              <a:t> (2024). [online] [2025-02-01]. </a:t>
            </a:r>
            <a:r>
              <a:rPr lang="cs-CZ" dirty="0">
                <a:hlinkClick r:id="rId2"/>
              </a:rPr>
              <a:t>https://euaa.europa.eu/</a:t>
            </a:r>
            <a:r>
              <a:rPr lang="cs-CZ" dirty="0" err="1">
                <a:hlinkClick r:id="rId2"/>
              </a:rPr>
              <a:t>sites</a:t>
            </a:r>
            <a:r>
              <a:rPr lang="cs-CZ" dirty="0">
                <a:hlinkClick r:id="rId2"/>
              </a:rPr>
              <a:t>/default/</a:t>
            </a:r>
            <a:r>
              <a:rPr lang="cs-CZ" dirty="0" err="1">
                <a:hlinkClick r:id="rId2"/>
              </a:rPr>
              <a:t>files</a:t>
            </a:r>
            <a:r>
              <a:rPr lang="cs-CZ" dirty="0">
                <a:hlinkClick r:id="rId2"/>
              </a:rPr>
              <a:t>/</a:t>
            </a:r>
            <a:r>
              <a:rPr lang="cs-CZ" dirty="0" err="1">
                <a:hlinkClick r:id="rId2"/>
              </a:rPr>
              <a:t>publications</a:t>
            </a:r>
            <a:r>
              <a:rPr lang="cs-CZ" dirty="0">
                <a:hlinkClick r:id="rId2"/>
              </a:rPr>
              <a:t>/2024-06/2024_Asylum_Report_EN.pdf</a:t>
            </a:r>
            <a:r>
              <a:rPr lang="cs-CZ" dirty="0"/>
              <a:t>. </a:t>
            </a:r>
          </a:p>
        </p:txBody>
      </p:sp>
    </p:spTree>
    <p:extLst>
      <p:ext uri="{BB962C8B-B14F-4D97-AF65-F5344CB8AC3E}">
        <p14:creationId xmlns:p14="http://schemas.microsoft.com/office/powerpoint/2010/main" val="7340820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D88F73-26BD-4D25-9C08-9452531D3EC5}"/>
              </a:ext>
            </a:extLst>
          </p:cNvPr>
          <p:cNvSpPr>
            <a:spLocks noGrp="1"/>
          </p:cNvSpPr>
          <p:nvPr>
            <p:ph type="title"/>
          </p:nvPr>
        </p:nvSpPr>
        <p:spPr>
          <a:xfrm>
            <a:off x="1371600" y="138897"/>
            <a:ext cx="9601200" cy="972274"/>
          </a:xfrm>
        </p:spPr>
        <p:txBody>
          <a:bodyPr>
            <a:normAutofit/>
          </a:bodyPr>
          <a:lstStyle/>
          <a:p>
            <a:r>
              <a:rPr lang="cs-CZ" dirty="0"/>
              <a:t>Kdo jsou váleční uprchlíci… </a:t>
            </a:r>
          </a:p>
        </p:txBody>
      </p:sp>
      <p:sp>
        <p:nvSpPr>
          <p:cNvPr id="3" name="Zástupný symbol pro obsah 2">
            <a:extLst>
              <a:ext uri="{FF2B5EF4-FFF2-40B4-BE49-F238E27FC236}">
                <a16:creationId xmlns:a16="http://schemas.microsoft.com/office/drawing/2014/main" id="{F70CE950-8A37-481A-83A5-E5724872E868}"/>
              </a:ext>
            </a:extLst>
          </p:cNvPr>
          <p:cNvSpPr>
            <a:spLocks noGrp="1"/>
          </p:cNvSpPr>
          <p:nvPr>
            <p:ph idx="1"/>
          </p:nvPr>
        </p:nvSpPr>
        <p:spPr>
          <a:xfrm>
            <a:off x="1371600" y="1435261"/>
            <a:ext cx="9601200" cy="4432139"/>
          </a:xfrm>
        </p:spPr>
        <p:txBody>
          <a:bodyPr>
            <a:normAutofit fontScale="92500" lnSpcReduction="10000"/>
          </a:bodyPr>
          <a:lstStyle/>
          <a:p>
            <a:r>
              <a:rPr lang="cs-CZ" dirty="0"/>
              <a:t>Většina uprchlíků v České republice pobývá ve velkých městech (v Praze, Brně, Plzni) a většinou se jedná o ekonomicky aktivní a vysoce kvalifikované lidi. Podle ČSÚ je k 31. 12. </a:t>
            </a:r>
            <a:r>
              <a:rPr lang="cs-CZ" dirty="0">
                <a:solidFill>
                  <a:srgbClr val="FF0000"/>
                </a:solidFill>
              </a:rPr>
              <a:t>2023 z v Česku bydlících Ukrajinců pracujících 320 042 osob</a:t>
            </a:r>
            <a:r>
              <a:rPr lang="cs-CZ" dirty="0"/>
              <a:t>, z toho v zaměstnání: 285 545 a v živnosti (živnostenské oprávnění držící): 34 497.</a:t>
            </a:r>
          </a:p>
          <a:p>
            <a:r>
              <a:rPr lang="cs-CZ" dirty="0"/>
              <a:t>ČSÚ: </a:t>
            </a:r>
            <a:r>
              <a:rPr lang="cs-CZ" i="1" dirty="0"/>
              <a:t>Zaměstnaní (MPSV, MPO) a bydlící (ŘSCP) cizinci podle státní příslušnosti</a:t>
            </a:r>
            <a:r>
              <a:rPr lang="cs-CZ" dirty="0"/>
              <a:t> </a:t>
            </a:r>
            <a:r>
              <a:rPr lang="cs-CZ" i="1" dirty="0"/>
              <a:t>k 31.12.2023</a:t>
            </a:r>
            <a:r>
              <a:rPr lang="cs-CZ" dirty="0"/>
              <a:t>. [online] [2025-02-01]. https://csu.gov.cz/</a:t>
            </a:r>
            <a:r>
              <a:rPr lang="cs-CZ" dirty="0" err="1"/>
              <a:t>docs</a:t>
            </a:r>
            <a:r>
              <a:rPr lang="cs-CZ" dirty="0"/>
              <a:t>/107508/05742040-44ca-1f91-bbd5-b2959aa5a726/290027240304.pdf?version=1.0&amp;utm_source=chatgpt.com.  </a:t>
            </a:r>
          </a:p>
          <a:p>
            <a:r>
              <a:rPr lang="cs-CZ" dirty="0"/>
              <a:t>Mezinárodní organizace pro migraci (IOM) zveřejnila souhrnnou zprávu za rok 2023 o socioekonomické situaci uprchlíků z Ukrajiny v České republice, výzkum, z něhož vychází je založen na analýze dotazníkového šetření s více než pěti tisíci respondenty ze všech krajů České republiky, včetně Prahy. Respondenty byly z 80 % ženy, 46 % z nich má alespoň jedno dítě, 39 % z nich se stará alespoň o jednu osobu s vážným zdravotním postižením a 28 % je osobou starší 60 let nebo s ní žije. Skupina byla rozdělena na pracující a nezaměstnané, mezi pracujícími byli zastoupeni ze 48 % vysokoškolsky vzdělané osoby, u nezaměstnaných pak až z 51 %.</a:t>
            </a:r>
          </a:p>
        </p:txBody>
      </p:sp>
    </p:spTree>
    <p:extLst>
      <p:ext uri="{BB962C8B-B14F-4D97-AF65-F5344CB8AC3E}">
        <p14:creationId xmlns:p14="http://schemas.microsoft.com/office/powerpoint/2010/main" val="497027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9DF1F4-CB82-4791-97B1-38C5F278F824}"/>
              </a:ext>
            </a:extLst>
          </p:cNvPr>
          <p:cNvSpPr>
            <a:spLocks noGrp="1"/>
          </p:cNvSpPr>
          <p:nvPr>
            <p:ph type="title"/>
          </p:nvPr>
        </p:nvSpPr>
        <p:spPr>
          <a:xfrm>
            <a:off x="1371600" y="173620"/>
            <a:ext cx="9601200" cy="1030147"/>
          </a:xfrm>
        </p:spPr>
        <p:txBody>
          <a:bodyPr/>
          <a:lstStyle/>
          <a:p>
            <a:r>
              <a:rPr lang="cs-CZ" dirty="0"/>
              <a:t>Kdo jsou váleční uprchlíci… </a:t>
            </a:r>
          </a:p>
        </p:txBody>
      </p:sp>
      <p:sp>
        <p:nvSpPr>
          <p:cNvPr id="3" name="Zástupný symbol pro obsah 2">
            <a:extLst>
              <a:ext uri="{FF2B5EF4-FFF2-40B4-BE49-F238E27FC236}">
                <a16:creationId xmlns:a16="http://schemas.microsoft.com/office/drawing/2014/main" id="{82510A62-9C59-4ADA-ADF9-B3881F270007}"/>
              </a:ext>
            </a:extLst>
          </p:cNvPr>
          <p:cNvSpPr>
            <a:spLocks noGrp="1"/>
          </p:cNvSpPr>
          <p:nvPr>
            <p:ph idx="1"/>
          </p:nvPr>
        </p:nvSpPr>
        <p:spPr>
          <a:xfrm>
            <a:off x="1371600" y="1203767"/>
            <a:ext cx="9601200" cy="5764192"/>
          </a:xfrm>
        </p:spPr>
        <p:txBody>
          <a:bodyPr>
            <a:normAutofit fontScale="92500" lnSpcReduction="20000"/>
          </a:bodyPr>
          <a:lstStyle/>
          <a:p>
            <a:r>
              <a:rPr lang="cs-CZ" dirty="0"/>
              <a:t>Výzkum ukázal, že </a:t>
            </a:r>
            <a:r>
              <a:rPr lang="cs-CZ" b="1" dirty="0"/>
              <a:t>49 % respondentů v produktivním věku má ukončené terciární a vysokoškolské vzdělání. </a:t>
            </a:r>
            <a:r>
              <a:rPr lang="cs-CZ" dirty="0"/>
              <a:t>Uprchlíci z Ukrajiny často v Česku pracují na špatně placených manuálních pozicích, které neodpovídají jejich vzdělání. </a:t>
            </a:r>
            <a:r>
              <a:rPr lang="cs-CZ" b="1" dirty="0"/>
              <a:t>Až 68 % uprchlic z Ukrajiny, které dříve pracovaly jako manažerky nebo odbornice, pracuje v Česku pod úrovní své kvalifikace, zatímco u mužů je to 50 %. </a:t>
            </a:r>
            <a:r>
              <a:rPr lang="cs-CZ" dirty="0"/>
              <a:t>V Česku bylo v době dotazování 77 % ekonomicky aktivních respondentů (zaměstnaných či aktivně si hledajících práci ve věku 18–64 let) a 23 % neaktivních. Z 23 % respondentů, kteří uvedli, že jsou nezaměstnaní a nehledají si práci, má více než polovina (57 %) pečovatelské povinnosti o jiné členy rodiny (děti, starší osoby nebo osoby se zdravotním postižením). </a:t>
            </a:r>
            <a:r>
              <a:rPr lang="cs-CZ" dirty="0">
                <a:solidFill>
                  <a:srgbClr val="FF0000"/>
                </a:solidFill>
              </a:rPr>
              <a:t>Zajímavou okolností je také to, že </a:t>
            </a:r>
            <a:r>
              <a:rPr lang="cs-CZ" b="1" dirty="0">
                <a:solidFill>
                  <a:srgbClr val="FF0000"/>
                </a:solidFill>
              </a:rPr>
              <a:t>Ukrajinci mají ze zaměstnaných cizinců nejnižší hrubou měsíční mzdu, medián hrubé měsíční mzdy byl pro české pracující 39.421 Kč, pro nejpočetněji zastoupené skupiny zaměstnanců podle státního občanství to bylo: Ukrajinci 31.308 Kč</a:t>
            </a:r>
            <a:r>
              <a:rPr lang="cs-CZ" b="1" dirty="0"/>
              <a:t>, </a:t>
            </a:r>
            <a:r>
              <a:rPr lang="cs-CZ" dirty="0"/>
              <a:t>Slováci 45.377 Kč, Poláci 38.827 Kč, Rumuni 37.089 Kč a Bulhaři 36.748 Kč. Další výzkum provedla společnost PAQ </a:t>
            </a:r>
            <a:r>
              <a:rPr lang="cs-CZ" dirty="0" err="1"/>
              <a:t>Research</a:t>
            </a:r>
            <a:r>
              <a:rPr lang="cs-CZ" dirty="0"/>
              <a:t>, z něj plyne, že mezi Ukrajinci jsou velké rozdíly v pracovní aktivitě v Česku podle toho, zda se uprchlíci dokáží domluvit česky, pak z nich 70% pracuje, když znají alespoň něco málo, pak z nich pracuje 51 %, pokud neznají nic, pak z nich pracuje pouze 38%. </a:t>
            </a:r>
            <a:r>
              <a:rPr lang="cs-CZ" b="1" dirty="0"/>
              <a:t>Uprchlíci se znalostí češtiny tedy pracují takřka 2x častěji a zároveň lépe uplatňují svoje kvalifikace</a:t>
            </a:r>
            <a:r>
              <a:rPr lang="cs-CZ" dirty="0"/>
              <a:t>. </a:t>
            </a:r>
          </a:p>
          <a:p>
            <a:r>
              <a:rPr lang="cs-CZ" dirty="0"/>
              <a:t>IOM: </a:t>
            </a:r>
            <a:r>
              <a:rPr lang="cs-CZ" i="1" dirty="0"/>
              <a:t>Česko:</a:t>
            </a:r>
            <a:r>
              <a:rPr lang="cs-CZ" dirty="0"/>
              <a:t> </a:t>
            </a:r>
            <a:r>
              <a:rPr lang="cs-CZ" i="1" dirty="0"/>
              <a:t>Socioekonomická situace ukrajinských uprchlíků: Zpráva za rok 2023</a:t>
            </a:r>
            <a:r>
              <a:rPr lang="cs-CZ" dirty="0"/>
              <a:t>. [online] [2025-02-01].</a:t>
            </a:r>
          </a:p>
          <a:p>
            <a:r>
              <a:rPr lang="cs-CZ" dirty="0"/>
              <a:t>Ministerstvo práce a sociálních věcí České republiky: </a:t>
            </a:r>
            <a:r>
              <a:rPr lang="cs-CZ" i="1" dirty="0"/>
              <a:t>Informace a statistiky o průměrném výdělku</a:t>
            </a:r>
            <a:r>
              <a:rPr lang="cs-CZ" dirty="0"/>
              <a:t>. 1. pololetí 2024. [online] [2025-02-01]. https://www.mpsv.cz/</a:t>
            </a:r>
            <a:r>
              <a:rPr lang="cs-CZ" dirty="0" err="1"/>
              <a:t>documents</a:t>
            </a:r>
            <a:r>
              <a:rPr lang="cs-CZ" dirty="0"/>
              <a:t>/20142/636498/ISPV_242_MZS.pdf.</a:t>
            </a:r>
          </a:p>
          <a:p>
            <a:endParaRPr lang="cs-CZ" dirty="0"/>
          </a:p>
        </p:txBody>
      </p:sp>
    </p:spTree>
    <p:extLst>
      <p:ext uri="{BB962C8B-B14F-4D97-AF65-F5344CB8AC3E}">
        <p14:creationId xmlns:p14="http://schemas.microsoft.com/office/powerpoint/2010/main" val="3296024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BE4049-0808-F64D-66C8-7801CEB0DB7D}"/>
              </a:ext>
            </a:extLst>
          </p:cNvPr>
          <p:cNvSpPr>
            <a:spLocks noGrp="1"/>
          </p:cNvSpPr>
          <p:nvPr>
            <p:ph type="title"/>
          </p:nvPr>
        </p:nvSpPr>
        <p:spPr/>
        <p:txBody>
          <a:bodyPr/>
          <a:lstStyle/>
          <a:p>
            <a:r>
              <a:rPr lang="cs-CZ" dirty="0"/>
              <a:t>Fakta o cizincích v ČR</a:t>
            </a:r>
            <a:br>
              <a:rPr lang="cs-CZ" dirty="0"/>
            </a:br>
            <a:r>
              <a:rPr lang="cs-CZ" dirty="0">
                <a:solidFill>
                  <a:srgbClr val="FF0000"/>
                </a:solidFill>
              </a:rPr>
              <a:t>Otestujte se!</a:t>
            </a:r>
          </a:p>
        </p:txBody>
      </p:sp>
      <p:sp>
        <p:nvSpPr>
          <p:cNvPr id="3" name="Zástupný obsah 2">
            <a:extLst>
              <a:ext uri="{FF2B5EF4-FFF2-40B4-BE49-F238E27FC236}">
                <a16:creationId xmlns:a16="http://schemas.microsoft.com/office/drawing/2014/main" id="{F2245134-1CF1-AA37-A991-6C60F666EF76}"/>
              </a:ext>
            </a:extLst>
          </p:cNvPr>
          <p:cNvSpPr>
            <a:spLocks noGrp="1"/>
          </p:cNvSpPr>
          <p:nvPr>
            <p:ph idx="1"/>
          </p:nvPr>
        </p:nvSpPr>
        <p:spPr/>
        <p:txBody>
          <a:bodyPr>
            <a:normAutofit fontScale="92500" lnSpcReduction="20000"/>
          </a:bodyPr>
          <a:lstStyle/>
          <a:p>
            <a:r>
              <a:rPr lang="cs-CZ" b="0" i="0" dirty="0">
                <a:effectLst/>
                <a:latin typeface="Roboto" panose="02000000000000000000" pitchFamily="2" charset="0"/>
              </a:rPr>
              <a:t>Předsudky se šíří tam, kde nejsou fakta. Otestujte si své představy o cizincích.</a:t>
            </a:r>
          </a:p>
          <a:p>
            <a:r>
              <a:rPr lang="cs-CZ" dirty="0">
                <a:hlinkClick r:id="rId2"/>
              </a:rPr>
              <a:t>Předsudky se šíří tam, kde nejsou fakta. - Atlas předsudků (atlaspredsudku.cz)</a:t>
            </a:r>
            <a:r>
              <a:rPr lang="cs-CZ" dirty="0"/>
              <a:t> </a:t>
            </a:r>
          </a:p>
          <a:p>
            <a:endParaRPr lang="cs-CZ" dirty="0"/>
          </a:p>
          <a:p>
            <a:r>
              <a:rPr lang="cs-CZ" dirty="0"/>
              <a:t>Nejpočetnější komunitu cizinců na území Česka již delší dobu tvoří Ukrajinci. </a:t>
            </a:r>
            <a:r>
              <a:rPr lang="cs-CZ" dirty="0">
                <a:solidFill>
                  <a:srgbClr val="FF0000"/>
                </a:solidFill>
              </a:rPr>
              <a:t>Před vypuknutím ruské vojenské agrese na Ukrajině jich tu žilo 199 210. </a:t>
            </a:r>
            <a:r>
              <a:rPr lang="cs-CZ" dirty="0"/>
              <a:t>V důsledku ruské vojenské agrese nyní žije v Česku </a:t>
            </a:r>
            <a:r>
              <a:rPr lang="cs-CZ" dirty="0">
                <a:solidFill>
                  <a:srgbClr val="FF0000"/>
                </a:solidFill>
              </a:rPr>
              <a:t>přes 550 000 Ukrajinců</a:t>
            </a:r>
            <a:r>
              <a:rPr lang="cs-CZ" dirty="0"/>
              <a:t>. Následuje Slovensko (118 130) a s větším odstupem pak Vietnam (67 047) a Rusko (42 505), dále pak Rumunsko (20 203), Polsko (17 802), Bulharsko (17 769) a Německo (13 183). Cizinecká populace v Česku je ale rozmanitá s příchozími téměř ze všech koutů světa. Narazit tak můžete i na někoho z Jamajky (19), Mosambiku (12) nebo třeba Svaté Lucie (4). </a:t>
            </a:r>
            <a:r>
              <a:rPr lang="cs-CZ" dirty="0">
                <a:solidFill>
                  <a:srgbClr val="FF0000"/>
                </a:solidFill>
              </a:rPr>
              <a:t>Nejvíce cizinců si za svůj domov vybralo Prahu, v hlavním městě jich žije přes 30 %.</a:t>
            </a:r>
            <a:r>
              <a:rPr lang="cs-CZ" dirty="0"/>
              <a:t> Z ostatních krajů je nejpopulárnější Středočeský (bez Prahy) a následuje Jihomoravský kraj. </a:t>
            </a:r>
            <a:r>
              <a:rPr lang="cs-CZ" dirty="0">
                <a:solidFill>
                  <a:srgbClr val="FF0000"/>
                </a:solidFill>
              </a:rPr>
              <a:t>Naopak nejméně cizinců žije v Olomouckém a ve Zlínském kraji.</a:t>
            </a:r>
            <a:r>
              <a:rPr lang="cs-CZ" dirty="0"/>
              <a:t> Aktualizované statistiky k počtu cizinců pravidelně vydává Český statistický úřad nebo Ministerstvo vnitra.</a:t>
            </a:r>
          </a:p>
          <a:p>
            <a:endParaRPr lang="cs-CZ" dirty="0"/>
          </a:p>
          <a:p>
            <a:endParaRPr lang="cs-CZ" dirty="0"/>
          </a:p>
        </p:txBody>
      </p:sp>
    </p:spTree>
    <p:extLst>
      <p:ext uri="{BB962C8B-B14F-4D97-AF65-F5344CB8AC3E}">
        <p14:creationId xmlns:p14="http://schemas.microsoft.com/office/powerpoint/2010/main" val="2962826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DA9FFE-A1C2-7863-BCC7-C69B3E29722B}"/>
              </a:ext>
            </a:extLst>
          </p:cNvPr>
          <p:cNvSpPr>
            <a:spLocks noGrp="1"/>
          </p:cNvSpPr>
          <p:nvPr>
            <p:ph type="title"/>
          </p:nvPr>
        </p:nvSpPr>
        <p:spPr>
          <a:xfrm>
            <a:off x="1371600" y="685800"/>
            <a:ext cx="9601200" cy="699940"/>
          </a:xfrm>
        </p:spPr>
        <p:txBody>
          <a:bodyPr/>
          <a:lstStyle/>
          <a:p>
            <a:r>
              <a:rPr lang="cs-CZ" dirty="0" smtClean="0">
                <a:solidFill>
                  <a:srgbClr val="FF0000"/>
                </a:solidFill>
              </a:rPr>
              <a:t>Opakování</a:t>
            </a:r>
            <a:endParaRPr lang="cs-CZ" dirty="0">
              <a:solidFill>
                <a:srgbClr val="FF0000"/>
              </a:solidFill>
            </a:endParaRPr>
          </a:p>
        </p:txBody>
      </p:sp>
      <p:sp>
        <p:nvSpPr>
          <p:cNvPr id="3" name="Zástupný obsah 2">
            <a:extLst>
              <a:ext uri="{FF2B5EF4-FFF2-40B4-BE49-F238E27FC236}">
                <a16:creationId xmlns:a16="http://schemas.microsoft.com/office/drawing/2014/main" id="{3F4338B4-DEDE-4257-F0AD-37CC80C1D050}"/>
              </a:ext>
            </a:extLst>
          </p:cNvPr>
          <p:cNvSpPr>
            <a:spLocks noGrp="1"/>
          </p:cNvSpPr>
          <p:nvPr>
            <p:ph idx="1"/>
          </p:nvPr>
        </p:nvSpPr>
        <p:spPr>
          <a:xfrm>
            <a:off x="1673257" y="2086859"/>
            <a:ext cx="9601200" cy="4464770"/>
          </a:xfrm>
        </p:spPr>
        <p:txBody>
          <a:bodyPr>
            <a:normAutofit/>
          </a:bodyPr>
          <a:lstStyle/>
          <a:p>
            <a:r>
              <a:rPr lang="cs-CZ" dirty="0">
                <a:solidFill>
                  <a:schemeClr val="tx1"/>
                </a:solidFill>
                <a:hlinkClick r:id="rId2">
                  <a:extLst>
                    <a:ext uri="{A12FA001-AC4F-418D-AE19-62706E023703}">
                      <ahyp:hlinkClr xmlns:ahyp="http://schemas.microsoft.com/office/drawing/2018/hyperlinkcolor" xmlns="" val="tx"/>
                    </a:ext>
                  </a:extLst>
                </a:hlinkClick>
              </a:rPr>
              <a:t>Čtvrtletní zprávy o situaci v oblasti migrace - Aktuální informace o migraci (mvcr.cz)</a:t>
            </a:r>
            <a:r>
              <a:rPr lang="cs-CZ" dirty="0">
                <a:solidFill>
                  <a:schemeClr val="tx1"/>
                </a:solidFill>
              </a:rPr>
              <a:t> </a:t>
            </a: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3">
                  <a:extLst>
                    <a:ext uri="{A12FA001-AC4F-418D-AE19-62706E023703}">
                      <ahyp:hlinkClr xmlns:ahyp="http://schemas.microsoft.com/office/drawing/2018/hyperlinkcolor" xmlns="" val="tx"/>
                    </a:ext>
                  </a:extLst>
                </a:hlinkClick>
              </a:rPr>
              <a:t>Co je to dočasná ochrana?</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4">
                  <a:extLst>
                    <a:ext uri="{A12FA001-AC4F-418D-AE19-62706E023703}">
                      <ahyp:hlinkClr xmlns:ahyp="http://schemas.microsoft.com/office/drawing/2018/hyperlinkcolor" xmlns="" val="tx"/>
                    </a:ext>
                  </a:extLst>
                </a:hlinkClick>
              </a:rPr>
              <a:t>Kdo může dočasné ochrany požívat?</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5">
                  <a:extLst>
                    <a:ext uri="{A12FA001-AC4F-418D-AE19-62706E023703}">
                      <ahyp:hlinkClr xmlns:ahyp="http://schemas.microsoft.com/office/drawing/2018/hyperlinkcolor" xmlns="" val="tx"/>
                    </a:ext>
                  </a:extLst>
                </a:hlinkClick>
              </a:rPr>
              <a:t>Jaká práva mají osoby požívající dočasné ochrany?</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6">
                  <a:extLst>
                    <a:ext uri="{A12FA001-AC4F-418D-AE19-62706E023703}">
                      <ahyp:hlinkClr xmlns:ahyp="http://schemas.microsoft.com/office/drawing/2018/hyperlinkcolor" xmlns="" val="tx"/>
                    </a:ext>
                  </a:extLst>
                </a:hlinkClick>
              </a:rPr>
              <a:t>Jak dlouho lze dočasné ochrany požívat?</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7">
                  <a:extLst>
                    <a:ext uri="{A12FA001-AC4F-418D-AE19-62706E023703}">
                      <ahyp:hlinkClr xmlns:ahyp="http://schemas.microsoft.com/office/drawing/2018/hyperlinkcolor" xmlns="" val="tx"/>
                    </a:ext>
                  </a:extLst>
                </a:hlinkClick>
              </a:rPr>
              <a:t>Jak EU uprchlíkům pomáhá</a:t>
            </a:r>
            <a:r>
              <a:rPr lang="cs-CZ" b="0" i="0" u="none" strike="noStrike" dirty="0" smtClean="0">
                <a:solidFill>
                  <a:schemeClr val="tx1"/>
                </a:solidFill>
                <a:effectLst/>
                <a:latin typeface="Open Sans" panose="020B0606030504020204" pitchFamily="34" charset="0"/>
                <a:hlinkClick r:id="rId7">
                  <a:extLst>
                    <a:ext uri="{A12FA001-AC4F-418D-AE19-62706E023703}">
                      <ahyp:hlinkClr xmlns:ahyp="http://schemas.microsoft.com/office/drawing/2018/hyperlinkcolor" xmlns="" val="tx"/>
                    </a:ext>
                  </a:extLst>
                </a:hlinkClick>
              </a:rPr>
              <a:t>?</a:t>
            </a:r>
            <a:endParaRPr lang="cs-CZ" b="0" i="0" u="none" strike="noStrike" dirty="0" smtClean="0">
              <a:solidFill>
                <a:schemeClr val="tx1"/>
              </a:solidFill>
              <a:effectLst/>
              <a:latin typeface="Open Sans" panose="020B0606030504020204" pitchFamily="34" charset="0"/>
            </a:endParaRPr>
          </a:p>
          <a:p>
            <a:pPr lvl="3">
              <a:buFont typeface="Arial" panose="020B0604020202020204" pitchFamily="34" charset="0"/>
              <a:buChar char="•"/>
            </a:pPr>
            <a:endParaRPr lang="cs-CZ" b="0" i="0" dirty="0">
              <a:solidFill>
                <a:schemeClr val="tx1"/>
              </a:solidFill>
              <a:effectLst/>
              <a:latin typeface="Open Sans" panose="020B0606030504020204" pitchFamily="34" charset="0"/>
            </a:endParaRPr>
          </a:p>
          <a:p>
            <a:pPr marL="0" indent="0">
              <a:buNone/>
            </a:pPr>
            <a:r>
              <a:rPr lang="cs-CZ" b="1" dirty="0" smtClean="0">
                <a:solidFill>
                  <a:srgbClr val="FF0000"/>
                </a:solidFill>
              </a:rPr>
              <a:t>Rozšiřující učivo</a:t>
            </a:r>
          </a:p>
          <a:p>
            <a:r>
              <a:rPr lang="cs-CZ" dirty="0" smtClean="0">
                <a:solidFill>
                  <a:srgbClr val="957A99"/>
                </a:solidFill>
                <a:hlinkClick r:id="rId8">
                  <a:extLst>
                    <a:ext uri="{A12FA001-AC4F-418D-AE19-62706E023703}">
                      <ahyp:hlinkClr xmlns:ahyp="http://schemas.microsoft.com/office/drawing/2018/hyperlinkcolor" xmlns="" val="tx"/>
                    </a:ext>
                  </a:extLst>
                </a:hlinkClick>
              </a:rPr>
              <a:t>Dítě </a:t>
            </a:r>
            <a:r>
              <a:rPr lang="cs-CZ" dirty="0">
                <a:solidFill>
                  <a:srgbClr val="957A99"/>
                </a:solidFill>
                <a:hlinkClick r:id="rId8">
                  <a:extLst>
                    <a:ext uri="{A12FA001-AC4F-418D-AE19-62706E023703}">
                      <ahyp:hlinkClr xmlns:ahyp="http://schemas.microsoft.com/office/drawing/2018/hyperlinkcolor" xmlns="" val="tx"/>
                    </a:ext>
                  </a:extLst>
                </a:hlinkClick>
              </a:rPr>
              <a:t>- cizinec v české škole | Šance Dětem (sancedetem.cz</a:t>
            </a:r>
            <a:r>
              <a:rPr lang="cs-CZ" dirty="0">
                <a:solidFill>
                  <a:schemeClr val="tx1"/>
                </a:solidFill>
                <a:hlinkClick r:id="rId8">
                  <a:extLst>
                    <a:ext uri="{A12FA001-AC4F-418D-AE19-62706E023703}">
                      <ahyp:hlinkClr xmlns:ahyp="http://schemas.microsoft.com/office/drawing/2018/hyperlinkcolor" xmlns="" val="tx"/>
                    </a:ext>
                  </a:extLst>
                </a:hlinkClick>
              </a:rPr>
              <a:t>)</a:t>
            </a:r>
            <a:endParaRPr lang="cs-CZ" dirty="0">
              <a:solidFill>
                <a:schemeClr val="tx1"/>
              </a:solidFill>
            </a:endParaRPr>
          </a:p>
          <a:p>
            <a:endParaRPr lang="cs-CZ" dirty="0">
              <a:solidFill>
                <a:schemeClr val="tx1"/>
              </a:solidFill>
            </a:endParaRPr>
          </a:p>
          <a:p>
            <a:r>
              <a:rPr lang="cs-CZ" dirty="0">
                <a:solidFill>
                  <a:schemeClr val="tx1"/>
                </a:solidFill>
                <a:hlinkClick r:id="rId9">
                  <a:extLst>
                    <a:ext uri="{A12FA001-AC4F-418D-AE19-62706E023703}">
                      <ahyp:hlinkClr xmlns:ahyp="http://schemas.microsoft.com/office/drawing/2018/hyperlinkcolor" xmlns="" val="tx"/>
                    </a:ext>
                  </a:extLst>
                </a:hlinkClick>
              </a:rPr>
              <a:t>Fakta - Atlas předsudků (atlaspredsudku.cz)</a:t>
            </a:r>
            <a:r>
              <a:rPr lang="cs-CZ" dirty="0">
                <a:solidFill>
                  <a:schemeClr val="tx1"/>
                </a:solidFill>
              </a:rPr>
              <a:t>  </a:t>
            </a:r>
          </a:p>
        </p:txBody>
      </p:sp>
    </p:spTree>
    <p:extLst>
      <p:ext uri="{BB962C8B-B14F-4D97-AF65-F5344CB8AC3E}">
        <p14:creationId xmlns:p14="http://schemas.microsoft.com/office/powerpoint/2010/main" val="2738866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842996-FCC5-4FAA-A438-FE2BE751753C}"/>
              </a:ext>
            </a:extLst>
          </p:cNvPr>
          <p:cNvSpPr>
            <a:spLocks noGrp="1"/>
          </p:cNvSpPr>
          <p:nvPr>
            <p:ph type="title"/>
          </p:nvPr>
        </p:nvSpPr>
        <p:spPr/>
        <p:txBody>
          <a:bodyPr>
            <a:normAutofit fontScale="90000"/>
          </a:bodyPr>
          <a:lstStyle/>
          <a:p>
            <a:r>
              <a:rPr lang="cs-CZ" b="1" dirty="0"/>
              <a:t>Národnostní menšiny zastoupené v Radě vlády pro národnostní menšiny</a:t>
            </a:r>
            <a:br>
              <a:rPr lang="cs-CZ" b="1" dirty="0"/>
            </a:br>
            <a:endParaRPr lang="cs-CZ" dirty="0"/>
          </a:p>
        </p:txBody>
      </p:sp>
      <p:sp>
        <p:nvSpPr>
          <p:cNvPr id="3" name="Zástupný obsah 2">
            <a:extLst>
              <a:ext uri="{FF2B5EF4-FFF2-40B4-BE49-F238E27FC236}">
                <a16:creationId xmlns:a16="http://schemas.microsoft.com/office/drawing/2014/main" id="{4D3C13A3-EAAB-47A8-9F93-F4D188DE3C06}"/>
              </a:ext>
            </a:extLst>
          </p:cNvPr>
          <p:cNvSpPr>
            <a:spLocks noGrp="1"/>
          </p:cNvSpPr>
          <p:nvPr>
            <p:ph sz="half" idx="1"/>
          </p:nvPr>
        </p:nvSpPr>
        <p:spPr/>
        <p:txBody>
          <a:bodyPr>
            <a:normAutofit fontScale="92500" lnSpcReduction="10000"/>
          </a:bodyPr>
          <a:lstStyle/>
          <a:p>
            <a:r>
              <a:rPr lang="cs-CZ" u="sng" dirty="0">
                <a:hlinkClick r:id="rId2"/>
              </a:rPr>
              <a:t>Běloruská menšina</a:t>
            </a:r>
            <a:r>
              <a:rPr lang="cs-CZ" dirty="0"/>
              <a:t/>
            </a:r>
            <a:br>
              <a:rPr lang="cs-CZ" dirty="0"/>
            </a:br>
            <a:r>
              <a:rPr lang="cs-CZ" u="sng" dirty="0">
                <a:hlinkClick r:id="rId3"/>
              </a:rPr>
              <a:t>Bulharská menšina</a:t>
            </a:r>
            <a:r>
              <a:rPr lang="cs-CZ" dirty="0"/>
              <a:t/>
            </a:r>
            <a:br>
              <a:rPr lang="cs-CZ" dirty="0"/>
            </a:br>
            <a:r>
              <a:rPr lang="cs-CZ" u="sng" dirty="0">
                <a:hlinkClick r:id="rId4"/>
              </a:rPr>
              <a:t>Chorvatská menšina</a:t>
            </a:r>
            <a:r>
              <a:rPr lang="cs-CZ" dirty="0"/>
              <a:t/>
            </a:r>
            <a:br>
              <a:rPr lang="cs-CZ" dirty="0"/>
            </a:br>
            <a:r>
              <a:rPr lang="cs-CZ" u="sng" dirty="0">
                <a:hlinkClick r:id="rId5"/>
              </a:rPr>
              <a:t>Maďarská menšina</a:t>
            </a:r>
            <a:r>
              <a:rPr lang="cs-CZ" dirty="0"/>
              <a:t/>
            </a:r>
            <a:br>
              <a:rPr lang="cs-CZ" dirty="0"/>
            </a:br>
            <a:r>
              <a:rPr lang="cs-CZ" u="sng" dirty="0">
                <a:hlinkClick r:id="rId6"/>
              </a:rPr>
              <a:t>Německá menšina</a:t>
            </a:r>
            <a:r>
              <a:rPr lang="cs-CZ" dirty="0"/>
              <a:t/>
            </a:r>
            <a:br>
              <a:rPr lang="cs-CZ" dirty="0"/>
            </a:br>
            <a:r>
              <a:rPr lang="cs-CZ" u="sng" dirty="0">
                <a:hlinkClick r:id="rId7"/>
              </a:rPr>
              <a:t>Polská menšina</a:t>
            </a:r>
            <a:r>
              <a:rPr lang="cs-CZ" dirty="0"/>
              <a:t/>
            </a:r>
            <a:br>
              <a:rPr lang="cs-CZ" dirty="0"/>
            </a:br>
            <a:r>
              <a:rPr lang="cs-CZ" u="sng" dirty="0">
                <a:hlinkClick r:id="rId8"/>
              </a:rPr>
              <a:t>Romská menšina</a:t>
            </a:r>
            <a:r>
              <a:rPr lang="cs-CZ" dirty="0"/>
              <a:t/>
            </a:r>
            <a:br>
              <a:rPr lang="cs-CZ" dirty="0"/>
            </a:br>
            <a:r>
              <a:rPr lang="cs-CZ" u="sng" dirty="0">
                <a:hlinkClick r:id="rId9"/>
              </a:rPr>
              <a:t>Rusínská menšina</a:t>
            </a:r>
            <a:r>
              <a:rPr lang="cs-CZ" dirty="0"/>
              <a:t/>
            </a:r>
            <a:br>
              <a:rPr lang="cs-CZ" dirty="0"/>
            </a:br>
            <a:r>
              <a:rPr lang="cs-CZ" u="sng" dirty="0">
                <a:hlinkClick r:id="rId10"/>
              </a:rPr>
              <a:t>Ruská menšina</a:t>
            </a:r>
            <a:r>
              <a:rPr lang="cs-CZ" dirty="0"/>
              <a:t/>
            </a:r>
            <a:br>
              <a:rPr lang="cs-CZ" dirty="0"/>
            </a:br>
            <a:r>
              <a:rPr lang="cs-CZ" u="sng" dirty="0">
                <a:hlinkClick r:id="rId11"/>
              </a:rPr>
              <a:t>Řecká menšina</a:t>
            </a:r>
            <a:r>
              <a:rPr lang="cs-CZ" dirty="0"/>
              <a:t/>
            </a:r>
            <a:br>
              <a:rPr lang="cs-CZ" dirty="0"/>
            </a:br>
            <a:r>
              <a:rPr lang="cs-CZ" u="sng" dirty="0">
                <a:hlinkClick r:id="rId12"/>
              </a:rPr>
              <a:t>Slovenská menšina</a:t>
            </a:r>
            <a:r>
              <a:rPr lang="cs-CZ" dirty="0"/>
              <a:t/>
            </a:r>
            <a:br>
              <a:rPr lang="cs-CZ" dirty="0"/>
            </a:br>
            <a:r>
              <a:rPr lang="cs-CZ" u="sng" dirty="0">
                <a:hlinkClick r:id="rId13"/>
              </a:rPr>
              <a:t>Srbská menšina</a:t>
            </a:r>
            <a:r>
              <a:rPr lang="cs-CZ" dirty="0"/>
              <a:t/>
            </a:r>
            <a:br>
              <a:rPr lang="cs-CZ" dirty="0"/>
            </a:br>
            <a:r>
              <a:rPr lang="cs-CZ" u="sng" dirty="0">
                <a:hlinkClick r:id="rId14"/>
              </a:rPr>
              <a:t>Ukrajinská menšina</a:t>
            </a:r>
            <a:r>
              <a:rPr lang="cs-CZ" dirty="0"/>
              <a:t/>
            </a:r>
            <a:br>
              <a:rPr lang="cs-CZ" dirty="0"/>
            </a:br>
            <a:r>
              <a:rPr lang="cs-CZ" u="sng" dirty="0">
                <a:hlinkClick r:id="rId15"/>
              </a:rPr>
              <a:t>Vietnamská menšina</a:t>
            </a:r>
            <a:r>
              <a:rPr lang="cs-CZ" u="sng" dirty="0"/>
              <a:t> </a:t>
            </a:r>
            <a:endParaRPr lang="cs-CZ" dirty="0"/>
          </a:p>
        </p:txBody>
      </p:sp>
      <p:sp>
        <p:nvSpPr>
          <p:cNvPr id="4" name="Obdélník 3">
            <a:extLst>
              <a:ext uri="{FF2B5EF4-FFF2-40B4-BE49-F238E27FC236}">
                <a16:creationId xmlns:a16="http://schemas.microsoft.com/office/drawing/2014/main" id="{B759F14B-EE6B-421C-8751-DE86C3432B97}"/>
              </a:ext>
            </a:extLst>
          </p:cNvPr>
          <p:cNvSpPr/>
          <p:nvPr/>
        </p:nvSpPr>
        <p:spPr>
          <a:xfrm>
            <a:off x="4540150" y="2613436"/>
            <a:ext cx="6096000"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Lyceum Řekyň</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noProof="0" dirty="0">
                <a:ln>
                  <a:noFill/>
                </a:ln>
                <a:solidFill>
                  <a:prstClr val="black"/>
                </a:solidFill>
                <a:effectLst/>
                <a:uLnTx/>
                <a:uFillTx/>
                <a:latin typeface="Franklin Gothic Book" panose="020B0503020102020204"/>
                <a:ea typeface="+mn-ea"/>
                <a:cs typeface="+mn-cs"/>
                <a:hlinkClick r:id="rId16"/>
              </a:rPr>
              <a:t>https://www.ceskatelevize.cz/porady/11690334848-sousede/419236100111012/</a:t>
            </a: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„Etnický zázrak“ </a:t>
            </a: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5" name="Obrázek 4">
            <a:extLst>
              <a:ext uri="{FF2B5EF4-FFF2-40B4-BE49-F238E27FC236}">
                <a16:creationId xmlns:a16="http://schemas.microsoft.com/office/drawing/2014/main" id="{573CE160-B329-804F-5FDC-4554D8A48CDE}"/>
              </a:ext>
            </a:extLst>
          </p:cNvPr>
          <p:cNvPicPr>
            <a:picLocks noChangeAspect="1"/>
          </p:cNvPicPr>
          <p:nvPr/>
        </p:nvPicPr>
        <p:blipFill>
          <a:blip r:embed="rId17"/>
          <a:stretch>
            <a:fillRect/>
          </a:stretch>
        </p:blipFill>
        <p:spPr>
          <a:xfrm>
            <a:off x="7940842" y="3477561"/>
            <a:ext cx="4251158" cy="3380439"/>
          </a:xfrm>
          <a:prstGeom prst="rect">
            <a:avLst/>
          </a:prstGeom>
        </p:spPr>
      </p:pic>
    </p:spTree>
    <p:extLst>
      <p:ext uri="{BB962C8B-B14F-4D97-AF65-F5344CB8AC3E}">
        <p14:creationId xmlns:p14="http://schemas.microsoft.com/office/powerpoint/2010/main" val="1086104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97F59D-628C-4053-B41F-489D0045FD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useBgFill="1">
        <p:nvSpPr>
          <p:cNvPr id="10" name="Rectangle 9">
            <a:extLst>
              <a:ext uri="{FF2B5EF4-FFF2-40B4-BE49-F238E27FC236}">
                <a16:creationId xmlns:a16="http://schemas.microsoft.com/office/drawing/2014/main" id="{BA75F4A0-FEAF-4F1B-9C48-7688BF9D41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60842996-FCC5-4FAA-A438-FE2BE751753C}"/>
              </a:ext>
            </a:extLst>
          </p:cNvPr>
          <p:cNvSpPr>
            <a:spLocks noGrp="1"/>
          </p:cNvSpPr>
          <p:nvPr>
            <p:ph type="title"/>
          </p:nvPr>
        </p:nvSpPr>
        <p:spPr>
          <a:xfrm>
            <a:off x="1105469" y="5423537"/>
            <a:ext cx="9867331" cy="868081"/>
          </a:xfrm>
        </p:spPr>
        <p:txBody>
          <a:bodyPr vert="horz" lIns="91440" tIns="45720" rIns="91440" bIns="45720" rtlCol="0" anchor="ctr">
            <a:normAutofit fontScale="90000"/>
          </a:bodyPr>
          <a:lstStyle/>
          <a:p>
            <a:r>
              <a:rPr lang="en-US" sz="2400" b="1" dirty="0" err="1"/>
              <a:t>Národnostní</a:t>
            </a:r>
            <a:r>
              <a:rPr lang="en-US" sz="2400" b="1" dirty="0"/>
              <a:t> </a:t>
            </a:r>
            <a:r>
              <a:rPr lang="en-US" sz="2400" b="1" dirty="0" err="1"/>
              <a:t>menšiny</a:t>
            </a:r>
            <a:r>
              <a:rPr lang="en-US" sz="2400" b="1" dirty="0"/>
              <a:t> </a:t>
            </a:r>
            <a:r>
              <a:rPr lang="en-US" sz="2400" b="1" dirty="0" err="1"/>
              <a:t>zastoupené</a:t>
            </a:r>
            <a:r>
              <a:rPr lang="en-US" sz="2400" b="1" dirty="0"/>
              <a:t> v </a:t>
            </a:r>
            <a:r>
              <a:rPr lang="en-US" sz="2400" b="1" dirty="0" err="1"/>
              <a:t>Radě</a:t>
            </a:r>
            <a:r>
              <a:rPr lang="en-US" sz="2400" b="1" dirty="0"/>
              <a:t> </a:t>
            </a:r>
            <a:r>
              <a:rPr lang="en-US" sz="2400" b="1" dirty="0" err="1"/>
              <a:t>vlády</a:t>
            </a:r>
            <a:r>
              <a:rPr lang="en-US" sz="2400" b="1" dirty="0"/>
              <a:t> pro </a:t>
            </a:r>
            <a:r>
              <a:rPr lang="en-US" sz="2400" b="1" dirty="0" err="1"/>
              <a:t>národnostní</a:t>
            </a:r>
            <a:r>
              <a:rPr lang="en-US" sz="2400" b="1" dirty="0"/>
              <a:t> </a:t>
            </a:r>
            <a:r>
              <a:rPr lang="en-US" sz="2400" b="1" dirty="0" err="1" smtClean="0"/>
              <a:t>menšiny</a:t>
            </a:r>
            <a:r>
              <a:rPr lang="cs-CZ" sz="2400" b="1" dirty="0" smtClean="0"/>
              <a:t/>
            </a:r>
            <a:br>
              <a:rPr lang="cs-CZ" sz="2400" b="1" dirty="0" smtClean="0"/>
            </a:br>
            <a:r>
              <a:rPr lang="en-US" sz="2400" b="1" dirty="0"/>
              <a:t/>
            </a:r>
            <a:br>
              <a:rPr lang="en-US" sz="2400" b="1" dirty="0"/>
            </a:br>
            <a:endParaRPr lang="en-US" sz="2400" dirty="0"/>
          </a:p>
        </p:txBody>
      </p:sp>
      <p:sp>
        <p:nvSpPr>
          <p:cNvPr id="12" name="Freeform: Shape 11">
            <a:extLst>
              <a:ext uri="{FF2B5EF4-FFF2-40B4-BE49-F238E27FC236}">
                <a16:creationId xmlns:a16="http://schemas.microsoft.com/office/drawing/2014/main" id="{F1EC79F3-0DE6-47BA-9C5C-039C54F4AC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4" name="Freeform: Shape 13">
            <a:extLst>
              <a:ext uri="{FF2B5EF4-FFF2-40B4-BE49-F238E27FC236}">
                <a16:creationId xmlns:a16="http://schemas.microsoft.com/office/drawing/2014/main" id="{C86C2B07-2A41-4CB1-9C51-F037AF4176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 name="Zástupný obsah 2">
            <a:extLst>
              <a:ext uri="{FF2B5EF4-FFF2-40B4-BE49-F238E27FC236}">
                <a16:creationId xmlns:a16="http://schemas.microsoft.com/office/drawing/2014/main" id="{4D3C13A3-EAAB-47A8-9F93-F4D188DE3C06}"/>
              </a:ext>
            </a:extLst>
          </p:cNvPr>
          <p:cNvSpPr>
            <a:spLocks noGrp="1"/>
          </p:cNvSpPr>
          <p:nvPr>
            <p:ph sz="half" idx="1"/>
          </p:nvPr>
        </p:nvSpPr>
        <p:spPr>
          <a:xfrm>
            <a:off x="1219201" y="1123486"/>
            <a:ext cx="9639868" cy="3516753"/>
          </a:xfrm>
        </p:spPr>
        <p:txBody>
          <a:bodyPr vert="horz" lIns="91440" tIns="45720" rIns="91440" bIns="45720" rtlCol="0" anchor="ctr">
            <a:normAutofit/>
          </a:bodyPr>
          <a:lstStyle/>
          <a:p>
            <a:r>
              <a:rPr lang="en-US" sz="1700" u="sng">
                <a:hlinkClick r:id="rId2"/>
              </a:rPr>
              <a:t>Běloruská menšina</a:t>
            </a:r>
            <a:r>
              <a:rPr lang="en-US" sz="1700"/>
              <a:t/>
            </a:r>
            <a:br>
              <a:rPr lang="en-US" sz="1700"/>
            </a:br>
            <a:r>
              <a:rPr lang="en-US" sz="1700" u="sng">
                <a:hlinkClick r:id="rId3"/>
              </a:rPr>
              <a:t>Bulharská menšina</a:t>
            </a:r>
            <a:r>
              <a:rPr lang="en-US" sz="1700"/>
              <a:t/>
            </a:r>
            <a:br>
              <a:rPr lang="en-US" sz="1700"/>
            </a:br>
            <a:r>
              <a:rPr lang="en-US" sz="1700" u="sng">
                <a:hlinkClick r:id="rId4"/>
              </a:rPr>
              <a:t>Chorvatská menšina</a:t>
            </a:r>
            <a:r>
              <a:rPr lang="en-US" sz="1700"/>
              <a:t/>
            </a:r>
            <a:br>
              <a:rPr lang="en-US" sz="1700"/>
            </a:br>
            <a:r>
              <a:rPr lang="en-US" sz="1700" u="sng">
                <a:hlinkClick r:id="rId5"/>
              </a:rPr>
              <a:t>Maďarská menšina</a:t>
            </a:r>
            <a:r>
              <a:rPr lang="en-US" sz="1700"/>
              <a:t/>
            </a:r>
            <a:br>
              <a:rPr lang="en-US" sz="1700"/>
            </a:br>
            <a:r>
              <a:rPr lang="en-US" sz="1700" u="sng">
                <a:hlinkClick r:id="rId6"/>
              </a:rPr>
              <a:t>Německá menšina</a:t>
            </a:r>
            <a:r>
              <a:rPr lang="en-US" sz="1700"/>
              <a:t/>
            </a:r>
            <a:br>
              <a:rPr lang="en-US" sz="1700"/>
            </a:br>
            <a:r>
              <a:rPr lang="en-US" sz="1700" u="sng">
                <a:hlinkClick r:id="rId7"/>
              </a:rPr>
              <a:t>Polská menšina</a:t>
            </a:r>
            <a:r>
              <a:rPr lang="en-US" sz="1700"/>
              <a:t/>
            </a:r>
            <a:br>
              <a:rPr lang="en-US" sz="1700"/>
            </a:br>
            <a:r>
              <a:rPr lang="en-US" sz="1700" u="sng">
                <a:hlinkClick r:id="rId8"/>
              </a:rPr>
              <a:t>Romská menšina</a:t>
            </a:r>
            <a:r>
              <a:rPr lang="en-US" sz="1700"/>
              <a:t/>
            </a:r>
            <a:br>
              <a:rPr lang="en-US" sz="1700"/>
            </a:br>
            <a:r>
              <a:rPr lang="en-US" sz="1700" u="sng">
                <a:hlinkClick r:id="rId9"/>
              </a:rPr>
              <a:t>Rusínská menšina</a:t>
            </a:r>
            <a:r>
              <a:rPr lang="en-US" sz="1700"/>
              <a:t/>
            </a:r>
            <a:br>
              <a:rPr lang="en-US" sz="1700"/>
            </a:br>
            <a:r>
              <a:rPr lang="en-US" sz="1700" u="sng">
                <a:hlinkClick r:id="rId10"/>
              </a:rPr>
              <a:t>Ruská menšina</a:t>
            </a:r>
            <a:r>
              <a:rPr lang="en-US" sz="1700"/>
              <a:t/>
            </a:r>
            <a:br>
              <a:rPr lang="en-US" sz="1700"/>
            </a:br>
            <a:r>
              <a:rPr lang="en-US" sz="1700" u="sng">
                <a:hlinkClick r:id="rId11"/>
              </a:rPr>
              <a:t>Řecká menšina</a:t>
            </a:r>
            <a:r>
              <a:rPr lang="en-US" sz="1700"/>
              <a:t/>
            </a:r>
            <a:br>
              <a:rPr lang="en-US" sz="1700"/>
            </a:br>
            <a:r>
              <a:rPr lang="en-US" sz="1700" u="sng">
                <a:hlinkClick r:id="rId12"/>
              </a:rPr>
              <a:t>Slovenská menšina</a:t>
            </a:r>
            <a:r>
              <a:rPr lang="en-US" sz="1700"/>
              <a:t/>
            </a:r>
            <a:br>
              <a:rPr lang="en-US" sz="1700"/>
            </a:br>
            <a:r>
              <a:rPr lang="en-US" sz="1700" u="sng">
                <a:hlinkClick r:id="rId13"/>
              </a:rPr>
              <a:t>Srbská menšina</a:t>
            </a:r>
            <a:r>
              <a:rPr lang="en-US" sz="1700"/>
              <a:t/>
            </a:r>
            <a:br>
              <a:rPr lang="en-US" sz="1700"/>
            </a:br>
            <a:r>
              <a:rPr lang="en-US" sz="1700" u="sng">
                <a:hlinkClick r:id="rId14"/>
              </a:rPr>
              <a:t>Ukrajinská menšina</a:t>
            </a:r>
            <a:r>
              <a:rPr lang="en-US" sz="1700"/>
              <a:t/>
            </a:r>
            <a:br>
              <a:rPr lang="en-US" sz="1700"/>
            </a:br>
            <a:r>
              <a:rPr lang="en-US" sz="1700" u="sng">
                <a:hlinkClick r:id="rId15"/>
              </a:rPr>
              <a:t>Vietnamská menšina</a:t>
            </a:r>
            <a:r>
              <a:rPr lang="en-US" sz="1700" u="sng"/>
              <a:t> </a:t>
            </a:r>
            <a:endParaRPr lang="en-US" sz="1700"/>
          </a:p>
        </p:txBody>
      </p:sp>
      <p:sp>
        <p:nvSpPr>
          <p:cNvPr id="16" name="Rectangle 15">
            <a:extLst>
              <a:ext uri="{FF2B5EF4-FFF2-40B4-BE49-F238E27FC236}">
                <a16:creationId xmlns:a16="http://schemas.microsoft.com/office/drawing/2014/main" id="{A3F67AAC-C977-4759-A5C8-6BC998F963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7" name="TextovéPole 6">
            <a:extLst>
              <a:ext uri="{FF2B5EF4-FFF2-40B4-BE49-F238E27FC236}">
                <a16:creationId xmlns:a16="http://schemas.microsoft.com/office/drawing/2014/main" id="{7F957785-81AA-84A2-CDE7-DA88B80B3E20}"/>
              </a:ext>
            </a:extLst>
          </p:cNvPr>
          <p:cNvSpPr txBox="1"/>
          <p:nvPr/>
        </p:nvSpPr>
        <p:spPr>
          <a:xfrm>
            <a:off x="4633723" y="2908068"/>
            <a:ext cx="6094428" cy="184665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black"/>
                </a:solidFill>
                <a:effectLst/>
                <a:uLnTx/>
                <a:uFillTx/>
                <a:latin typeface="Franklin Gothic Book" panose="020B0503020102020204"/>
                <a:ea typeface="+mn-ea"/>
                <a:cs typeface="+mn-cs"/>
              </a:rPr>
              <a:t>Druhá generace 2014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16"/>
              </a:rPr>
              <a:t>https://www.ceskatelevize.cz/porady/1131721572-babylon/414236100152001/</a:t>
            </a:r>
            <a:endPar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16"/>
              </a:rPr>
              <a:t>11. leden 2014 - Babylon | Česká televize (ceskatelevize.cz)</a:t>
            </a: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sp>
        <p:nvSpPr>
          <p:cNvPr id="9" name="AutoShape 1">
            <a:extLst>
              <a:ext uri="{FF2B5EF4-FFF2-40B4-BE49-F238E27FC236}">
                <a16:creationId xmlns:a16="http://schemas.microsoft.com/office/drawing/2014/main" id="{A9DD2886-2C81-ADDE-723E-0E52DC334812}"/>
              </a:ext>
            </a:extLst>
          </p:cNvPr>
          <p:cNvSpPr>
            <a:spLocks noChangeAspect="1" noChangeArrowheads="1"/>
          </p:cNvSpPr>
          <p:nvPr/>
        </p:nvSpPr>
        <p:spPr bwMode="auto">
          <a:xfrm>
            <a:off x="4713402" y="128035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1026" name="Picture 2" descr="Babylon">
            <a:extLst>
              <a:ext uri="{FF2B5EF4-FFF2-40B4-BE49-F238E27FC236}">
                <a16:creationId xmlns:a16="http://schemas.microsoft.com/office/drawing/2014/main" id="{E1082F09-3C77-2395-15EF-5103DDC152C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13402" y="1280356"/>
            <a:ext cx="5715000"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817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EEAD7F-0233-4C07-BB0A-A7DB338A6535}"/>
              </a:ext>
            </a:extLst>
          </p:cNvPr>
          <p:cNvSpPr>
            <a:spLocks noGrp="1"/>
          </p:cNvSpPr>
          <p:nvPr>
            <p:ph type="title"/>
          </p:nvPr>
        </p:nvSpPr>
        <p:spPr>
          <a:xfrm>
            <a:off x="1371600" y="0"/>
            <a:ext cx="9601200" cy="2171700"/>
          </a:xfrm>
        </p:spPr>
        <p:txBody>
          <a:bodyPr>
            <a:normAutofit fontScale="90000"/>
          </a:bodyPr>
          <a:lstStyle/>
          <a:p>
            <a:r>
              <a:rPr lang="cs-CZ" dirty="0"/>
              <a:t/>
            </a:r>
            <a:br>
              <a:rPr lang="cs-CZ" dirty="0"/>
            </a:br>
            <a:r>
              <a:rPr lang="cs-CZ" b="1" dirty="0"/>
              <a:t>Literatura:</a:t>
            </a:r>
            <a:r>
              <a:rPr lang="cs-CZ" dirty="0"/>
              <a:t/>
            </a:r>
            <a:br>
              <a:rPr lang="cs-CZ" dirty="0"/>
            </a:br>
            <a:r>
              <a:rPr lang="cs-CZ" dirty="0"/>
              <a:t/>
            </a:r>
            <a:br>
              <a:rPr lang="cs-CZ" dirty="0"/>
            </a:br>
            <a:endParaRPr lang="cs-CZ" dirty="0"/>
          </a:p>
        </p:txBody>
      </p:sp>
      <p:sp>
        <p:nvSpPr>
          <p:cNvPr id="3" name="Zástupný obsah 2">
            <a:extLst>
              <a:ext uri="{FF2B5EF4-FFF2-40B4-BE49-F238E27FC236}">
                <a16:creationId xmlns:a16="http://schemas.microsoft.com/office/drawing/2014/main" id="{AC4582E0-B666-4041-AD0F-59CFC739092F}"/>
              </a:ext>
            </a:extLst>
          </p:cNvPr>
          <p:cNvSpPr>
            <a:spLocks noGrp="1"/>
          </p:cNvSpPr>
          <p:nvPr>
            <p:ph idx="1"/>
          </p:nvPr>
        </p:nvSpPr>
        <p:spPr>
          <a:xfrm>
            <a:off x="1371600" y="1714500"/>
            <a:ext cx="10210800" cy="5143500"/>
          </a:xfrm>
        </p:spPr>
        <p:txBody>
          <a:bodyPr>
            <a:normAutofit fontScale="92500" lnSpcReduction="20000"/>
          </a:bodyPr>
          <a:lstStyle/>
          <a:p>
            <a:r>
              <a:rPr lang="cs-CZ" dirty="0"/>
              <a:t>PASTRŇÁK, R. </a:t>
            </a:r>
            <a:r>
              <a:rPr lang="cs-CZ" b="1" dirty="0"/>
              <a:t>Sociální práce s menšinami a migranty</a:t>
            </a:r>
            <a:r>
              <a:rPr lang="cs-CZ" dirty="0"/>
              <a:t>. Opava: </a:t>
            </a:r>
            <a:r>
              <a:rPr lang="cs-CZ" dirty="0" err="1"/>
              <a:t>Optys</a:t>
            </a:r>
            <a:r>
              <a:rPr lang="cs-CZ" dirty="0"/>
              <a:t>, 2008. ISBN 978-80-85819-69-4. </a:t>
            </a:r>
          </a:p>
          <a:p>
            <a:r>
              <a:rPr lang="cs-CZ" dirty="0"/>
              <a:t>KOLEKTIV AUTORŮ (Dvořáková, J., Hervertová, V., Horská, J., </a:t>
            </a:r>
            <a:r>
              <a:rPr lang="cs-CZ" dirty="0" err="1"/>
              <a:t>Mourečková</a:t>
            </a:r>
            <a:r>
              <a:rPr lang="cs-CZ" dirty="0"/>
              <a:t>, H</a:t>
            </a:r>
            <a:r>
              <a:rPr lang="cs-CZ" b="1" dirty="0"/>
              <a:t>.). Metody sociální práce s imigranty, azylanty a jejich dětmi. </a:t>
            </a:r>
            <a:r>
              <a:rPr lang="cs-CZ" dirty="0"/>
              <a:t>Triton 2007. ISBN 978-80-7387-097-3.  </a:t>
            </a:r>
          </a:p>
          <a:p>
            <a:r>
              <a:rPr lang="cs-CZ" dirty="0"/>
              <a:t>ŠIŠKOVÁ, T. (</a:t>
            </a:r>
            <a:r>
              <a:rPr lang="cs-CZ" dirty="0" err="1"/>
              <a:t>ed</a:t>
            </a:r>
            <a:r>
              <a:rPr lang="cs-CZ" dirty="0"/>
              <a:t>.). Výchova k toleranci a proti rasismu: zdroje a formy rasismu a netolerance: informace o národnostních menšinách: hry a cvičení pro žáky a studenty. Praha: Portál, 2008. ISBN 9788073671822. </a:t>
            </a:r>
          </a:p>
          <a:p>
            <a:r>
              <a:rPr lang="cs-CZ" dirty="0"/>
              <a:t>TESAŘ, F. Etnické konflikty. Praha: Portál, 2007. ISBN 978-80-7367-097-9. </a:t>
            </a:r>
          </a:p>
          <a:p>
            <a:r>
              <a:rPr lang="cs-CZ" dirty="0"/>
              <a:t>MATOUŠEK, Oldřich a kol. </a:t>
            </a:r>
            <a:r>
              <a:rPr lang="cs-CZ" i="1" dirty="0"/>
              <a:t>Základy sociální práce</a:t>
            </a:r>
            <a:r>
              <a:rPr lang="cs-CZ" dirty="0"/>
              <a:t>. Vyd. 3. Praha: Portál, 2012. 309 s. ISBN 978-80-262-0211-0. (</a:t>
            </a:r>
            <a:r>
              <a:rPr lang="cs-CZ" b="1" dirty="0"/>
              <a:t>kapitola: L. Musil a P. Navrátil: Přístupy k práci s menšinami, s. 267-293</a:t>
            </a:r>
            <a:r>
              <a:rPr lang="cs-CZ" dirty="0"/>
              <a:t>).</a:t>
            </a:r>
            <a:br>
              <a:rPr lang="cs-CZ" dirty="0"/>
            </a:br>
            <a:r>
              <a:rPr lang="cs-CZ" dirty="0"/>
              <a:t/>
            </a:r>
            <a:br>
              <a:rPr lang="cs-CZ" dirty="0"/>
            </a:br>
            <a:r>
              <a:rPr lang="cs-CZ" dirty="0"/>
              <a:t>TOMEŠ, Igor. </a:t>
            </a:r>
            <a:r>
              <a:rPr lang="cs-CZ" i="1" dirty="0"/>
              <a:t>Obory sociální politiky</a:t>
            </a:r>
            <a:r>
              <a:rPr lang="cs-CZ" dirty="0"/>
              <a:t>. Praha: Portál, 2011. ISBN 978-80-7367-868-5. (kapitola: </a:t>
            </a:r>
            <a:r>
              <a:rPr lang="cs-CZ" b="1" dirty="0"/>
              <a:t>Podpora národnostním menšinám a migrantům, s. 297-340</a:t>
            </a:r>
            <a:r>
              <a:rPr lang="cs-CZ" dirty="0"/>
              <a:t>).</a:t>
            </a:r>
            <a:br>
              <a:rPr lang="cs-CZ" dirty="0"/>
            </a:br>
            <a:r>
              <a:rPr lang="cs-CZ" dirty="0"/>
              <a:t/>
            </a:r>
            <a:br>
              <a:rPr lang="cs-CZ" dirty="0"/>
            </a:br>
            <a:r>
              <a:rPr lang="cs-CZ" dirty="0"/>
              <a:t>MATOUŠEK, Oldřich a kol. Sociální služby. Praha: Portál, 2007. ISBN 978-80-7367-310-9. (</a:t>
            </a:r>
            <a:r>
              <a:rPr lang="cs-CZ" b="1" dirty="0"/>
              <a:t>kapitoly: Služby pro etnické menšiny, s. 92-95; Služby pro uprchlíky, s. 95-96</a:t>
            </a:r>
            <a:r>
              <a:rPr lang="cs-CZ" dirty="0"/>
              <a:t>).</a:t>
            </a:r>
            <a:br>
              <a:rPr lang="cs-CZ" dirty="0"/>
            </a:br>
            <a:r>
              <a:rPr lang="cs-CZ" dirty="0"/>
              <a:t/>
            </a:r>
            <a:br>
              <a:rPr lang="cs-CZ" dirty="0"/>
            </a:br>
            <a:r>
              <a:rPr lang="cs-CZ" dirty="0"/>
              <a:t>TOMEŠ, Igor. Úvod do teorie a metodologie sociální politiky. Praha: Portál, 2010. ISBN 978-80-7367-680-3. (</a:t>
            </a:r>
            <a:r>
              <a:rPr lang="cs-CZ" b="1" dirty="0"/>
              <a:t>kapitola: Sociální ochrana menšin, etnik a migrantů, s. 303-312</a:t>
            </a:r>
            <a:r>
              <a:rPr lang="cs-CZ" dirty="0"/>
              <a:t>).</a:t>
            </a:r>
          </a:p>
        </p:txBody>
      </p:sp>
    </p:spTree>
    <p:extLst>
      <p:ext uri="{BB962C8B-B14F-4D97-AF65-F5344CB8AC3E}">
        <p14:creationId xmlns:p14="http://schemas.microsoft.com/office/powerpoint/2010/main" val="29315367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59E816-0D3A-4997-9506-0B7188BBD186}"/>
              </a:ext>
            </a:extLst>
          </p:cNvPr>
          <p:cNvSpPr>
            <a:spLocks noGrp="1"/>
          </p:cNvSpPr>
          <p:nvPr>
            <p:ph type="title"/>
          </p:nvPr>
        </p:nvSpPr>
        <p:spPr/>
        <p:txBody>
          <a:bodyPr/>
          <a:lstStyle/>
          <a:p>
            <a:r>
              <a:rPr lang="cs-CZ" dirty="0"/>
              <a:t>Otázky a úkoly:</a:t>
            </a:r>
          </a:p>
        </p:txBody>
      </p:sp>
      <p:sp>
        <p:nvSpPr>
          <p:cNvPr id="3" name="Zástupný obsah 2">
            <a:extLst>
              <a:ext uri="{FF2B5EF4-FFF2-40B4-BE49-F238E27FC236}">
                <a16:creationId xmlns:a16="http://schemas.microsoft.com/office/drawing/2014/main" id="{9D5BC88C-4BDD-4BA4-B536-592026DABD30}"/>
              </a:ext>
            </a:extLst>
          </p:cNvPr>
          <p:cNvSpPr>
            <a:spLocks noGrp="1"/>
          </p:cNvSpPr>
          <p:nvPr>
            <p:ph idx="1"/>
          </p:nvPr>
        </p:nvSpPr>
        <p:spPr/>
        <p:txBody>
          <a:bodyPr/>
          <a:lstStyle/>
          <a:p>
            <a:pPr lvl="0"/>
            <a:r>
              <a:rPr lang="cs-CZ" i="1" dirty="0"/>
              <a:t>Jmenujte další národnostní menšiny, které můžeme v České republice potkávat. Setkali jste se s příslušníky těchto menšin? </a:t>
            </a:r>
            <a:endParaRPr lang="cs-CZ" dirty="0"/>
          </a:p>
          <a:p>
            <a:pPr lvl="0"/>
            <a:r>
              <a:rPr lang="cs-CZ" i="1" dirty="0"/>
              <a:t>Je podle vás v ČR národnostní menšina, která nemá zastoupení v Radě vlády pro národnostní menšiny a přitom je významně početně zastoupená mezi našimi spoluobčany? </a:t>
            </a:r>
            <a:endParaRPr lang="cs-CZ" dirty="0"/>
          </a:p>
          <a:p>
            <a:r>
              <a:rPr lang="cs-CZ" i="1" dirty="0"/>
              <a:t>Dohledejte si aktuální informace k národnostním menšinám v ČR a jejich spolkovému životu v roce 2021. Můžete vyjít z výše citované Zprávy o situaci národnostních menšin v České republice za rok 2021 (Vláda ČR, 2020).</a:t>
            </a:r>
          </a:p>
          <a:p>
            <a:r>
              <a:rPr lang="pl-PL" dirty="0">
                <a:hlinkClick r:id="rId2"/>
              </a:rPr>
              <a:t>Dokumenty Rady | Vláda ČR (gov.cz)</a:t>
            </a:r>
            <a:r>
              <a:rPr lang="cs-CZ" i="1" dirty="0"/>
              <a:t> </a:t>
            </a:r>
            <a:endParaRPr lang="cs-CZ" dirty="0"/>
          </a:p>
          <a:p>
            <a:endParaRPr lang="cs-CZ" dirty="0"/>
          </a:p>
        </p:txBody>
      </p:sp>
    </p:spTree>
    <p:extLst>
      <p:ext uri="{BB962C8B-B14F-4D97-AF65-F5344CB8AC3E}">
        <p14:creationId xmlns:p14="http://schemas.microsoft.com/office/powerpoint/2010/main" val="2619095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hlinkClick r:id="rId2"/>
              </a:rPr>
              <a:t>https://</a:t>
            </a:r>
            <a:r>
              <a:rPr lang="cs-CZ" dirty="0" smtClean="0">
                <a:hlinkClick r:id="rId2"/>
              </a:rPr>
              <a:t>web.kurzy.cz/wiki/w/index.php?title=Boh%C3%A9mstv%C3%AD&amp;oldid=11609239</a:t>
            </a:r>
            <a:r>
              <a:rPr lang="cs-CZ" dirty="0" smtClean="0"/>
              <a:t> </a:t>
            </a:r>
            <a:endParaRPr lang="cs-CZ" dirty="0"/>
          </a:p>
        </p:txBody>
      </p:sp>
      <p:pic>
        <p:nvPicPr>
          <p:cNvPr id="3" name="Obrázek 2"/>
          <p:cNvPicPr>
            <a:picLocks noChangeAspect="1"/>
          </p:cNvPicPr>
          <p:nvPr/>
        </p:nvPicPr>
        <p:blipFill rotWithShape="1">
          <a:blip r:embed="rId3"/>
          <a:srcRect l="17500" t="11734" r="39400" b="5422"/>
          <a:stretch/>
        </p:blipFill>
        <p:spPr>
          <a:xfrm>
            <a:off x="5364480" y="1316736"/>
            <a:ext cx="5254752" cy="5681472"/>
          </a:xfrm>
          <a:prstGeom prst="rect">
            <a:avLst/>
          </a:prstGeom>
        </p:spPr>
      </p:pic>
      <p:sp>
        <p:nvSpPr>
          <p:cNvPr id="4" name="Obdélník 3"/>
          <p:cNvSpPr/>
          <p:nvPr/>
        </p:nvSpPr>
        <p:spPr>
          <a:xfrm>
            <a:off x="-195072" y="6211669"/>
            <a:ext cx="6096000" cy="646331"/>
          </a:xfrm>
          <a:prstGeom prst="rect">
            <a:avLst/>
          </a:prstGeom>
        </p:spPr>
        <p:txBody>
          <a:bodyPr>
            <a:spAutoFit/>
          </a:bodyPr>
          <a:lstStyle/>
          <a:p>
            <a:r>
              <a:rPr lang="cs-CZ" dirty="0"/>
              <a:t>https://www.larousse.fr/dictionnaires/francais/boh%C3%A9mien/10012</a:t>
            </a:r>
          </a:p>
        </p:txBody>
      </p:sp>
      <p:pic>
        <p:nvPicPr>
          <p:cNvPr id="5" name="Obrázek 4"/>
          <p:cNvPicPr>
            <a:picLocks noChangeAspect="1"/>
          </p:cNvPicPr>
          <p:nvPr/>
        </p:nvPicPr>
        <p:blipFill rotWithShape="1">
          <a:blip r:embed="rId4"/>
          <a:srcRect l="3583" t="28038" r="53900" b="13601"/>
          <a:stretch/>
        </p:blipFill>
        <p:spPr>
          <a:xfrm>
            <a:off x="-195072" y="2069084"/>
            <a:ext cx="5183632" cy="4002377"/>
          </a:xfrm>
          <a:prstGeom prst="rect">
            <a:avLst/>
          </a:prstGeom>
        </p:spPr>
      </p:pic>
    </p:spTree>
    <p:extLst>
      <p:ext uri="{BB962C8B-B14F-4D97-AF65-F5344CB8AC3E}">
        <p14:creationId xmlns:p14="http://schemas.microsoft.com/office/powerpoint/2010/main" val="4065077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472F8D-C574-127F-D3D1-3B47A91763C9}"/>
              </a:ext>
            </a:extLst>
          </p:cNvPr>
          <p:cNvSpPr>
            <a:spLocks noGrp="1"/>
          </p:cNvSpPr>
          <p:nvPr>
            <p:ph type="ctrTitle"/>
          </p:nvPr>
        </p:nvSpPr>
        <p:spPr/>
        <p:txBody>
          <a:bodyPr/>
          <a:lstStyle/>
          <a:p>
            <a:endParaRPr lang="cs-CZ"/>
          </a:p>
        </p:txBody>
      </p:sp>
      <p:pic>
        <p:nvPicPr>
          <p:cNvPr id="4" name="Obrázek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28206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20231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777875"/>
          </a:xfrm>
        </p:spPr>
        <p:txBody>
          <a:bodyPr>
            <a:normAutofit/>
          </a:bodyPr>
          <a:lstStyle/>
          <a:p>
            <a:r>
              <a:rPr lang="cs-CZ" dirty="0"/>
              <a:t>Úvod do teorie multikulturalismu</a:t>
            </a:r>
          </a:p>
        </p:txBody>
      </p:sp>
      <p:sp>
        <p:nvSpPr>
          <p:cNvPr id="5" name="Zástupný symbol pro text 4"/>
          <p:cNvSpPr>
            <a:spLocks noGrp="1"/>
          </p:cNvSpPr>
          <p:nvPr>
            <p:ph type="body" idx="1"/>
          </p:nvPr>
        </p:nvSpPr>
        <p:spPr>
          <a:xfrm>
            <a:off x="1577404" y="1844836"/>
            <a:ext cx="4443984" cy="720081"/>
          </a:xfrm>
        </p:spPr>
        <p:txBody>
          <a:bodyPr>
            <a:normAutofit lnSpcReduction="10000"/>
          </a:bodyPr>
          <a:lstStyle/>
          <a:p>
            <a:r>
              <a:rPr lang="cs-CZ" dirty="0"/>
              <a:t>Pluralistický či diferenční model</a:t>
            </a:r>
          </a:p>
          <a:p>
            <a:endParaRPr lang="cs-CZ" dirty="0"/>
          </a:p>
        </p:txBody>
      </p:sp>
      <p:sp>
        <p:nvSpPr>
          <p:cNvPr id="3" name="Zástupný symbol pro obsah 2"/>
          <p:cNvSpPr>
            <a:spLocks noGrp="1"/>
          </p:cNvSpPr>
          <p:nvPr>
            <p:ph sz="half" idx="2"/>
          </p:nvPr>
        </p:nvSpPr>
        <p:spPr/>
        <p:txBody>
          <a:bodyPr/>
          <a:lstStyle/>
          <a:p>
            <a:pPr marL="342900" lvl="1" indent="-342900">
              <a:buFont typeface="Arial" pitchFamily="34" charset="0"/>
              <a:buChar char="•"/>
            </a:pPr>
            <a:r>
              <a:rPr lang="cs-CZ" dirty="0"/>
              <a:t>Je založen na představě přirozených a nepřekročitelných hranic mezi skupinami.</a:t>
            </a:r>
          </a:p>
          <a:p>
            <a:pPr>
              <a:buNone/>
            </a:pPr>
            <a:endParaRPr lang="cs-CZ" dirty="0"/>
          </a:p>
        </p:txBody>
      </p:sp>
      <p:sp>
        <p:nvSpPr>
          <p:cNvPr id="6" name="Zástupný symbol pro text 5"/>
          <p:cNvSpPr>
            <a:spLocks noGrp="1"/>
          </p:cNvSpPr>
          <p:nvPr>
            <p:ph type="body" sz="quarter" idx="3"/>
          </p:nvPr>
        </p:nvSpPr>
        <p:spPr>
          <a:xfrm>
            <a:off x="6525014" y="1844824"/>
            <a:ext cx="3685793" cy="720080"/>
          </a:xfrm>
        </p:spPr>
        <p:txBody>
          <a:bodyPr>
            <a:normAutofit lnSpcReduction="10000"/>
          </a:bodyPr>
          <a:lstStyle/>
          <a:p>
            <a:r>
              <a:rPr lang="cs-CZ" dirty="0"/>
              <a:t>Kritický multikulturalismus</a:t>
            </a:r>
          </a:p>
          <a:p>
            <a:endParaRPr lang="cs-CZ" dirty="0"/>
          </a:p>
        </p:txBody>
      </p:sp>
      <p:sp>
        <p:nvSpPr>
          <p:cNvPr id="4" name="Zástupný symbol pro obsah 3"/>
          <p:cNvSpPr>
            <a:spLocks noGrp="1"/>
          </p:cNvSpPr>
          <p:nvPr>
            <p:ph sz="quarter" idx="4"/>
          </p:nvPr>
        </p:nvSpPr>
        <p:spPr/>
        <p:txBody>
          <a:bodyPr/>
          <a:lstStyle/>
          <a:p>
            <a:pPr marL="342900" lvl="1" indent="-342900">
              <a:buFont typeface="Arial" pitchFamily="34" charset="0"/>
              <a:buChar char="•"/>
            </a:pPr>
            <a:r>
              <a:rPr lang="cs-CZ" dirty="0"/>
              <a:t>Usiluje o rozšíření kritického dialogu napříč skupinovými hranicemi a zároveň i v rámci skupin a klade důraz na individuální přístup.</a:t>
            </a:r>
          </a:p>
          <a:p>
            <a:endParaRPr lang="cs-CZ" dirty="0"/>
          </a:p>
        </p:txBody>
      </p:sp>
      <p:pic>
        <p:nvPicPr>
          <p:cNvPr id="10" name="multikulturalism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189919" y="4981561"/>
            <a:ext cx="244475" cy="244475"/>
          </a:xfrm>
          <a:prstGeom prst="rect">
            <a:avLst/>
          </a:prstGeom>
        </p:spPr>
      </p:pic>
    </p:spTree>
    <p:extLst>
      <p:ext uri="{BB962C8B-B14F-4D97-AF65-F5344CB8AC3E}">
        <p14:creationId xmlns:p14="http://schemas.microsoft.com/office/powerpoint/2010/main" val="11621531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41"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Multikulturní výchova</a:t>
            </a:r>
          </a:p>
        </p:txBody>
      </p:sp>
      <p:sp>
        <p:nvSpPr>
          <p:cNvPr id="4" name="Zástupný symbol pro text 3"/>
          <p:cNvSpPr>
            <a:spLocks noGrp="1"/>
          </p:cNvSpPr>
          <p:nvPr>
            <p:ph type="body" idx="1"/>
          </p:nvPr>
        </p:nvSpPr>
        <p:spPr/>
        <p:txBody>
          <a:bodyPr>
            <a:normAutofit/>
          </a:bodyPr>
          <a:lstStyle/>
          <a:p>
            <a:r>
              <a:rPr lang="cs-CZ" dirty="0"/>
              <a:t>REDUKCIONISTICKÉ POJETÍ MKV</a:t>
            </a:r>
          </a:p>
        </p:txBody>
      </p:sp>
      <p:sp>
        <p:nvSpPr>
          <p:cNvPr id="5" name="Zástupný symbol pro obsah 4"/>
          <p:cNvSpPr>
            <a:spLocks noGrp="1"/>
          </p:cNvSpPr>
          <p:nvPr>
            <p:ph sz="half" idx="2"/>
          </p:nvPr>
        </p:nvSpPr>
        <p:spPr/>
        <p:txBody>
          <a:bodyPr/>
          <a:lstStyle/>
          <a:p>
            <a:r>
              <a:rPr lang="cs-CZ" dirty="0"/>
              <a:t>Popisuje </a:t>
            </a:r>
            <a:r>
              <a:rPr lang="cs-CZ" dirty="0" err="1"/>
              <a:t>sociokulturní</a:t>
            </a:r>
            <a:r>
              <a:rPr lang="cs-CZ" dirty="0"/>
              <a:t> jednotky jako homogenní a statické skupiny.</a:t>
            </a:r>
          </a:p>
          <a:p>
            <a:r>
              <a:rPr lang="cs-CZ" dirty="0"/>
              <a:t>Selektivnost informací.</a:t>
            </a:r>
          </a:p>
          <a:p>
            <a:r>
              <a:rPr lang="cs-CZ" dirty="0"/>
              <a:t>Podtrhává jinakost druhých a zjednodušuje jejich odlišnost.</a:t>
            </a:r>
          </a:p>
        </p:txBody>
      </p:sp>
      <p:sp>
        <p:nvSpPr>
          <p:cNvPr id="6" name="Zástupný symbol pro text 5"/>
          <p:cNvSpPr>
            <a:spLocks noGrp="1"/>
          </p:cNvSpPr>
          <p:nvPr>
            <p:ph type="body" sz="quarter" idx="3"/>
          </p:nvPr>
        </p:nvSpPr>
        <p:spPr>
          <a:xfrm>
            <a:off x="6376418" y="1813560"/>
            <a:ext cx="4592580" cy="331763"/>
          </a:xfrm>
        </p:spPr>
        <p:txBody>
          <a:bodyPr>
            <a:normAutofit fontScale="92500" lnSpcReduction="20000"/>
          </a:bodyPr>
          <a:lstStyle/>
          <a:p>
            <a:r>
              <a:rPr lang="cs-CZ" dirty="0"/>
              <a:t>TRANSKULTURNÍ PŘÍSTUP</a:t>
            </a:r>
          </a:p>
        </p:txBody>
      </p:sp>
      <p:sp>
        <p:nvSpPr>
          <p:cNvPr id="7" name="Zástupný symbol pro obsah 6"/>
          <p:cNvSpPr>
            <a:spLocks noGrp="1"/>
          </p:cNvSpPr>
          <p:nvPr>
            <p:ph sz="quarter" idx="4"/>
          </p:nvPr>
        </p:nvSpPr>
        <p:spPr>
          <a:xfrm>
            <a:off x="6172200" y="2505075"/>
            <a:ext cx="5183188" cy="3684588"/>
          </a:xfrm>
        </p:spPr>
        <p:txBody>
          <a:bodyPr>
            <a:normAutofit/>
          </a:bodyPr>
          <a:lstStyle/>
          <a:p>
            <a:r>
              <a:rPr lang="cs-CZ" dirty="0"/>
              <a:t>Hledá společná témata.</a:t>
            </a:r>
          </a:p>
          <a:p>
            <a:r>
              <a:rPr lang="cs-CZ" dirty="0"/>
              <a:t>Využití kooperativních strategií ve výuce.</a:t>
            </a:r>
          </a:p>
          <a:p>
            <a:r>
              <a:rPr lang="cs-CZ" dirty="0"/>
              <a:t>Ustupuje od výčtů charakteristik jednotlivých skupin.</a:t>
            </a:r>
          </a:p>
          <a:p>
            <a:r>
              <a:rPr lang="cs-CZ" dirty="0"/>
              <a:t>Relativizuje koncepty skupinové identity</a:t>
            </a:r>
          </a:p>
        </p:txBody>
      </p:sp>
      <p:pic>
        <p:nvPicPr>
          <p:cNvPr id="9" name="mkv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4496585" y="5378937"/>
            <a:ext cx="244475" cy="244475"/>
          </a:xfrm>
          <a:prstGeom prst="rect">
            <a:avLst/>
          </a:prstGeom>
        </p:spPr>
      </p:pic>
    </p:spTree>
    <p:extLst>
      <p:ext uri="{BB962C8B-B14F-4D97-AF65-F5344CB8AC3E}">
        <p14:creationId xmlns:p14="http://schemas.microsoft.com/office/powerpoint/2010/main" val="2240348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85"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951023-2CF3-4828-99C6-6CE9B7291AF2}"/>
              </a:ext>
            </a:extLst>
          </p:cNvPr>
          <p:cNvSpPr>
            <a:spLocks noGrp="1"/>
          </p:cNvSpPr>
          <p:nvPr>
            <p:ph type="title"/>
          </p:nvPr>
        </p:nvSpPr>
        <p:spPr/>
        <p:txBody>
          <a:bodyPr/>
          <a:lstStyle/>
          <a:p>
            <a:r>
              <a:rPr lang="cs-CZ" dirty="0"/>
              <a:t>Žijeme v multikulturním světě?</a:t>
            </a:r>
          </a:p>
        </p:txBody>
      </p:sp>
      <p:sp>
        <p:nvSpPr>
          <p:cNvPr id="3" name="Zástupný obsah 2">
            <a:extLst>
              <a:ext uri="{FF2B5EF4-FFF2-40B4-BE49-F238E27FC236}">
                <a16:creationId xmlns:a16="http://schemas.microsoft.com/office/drawing/2014/main" id="{0F0D821C-8D46-4A7D-B35D-6CAB821F3759}"/>
              </a:ext>
            </a:extLst>
          </p:cNvPr>
          <p:cNvSpPr>
            <a:spLocks noGrp="1"/>
          </p:cNvSpPr>
          <p:nvPr>
            <p:ph idx="1"/>
          </p:nvPr>
        </p:nvSpPr>
        <p:spPr/>
        <p:txBody>
          <a:bodyPr/>
          <a:lstStyle/>
          <a:p>
            <a:endParaRPr lang="cs-CZ" dirty="0"/>
          </a:p>
          <a:p>
            <a:endParaRPr lang="cs-CZ" dirty="0"/>
          </a:p>
          <a:p>
            <a:r>
              <a:rPr lang="cs-CZ" dirty="0">
                <a:hlinkClick r:id="rId2"/>
              </a:rPr>
              <a:t>Vietnamec v práci a na českém úřadě aneb Cizincům se netyká – YouTube</a:t>
            </a:r>
            <a:endParaRPr lang="cs-CZ" dirty="0"/>
          </a:p>
          <a:p>
            <a:endParaRPr lang="cs-CZ" dirty="0"/>
          </a:p>
          <a:p>
            <a:r>
              <a:rPr lang="cs-CZ" dirty="0">
                <a:hlinkClick r:id="rId3"/>
              </a:rPr>
              <a:t>Afričanka na českém nádraží aneb Bez křiku jde všechno líp – YouTube</a:t>
            </a:r>
            <a:endParaRPr lang="cs-CZ" dirty="0"/>
          </a:p>
          <a:p>
            <a:endParaRPr lang="cs-CZ" dirty="0"/>
          </a:p>
        </p:txBody>
      </p:sp>
    </p:spTree>
    <p:extLst>
      <p:ext uri="{BB962C8B-B14F-4D97-AF65-F5344CB8AC3E}">
        <p14:creationId xmlns:p14="http://schemas.microsoft.com/office/powerpoint/2010/main" val="1538493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Tree>
    <p:extLst>
      <p:ext uri="{BB962C8B-B14F-4D97-AF65-F5344CB8AC3E}">
        <p14:creationId xmlns:p14="http://schemas.microsoft.com/office/powerpoint/2010/main" val="546834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08F9E2-7EE2-45D5-8EC4-401ED652C153}"/>
              </a:ext>
            </a:extLst>
          </p:cNvPr>
          <p:cNvSpPr>
            <a:spLocks noGrp="1"/>
          </p:cNvSpPr>
          <p:nvPr>
            <p:ph type="title"/>
          </p:nvPr>
        </p:nvSpPr>
        <p:spPr>
          <a:xfrm>
            <a:off x="4954181" y="685800"/>
            <a:ext cx="6562905" cy="1485900"/>
          </a:xfrm>
        </p:spPr>
        <p:txBody>
          <a:bodyPr>
            <a:normAutofit/>
          </a:bodyPr>
          <a:lstStyle/>
          <a:p>
            <a:r>
              <a:rPr lang="cs-CZ" dirty="0"/>
              <a:t>Literatura</a:t>
            </a:r>
          </a:p>
        </p:txBody>
      </p:sp>
      <p:sp>
        <p:nvSpPr>
          <p:cNvPr id="10" name="Rectangle 9">
            <a:extLst>
              <a:ext uri="{FF2B5EF4-FFF2-40B4-BE49-F238E27FC236}">
                <a16:creationId xmlns:a16="http://schemas.microsoft.com/office/drawing/2014/main" id="{6B205BC3-0B06-4EA6-9066-1A0BEC22C8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5" name="Obrázek 4">
            <a:extLst>
              <a:ext uri="{FF2B5EF4-FFF2-40B4-BE49-F238E27FC236}">
                <a16:creationId xmlns:a16="http://schemas.microsoft.com/office/drawing/2014/main" id="{CB39F8D2-F5AF-336C-5FCD-CE071D0ECB0B}"/>
              </a:ext>
            </a:extLst>
          </p:cNvPr>
          <p:cNvPicPr>
            <a:picLocks noChangeAspect="1"/>
          </p:cNvPicPr>
          <p:nvPr/>
        </p:nvPicPr>
        <p:blipFill>
          <a:blip r:embed="rId2"/>
          <a:stretch>
            <a:fillRect/>
          </a:stretch>
        </p:blipFill>
        <p:spPr>
          <a:xfrm>
            <a:off x="1023562" y="659772"/>
            <a:ext cx="3613752" cy="5218414"/>
          </a:xfrm>
          <a:prstGeom prst="rect">
            <a:avLst/>
          </a:prstGeom>
        </p:spPr>
      </p:pic>
      <p:sp>
        <p:nvSpPr>
          <p:cNvPr id="3" name="Zástupný obsah 2">
            <a:extLst>
              <a:ext uri="{FF2B5EF4-FFF2-40B4-BE49-F238E27FC236}">
                <a16:creationId xmlns:a16="http://schemas.microsoft.com/office/drawing/2014/main" id="{B2415658-0BBF-43D9-9FE6-72FB93FEC983}"/>
              </a:ext>
            </a:extLst>
          </p:cNvPr>
          <p:cNvSpPr>
            <a:spLocks noGrp="1"/>
          </p:cNvSpPr>
          <p:nvPr>
            <p:ph idx="1"/>
          </p:nvPr>
        </p:nvSpPr>
        <p:spPr>
          <a:xfrm>
            <a:off x="4954181" y="2286000"/>
            <a:ext cx="6562905" cy="3581400"/>
          </a:xfrm>
        </p:spPr>
        <p:txBody>
          <a:bodyPr>
            <a:normAutofit fontScale="92500" lnSpcReduction="20000"/>
          </a:bodyPr>
          <a:lstStyle/>
          <a:p>
            <a:r>
              <a:rPr lang="cs-CZ" sz="1400" dirty="0"/>
              <a:t>PREISSOVÁ KREJČÍ, A</a:t>
            </a:r>
            <a:r>
              <a:rPr lang="cs-CZ" sz="1400" b="1" dirty="0"/>
              <a:t>. </a:t>
            </a:r>
            <a:r>
              <a:rPr lang="cs-CZ" sz="1400" b="1" i="1" dirty="0"/>
              <a:t>Za hranice multikulturalismu</a:t>
            </a:r>
            <a:r>
              <a:rPr lang="cs-CZ" sz="1400" dirty="0"/>
              <a:t>. Olomouc: Univerzita Palackého, 2016.</a:t>
            </a:r>
          </a:p>
          <a:p>
            <a:r>
              <a:rPr lang="cs-CZ" sz="1400" dirty="0"/>
              <a:t>PREISSOVÁ KREJČÍ, A. </a:t>
            </a:r>
            <a:r>
              <a:rPr lang="cs-CZ" sz="1400" b="1" i="1" dirty="0"/>
              <a:t>Multikulturalismus – ztracené paradigma?</a:t>
            </a:r>
            <a:r>
              <a:rPr lang="cs-CZ" sz="1400" b="1" dirty="0"/>
              <a:t> </a:t>
            </a:r>
            <a:r>
              <a:rPr lang="cs-CZ" sz="1400" dirty="0"/>
              <a:t>Olomouc: Univerzita Palackého, 2014.</a:t>
            </a:r>
          </a:p>
          <a:p>
            <a:r>
              <a:rPr lang="cs-CZ" sz="1400" dirty="0"/>
              <a:t>PREISSOVÁ KREJČÍ, A. – CICHÁ, M. – GULOVÁ, L. </a:t>
            </a:r>
            <a:r>
              <a:rPr lang="cs-CZ" sz="1400" b="1" i="1" dirty="0"/>
              <a:t>Jinakost, předsudky, multikulturalismus</a:t>
            </a:r>
            <a:r>
              <a:rPr lang="cs-CZ" sz="1400" b="1" dirty="0"/>
              <a:t>. Olomouc: </a:t>
            </a:r>
            <a:r>
              <a:rPr lang="cs-CZ" sz="1400" dirty="0"/>
              <a:t>Univerzita Palackého, 2012.</a:t>
            </a:r>
          </a:p>
          <a:p>
            <a:r>
              <a:rPr lang="cs-CZ" sz="1600" b="0" i="0" dirty="0">
                <a:solidFill>
                  <a:srgbClr val="212529"/>
                </a:solidFill>
                <a:effectLst/>
                <a:latin typeface="-apple-system"/>
              </a:rPr>
              <a:t>PREISSOVÁ, Andrea. </a:t>
            </a:r>
            <a:r>
              <a:rPr lang="cs-CZ" sz="1600" b="0" i="1" dirty="0">
                <a:solidFill>
                  <a:srgbClr val="212529"/>
                </a:solidFill>
                <a:effectLst/>
                <a:latin typeface="-apple-system"/>
              </a:rPr>
              <a:t>Sociální exkluze v multikulturních společnostech: komparace současné situace v České republice a v Mexiku. </a:t>
            </a:r>
            <a:r>
              <a:rPr lang="cs-CZ" sz="1600" b="0" i="0" dirty="0">
                <a:solidFill>
                  <a:srgbClr val="212529"/>
                </a:solidFill>
                <a:effectLst/>
                <a:latin typeface="-apple-system"/>
              </a:rPr>
              <a:t>1. vyd. Olomouc: Univerzita Palackého v Olomouci, 2013. 191 s. ISBN 978-80-244-3648-7.</a:t>
            </a:r>
            <a:endParaRPr lang="cs-CZ" sz="1600" dirty="0"/>
          </a:p>
          <a:p>
            <a:r>
              <a:rPr lang="cs-CZ" sz="1400" dirty="0"/>
              <a:t>PREISSOVÁ, Andrea, </a:t>
            </a:r>
            <a:r>
              <a:rPr lang="cs-CZ" sz="1400" dirty="0" err="1"/>
              <a:t>ed</a:t>
            </a:r>
            <a:r>
              <a:rPr lang="cs-CZ" sz="1400" dirty="0"/>
              <a:t>. a ŠOTOLA, Jaroslav, </a:t>
            </a:r>
            <a:r>
              <a:rPr lang="cs-CZ" sz="1400" dirty="0" err="1"/>
              <a:t>ed</a:t>
            </a:r>
            <a:r>
              <a:rPr lang="cs-CZ" sz="1400" dirty="0"/>
              <a:t>. </a:t>
            </a:r>
            <a:r>
              <a:rPr lang="cs-CZ" sz="1400" b="1" i="1" dirty="0"/>
              <a:t>Metodika pro realizaci multikulturní výchovy formou zážitkové pedagogiky</a:t>
            </a:r>
            <a:r>
              <a:rPr lang="cs-CZ" sz="1400" dirty="0"/>
              <a:t>. 1. vyd. Olomouc: Univerzita Palackého v Olomouci, 2012. 246 s. ISBN 978-80-244-3140-6.</a:t>
            </a:r>
          </a:p>
          <a:p>
            <a:r>
              <a:rPr lang="cs-CZ" sz="1400" dirty="0"/>
              <a:t>HIRT, T. </a:t>
            </a:r>
            <a:r>
              <a:rPr lang="cs-CZ" sz="1400" b="1" dirty="0"/>
              <a:t>Svět podle multikulturalismu</a:t>
            </a:r>
            <a:r>
              <a:rPr lang="cs-CZ" sz="1400" dirty="0"/>
              <a:t>. In HIRT, T. – JAKOUBEK, M. a kol. </a:t>
            </a:r>
            <a:r>
              <a:rPr lang="cs-CZ" sz="1400" i="1" dirty="0"/>
              <a:t>Soudobé spory o multikulturalismus a politiku identit</a:t>
            </a:r>
            <a:r>
              <a:rPr lang="cs-CZ" sz="1400" dirty="0"/>
              <a:t>. Plzeň: Aleš Čeněk, 2005.</a:t>
            </a:r>
          </a:p>
          <a:p>
            <a:r>
              <a:rPr lang="cs-CZ" sz="1400" dirty="0"/>
              <a:t>MOREE, D. </a:t>
            </a:r>
            <a:r>
              <a:rPr lang="cs-CZ" sz="1400" b="1" i="1" dirty="0"/>
              <a:t>Základy interkulturního soužití</a:t>
            </a:r>
            <a:r>
              <a:rPr lang="cs-CZ" sz="1400" dirty="0"/>
              <a:t>. Praha: Portál, 2015.</a:t>
            </a:r>
          </a:p>
          <a:p>
            <a:endParaRPr lang="cs-CZ" sz="1400" dirty="0"/>
          </a:p>
          <a:p>
            <a:pPr>
              <a:buNone/>
            </a:pPr>
            <a:endParaRPr lang="cs-CZ" sz="1400" dirty="0"/>
          </a:p>
          <a:p>
            <a:endParaRPr lang="cs-CZ" sz="1400" dirty="0"/>
          </a:p>
        </p:txBody>
      </p:sp>
    </p:spTree>
    <p:extLst>
      <p:ext uri="{BB962C8B-B14F-4D97-AF65-F5344CB8AC3E}">
        <p14:creationId xmlns:p14="http://schemas.microsoft.com/office/powerpoint/2010/main" val="5135831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25E602A-53EB-4CB1-9633-3EC058740A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54EF97FC-0546-4DD6-8DBF-C5663E5508CD}"/>
              </a:ext>
            </a:extLst>
          </p:cNvPr>
          <p:cNvSpPr>
            <a:spLocks noGrp="1"/>
          </p:cNvSpPr>
          <p:nvPr>
            <p:ph type="title"/>
          </p:nvPr>
        </p:nvSpPr>
        <p:spPr>
          <a:xfrm>
            <a:off x="5100824" y="685800"/>
            <a:ext cx="6176776" cy="1485900"/>
          </a:xfrm>
        </p:spPr>
        <p:txBody>
          <a:bodyPr>
            <a:normAutofit/>
          </a:bodyPr>
          <a:lstStyle/>
          <a:p>
            <a:r>
              <a:rPr lang="cs-CZ" dirty="0"/>
              <a:t>Dostupnost</a:t>
            </a:r>
          </a:p>
        </p:txBody>
      </p:sp>
      <p:pic>
        <p:nvPicPr>
          <p:cNvPr id="5" name="Obrázek 4">
            <a:extLst>
              <a:ext uri="{FF2B5EF4-FFF2-40B4-BE49-F238E27FC236}">
                <a16:creationId xmlns:a16="http://schemas.microsoft.com/office/drawing/2014/main" id="{77825B5C-FF98-9CFF-3C34-1748A9C8CE17}"/>
              </a:ext>
            </a:extLst>
          </p:cNvPr>
          <p:cNvPicPr>
            <a:picLocks noChangeAspect="1"/>
          </p:cNvPicPr>
          <p:nvPr/>
        </p:nvPicPr>
        <p:blipFill>
          <a:blip r:embed="rId2"/>
          <a:stretch>
            <a:fillRect/>
          </a:stretch>
        </p:blipFill>
        <p:spPr>
          <a:xfrm>
            <a:off x="1239987" y="643467"/>
            <a:ext cx="1893570" cy="2705100"/>
          </a:xfrm>
          <a:prstGeom prst="rect">
            <a:avLst/>
          </a:prstGeom>
          <a:ln>
            <a:noFill/>
          </a:ln>
          <a:effectLst/>
        </p:spPr>
      </p:pic>
      <p:pic>
        <p:nvPicPr>
          <p:cNvPr id="4" name="Obrázek 3">
            <a:extLst>
              <a:ext uri="{FF2B5EF4-FFF2-40B4-BE49-F238E27FC236}">
                <a16:creationId xmlns:a16="http://schemas.microsoft.com/office/drawing/2014/main" id="{7D3E27B8-422A-F767-6D96-1E560DACD2A7}"/>
              </a:ext>
            </a:extLst>
          </p:cNvPr>
          <p:cNvPicPr>
            <a:picLocks noChangeAspect="1"/>
          </p:cNvPicPr>
          <p:nvPr/>
        </p:nvPicPr>
        <p:blipFill rotWithShape="1">
          <a:blip r:embed="rId3"/>
          <a:srcRect l="28661" t="20501" r="28317" b="21454"/>
          <a:stretch/>
        </p:blipFill>
        <p:spPr>
          <a:xfrm>
            <a:off x="1239987" y="3568651"/>
            <a:ext cx="1893570" cy="2554817"/>
          </a:xfrm>
          <a:prstGeom prst="rect">
            <a:avLst/>
          </a:prstGeom>
          <a:ln>
            <a:noFill/>
          </a:ln>
          <a:effectLst/>
        </p:spPr>
      </p:pic>
      <p:sp>
        <p:nvSpPr>
          <p:cNvPr id="18" name="Rectangle 17">
            <a:extLst>
              <a:ext uri="{FF2B5EF4-FFF2-40B4-BE49-F238E27FC236}">
                <a16:creationId xmlns:a16="http://schemas.microsoft.com/office/drawing/2014/main" id="{E832F3F2-2294-4A8D-ABDC-234B853C7C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Zástupný obsah 2">
            <a:extLst>
              <a:ext uri="{FF2B5EF4-FFF2-40B4-BE49-F238E27FC236}">
                <a16:creationId xmlns:a16="http://schemas.microsoft.com/office/drawing/2014/main" id="{19126D7E-33E4-445F-86AC-77D010559C56}"/>
              </a:ext>
            </a:extLst>
          </p:cNvPr>
          <p:cNvSpPr>
            <a:spLocks noGrp="1"/>
          </p:cNvSpPr>
          <p:nvPr>
            <p:ph idx="1"/>
          </p:nvPr>
        </p:nvSpPr>
        <p:spPr>
          <a:xfrm>
            <a:off x="5100824" y="2286000"/>
            <a:ext cx="6176776" cy="3581400"/>
          </a:xfrm>
        </p:spPr>
        <p:txBody>
          <a:bodyPr>
            <a:normAutofit/>
          </a:bodyPr>
          <a:lstStyle/>
          <a:p>
            <a:r>
              <a:rPr lang="cs-CZ" sz="1700" dirty="0">
                <a:hlinkClick r:id="rId4"/>
              </a:rPr>
              <a:t>https://www.vydavatelstviupol.cz/cz/results,1-20?keyword=Preissov%C3%A1+&amp;limitstart=0&amp;option=com_virtuemart&amp;view=category&amp;virtuemart_category_id=0</a:t>
            </a:r>
            <a:r>
              <a:rPr lang="cs-CZ" sz="1700" dirty="0"/>
              <a:t> </a:t>
            </a:r>
          </a:p>
          <a:p>
            <a:endParaRPr lang="cs-CZ" sz="1700" dirty="0"/>
          </a:p>
          <a:p>
            <a:r>
              <a:rPr lang="cs-CZ" sz="1700" dirty="0"/>
              <a:t>Preissová Krejčí, A. </a:t>
            </a:r>
            <a:r>
              <a:rPr lang="cs-CZ" sz="1700" b="1" i="1" dirty="0"/>
              <a:t>Menšinové skupiny</a:t>
            </a:r>
            <a:r>
              <a:rPr lang="cs-CZ" sz="1700" dirty="0"/>
              <a:t>, Distanční studijní text, druhé doplněné vydání, Opava 2023. </a:t>
            </a:r>
          </a:p>
          <a:p>
            <a:endParaRPr lang="cs-CZ" sz="1700" dirty="0"/>
          </a:p>
          <a:p>
            <a:r>
              <a:rPr lang="cs-CZ" sz="1700" dirty="0"/>
              <a:t>Dále: </a:t>
            </a:r>
            <a:r>
              <a:rPr lang="cs-CZ" sz="1700" b="1" dirty="0"/>
              <a:t>Otevřené časopisy</a:t>
            </a:r>
            <a:r>
              <a:rPr lang="cs-CZ" sz="1700" dirty="0"/>
              <a:t> (open </a:t>
            </a:r>
            <a:r>
              <a:rPr lang="cs-CZ" sz="1700" dirty="0" err="1"/>
              <a:t>access</a:t>
            </a:r>
            <a:r>
              <a:rPr lang="cs-CZ" sz="1700" dirty="0"/>
              <a:t> časopisy), což jsou vědecké a odborné časopisy volně dostupné na základě tzv. “</a:t>
            </a:r>
            <a:r>
              <a:rPr lang="cs-CZ" sz="1700" dirty="0">
                <a:hlinkClick r:id="rId5" tooltip="Open Access"/>
              </a:rPr>
              <a:t>otevřeného přístupu</a:t>
            </a:r>
            <a:r>
              <a:rPr lang="cs-CZ" sz="1700" dirty="0"/>
              <a:t>” (Open Access):</a:t>
            </a:r>
          </a:p>
          <a:p>
            <a:endParaRPr lang="cs-CZ" sz="1700" dirty="0"/>
          </a:p>
        </p:txBody>
      </p:sp>
    </p:spTree>
    <p:extLst>
      <p:ext uri="{BB962C8B-B14F-4D97-AF65-F5344CB8AC3E}">
        <p14:creationId xmlns:p14="http://schemas.microsoft.com/office/powerpoint/2010/main" val="35802137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836712"/>
            <a:ext cx="8229600" cy="580926"/>
          </a:xfrm>
        </p:spPr>
        <p:txBody>
          <a:bodyPr>
            <a:normAutofit fontScale="90000"/>
          </a:bodyPr>
          <a:lstStyle/>
          <a:p>
            <a:r>
              <a:rPr lang="cs-CZ" dirty="0"/>
              <a:t>Publikace odpovídající tématu volně ke stažení:</a:t>
            </a:r>
            <a:br>
              <a:rPr lang="cs-CZ" dirty="0"/>
            </a:br>
            <a:endParaRPr lang="cs-CZ" dirty="0"/>
          </a:p>
        </p:txBody>
      </p:sp>
      <p:sp>
        <p:nvSpPr>
          <p:cNvPr id="3" name="Zástupný symbol pro obsah 2"/>
          <p:cNvSpPr>
            <a:spLocks noGrp="1"/>
          </p:cNvSpPr>
          <p:nvPr>
            <p:ph idx="1"/>
          </p:nvPr>
        </p:nvSpPr>
        <p:spPr>
          <a:xfrm>
            <a:off x="311085" y="1340768"/>
            <a:ext cx="10105395" cy="5517232"/>
          </a:xfrm>
        </p:spPr>
        <p:txBody>
          <a:bodyPr>
            <a:normAutofit fontScale="47500" lnSpcReduction="20000"/>
          </a:bodyPr>
          <a:lstStyle/>
          <a:p>
            <a:pPr>
              <a:buNone/>
            </a:pPr>
            <a:r>
              <a:rPr lang="cs-CZ" dirty="0"/>
              <a:t> </a:t>
            </a:r>
          </a:p>
          <a:p>
            <a:pPr>
              <a:buNone/>
            </a:pPr>
            <a:r>
              <a:rPr lang="cs-CZ" b="1" dirty="0"/>
              <a:t>Pedagogická orientace </a:t>
            </a:r>
          </a:p>
          <a:p>
            <a:r>
              <a:rPr lang="cs-CZ" dirty="0"/>
              <a:t>Dostupné na www:</a:t>
            </a:r>
          </a:p>
          <a:p>
            <a:r>
              <a:rPr lang="cs-CZ" u="sng" dirty="0">
                <a:hlinkClick r:id="rId2"/>
              </a:rPr>
              <a:t>https://journals.muni.cz/pedor/article/view/6453</a:t>
            </a:r>
            <a:endParaRPr lang="cs-CZ" dirty="0"/>
          </a:p>
          <a:p>
            <a:pPr>
              <a:buNone/>
            </a:pPr>
            <a:endParaRPr lang="cs-CZ" dirty="0"/>
          </a:p>
          <a:p>
            <a:pPr>
              <a:buNone/>
            </a:pPr>
            <a:r>
              <a:rPr lang="cs-CZ" b="1" dirty="0" err="1"/>
              <a:t>Paidagogos</a:t>
            </a:r>
            <a:endParaRPr lang="cs-CZ" b="1" dirty="0"/>
          </a:p>
          <a:p>
            <a:r>
              <a:rPr lang="cs-CZ" dirty="0"/>
              <a:t>Dostupné na www: </a:t>
            </a:r>
            <a:r>
              <a:rPr lang="cs-CZ" u="sng" dirty="0">
                <a:hlinkClick r:id="rId3"/>
              </a:rPr>
              <a:t>http://www.</a:t>
            </a:r>
            <a:r>
              <a:rPr lang="cs-CZ" u="sng" dirty="0" err="1">
                <a:hlinkClick r:id="rId3"/>
              </a:rPr>
              <a:t>paidagogos.net</a:t>
            </a:r>
            <a:r>
              <a:rPr lang="cs-CZ" u="sng" dirty="0">
                <a:hlinkClick r:id="rId3"/>
              </a:rPr>
              <a:t>/</a:t>
            </a:r>
            <a:r>
              <a:rPr lang="cs-CZ" u="sng" dirty="0" err="1">
                <a:hlinkClick r:id="rId3"/>
              </a:rPr>
              <a:t>issues</a:t>
            </a:r>
            <a:r>
              <a:rPr lang="cs-CZ" u="sng" dirty="0">
                <a:hlinkClick r:id="rId3"/>
              </a:rPr>
              <a:t>/2016/1/</a:t>
            </a:r>
            <a:r>
              <a:rPr lang="cs-CZ" u="sng" dirty="0" err="1">
                <a:hlinkClick r:id="rId3"/>
              </a:rPr>
              <a:t>article.php</a:t>
            </a:r>
            <a:r>
              <a:rPr lang="cs-CZ" u="sng" dirty="0">
                <a:hlinkClick r:id="rId3"/>
              </a:rPr>
              <a:t>?id=5</a:t>
            </a:r>
            <a:endParaRPr lang="cs-CZ" dirty="0"/>
          </a:p>
          <a:p>
            <a:pPr>
              <a:buNone/>
            </a:pPr>
            <a:endParaRPr lang="cs-CZ" dirty="0"/>
          </a:p>
          <a:p>
            <a:pPr>
              <a:buNone/>
            </a:pPr>
            <a:r>
              <a:rPr lang="cs-CZ" b="1" dirty="0" err="1"/>
              <a:t>AntropoWebzin</a:t>
            </a:r>
            <a:r>
              <a:rPr lang="cs-CZ" b="1" dirty="0"/>
              <a:t> </a:t>
            </a:r>
          </a:p>
          <a:p>
            <a:r>
              <a:rPr lang="cs-CZ" dirty="0"/>
              <a:t>Dostupné na www:</a:t>
            </a:r>
          </a:p>
          <a:p>
            <a:r>
              <a:rPr lang="cs-CZ" u="sng" dirty="0">
                <a:hlinkClick r:id="rId4"/>
              </a:rPr>
              <a:t>http://www.</a:t>
            </a:r>
            <a:r>
              <a:rPr lang="cs-CZ" u="sng" dirty="0" err="1">
                <a:hlinkClick r:id="rId4"/>
              </a:rPr>
              <a:t>antropoweb.cz</a:t>
            </a:r>
            <a:r>
              <a:rPr lang="cs-CZ" u="sng" dirty="0">
                <a:hlinkClick r:id="rId4"/>
              </a:rPr>
              <a:t>/</a:t>
            </a:r>
            <a:r>
              <a:rPr lang="cs-CZ" u="sng" dirty="0" err="1">
                <a:hlinkClick r:id="rId4"/>
              </a:rPr>
              <a:t>webzin</a:t>
            </a:r>
            <a:r>
              <a:rPr lang="cs-CZ" u="sng" dirty="0">
                <a:hlinkClick r:id="rId4"/>
              </a:rPr>
              <a:t>/index.</a:t>
            </a:r>
            <a:r>
              <a:rPr lang="cs-CZ" u="sng" dirty="0" err="1">
                <a:hlinkClick r:id="rId4"/>
              </a:rPr>
              <a:t>php</a:t>
            </a:r>
            <a:r>
              <a:rPr lang="cs-CZ" u="sng" dirty="0">
                <a:hlinkClick r:id="rId4"/>
              </a:rPr>
              <a:t>/</a:t>
            </a:r>
            <a:r>
              <a:rPr lang="cs-CZ" u="sng" dirty="0" err="1">
                <a:hlinkClick r:id="rId4"/>
              </a:rPr>
              <a:t>webzin</a:t>
            </a:r>
            <a:r>
              <a:rPr lang="cs-CZ" u="sng" dirty="0">
                <a:hlinkClick r:id="rId4"/>
              </a:rPr>
              <a:t>/</a:t>
            </a:r>
            <a:r>
              <a:rPr lang="cs-CZ" u="sng" dirty="0" err="1">
                <a:hlinkClick r:id="rId4"/>
              </a:rPr>
              <a:t>article</a:t>
            </a:r>
            <a:r>
              <a:rPr lang="cs-CZ" u="sng" dirty="0">
                <a:hlinkClick r:id="rId4"/>
              </a:rPr>
              <a:t>/</a:t>
            </a:r>
            <a:r>
              <a:rPr lang="cs-CZ" u="sng" dirty="0" err="1">
                <a:hlinkClick r:id="rId4"/>
              </a:rPr>
              <a:t>view</a:t>
            </a:r>
            <a:r>
              <a:rPr lang="cs-CZ" u="sng" dirty="0">
                <a:hlinkClick r:id="rId4"/>
              </a:rPr>
              <a:t>/224</a:t>
            </a:r>
            <a:endParaRPr lang="cs-CZ" dirty="0"/>
          </a:p>
          <a:p>
            <a:pPr>
              <a:buNone/>
            </a:pPr>
            <a:endParaRPr lang="cs-CZ" dirty="0"/>
          </a:p>
          <a:p>
            <a:pPr>
              <a:buNone/>
            </a:pPr>
            <a:r>
              <a:rPr lang="cs-CZ" b="1" dirty="0"/>
              <a:t>Studia </a:t>
            </a:r>
            <a:r>
              <a:rPr lang="cs-CZ" b="1" dirty="0" err="1"/>
              <a:t>Paedagogica</a:t>
            </a:r>
            <a:r>
              <a:rPr lang="cs-CZ" b="1" dirty="0"/>
              <a:t> </a:t>
            </a:r>
          </a:p>
          <a:p>
            <a:r>
              <a:rPr lang="cs-CZ" dirty="0"/>
              <a:t>Dostupné na www:</a:t>
            </a:r>
          </a:p>
          <a:p>
            <a:r>
              <a:rPr lang="cs-CZ" u="sng" dirty="0">
                <a:hlinkClick r:id="rId5"/>
              </a:rPr>
              <a:t>http://www.phil.muni.cz/journals/index.php/studia-paedagogica/article/view/1545</a:t>
            </a:r>
            <a:endParaRPr lang="cs-CZ" u="sng" dirty="0"/>
          </a:p>
          <a:p>
            <a:pPr marL="0" indent="0">
              <a:buNone/>
            </a:pPr>
            <a:endParaRPr lang="cs-CZ" u="sng" dirty="0"/>
          </a:p>
          <a:p>
            <a:r>
              <a:rPr lang="cs-CZ" dirty="0">
                <a:hlinkClick r:id="rId6"/>
              </a:rPr>
              <a:t>Trauma dětských válečných uprchlíků z Ukrajiny v kontextu vzdělávání | Studia </a:t>
            </a:r>
            <a:r>
              <a:rPr lang="cs-CZ" dirty="0" err="1">
                <a:hlinkClick r:id="rId6"/>
              </a:rPr>
              <a:t>paedagogica</a:t>
            </a:r>
            <a:r>
              <a:rPr lang="cs-CZ" dirty="0">
                <a:hlinkClick r:id="rId6"/>
              </a:rPr>
              <a:t> (muni.cz)</a:t>
            </a:r>
            <a:endParaRPr lang="cs-CZ" dirty="0"/>
          </a:p>
          <a:p>
            <a:pPr>
              <a:buNone/>
            </a:pPr>
            <a:endParaRPr lang="cs-CZ" dirty="0"/>
          </a:p>
          <a:p>
            <a:pPr>
              <a:buNone/>
            </a:pPr>
            <a:r>
              <a:rPr lang="cs-CZ" b="1" dirty="0"/>
              <a:t>Sociální pedagogika </a:t>
            </a:r>
          </a:p>
          <a:p>
            <a:r>
              <a:rPr lang="cs-CZ" dirty="0"/>
              <a:t>Dostupné na www:</a:t>
            </a:r>
          </a:p>
          <a:p>
            <a:r>
              <a:rPr lang="cs-CZ" u="sng" dirty="0">
                <a:hlinkClick r:id="rId7"/>
              </a:rPr>
              <a:t>http://soced.cz/wp-content/uploads/2014/11/STUDIE_Limity-%C4%8Desk%C3%A9ho-pojet%C3%AD-multikulturn%C3%AD-v%C3%BDchovy_FINAL.pdf</a:t>
            </a:r>
            <a:endParaRPr lang="cs-CZ" u="sng" dirty="0"/>
          </a:p>
          <a:p>
            <a:endParaRPr lang="cs-CZ" dirty="0">
              <a:hlinkClick r:id="rId6"/>
            </a:endParaRPr>
          </a:p>
          <a:p>
            <a:pPr>
              <a:buNone/>
            </a:pPr>
            <a:endParaRPr lang="cs-CZ" dirty="0"/>
          </a:p>
          <a:p>
            <a:endParaRPr lang="cs-CZ" dirty="0"/>
          </a:p>
        </p:txBody>
      </p:sp>
      <p:pic>
        <p:nvPicPr>
          <p:cNvPr id="5" name="Obrázek 4">
            <a:extLst>
              <a:ext uri="{FF2B5EF4-FFF2-40B4-BE49-F238E27FC236}">
                <a16:creationId xmlns:a16="http://schemas.microsoft.com/office/drawing/2014/main" id="{52B16583-B86D-081C-E135-00BEDAF5D2EF}"/>
              </a:ext>
            </a:extLst>
          </p:cNvPr>
          <p:cNvPicPr>
            <a:picLocks noChangeAspect="1"/>
          </p:cNvPicPr>
          <p:nvPr/>
        </p:nvPicPr>
        <p:blipFill>
          <a:blip r:embed="rId8"/>
          <a:stretch>
            <a:fillRect/>
          </a:stretch>
        </p:blipFill>
        <p:spPr>
          <a:xfrm>
            <a:off x="9087439" y="1340768"/>
            <a:ext cx="2873957" cy="405735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p:cNvSpPr>
            <a:spLocks noGrp="1"/>
          </p:cNvSpPr>
          <p:nvPr>
            <p:ph type="title"/>
          </p:nvPr>
        </p:nvSpPr>
        <p:spPr>
          <a:xfrm>
            <a:off x="784743" y="685800"/>
            <a:ext cx="5793475" cy="1485900"/>
          </a:xfrm>
        </p:spPr>
        <p:txBody>
          <a:bodyPr>
            <a:normAutofit/>
          </a:bodyPr>
          <a:lstStyle/>
          <a:p>
            <a:r>
              <a:rPr lang="cs-CZ" sz="3400" b="1"/>
              <a:t>Menšiny - jednotlivé etnické a národnostní menšiny v ČR</a:t>
            </a:r>
            <a:br>
              <a:rPr lang="cs-CZ" sz="3400" b="1"/>
            </a:br>
            <a:endParaRPr lang="cs-CZ" sz="3400"/>
          </a:p>
        </p:txBody>
      </p:sp>
      <p:sp>
        <p:nvSpPr>
          <p:cNvPr id="3" name="Zástupný symbol pro obsah 2"/>
          <p:cNvSpPr>
            <a:spLocks noGrp="1"/>
          </p:cNvSpPr>
          <p:nvPr>
            <p:ph idx="1"/>
          </p:nvPr>
        </p:nvSpPr>
        <p:spPr>
          <a:xfrm>
            <a:off x="784743" y="2286000"/>
            <a:ext cx="5793475" cy="3581400"/>
          </a:xfrm>
        </p:spPr>
        <p:txBody>
          <a:bodyPr>
            <a:normAutofit/>
          </a:bodyPr>
          <a:lstStyle/>
          <a:p>
            <a:r>
              <a:rPr lang="cs-CZ" dirty="0">
                <a:hlinkClick r:id="rId2"/>
              </a:rPr>
              <a:t>https://www.vlada.cz/cz/pracovni-a-poradni-organy-vlady/rnm/mensiny/narodnostni-mensiny-15935/</a:t>
            </a:r>
            <a:r>
              <a:rPr lang="cs-CZ" dirty="0"/>
              <a:t> </a:t>
            </a:r>
          </a:p>
          <a:p>
            <a:r>
              <a:rPr lang="cs-CZ" dirty="0">
                <a:hlinkClick r:id="rId3"/>
              </a:rPr>
              <a:t>Národnostní menšiny | Vláda ČR (gov.cz)</a:t>
            </a:r>
            <a:r>
              <a:rPr lang="cs-CZ" dirty="0"/>
              <a:t> </a:t>
            </a:r>
          </a:p>
          <a:p>
            <a:r>
              <a:rPr lang="cs-CZ" dirty="0"/>
              <a:t>Menšiny a </a:t>
            </a:r>
            <a:r>
              <a:rPr lang="cs-CZ" dirty="0" err="1"/>
              <a:t>marginalizované</a:t>
            </a:r>
            <a:r>
              <a:rPr lang="cs-CZ" dirty="0"/>
              <a:t> skupiny </a:t>
            </a:r>
          </a:p>
          <a:p>
            <a:r>
              <a:rPr lang="cs-CZ" dirty="0"/>
              <a:t>Klíčová slova: menšina, etnická menšina, národnostní menšina, sociální exkluze, marginalizace</a:t>
            </a:r>
          </a:p>
          <a:p>
            <a:endParaRPr lang="cs-CZ" b="1" dirty="0"/>
          </a:p>
        </p:txBody>
      </p:sp>
      <p:sp>
        <p:nvSpPr>
          <p:cNvPr id="14"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Obrázek 3">
            <a:extLst>
              <a:ext uri="{FF2B5EF4-FFF2-40B4-BE49-F238E27FC236}">
                <a16:creationId xmlns:a16="http://schemas.microsoft.com/office/drawing/2014/main" id="{9DDF3761-7FA5-47CC-2A7A-F0694F36ECF7}"/>
              </a:ext>
            </a:extLst>
          </p:cNvPr>
          <p:cNvPicPr>
            <a:picLocks noChangeAspect="1"/>
          </p:cNvPicPr>
          <p:nvPr/>
        </p:nvPicPr>
        <p:blipFill rotWithShape="1">
          <a:blip r:embed="rId4"/>
          <a:srcRect r="4601"/>
          <a:stretch/>
        </p:blipFill>
        <p:spPr>
          <a:xfrm>
            <a:off x="7612260" y="10"/>
            <a:ext cx="4579739" cy="6857990"/>
          </a:xfrm>
          <a:prstGeom prst="rect">
            <a:avLst/>
          </a:prstGeom>
        </p:spPr>
      </p:pic>
    </p:spTree>
    <p:extLst>
      <p:ext uri="{BB962C8B-B14F-4D97-AF65-F5344CB8AC3E}">
        <p14:creationId xmlns:p14="http://schemas.microsoft.com/office/powerpoint/2010/main" val="35028702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0" y="238125"/>
            <a:ext cx="9601200" cy="1933575"/>
          </a:xfrm>
        </p:spPr>
        <p:txBody>
          <a:bodyPr/>
          <a:lstStyle/>
          <a:p>
            <a:r>
              <a:rPr lang="pl-PL" dirty="0"/>
              <a:t>„Co si představujete pod pojmem menšina?“</a:t>
            </a:r>
            <a:endParaRPr lang="cs-CZ" dirty="0"/>
          </a:p>
        </p:txBody>
      </p:sp>
      <p:sp>
        <p:nvSpPr>
          <p:cNvPr id="3" name="Zástupný symbol pro obsah 2"/>
          <p:cNvSpPr>
            <a:spLocks noGrp="1"/>
          </p:cNvSpPr>
          <p:nvPr>
            <p:ph idx="1"/>
          </p:nvPr>
        </p:nvSpPr>
        <p:spPr>
          <a:xfrm>
            <a:off x="1451579" y="2015732"/>
            <a:ext cx="9603275" cy="3894001"/>
          </a:xfrm>
        </p:spPr>
        <p:txBody>
          <a:bodyPr>
            <a:normAutofit lnSpcReduction="10000"/>
          </a:bodyPr>
          <a:lstStyle/>
          <a:p>
            <a:r>
              <a:rPr lang="cs-CZ" sz="2400" dirty="0"/>
              <a:t>Pod pojmem menšina si můžeme představit nejenom komunity Vietnamců, Romů, Řeků, Slováků, ale také osoby handicapové, sociálně slabé, seniory, drogově závislé, bezdomovce, náboženské skupiny a mnohé další.  </a:t>
            </a:r>
          </a:p>
          <a:p>
            <a:r>
              <a:rPr lang="cs-CZ" sz="2400" dirty="0"/>
              <a:t>Etnické menšiny jsou obecně složeny z jednotlivců spojených dohromady různými vazbami – původem, národností, kulturou, náboženstvím ad. </a:t>
            </a:r>
          </a:p>
          <a:p>
            <a:r>
              <a:rPr lang="cs-CZ" sz="2400" dirty="0"/>
              <a:t>Národnostní menšinou označuje takové menšiny, jejichž příslušníci se začnou považovat za součást národa, který žije za hranicí státu, v němž tvoří menšinu. Jejich jazyk byl kodifikován na půdě onoho „mateřského národa“, jehož kulturu přijímají a sdílejí… </a:t>
            </a:r>
          </a:p>
        </p:txBody>
      </p:sp>
    </p:spTree>
    <p:extLst>
      <p:ext uri="{BB962C8B-B14F-4D97-AF65-F5344CB8AC3E}">
        <p14:creationId xmlns:p14="http://schemas.microsoft.com/office/powerpoint/2010/main" val="3677391242"/>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říznutí">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1258</TotalTime>
  <Words>5023</Words>
  <Application>Microsoft Office PowerPoint</Application>
  <PresentationFormat>Širokoúhlá obrazovka</PresentationFormat>
  <Paragraphs>260</Paragraphs>
  <Slides>47</Slides>
  <Notes>0</Notes>
  <HiddenSlides>0</HiddenSlides>
  <MMClips>2</MMClips>
  <ScaleCrop>false</ScaleCrop>
  <HeadingPairs>
    <vt:vector size="6" baseType="variant">
      <vt:variant>
        <vt:lpstr>Použitá písma</vt:lpstr>
      </vt:variant>
      <vt:variant>
        <vt:i4>10</vt:i4>
      </vt:variant>
      <vt:variant>
        <vt:lpstr>Motiv</vt:lpstr>
      </vt:variant>
      <vt:variant>
        <vt:i4>3</vt:i4>
      </vt:variant>
      <vt:variant>
        <vt:lpstr>Nadpisy snímků</vt:lpstr>
      </vt:variant>
      <vt:variant>
        <vt:i4>47</vt:i4>
      </vt:variant>
    </vt:vector>
  </HeadingPairs>
  <TitlesOfParts>
    <vt:vector size="60" baseType="lpstr">
      <vt:lpstr>-apple-system</vt:lpstr>
      <vt:lpstr>Aptos</vt:lpstr>
      <vt:lpstr>Aptos Display</vt:lpstr>
      <vt:lpstr>Arial</vt:lpstr>
      <vt:lpstr>Calibri</vt:lpstr>
      <vt:lpstr>Franklin Gothic Book</vt:lpstr>
      <vt:lpstr>Open Sans</vt:lpstr>
      <vt:lpstr>Roboto</vt:lpstr>
      <vt:lpstr>Symbol</vt:lpstr>
      <vt:lpstr>Times New Roman</vt:lpstr>
      <vt:lpstr>Motiv Office</vt:lpstr>
      <vt:lpstr>Oříznutí</vt:lpstr>
      <vt:lpstr>Motiv sady Office</vt:lpstr>
      <vt:lpstr> menšinové skupiny</vt:lpstr>
      <vt:lpstr>Jak uspět v tomto  předmětu? </vt:lpstr>
      <vt:lpstr>Rozsah a způsob zakončení</vt:lpstr>
      <vt:lpstr> Literatura:  </vt:lpstr>
      <vt:lpstr>Literatura</vt:lpstr>
      <vt:lpstr>Dostupnost</vt:lpstr>
      <vt:lpstr>Publikace odpovídající tématu volně ke stažení: </vt:lpstr>
      <vt:lpstr>Menšiny - jednotlivé etnické a národnostní menšiny v ČR </vt:lpstr>
      <vt:lpstr>„Co si představujete pod pojmem menšina?“</vt:lpstr>
      <vt:lpstr>Národnostní menšiny </vt:lpstr>
      <vt:lpstr>Počty obyvatel Česka podle národností: </vt:lpstr>
      <vt:lpstr>Prezentace aplikace PowerPoint</vt:lpstr>
      <vt:lpstr>V současnosti jsou uznanými národnostními menšinami v ČR tyto: </vt:lpstr>
      <vt:lpstr>Národnostní menšiny opáčko </vt:lpstr>
      <vt:lpstr>Cizinci </vt:lpstr>
      <vt:lpstr>Aktuální zprávy o migraci v rámci ČR  </vt:lpstr>
      <vt:lpstr>Legální migrace</vt:lpstr>
      <vt:lpstr>Cizinci podle státní příslušnosti IV. 2023</vt:lpstr>
      <vt:lpstr>problém migrační krize ve vztahu k přílivu uprchlíků z Ukrajiny do krajin EU 2022-2023 </vt:lpstr>
      <vt:lpstr>Migrační krize </vt:lpstr>
      <vt:lpstr>Přijímání uprchlíků – Mechanismus dočasné ochrany</vt:lpstr>
      <vt:lpstr>Přijímání uprchlíků – Mechanismus dočasné ochrany</vt:lpstr>
      <vt:lpstr>Prezentace aplikace PowerPoint</vt:lpstr>
      <vt:lpstr>Prezentace aplikace PowerPoint</vt:lpstr>
      <vt:lpstr>Čtvrtletní_zpráva_o_migraci_–_IV_2023 (1).pdf</vt:lpstr>
      <vt:lpstr>Ukrajinské děti na českých školách</vt:lpstr>
      <vt:lpstr>Ukrajinské děti na českých školách</vt:lpstr>
      <vt:lpstr>Prezentace aplikace PowerPoint</vt:lpstr>
      <vt:lpstr>Počet v Česku pracujících cizinců </vt:lpstr>
      <vt:lpstr>Cizinci / Ukrajinci / Dočasná ochrana - shrnutí</vt:lpstr>
      <vt:lpstr>Cizinci 2024 aktualizace</vt:lpstr>
      <vt:lpstr>Dočasná ochrana</vt:lpstr>
      <vt:lpstr>Srovnání ČR a EU</vt:lpstr>
      <vt:lpstr>Kdo jsou váleční uprchlíci… </vt:lpstr>
      <vt:lpstr>Kdo jsou váleční uprchlíci… </vt:lpstr>
      <vt:lpstr>Fakta o cizincích v ČR Otestujte se!</vt:lpstr>
      <vt:lpstr>Opakování</vt:lpstr>
      <vt:lpstr>Národnostní menšiny zastoupené v Radě vlády pro národnostní menšiny </vt:lpstr>
      <vt:lpstr>Národnostní menšiny zastoupené v Radě vlády pro národnostní menšiny  </vt:lpstr>
      <vt:lpstr>Otázky a úkoly:</vt:lpstr>
      <vt:lpstr>https://web.kurzy.cz/wiki/w/index.php?title=Boh%C3%A9mstv%C3%AD&amp;oldid=11609239 </vt:lpstr>
      <vt:lpstr>Prezentace aplikace PowerPoint</vt:lpstr>
      <vt:lpstr>Prezentace aplikace PowerPoint</vt:lpstr>
      <vt:lpstr>Úvod do teorie multikulturalismu</vt:lpstr>
      <vt:lpstr>Multikulturní výchova</vt:lpstr>
      <vt:lpstr>Žijeme v multikulturním světě?</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menšinové skupiny</dc:title>
  <dc:creator>Andrea Preissová</dc:creator>
  <cp:lastModifiedBy>Andrea Preissová Krejčí</cp:lastModifiedBy>
  <cp:revision>15</cp:revision>
  <dcterms:created xsi:type="dcterms:W3CDTF">2024-02-27T17:18:55Z</dcterms:created>
  <dcterms:modified xsi:type="dcterms:W3CDTF">2025-03-11T10:21:34Z</dcterms:modified>
</cp:coreProperties>
</file>