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3" r:id="rId7"/>
    <p:sldId id="261" r:id="rId8"/>
    <p:sldId id="262"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03" d="100"/>
          <a:sy n="103" d="100"/>
        </p:scale>
        <p:origin x="144"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92B40719-82C6-44C7-9289-875F2D430DB9}" type="datetimeFigureOut">
              <a:rPr lang="cs-CZ" smtClean="0"/>
              <a:t>15.10.2024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9513DA00-9928-4B8F-9595-3500EC69D27B}" type="slidenum">
              <a:rPr lang="cs-CZ" smtClean="0"/>
              <a:t>‹#›</a:t>
            </a:fld>
            <a:endParaRPr lang="cs-CZ"/>
          </a:p>
        </p:txBody>
      </p:sp>
    </p:spTree>
    <p:extLst>
      <p:ext uri="{BB962C8B-B14F-4D97-AF65-F5344CB8AC3E}">
        <p14:creationId xmlns:p14="http://schemas.microsoft.com/office/powerpoint/2010/main" val="2314925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92B40719-82C6-44C7-9289-875F2D430DB9}" type="datetimeFigureOut">
              <a:rPr lang="cs-CZ" smtClean="0"/>
              <a:t>15.10.2024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9513DA00-9928-4B8F-9595-3500EC69D27B}" type="slidenum">
              <a:rPr lang="cs-CZ" smtClean="0"/>
              <a:t>‹#›</a:t>
            </a:fld>
            <a:endParaRPr lang="cs-CZ"/>
          </a:p>
        </p:txBody>
      </p:sp>
    </p:spTree>
    <p:extLst>
      <p:ext uri="{BB962C8B-B14F-4D97-AF65-F5344CB8AC3E}">
        <p14:creationId xmlns:p14="http://schemas.microsoft.com/office/powerpoint/2010/main" val="3328137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92B40719-82C6-44C7-9289-875F2D430DB9}" type="datetimeFigureOut">
              <a:rPr lang="cs-CZ" smtClean="0"/>
              <a:t>15.10.2024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9513DA00-9928-4B8F-9595-3500EC69D27B}" type="slidenum">
              <a:rPr lang="cs-CZ" smtClean="0"/>
              <a:t>‹#›</a:t>
            </a:fld>
            <a:endParaRPr lang="cs-CZ"/>
          </a:p>
        </p:txBody>
      </p:sp>
    </p:spTree>
    <p:extLst>
      <p:ext uri="{BB962C8B-B14F-4D97-AF65-F5344CB8AC3E}">
        <p14:creationId xmlns:p14="http://schemas.microsoft.com/office/powerpoint/2010/main" val="761215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92B40719-82C6-44C7-9289-875F2D430DB9}" type="datetimeFigureOut">
              <a:rPr lang="cs-CZ" smtClean="0"/>
              <a:t>15.10.2024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9513DA00-9928-4B8F-9595-3500EC69D27B}" type="slidenum">
              <a:rPr lang="cs-CZ" smtClean="0"/>
              <a:t>‹#›</a:t>
            </a:fld>
            <a:endParaRPr lang="cs-CZ"/>
          </a:p>
        </p:txBody>
      </p:sp>
    </p:spTree>
    <p:extLst>
      <p:ext uri="{BB962C8B-B14F-4D97-AF65-F5344CB8AC3E}">
        <p14:creationId xmlns:p14="http://schemas.microsoft.com/office/powerpoint/2010/main" val="3218118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cs-CZ"/>
              <a:t>Kliknutím lze upravit styl.</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92B40719-82C6-44C7-9289-875F2D430DB9}" type="datetimeFigureOut">
              <a:rPr lang="cs-CZ" smtClean="0"/>
              <a:t>15.10.2024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9513DA00-9928-4B8F-9595-3500EC69D27B}" type="slidenum">
              <a:rPr lang="cs-CZ" smtClean="0"/>
              <a:t>‹#›</a:t>
            </a:fld>
            <a:endParaRPr lang="cs-CZ"/>
          </a:p>
        </p:txBody>
      </p:sp>
    </p:spTree>
    <p:extLst>
      <p:ext uri="{BB962C8B-B14F-4D97-AF65-F5344CB8AC3E}">
        <p14:creationId xmlns:p14="http://schemas.microsoft.com/office/powerpoint/2010/main" val="3626852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92B40719-82C6-44C7-9289-875F2D430DB9}" type="datetimeFigureOut">
              <a:rPr lang="cs-CZ" smtClean="0"/>
              <a:t>15.10.2024</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9513DA00-9928-4B8F-9595-3500EC69D27B}" type="slidenum">
              <a:rPr lang="cs-CZ" smtClean="0"/>
              <a:t>‹#›</a:t>
            </a:fld>
            <a:endParaRPr lang="cs-CZ"/>
          </a:p>
        </p:txBody>
      </p:sp>
    </p:spTree>
    <p:extLst>
      <p:ext uri="{BB962C8B-B14F-4D97-AF65-F5344CB8AC3E}">
        <p14:creationId xmlns:p14="http://schemas.microsoft.com/office/powerpoint/2010/main" val="2388069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cs-CZ"/>
              <a:t>Kliknutím lze upravit styl.</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Content Placeholder 3"/>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Content Placeholder 5"/>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92B40719-82C6-44C7-9289-875F2D430DB9}" type="datetimeFigureOut">
              <a:rPr lang="cs-CZ" smtClean="0"/>
              <a:t>15.10.2024</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9513DA00-9928-4B8F-9595-3500EC69D27B}" type="slidenum">
              <a:rPr lang="cs-CZ" smtClean="0"/>
              <a:t>‹#›</a:t>
            </a:fld>
            <a:endParaRPr lang="cs-CZ"/>
          </a:p>
        </p:txBody>
      </p:sp>
    </p:spTree>
    <p:extLst>
      <p:ext uri="{BB962C8B-B14F-4D97-AF65-F5344CB8AC3E}">
        <p14:creationId xmlns:p14="http://schemas.microsoft.com/office/powerpoint/2010/main" val="4113086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92B40719-82C6-44C7-9289-875F2D430DB9}" type="datetimeFigureOut">
              <a:rPr lang="cs-CZ" smtClean="0"/>
              <a:t>15.10.2024</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9513DA00-9928-4B8F-9595-3500EC69D27B}" type="slidenum">
              <a:rPr lang="cs-CZ" smtClean="0"/>
              <a:t>‹#›</a:t>
            </a:fld>
            <a:endParaRPr lang="cs-CZ"/>
          </a:p>
        </p:txBody>
      </p:sp>
    </p:spTree>
    <p:extLst>
      <p:ext uri="{BB962C8B-B14F-4D97-AF65-F5344CB8AC3E}">
        <p14:creationId xmlns:p14="http://schemas.microsoft.com/office/powerpoint/2010/main" val="3572781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B40719-82C6-44C7-9289-875F2D430DB9}" type="datetimeFigureOut">
              <a:rPr lang="cs-CZ" smtClean="0"/>
              <a:t>15.10.2024</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9513DA00-9928-4B8F-9595-3500EC69D27B}" type="slidenum">
              <a:rPr lang="cs-CZ" smtClean="0"/>
              <a:t>‹#›</a:t>
            </a:fld>
            <a:endParaRPr lang="cs-CZ"/>
          </a:p>
        </p:txBody>
      </p:sp>
    </p:spTree>
    <p:extLst>
      <p:ext uri="{BB962C8B-B14F-4D97-AF65-F5344CB8AC3E}">
        <p14:creationId xmlns:p14="http://schemas.microsoft.com/office/powerpoint/2010/main" val="2035745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cs-CZ"/>
              <a:t>Kliknutím lze upravit styl.</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Date Placeholder 4"/>
          <p:cNvSpPr>
            <a:spLocks noGrp="1"/>
          </p:cNvSpPr>
          <p:nvPr>
            <p:ph type="dt" sz="half" idx="10"/>
          </p:nvPr>
        </p:nvSpPr>
        <p:spPr/>
        <p:txBody>
          <a:bodyPr/>
          <a:lstStyle/>
          <a:p>
            <a:fld id="{92B40719-82C6-44C7-9289-875F2D430DB9}" type="datetimeFigureOut">
              <a:rPr lang="cs-CZ" smtClean="0"/>
              <a:t>15.10.2024</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9513DA00-9928-4B8F-9595-3500EC69D27B}" type="slidenum">
              <a:rPr lang="cs-CZ" smtClean="0"/>
              <a:t>‹#›</a:t>
            </a:fld>
            <a:endParaRPr lang="cs-CZ"/>
          </a:p>
        </p:txBody>
      </p:sp>
    </p:spTree>
    <p:extLst>
      <p:ext uri="{BB962C8B-B14F-4D97-AF65-F5344CB8AC3E}">
        <p14:creationId xmlns:p14="http://schemas.microsoft.com/office/powerpoint/2010/main" val="3383352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cs-CZ"/>
              <a:t>Kliknutím lze upravit styl.</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Date Placeholder 4"/>
          <p:cNvSpPr>
            <a:spLocks noGrp="1"/>
          </p:cNvSpPr>
          <p:nvPr>
            <p:ph type="dt" sz="half" idx="10"/>
          </p:nvPr>
        </p:nvSpPr>
        <p:spPr/>
        <p:txBody>
          <a:bodyPr/>
          <a:lstStyle/>
          <a:p>
            <a:fld id="{92B40719-82C6-44C7-9289-875F2D430DB9}" type="datetimeFigureOut">
              <a:rPr lang="cs-CZ" smtClean="0"/>
              <a:t>15.10.2024</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9513DA00-9928-4B8F-9595-3500EC69D27B}" type="slidenum">
              <a:rPr lang="cs-CZ" smtClean="0"/>
              <a:t>‹#›</a:t>
            </a:fld>
            <a:endParaRPr lang="cs-CZ"/>
          </a:p>
        </p:txBody>
      </p:sp>
    </p:spTree>
    <p:extLst>
      <p:ext uri="{BB962C8B-B14F-4D97-AF65-F5344CB8AC3E}">
        <p14:creationId xmlns:p14="http://schemas.microsoft.com/office/powerpoint/2010/main" val="2993401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B40719-82C6-44C7-9289-875F2D430DB9}" type="datetimeFigureOut">
              <a:rPr lang="cs-CZ" smtClean="0"/>
              <a:t>15.10.2024</a:t>
            </a:fld>
            <a:endParaRPr lang="cs-CZ"/>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13DA00-9928-4B8F-9595-3500EC69D27B}" type="slidenum">
              <a:rPr lang="cs-CZ" smtClean="0"/>
              <a:t>‹#›</a:t>
            </a:fld>
            <a:endParaRPr lang="cs-CZ"/>
          </a:p>
        </p:txBody>
      </p:sp>
    </p:spTree>
    <p:extLst>
      <p:ext uri="{BB962C8B-B14F-4D97-AF65-F5344CB8AC3E}">
        <p14:creationId xmlns:p14="http://schemas.microsoft.com/office/powerpoint/2010/main" val="25788983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D57690-113D-45C2-A0E6-C7D13E6F5527}"/>
              </a:ext>
            </a:extLst>
          </p:cNvPr>
          <p:cNvSpPr>
            <a:spLocks noGrp="1"/>
          </p:cNvSpPr>
          <p:nvPr>
            <p:ph type="ctrTitle"/>
          </p:nvPr>
        </p:nvSpPr>
        <p:spPr/>
        <p:txBody>
          <a:bodyPr/>
          <a:lstStyle/>
          <a:p>
            <a:r>
              <a:rPr lang="cs-CZ" b="1" dirty="0"/>
              <a:t>Pracovní poměr, změna pracovního poměru</a:t>
            </a:r>
          </a:p>
        </p:txBody>
      </p:sp>
      <p:sp>
        <p:nvSpPr>
          <p:cNvPr id="3" name="Podnadpis 2">
            <a:extLst>
              <a:ext uri="{FF2B5EF4-FFF2-40B4-BE49-F238E27FC236}">
                <a16:creationId xmlns:a16="http://schemas.microsoft.com/office/drawing/2014/main" id="{DB0B7349-9108-40F5-A164-F50A5397DC6B}"/>
              </a:ext>
            </a:extLst>
          </p:cNvPr>
          <p:cNvSpPr>
            <a:spLocks noGrp="1"/>
          </p:cNvSpPr>
          <p:nvPr>
            <p:ph type="subTitle" idx="1"/>
          </p:nvPr>
        </p:nvSpPr>
        <p:spPr/>
        <p:txBody>
          <a:bodyPr/>
          <a:lstStyle/>
          <a:p>
            <a:r>
              <a:rPr lang="cs-CZ" dirty="0"/>
              <a:t>Ondřej Pavelek</a:t>
            </a:r>
          </a:p>
        </p:txBody>
      </p:sp>
    </p:spTree>
    <p:extLst>
      <p:ext uri="{BB962C8B-B14F-4D97-AF65-F5344CB8AC3E}">
        <p14:creationId xmlns:p14="http://schemas.microsoft.com/office/powerpoint/2010/main" val="2972385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7A5859-680C-451E-B9DA-8E74A4DC6267}"/>
              </a:ext>
            </a:extLst>
          </p:cNvPr>
          <p:cNvSpPr>
            <a:spLocks noGrp="1"/>
          </p:cNvSpPr>
          <p:nvPr>
            <p:ph type="title"/>
          </p:nvPr>
        </p:nvSpPr>
        <p:spPr/>
        <p:txBody>
          <a:bodyPr/>
          <a:lstStyle/>
          <a:p>
            <a:pPr algn="ctr"/>
            <a:r>
              <a:rPr lang="cs-CZ" b="1" dirty="0"/>
              <a:t>Pracovní smlouva</a:t>
            </a:r>
          </a:p>
        </p:txBody>
      </p:sp>
      <p:sp>
        <p:nvSpPr>
          <p:cNvPr id="3" name="Zástupný symbol pro obsah 2">
            <a:extLst>
              <a:ext uri="{FF2B5EF4-FFF2-40B4-BE49-F238E27FC236}">
                <a16:creationId xmlns:a16="http://schemas.microsoft.com/office/drawing/2014/main" id="{D2541922-E695-4F7E-9DC2-E1CA7E7BD900}"/>
              </a:ext>
            </a:extLst>
          </p:cNvPr>
          <p:cNvSpPr>
            <a:spLocks noGrp="1"/>
          </p:cNvSpPr>
          <p:nvPr>
            <p:ph idx="1"/>
          </p:nvPr>
        </p:nvSpPr>
        <p:spPr/>
        <p:txBody>
          <a:bodyPr>
            <a:normAutofit fontScale="92500" lnSpcReduction="10000"/>
          </a:bodyPr>
          <a:lstStyle/>
          <a:p>
            <a:r>
              <a:rPr lang="cs-CZ" dirty="0"/>
              <a:t>Jaké jsou základní náležitosti? </a:t>
            </a:r>
          </a:p>
          <a:p>
            <a:endParaRPr lang="cs-CZ" dirty="0"/>
          </a:p>
          <a:p>
            <a:r>
              <a:rPr lang="cs-CZ" dirty="0"/>
              <a:t>Lze určit jako místo výkonu práce různá města? Českou republiku? </a:t>
            </a:r>
          </a:p>
          <a:p>
            <a:endParaRPr lang="cs-CZ" dirty="0"/>
          </a:p>
          <a:p>
            <a:r>
              <a:rPr lang="cs-CZ" dirty="0"/>
              <a:t>Jaký má význam vymezení druhu práce? </a:t>
            </a:r>
          </a:p>
          <a:p>
            <a:endParaRPr lang="cs-CZ" dirty="0"/>
          </a:p>
          <a:p>
            <a:r>
              <a:rPr lang="cs-CZ" dirty="0"/>
              <a:t>Mohu u téhož zaměstnavatele vykonávat stejnou práci v dalším pracovněprávním poměru?</a:t>
            </a:r>
          </a:p>
          <a:p>
            <a:pPr marL="0" indent="0">
              <a:buNone/>
            </a:pPr>
            <a:r>
              <a:rPr lang="cs-CZ" dirty="0"/>
              <a:t> </a:t>
            </a:r>
          </a:p>
          <a:p>
            <a:r>
              <a:rPr lang="cs-CZ" dirty="0"/>
              <a:t>Jak je to se souběhem pracovního poměru a dohody, </a:t>
            </a:r>
          </a:p>
        </p:txBody>
      </p:sp>
    </p:spTree>
    <p:extLst>
      <p:ext uri="{BB962C8B-B14F-4D97-AF65-F5344CB8AC3E}">
        <p14:creationId xmlns:p14="http://schemas.microsoft.com/office/powerpoint/2010/main" val="3172025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4B7824-42B9-4BDF-BBBE-82D04A6BCEA7}"/>
              </a:ext>
            </a:extLst>
          </p:cNvPr>
          <p:cNvSpPr>
            <a:spLocks noGrp="1"/>
          </p:cNvSpPr>
          <p:nvPr>
            <p:ph type="title"/>
          </p:nvPr>
        </p:nvSpPr>
        <p:spPr/>
        <p:txBody>
          <a:bodyPr/>
          <a:lstStyle/>
          <a:p>
            <a:pPr algn="ctr"/>
            <a:r>
              <a:rPr lang="cs-CZ" b="1" dirty="0"/>
              <a:t>Pracovní poměr na dobu určitou </a:t>
            </a:r>
          </a:p>
        </p:txBody>
      </p:sp>
      <p:sp>
        <p:nvSpPr>
          <p:cNvPr id="3" name="Zástupný symbol pro obsah 2">
            <a:extLst>
              <a:ext uri="{FF2B5EF4-FFF2-40B4-BE49-F238E27FC236}">
                <a16:creationId xmlns:a16="http://schemas.microsoft.com/office/drawing/2014/main" id="{9B0F8623-1785-4C4C-9D2E-37E2BFD06446}"/>
              </a:ext>
            </a:extLst>
          </p:cNvPr>
          <p:cNvSpPr>
            <a:spLocks noGrp="1"/>
          </p:cNvSpPr>
          <p:nvPr>
            <p:ph idx="1"/>
          </p:nvPr>
        </p:nvSpPr>
        <p:spPr/>
        <p:txBody>
          <a:bodyPr>
            <a:normAutofit fontScale="92500" lnSpcReduction="20000"/>
          </a:bodyPr>
          <a:lstStyle/>
          <a:p>
            <a:r>
              <a:rPr lang="cs-CZ" dirty="0"/>
              <a:t>Příklad</a:t>
            </a:r>
          </a:p>
          <a:p>
            <a:endParaRPr lang="cs-CZ" dirty="0"/>
          </a:p>
          <a:p>
            <a:r>
              <a:rPr lang="cs-CZ" dirty="0"/>
              <a:t>Společnost Alfa, s.r.o., se zabývá výrobou elektronických komponentů a vzhledem k nestálé poptávce po svých produktech často uzavírá pracovní smlouvy na dobu určitou. Pan Novák pracuje pro společnost již tři roky, ale pokaždé měl smlouvu na dobu určitou, která byla prodlužována každých šest měsíců.</a:t>
            </a:r>
          </a:p>
          <a:p>
            <a:r>
              <a:rPr lang="cs-CZ" dirty="0"/>
              <a:t>Je prodlužování smlouvy pana Nováka v souladu se zákoníkem práce?</a:t>
            </a:r>
          </a:p>
          <a:p>
            <a:r>
              <a:rPr lang="cs-CZ" dirty="0"/>
              <a:t>Jaké kroky může pan Novák podniknout, pokud je přesvědčen, že jeho pracovní smlouva byla neoprávněně prodloužena? </a:t>
            </a:r>
          </a:p>
          <a:p>
            <a:r>
              <a:rPr lang="cs-CZ" dirty="0"/>
              <a:t>Co by měla společnost Alfa, s.r.o., udělat, aby se vyhnula problémům s prodlužováním smluv na dobu určitou v budoucnosti?</a:t>
            </a:r>
          </a:p>
          <a:p>
            <a:endParaRPr lang="cs-CZ" dirty="0"/>
          </a:p>
          <a:p>
            <a:endParaRPr lang="cs-CZ" dirty="0"/>
          </a:p>
        </p:txBody>
      </p:sp>
    </p:spTree>
    <p:extLst>
      <p:ext uri="{BB962C8B-B14F-4D97-AF65-F5344CB8AC3E}">
        <p14:creationId xmlns:p14="http://schemas.microsoft.com/office/powerpoint/2010/main" val="3234189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03E5617-FBE3-4887-A267-D7EBC9E7EE05}"/>
              </a:ext>
            </a:extLst>
          </p:cNvPr>
          <p:cNvSpPr>
            <a:spLocks noGrp="1"/>
          </p:cNvSpPr>
          <p:nvPr>
            <p:ph type="title"/>
          </p:nvPr>
        </p:nvSpPr>
        <p:spPr/>
        <p:txBody>
          <a:bodyPr/>
          <a:lstStyle/>
          <a:p>
            <a:pPr algn="ctr"/>
            <a:r>
              <a:rPr lang="cs-CZ" b="1" dirty="0"/>
              <a:t>Změna pracovního poměru</a:t>
            </a:r>
          </a:p>
        </p:txBody>
      </p:sp>
      <p:sp>
        <p:nvSpPr>
          <p:cNvPr id="3" name="Zástupný symbol pro obsah 2">
            <a:extLst>
              <a:ext uri="{FF2B5EF4-FFF2-40B4-BE49-F238E27FC236}">
                <a16:creationId xmlns:a16="http://schemas.microsoft.com/office/drawing/2014/main" id="{0D673848-726D-42EA-A582-9218BFA2A2FC}"/>
              </a:ext>
            </a:extLst>
          </p:cNvPr>
          <p:cNvSpPr>
            <a:spLocks noGrp="1"/>
          </p:cNvSpPr>
          <p:nvPr>
            <p:ph idx="1"/>
          </p:nvPr>
        </p:nvSpPr>
        <p:spPr/>
        <p:txBody>
          <a:bodyPr/>
          <a:lstStyle/>
          <a:p>
            <a:r>
              <a:rPr lang="cs-CZ" dirty="0"/>
              <a:t>Dohoda x výjimky </a:t>
            </a:r>
          </a:p>
          <a:p>
            <a:r>
              <a:rPr lang="cs-CZ" dirty="0"/>
              <a:t>Informační povinnost </a:t>
            </a:r>
          </a:p>
          <a:p>
            <a:endParaRPr lang="cs-CZ" dirty="0"/>
          </a:p>
          <a:p>
            <a:r>
              <a:rPr lang="cs-CZ" dirty="0"/>
              <a:t>Povinnost zaměstnavatele převést na jinou práci</a:t>
            </a:r>
          </a:p>
          <a:p>
            <a:pPr lvl="1"/>
            <a:r>
              <a:rPr lang="cs-CZ" dirty="0"/>
              <a:t>Např. zdravotní stav zaměstnance, těhotná zaměstnankyně, rozhodnutí soudu</a:t>
            </a:r>
          </a:p>
          <a:p>
            <a:pPr lvl="1"/>
            <a:endParaRPr lang="cs-CZ" dirty="0"/>
          </a:p>
          <a:p>
            <a:pPr lvl="1"/>
            <a:r>
              <a:rPr lang="cs-CZ" dirty="0"/>
              <a:t>Fakultativně – např. trestní řízení</a:t>
            </a:r>
          </a:p>
          <a:p>
            <a:pPr lvl="1"/>
            <a:r>
              <a:rPr lang="cs-CZ" dirty="0"/>
              <a:t>Mimořádná událost </a:t>
            </a:r>
          </a:p>
        </p:txBody>
      </p:sp>
    </p:spTree>
    <p:extLst>
      <p:ext uri="{BB962C8B-B14F-4D97-AF65-F5344CB8AC3E}">
        <p14:creationId xmlns:p14="http://schemas.microsoft.com/office/powerpoint/2010/main" val="29399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B4E6B7-F5B3-4D21-BDA3-1D0189C6D46A}"/>
              </a:ext>
            </a:extLst>
          </p:cNvPr>
          <p:cNvSpPr>
            <a:spLocks noGrp="1"/>
          </p:cNvSpPr>
          <p:nvPr>
            <p:ph type="title"/>
          </p:nvPr>
        </p:nvSpPr>
        <p:spPr/>
        <p:txBody>
          <a:bodyPr/>
          <a:lstStyle/>
          <a:p>
            <a:pPr algn="ctr"/>
            <a:r>
              <a:rPr lang="cs-CZ" b="1" dirty="0"/>
              <a:t>Změna pracovního poměru</a:t>
            </a:r>
            <a:endParaRPr lang="cs-CZ" dirty="0"/>
          </a:p>
        </p:txBody>
      </p:sp>
      <p:sp>
        <p:nvSpPr>
          <p:cNvPr id="3" name="Zástupný symbol pro obsah 2">
            <a:extLst>
              <a:ext uri="{FF2B5EF4-FFF2-40B4-BE49-F238E27FC236}">
                <a16:creationId xmlns:a16="http://schemas.microsoft.com/office/drawing/2014/main" id="{AF45CBED-FE65-4722-896C-2CC9030D1534}"/>
              </a:ext>
            </a:extLst>
          </p:cNvPr>
          <p:cNvSpPr>
            <a:spLocks noGrp="1"/>
          </p:cNvSpPr>
          <p:nvPr>
            <p:ph idx="1"/>
          </p:nvPr>
        </p:nvSpPr>
        <p:spPr/>
        <p:txBody>
          <a:bodyPr>
            <a:normAutofit lnSpcReduction="10000"/>
          </a:bodyPr>
          <a:lstStyle/>
          <a:p>
            <a:r>
              <a:rPr lang="cs-CZ" dirty="0"/>
              <a:t>Pracovní cesta </a:t>
            </a:r>
          </a:p>
          <a:p>
            <a:endParaRPr lang="cs-CZ" dirty="0"/>
          </a:p>
          <a:p>
            <a:r>
              <a:rPr lang="cs-CZ" dirty="0"/>
              <a:t>Přeložení </a:t>
            </a:r>
          </a:p>
          <a:p>
            <a:endParaRPr lang="cs-CZ" dirty="0"/>
          </a:p>
          <a:p>
            <a:r>
              <a:rPr lang="cs-CZ" dirty="0"/>
              <a:t>Zařazení zpět </a:t>
            </a:r>
          </a:p>
          <a:p>
            <a:endParaRPr lang="cs-CZ" dirty="0"/>
          </a:p>
          <a:p>
            <a:r>
              <a:rPr lang="cs-CZ" dirty="0"/>
              <a:t>Nesouhlas převedením na jinou práci </a:t>
            </a:r>
          </a:p>
          <a:p>
            <a:endParaRPr lang="cs-CZ" dirty="0"/>
          </a:p>
          <a:p>
            <a:r>
              <a:rPr lang="cs-CZ" dirty="0"/>
              <a:t>Návrat uvolněného zaměstnance </a:t>
            </a:r>
          </a:p>
        </p:txBody>
      </p:sp>
    </p:spTree>
    <p:extLst>
      <p:ext uri="{BB962C8B-B14F-4D97-AF65-F5344CB8AC3E}">
        <p14:creationId xmlns:p14="http://schemas.microsoft.com/office/powerpoint/2010/main" val="2468236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A43B199-3C86-47C6-BF10-240E5C1FA2D5}"/>
              </a:ext>
            </a:extLst>
          </p:cNvPr>
          <p:cNvSpPr>
            <a:spLocks noGrp="1"/>
          </p:cNvSpPr>
          <p:nvPr>
            <p:ph type="title"/>
          </p:nvPr>
        </p:nvSpPr>
        <p:spPr/>
        <p:txBody>
          <a:bodyPr/>
          <a:lstStyle/>
          <a:p>
            <a:r>
              <a:rPr lang="cs-CZ" dirty="0"/>
              <a:t>Úkol…. </a:t>
            </a:r>
          </a:p>
        </p:txBody>
      </p:sp>
      <p:sp>
        <p:nvSpPr>
          <p:cNvPr id="3" name="Zástupný symbol pro obsah 2">
            <a:extLst>
              <a:ext uri="{FF2B5EF4-FFF2-40B4-BE49-F238E27FC236}">
                <a16:creationId xmlns:a16="http://schemas.microsoft.com/office/drawing/2014/main" id="{C28647B6-A34A-4D86-B517-61914027F4BF}"/>
              </a:ext>
            </a:extLst>
          </p:cNvPr>
          <p:cNvSpPr>
            <a:spLocks noGrp="1"/>
          </p:cNvSpPr>
          <p:nvPr>
            <p:ph idx="1"/>
          </p:nvPr>
        </p:nvSpPr>
        <p:spPr/>
        <p:txBody>
          <a:bodyPr/>
          <a:lstStyle/>
          <a:p>
            <a:r>
              <a:rPr lang="cs-CZ" dirty="0"/>
              <a:t>Podívejte se na § 41, § 42 a § 43 zákoníku práce </a:t>
            </a:r>
          </a:p>
        </p:txBody>
      </p:sp>
    </p:spTree>
    <p:extLst>
      <p:ext uri="{BB962C8B-B14F-4D97-AF65-F5344CB8AC3E}">
        <p14:creationId xmlns:p14="http://schemas.microsoft.com/office/powerpoint/2010/main" val="2902577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E055A77-14E6-401D-9416-CFDF52C72AD9}"/>
              </a:ext>
            </a:extLst>
          </p:cNvPr>
          <p:cNvSpPr>
            <a:spLocks noGrp="1"/>
          </p:cNvSpPr>
          <p:nvPr>
            <p:ph type="title"/>
          </p:nvPr>
        </p:nvSpPr>
        <p:spPr/>
        <p:txBody>
          <a:bodyPr/>
          <a:lstStyle/>
          <a:p>
            <a:pPr algn="ctr"/>
            <a:r>
              <a:rPr lang="cs-CZ" b="1" dirty="0"/>
              <a:t>Příklady</a:t>
            </a:r>
          </a:p>
        </p:txBody>
      </p:sp>
      <p:sp>
        <p:nvSpPr>
          <p:cNvPr id="3" name="Zástupný symbol pro obsah 2">
            <a:extLst>
              <a:ext uri="{FF2B5EF4-FFF2-40B4-BE49-F238E27FC236}">
                <a16:creationId xmlns:a16="http://schemas.microsoft.com/office/drawing/2014/main" id="{05992EA7-1876-4283-939A-87D827368A35}"/>
              </a:ext>
            </a:extLst>
          </p:cNvPr>
          <p:cNvSpPr>
            <a:spLocks noGrp="1"/>
          </p:cNvSpPr>
          <p:nvPr>
            <p:ph idx="1"/>
          </p:nvPr>
        </p:nvSpPr>
        <p:spPr/>
        <p:txBody>
          <a:bodyPr/>
          <a:lstStyle/>
          <a:p>
            <a:pPr algn="just"/>
            <a:r>
              <a:rPr lang="cs-CZ" dirty="0"/>
              <a:t>Paní Novotná pracovala jako účetní ve společnosti Beta, a.s., než odešla na mateřskou dovolenou. Po skončení mateřské dovolené navázala rodičovskou dovolenou, která jí končí příští měsíc. Aby se připravila na návrat do práce, kontaktovala svého zaměstnavatele, který jí sdělil, že její původní pracovní pozice účetní byla během její nepřítomnosti zrušena. Zaměstnavatel jí nabídl alternativní místo jako asistentka v administrativě s nižší mzdou než měla na pozici účetní.</a:t>
            </a:r>
          </a:p>
        </p:txBody>
      </p:sp>
    </p:spTree>
    <p:extLst>
      <p:ext uri="{BB962C8B-B14F-4D97-AF65-F5344CB8AC3E}">
        <p14:creationId xmlns:p14="http://schemas.microsoft.com/office/powerpoint/2010/main" val="4255204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81F2103-E09F-472F-B6C9-AC5E7A4127D3}"/>
              </a:ext>
            </a:extLst>
          </p:cNvPr>
          <p:cNvSpPr>
            <a:spLocks noGrp="1"/>
          </p:cNvSpPr>
          <p:nvPr>
            <p:ph type="title"/>
          </p:nvPr>
        </p:nvSpPr>
        <p:spPr/>
        <p:txBody>
          <a:bodyPr/>
          <a:lstStyle/>
          <a:p>
            <a:pPr algn="ctr"/>
            <a:r>
              <a:rPr lang="cs-CZ" b="1" dirty="0"/>
              <a:t>Příklady</a:t>
            </a:r>
          </a:p>
        </p:txBody>
      </p:sp>
      <p:sp>
        <p:nvSpPr>
          <p:cNvPr id="3" name="Zástupný symbol pro obsah 2">
            <a:extLst>
              <a:ext uri="{FF2B5EF4-FFF2-40B4-BE49-F238E27FC236}">
                <a16:creationId xmlns:a16="http://schemas.microsoft.com/office/drawing/2014/main" id="{8DC16E57-67D7-43C2-92D7-C13A83EC4B9A}"/>
              </a:ext>
            </a:extLst>
          </p:cNvPr>
          <p:cNvSpPr>
            <a:spLocks noGrp="1"/>
          </p:cNvSpPr>
          <p:nvPr>
            <p:ph idx="1"/>
          </p:nvPr>
        </p:nvSpPr>
        <p:spPr/>
        <p:txBody>
          <a:bodyPr>
            <a:normAutofit fontScale="85000" lnSpcReduction="10000"/>
          </a:bodyPr>
          <a:lstStyle/>
          <a:p>
            <a:pPr algn="just"/>
            <a:r>
              <a:rPr lang="cs-CZ" dirty="0"/>
              <a:t>Paní Kovářová pracuje na městském úřadě v oddělení správy financí jako ekonomka. V její pracovní smlouvě je jasně uvedeno, že jejím hlavním úkolem je ekonomická agenda úřadu. Před rokem jí její nadřízená nařídila, aby mimo svou hlavní práci začala uklízet kanceláře. Za hodiny strávené úklidem si mohla paní Kovářová vybírat náhradní volno, což jí bylo nabídnuto ústně, ale nemá to nijak formálně zaznamenané v dodatku ke smlouvě.</a:t>
            </a:r>
          </a:p>
          <a:p>
            <a:pPr algn="just"/>
            <a:r>
              <a:rPr lang="cs-CZ" dirty="0"/>
              <a:t>Nyní její nadřízená navrhuje formálně zahrnout úklid kanceláří do její pracovní náplně, přičemž se paní Kovářová obává, že by tím došlo k omezení času na její původní pracovní povinnosti, které už tak narostly. Pokud nebude s touto změnou souhlasit, nadřízená pohrozila, že jí od září sníží úvazek.</a:t>
            </a:r>
          </a:p>
          <a:p>
            <a:pPr algn="just"/>
            <a:r>
              <a:rPr lang="cs-CZ" dirty="0"/>
              <a:t>Paní Kovářová se ptá, zda může její nadřízená jednostranně změnit její pracovní náplň a snížit úvazek bez jejího souhlasu, přestože pracovní náplň ekonomky zůstává stejně náročná, ne-li náročnější.</a:t>
            </a:r>
          </a:p>
          <a:p>
            <a:endParaRPr lang="cs-CZ" dirty="0"/>
          </a:p>
        </p:txBody>
      </p:sp>
    </p:spTree>
    <p:extLst>
      <p:ext uri="{BB962C8B-B14F-4D97-AF65-F5344CB8AC3E}">
        <p14:creationId xmlns:p14="http://schemas.microsoft.com/office/powerpoint/2010/main" val="1326482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66EBFAA-18A4-46A0-9824-EC6AB6530D5F}"/>
              </a:ext>
            </a:extLst>
          </p:cNvPr>
          <p:cNvSpPr>
            <a:spLocks noGrp="1"/>
          </p:cNvSpPr>
          <p:nvPr>
            <p:ph type="title"/>
          </p:nvPr>
        </p:nvSpPr>
        <p:spPr/>
        <p:txBody>
          <a:bodyPr/>
          <a:lstStyle/>
          <a:p>
            <a:pPr algn="ctr"/>
            <a:r>
              <a:rPr lang="cs-CZ" b="1" dirty="0"/>
              <a:t>Příště…. Skončení pracovního poměru </a:t>
            </a:r>
          </a:p>
        </p:txBody>
      </p:sp>
      <p:sp>
        <p:nvSpPr>
          <p:cNvPr id="3" name="Zástupný symbol pro obsah 2">
            <a:extLst>
              <a:ext uri="{FF2B5EF4-FFF2-40B4-BE49-F238E27FC236}">
                <a16:creationId xmlns:a16="http://schemas.microsoft.com/office/drawing/2014/main" id="{F2B8B9E5-BCC2-4B5C-B9E6-D621F593C527}"/>
              </a:ext>
            </a:extLst>
          </p:cNvPr>
          <p:cNvSpPr>
            <a:spLocks noGrp="1"/>
          </p:cNvSpPr>
          <p:nvPr>
            <p:ph idx="1"/>
          </p:nvPr>
        </p:nvSpPr>
        <p:spPr/>
        <p:txBody>
          <a:bodyPr/>
          <a:lstStyle/>
          <a:p>
            <a:endParaRPr lang="cs-CZ"/>
          </a:p>
        </p:txBody>
      </p:sp>
    </p:spTree>
    <p:extLst>
      <p:ext uri="{BB962C8B-B14F-4D97-AF65-F5344CB8AC3E}">
        <p14:creationId xmlns:p14="http://schemas.microsoft.com/office/powerpoint/2010/main" val="620867149"/>
      </p:ext>
    </p:extLst>
  </p:cSld>
  <p:clrMapOvr>
    <a:masterClrMapping/>
  </p:clrMapOvr>
</p:sld>
</file>

<file path=ppt/theme/theme1.xml><?xml version="1.0" encoding="utf-8"?>
<a:theme xmlns:a="http://schemas.openxmlformats.org/drawingml/2006/main" name="Office Theme">
  <a:themeElements>
    <a:clrScheme name="Vlastní 1">
      <a:dk1>
        <a:srgbClr val="0E57C4"/>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Motiv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i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87</TotalTime>
  <Words>485</Words>
  <Application>Microsoft Office PowerPoint</Application>
  <PresentationFormat>Širokoúhlá obrazovka</PresentationFormat>
  <Paragraphs>47</Paragraphs>
  <Slides>9</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9</vt:i4>
      </vt:variant>
    </vt:vector>
  </HeadingPairs>
  <TitlesOfParts>
    <vt:vector size="13" baseType="lpstr">
      <vt:lpstr>Arial</vt:lpstr>
      <vt:lpstr>Calibri</vt:lpstr>
      <vt:lpstr>Calibri Light</vt:lpstr>
      <vt:lpstr>Office Theme</vt:lpstr>
      <vt:lpstr>Pracovní poměr, změna pracovního poměru</vt:lpstr>
      <vt:lpstr>Pracovní smlouva</vt:lpstr>
      <vt:lpstr>Pracovní poměr na dobu určitou </vt:lpstr>
      <vt:lpstr>Změna pracovního poměru</vt:lpstr>
      <vt:lpstr>Změna pracovního poměru</vt:lpstr>
      <vt:lpstr>Úkol…. </vt:lpstr>
      <vt:lpstr>Příklady</vt:lpstr>
      <vt:lpstr>Příklady</vt:lpstr>
      <vt:lpstr>Příště…. Skončení pracovního poměru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Pracovní poměr, pracovní smlouva</dc:title>
  <dc:creator>Ondřej Pavelek</dc:creator>
  <cp:lastModifiedBy>Ondřej Pavelek</cp:lastModifiedBy>
  <cp:revision>5</cp:revision>
  <dcterms:created xsi:type="dcterms:W3CDTF">2024-10-15T08:17:17Z</dcterms:created>
  <dcterms:modified xsi:type="dcterms:W3CDTF">2024-10-15T09:44:38Z</dcterms:modified>
</cp:coreProperties>
</file>