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notesMasterIdLst>
    <p:notesMasterId r:id="rId30"/>
  </p:notesMasterIdLst>
  <p:handoutMasterIdLst>
    <p:handoutMasterId r:id="rId31"/>
  </p:handoutMasterIdLst>
  <p:sldIdLst>
    <p:sldId id="256" r:id="rId4"/>
    <p:sldId id="392" r:id="rId5"/>
    <p:sldId id="260" r:id="rId6"/>
    <p:sldId id="399" r:id="rId7"/>
    <p:sldId id="475" r:id="rId8"/>
    <p:sldId id="476" r:id="rId9"/>
    <p:sldId id="477" r:id="rId10"/>
    <p:sldId id="478" r:id="rId11"/>
    <p:sldId id="492" r:id="rId12"/>
    <p:sldId id="479" r:id="rId13"/>
    <p:sldId id="493" r:id="rId14"/>
    <p:sldId id="494" r:id="rId15"/>
    <p:sldId id="480" r:id="rId16"/>
    <p:sldId id="495" r:id="rId17"/>
    <p:sldId id="496" r:id="rId18"/>
    <p:sldId id="497" r:id="rId19"/>
    <p:sldId id="498" r:id="rId20"/>
    <p:sldId id="500" r:id="rId21"/>
    <p:sldId id="501" r:id="rId22"/>
    <p:sldId id="499" r:id="rId23"/>
    <p:sldId id="481" r:id="rId24"/>
    <p:sldId id="503" r:id="rId25"/>
    <p:sldId id="504" r:id="rId26"/>
    <p:sldId id="506" r:id="rId27"/>
    <p:sldId id="507" r:id="rId28"/>
    <p:sldId id="269" r:id="rId29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00"/>
    <p:restoredTop sz="94658"/>
  </p:normalViewPr>
  <p:slideViewPr>
    <p:cSldViewPr snapToGrid="0">
      <p:cViewPr varScale="1">
        <p:scale>
          <a:sx n="102" d="100"/>
          <a:sy n="102" d="100"/>
        </p:scale>
        <p:origin x="184" y="1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072732A4-8A8C-9690-A7E2-F70BF539046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991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6" rIns="78903" bIns="39456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AFED36A-F232-3A27-63E5-861784698A46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47648" y="0"/>
            <a:ext cx="2949991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6" rIns="78903" bIns="39456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C7C6283-5F7E-1DF3-8AB9-C7E9FF371AEE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9430472"/>
            <a:ext cx="2949991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6" rIns="78903" bIns="39456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4BBF588-609A-49B8-55AD-91C4871CE5F3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47648" y="9430472"/>
            <a:ext cx="2949991" cy="496007"/>
          </a:xfrm>
          <a:prstGeom prst="rect">
            <a:avLst/>
          </a:prstGeom>
          <a:noFill/>
          <a:ln>
            <a:noFill/>
          </a:ln>
        </p:spPr>
        <p:txBody>
          <a:bodyPr vert="horz" wrap="none" lIns="78903" tIns="39456" rIns="78903" bIns="39456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64B5C27-C2CD-7849-9A67-151DF37E7D82}" type="slidenum">
              <a:t>‹#›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81618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6197BEE-BC5A-7C64-B076-D8FF8B9830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120645" y="882652"/>
            <a:ext cx="7734296" cy="4351336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D7B3D58-4B53-32B8-3C4E-69BE3CEB07B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49350" y="5513191"/>
            <a:ext cx="5994440" cy="522282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4" name="Zástupný symbol pro záhlaví 3">
            <a:extLst>
              <a:ext uri="{FF2B5EF4-FFF2-40B4-BE49-F238E27FC236}">
                <a16:creationId xmlns:a16="http://schemas.microsoft.com/office/drawing/2014/main" id="{F48F24D3-F375-DC2E-24F9-D7EA15DB7C3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51825" cy="5799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DB9033-04BD-21D6-3D80-E39FE6DF2B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41325" y="0"/>
            <a:ext cx="3251825" cy="5799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A1E966-F03C-914E-C902-37FF442E817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1026777"/>
            <a:ext cx="3251825" cy="5799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3414B3-DAE6-05C8-2F9A-F206606C81A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3D2FBC2-8945-8546-98A5-AFFE8345196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884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7E9D1D5C-24F8-B29F-BB84-A0BE4E6CD4FE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7E0813A-5273-9A42-9C05-61A06405111F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1BFC0E2C-E706-EFCE-FC85-478B4A16F9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2713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7EF178DD-D6F6-BBB6-9D2D-85D06B8343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273FF-ADF8-BCB0-CB04-37BD30426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2A0E9806-3BEE-2C9B-5452-C088F9D74F9B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10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C36F88A0-70E2-C8A1-088C-286D4400B7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6358F9E7-3940-5CA7-7E9F-BFB17BDAC98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928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7366A-8A1D-7BFA-94CE-20BEA3BEF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4B2E4BCA-B0B3-4119-9154-972CAEBF4FBA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5A2A0832-4F4F-2FC5-652E-3658D5BEE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7CAC759D-0481-561F-6150-03E927CEACD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234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FFC5D3-4423-281E-A43A-63CF85BE4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547A5850-CA82-04D7-B3E3-21401480C02A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EFFE6989-5AAF-1D6E-54A7-30C26279B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E4FEDD7-4EA1-6130-5CFA-D3ABB83B34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6977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E6B5E-878E-CC8C-08BD-C2544EE7A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76EDE0EC-84D0-64F8-E679-A8B648A7CEB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2533C7B7-94F9-6A92-BC85-8D4D3172F8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B3F4F2A-9B5E-0ADA-E03C-6A5DD705375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7833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3633C-F219-7545-2100-23277192B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3F39C399-6286-E7E2-BD5E-C77CB5D066FE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76CD2622-804B-620A-E4FF-586AD99F99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3CAD7AC-4AA3-194B-C40B-FE60BDD9EA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4030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6B8ED-6D12-1854-6132-30BA95173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033399AE-6A02-B390-731B-A9C9623751AA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FEC9D33E-9846-4FFD-265F-254BBFA6F3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4E50C839-56B9-7CF3-15EC-31AEC3EAF90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0609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C4FEF-0C10-E0BB-6A87-9505222A6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5EFEFC22-935C-30CB-5BC8-4DB2EB2FA88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307FF558-F0D7-7D26-3AF8-F654C21EC3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60B0EA9-F425-07A4-3CA7-148F18DECC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76220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DCAE7-63CF-48DC-CE39-AADECE521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011AE7BC-BFB0-917E-1A17-F333E677899D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17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BF47060F-8D79-AA3E-4D2A-BB6177AE8C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8339F328-54CD-928B-203E-E25648B885A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92632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581D1-E91A-3B07-84FD-199208760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CFC9DA3E-83FE-DD39-04E3-C0FFC805C0B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18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16031008-0EDE-F22D-6093-70C18C716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E0EF794B-AF90-34E0-0232-EBD772891ED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6988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0DE98-A2F3-DDDD-3B28-D3EA92736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8E7C232E-9FA6-EBEE-4D0F-D1D687C3DEB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19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8B0F4887-764C-E7DF-CBAD-6BB19E68AC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D6B9051-478F-4CA9-9B3A-A8617CCD0A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830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51CB1FB2-0F41-2EDD-86D4-170809560CF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B68D6A3-C8B8-7645-88C8-333AC4B564D7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EAB82D15-CEB4-71FC-1594-8FA1AB1C75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558B5400-1D71-3271-6747-7A132C0710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4A3A4-4ADD-4E1E-8F8E-784763130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134F7D2F-84EA-B885-43B3-D867FA3DFBE0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20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8DBB860D-219C-6081-EC38-7E51C0E846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3AE9081F-85CA-BBC3-0A5B-0B351AE64B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113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E2FE7-0A90-8F08-1A6C-6F31417EF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1029D7AE-CE54-BCBD-B91F-730A33368640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21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C51417AE-4302-6731-C04E-5B1597572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23C7FD7-E82A-49C9-7BF9-068C625D07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5403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32D5C-09B5-097D-2CAF-EF9379261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56C63C4E-A63B-448C-2CAD-45E963BEF89D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783929-6CAF-4042-9EA1-2A7E4B01F692}" type="slidenum">
              <a:t>22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8CEDBE02-31A4-853D-CA88-084C99A7C9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87B12EF8-9770-E441-0675-4E1D799ECF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26321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4E8BC-9BFB-D11A-B836-94FBD8B0F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79E86AD7-5404-B442-CE2C-A3DA9806382A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23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B75A14C1-AE20-3ABD-C5BF-F443C1CFE5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D8FD5AEA-4869-216A-405E-D9066A0F79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8948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D3239-B496-E7AA-53C4-40DB31F6B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8638A1C9-4730-0ECE-21FC-92A0AB2E358D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24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1DD914E3-AF7E-96F3-A483-4CD2D24F77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7CB51EF1-D0A0-9820-416D-09F0F6F63C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5224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40ADE-53B8-0EEF-DFF0-02BC0085C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30326C4B-7F5A-1C0C-F052-3A8410DC798E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25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0BD2C214-741C-4E18-0F3B-D64DD25DBA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E175D5B7-91A5-65E2-8F28-558C884959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73860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BE943B89-0AE7-DF7E-FAA6-0510634DF00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B72A5CB-5FB0-F241-9C19-E9E8E158388E}" type="slidenum">
              <a:t>26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80B15374-68A6-E4F9-1957-B364D714AA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2070" y="754059"/>
            <a:ext cx="6613526" cy="3721095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A78F5A2-5D64-947A-BCE4-DAEB3FD795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64" y="4715149"/>
            <a:ext cx="5437790" cy="4466597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4C88E691-A029-104E-C9FC-38F7F887E1A6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783929-6CAF-4042-9EA1-2A7E4B01F692}" type="slidenum">
              <a:t>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FA972704-131E-ED2F-FBD1-4D1DD37BAB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9F726EF7-83F9-D2E2-EA70-4763833A3D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45F2A673-82D6-9687-5BE0-114F05343DB0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8DD1DB6D-F54F-5613-E34E-324EB4CACB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C010C80-8CE5-1374-2253-F4DFCBCA1B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776F9-14F3-C19C-0B55-95ABC6FB9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E8461DF6-DD83-5391-7503-085E056766B1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DC2B17AD-0929-482A-8AB9-7A4C708DC2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68DBA0E0-D486-3CDF-0C4B-94C0CFD0A1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578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19DBA-6C77-3B04-0460-93AA42A2B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1D0A8D4E-A16A-B272-9DFA-8AC77D1C85C8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50A19079-B0D3-8582-0891-181EBC0BC0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EF36C4C5-3579-48EE-95F7-AE42A17E4D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464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3A236-0463-002F-0CCC-B61137CA9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10E90223-7EAC-45C2-816D-13232664182F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7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4A76BC84-EA71-0A2B-F4BA-4B86B80D11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2B38DD30-5C82-D045-4774-CB7BCB0BCC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55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CBD96-D9EB-CC3E-9A77-5E1719A98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D33DD994-B7FF-5BAE-D46D-18D570EBF92A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8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CDE48960-F2B3-6FB5-BC7F-12E33406DE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91504C0-8E06-5390-5F65-C0840A98C6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09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E421B-A8C9-7B82-F483-EC429579D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EA314912-F4A5-BBA6-BABA-78AA04BB7E87}"/>
              </a:ext>
            </a:extLst>
          </p:cNvPr>
          <p:cNvSpPr txBox="1"/>
          <p:nvPr/>
        </p:nvSpPr>
        <p:spPr>
          <a:xfrm>
            <a:off x="4241325" y="11026777"/>
            <a:ext cx="3251825" cy="57996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BCAE26-E8F5-8E4B-93E4-D85FCAC0C030}" type="slidenum">
              <a:t>9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9526ABA9-AA63-DB50-4D30-2E8449DC2F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0650" y="882650"/>
            <a:ext cx="7734300" cy="43513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70753277-1536-71BC-EC5C-27B1F9F4B6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988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B818BD-95A3-A97A-4BEF-17F67E2F337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841376"/>
            <a:ext cx="6858000" cy="1790696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9A60D8F-65B3-BE9B-C56F-95C8CC39856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2701923"/>
            <a:ext cx="6858000" cy="1241426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12577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15FCC3-7830-F245-F0E7-CC93E514919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9634ECA-8A61-5E3E-335A-E8F59BBC221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282486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74A31C5-7FB6-01DD-1F9D-9CFE7AC9BE5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04789"/>
            <a:ext cx="2057400" cy="439261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10E7A0B-252B-3B59-4F10-CC02133EE22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04789"/>
            <a:ext cx="6019796" cy="439261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6883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4E3EC2-7334-6DD8-B5AC-51E0CE8E8A7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841376"/>
            <a:ext cx="6858000" cy="1790696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6E392B-41C2-B7C9-6B5D-BC1269C1D51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2701923"/>
            <a:ext cx="6858000" cy="1241426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405E773-FC8C-6DDC-D1E2-B06F0DA039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BD8EE7-7D6E-DE61-3C9B-B444E051F0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87CCB4-5BE7-2146-B14D-B36E1C7B9B7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412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AE77F2-50D1-8463-C0B3-EA78C9980A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8B1A36-7E4E-536B-3BCF-4E332985B13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A73A1F0-A86D-E50D-FB3F-CDF50B29CD8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58878DE-0D7C-C133-F12A-214F017940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24EBFD-DE4F-0B40-9AA9-17D3A863C28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626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2420F3-1EC9-A5E4-A08E-8530B71155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282702"/>
            <a:ext cx="7886700" cy="213995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57243E-341B-4FC3-E07B-B0F305A174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3441701"/>
            <a:ext cx="7886700" cy="1125534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E84D062-7ED1-A5EC-D8C1-4875C32B84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1C43271-2BB5-B644-8307-766E21AC74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A014B9-5603-FC45-93F9-F6763EE9DAA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74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270AE3-F777-B2DA-6F59-8B0FE2E8653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ADD494-945E-83EA-E5F2-75801725291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19DAE2-C31F-2195-C47E-7CA5879E890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F3DA95-BA22-0CF3-78C6-4A6C0830282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24EA39-1BE6-7DCD-5409-088EFB409F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CE0CC3-A0B1-664B-AF6D-AFD375ADCFC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708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DCB1D5-3E0E-D7D8-A388-8DB914C080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274640"/>
            <a:ext cx="7886700" cy="9937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DF73EA3-B6F6-FE7C-B8DA-2C9A9D2B48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260472"/>
            <a:ext cx="3868734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0F92BC4-FABE-87A6-0E43-62089F1D2F8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1879604"/>
            <a:ext cx="3868734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80786AD-5339-D55A-9444-FEDC492CF08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50" y="1260472"/>
            <a:ext cx="3887791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0E41B60-B723-B10C-2271-4ACE2D1202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50" y="1879604"/>
            <a:ext cx="3887791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zápatí 6">
            <a:extLst>
              <a:ext uri="{FF2B5EF4-FFF2-40B4-BE49-F238E27FC236}">
                <a16:creationId xmlns:a16="http://schemas.microsoft.com/office/drawing/2014/main" id="{6FD8EE8C-654A-27D4-6C94-242DBC25B66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947953F1-2ADC-62E7-0586-EEF818ED9A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9BAF88-30BC-7C40-A5A2-94A58BA0B8E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075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20FB9-E754-DE06-2CC2-713999C30B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A0FE9CF-63F4-0A18-3262-4885D0677C7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3AD613-94C4-74A1-3FD5-821E3D3585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A12863-E94D-C340-B6A2-3013AE553F8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5908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C8558B9-0CB2-4D33-07D8-47FA00A3B3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C600929-E72A-5318-3354-A1F1AA36EA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D061C1-4E1A-4B4B-A0C2-96C5C61AD83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437594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70B28F-D83E-BF58-0A03-AEE8085D73C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EEE6A4-78DD-84B4-01D1-C972F40D4C3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120FC87-D9C3-B4EF-95A5-0C23A431813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C74017-B74B-6E16-490D-20DD5CA915D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A9D060C-B8C0-2E97-A17E-C7035593FA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B385FA-AB03-6549-B4F5-4838A97008D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66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74C63C-6B28-CFED-2832-E48E36D7731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59E38D-0ED9-E14B-827B-5BBD26DE23CE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11022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74A6D9-9CC0-F258-2883-6F736A3168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E9FC179-4F32-26E3-BCE5-1152A15D6E2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06A813E-F78C-48B2-65E3-4D4906CB565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E4A8CD-7A2E-6E2A-EF08-F9D88F6D167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D2CDD27-3F5B-0CD0-42BC-7A42A034D5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2CFBDC-F140-2B41-BC56-9351D19C5FA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1944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F0EA3A-184A-ACE8-DB01-9D3554F430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9AA86B8-9CF3-12BA-6338-DEDCA8F292E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4B1585A-E38D-003D-D5EC-3D3B0C161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9879936-69D3-D1D8-81C8-2F25112532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9CFCCD-B818-2D4F-922B-9CB82FAD949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1043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2AD0A70-0E11-EA41-0955-504DF5E1B93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78595" y="195260"/>
            <a:ext cx="2108204" cy="4402141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AEFAAA6-CA1F-BEF0-1A2A-72C764EC2E48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252410" y="195260"/>
            <a:ext cx="6173791" cy="4402141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5CD01D5-E54D-23E6-4289-B7C47D28E6D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8DA4AE9-2B48-17B5-38A3-13F360642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14296C-9374-204F-9DE8-4FDE1FD96B2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6870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5D1656-8739-74EE-F63B-EC561DD26F1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841376"/>
            <a:ext cx="6858000" cy="1790696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73815C3-B9CB-2BB3-64D5-481F4E85368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2701923"/>
            <a:ext cx="6858000" cy="1241426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836391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9452C-24B4-B4FA-E7C1-57551E6E8BB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9A193E-81F2-B8BE-70A4-C6B138292F6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334687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98CD2F-8918-109A-EA77-03E598F5D18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282702"/>
            <a:ext cx="7886700" cy="213995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1C17C2C-CE18-2836-F5CA-D1B6A15741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3441701"/>
            <a:ext cx="7886700" cy="1125534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725505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C3948-7A43-8498-03F9-3E4CF5F6C4F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B13721-A766-9A16-BB62-5916A1DEB21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6EE489-EE6A-F228-21D5-D520F80B057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46848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6BD0EF-2627-2A4F-B7D5-2B12B71DE6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274640"/>
            <a:ext cx="7886700" cy="9937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517C6B-5F53-926C-748D-01B5590B60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260472"/>
            <a:ext cx="3868734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0D2233-A392-E9C3-E25F-0F164C39908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1879604"/>
            <a:ext cx="3868734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B23039-5044-AAD2-BBE9-4946F747CBF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50" y="1260472"/>
            <a:ext cx="3887791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8A210F4-82B1-A1EF-0B55-12706388C3F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50" y="1879604"/>
            <a:ext cx="3887791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612495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F1F278-80A5-5829-015E-B91FDAA7ABD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0843608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558827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4CAA95-9C6C-0658-0191-61A764FAAF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282702"/>
            <a:ext cx="7886700" cy="213995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72A85F1-806C-E08F-7EE8-02424BF9CF3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3441701"/>
            <a:ext cx="7886700" cy="1125534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407822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E6F675-D7DA-A4EF-EF21-23970CC463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F44775-3C85-3F89-B942-41F592B5EC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D8BF985-4A84-13F3-9094-81F14649782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861099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E1400F-DEE8-8FDF-2DE4-A9311510CC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BD3BFB3-7B96-B682-8C5A-9AF1AFB70D0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CF59F58-9D5F-4373-4B43-42685F9A55F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70883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63E3DA-B933-BFAE-9D71-D65AC8084EB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CBF8198-082E-0939-79E7-AF7FE1BAC69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680443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DA09B68-0316-8B24-2218-7DFBA5E1112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04789"/>
            <a:ext cx="2057400" cy="439261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018112-6F04-CCBE-D363-854E6A2759F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04789"/>
            <a:ext cx="6019796" cy="439261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116915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6DB153-235F-0466-EC67-EBBF874AF8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F8C75B-E99B-B164-7EF3-3D882CC9706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40E0DA-E589-F15B-43CD-0B325A18C12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203322"/>
            <a:ext cx="4038603" cy="339407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2356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559C8-D08B-AD0B-86C8-8DAD616D5E9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274640"/>
            <a:ext cx="7886700" cy="9937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85B1CE-CBC6-C219-711E-9D2335A861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260472"/>
            <a:ext cx="3868734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FD2A1DA-CA33-8560-A33B-10B953B6A4B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1879604"/>
            <a:ext cx="3868734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CD17D32-06BA-61BD-975F-CA525A85154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50" y="1260472"/>
            <a:ext cx="3887791" cy="619121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2EDD785-8864-144A-C82F-D1DE52237C2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50" y="1879604"/>
            <a:ext cx="3887791" cy="276224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756086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7723-95A5-EBC9-DCFD-CDEC6D1ADF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9675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11159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17039C-5FE5-E21A-3638-8FBF47CB12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5378D2-AB98-E68B-D35D-C85265A2FF9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AD868D5-A983-1FD4-DC3D-46D08D5F332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32239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BDCCD-B075-5982-49E0-F18C1E2583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42900"/>
            <a:ext cx="2949570" cy="120015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1D81B8B-1ED2-19B5-50CD-EAE460932B42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741358"/>
            <a:ext cx="4629150" cy="3654427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F2D904E-F5CD-1D03-D08F-16E9E64D7C4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1543050"/>
            <a:ext cx="2949570" cy="2859091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76036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14810B-DDA9-DE88-D8CA-2C346EF270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3" cy="85860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8C7DB38-3B02-6361-51B6-5AB21C906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203478"/>
            <a:ext cx="8229243" cy="33944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cs-CZ" sz="32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9">
            <a:extLst>
              <a:ext uri="{FF2B5EF4-FFF2-40B4-BE49-F238E27FC236}">
                <a16:creationId xmlns:a16="http://schemas.microsoft.com/office/drawing/2014/main" id="{98AE2D8E-9D43-D5F8-CA7E-EDDDB9C2F054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7956358" y="226798"/>
            <a:ext cx="955794" cy="745199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8C624501-2FB1-FA09-65A3-A1007F973A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642" y="195480"/>
            <a:ext cx="4536000" cy="50723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/>
          <a:p>
            <a:pPr lvl="0"/>
            <a:r>
              <a:rPr lang="cs-CZ"/>
              <a:t>Klepněte pro úpravu formátu titulního textuNázev listu</a:t>
            </a:r>
          </a:p>
        </p:txBody>
      </p:sp>
      <p:sp>
        <p:nvSpPr>
          <p:cNvPr id="4" name="Přímá spojnice 8">
            <a:extLst>
              <a:ext uri="{FF2B5EF4-FFF2-40B4-BE49-F238E27FC236}">
                <a16:creationId xmlns:a16="http://schemas.microsoft.com/office/drawing/2014/main" id="{672C9942-BF0E-1FA0-0D57-FAA57BAD862E}"/>
              </a:ext>
            </a:extLst>
          </p:cNvPr>
          <p:cNvSpPr/>
          <p:nvPr/>
        </p:nvSpPr>
        <p:spPr>
          <a:xfrm>
            <a:off x="251277" y="699479"/>
            <a:ext cx="7416716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363" cap="flat">
            <a:solidFill>
              <a:srgbClr val="655481"/>
            </a:solidFill>
            <a:custDash>
              <a:ds d="134572" sp="134572"/>
            </a:custDash>
            <a:miter/>
          </a:ln>
        </p:spPr>
        <p:txBody>
          <a:bodyPr vert="horz" wrap="squar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Přímá spojnice 10">
            <a:extLst>
              <a:ext uri="{FF2B5EF4-FFF2-40B4-BE49-F238E27FC236}">
                <a16:creationId xmlns:a16="http://schemas.microsoft.com/office/drawing/2014/main" id="{E7857295-64BD-36B3-B56D-9AA89FFF313A}"/>
              </a:ext>
            </a:extLst>
          </p:cNvPr>
          <p:cNvSpPr/>
          <p:nvPr/>
        </p:nvSpPr>
        <p:spPr>
          <a:xfrm>
            <a:off x="251277" y="4731837"/>
            <a:ext cx="8660520" cy="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-180"/>
              <a:gd name="f8" fmla="+- 0 0 -360"/>
              <a:gd name="f9" fmla="abs f3"/>
              <a:gd name="f10" fmla="abs f4"/>
              <a:gd name="f11" fmla="abs f5"/>
              <a:gd name="f12" fmla="*/ f7 f0 1"/>
              <a:gd name="f13" fmla="*/ f8 f0 1"/>
              <a:gd name="f14" fmla="?: f9 f3 1"/>
              <a:gd name="f15" fmla="?: f10 f4 1"/>
              <a:gd name="f16" fmla="?: f11 f5 1"/>
              <a:gd name="f17" fmla="*/ f12 1 f2"/>
              <a:gd name="f18" fmla="*/ f13 1 f2"/>
              <a:gd name="f19" fmla="*/ f14 1 21600"/>
              <a:gd name="f20" fmla="*/ f15 1 21600"/>
              <a:gd name="f21" fmla="*/ 21600 f14 1"/>
              <a:gd name="f22" fmla="*/ 21600 f15 1"/>
              <a:gd name="f23" fmla="+- f17 0 f1"/>
              <a:gd name="f24" fmla="+- f18 0 f1"/>
              <a:gd name="f25" fmla="min f20 f19"/>
              <a:gd name="f26" fmla="*/ f21 1 f16"/>
              <a:gd name="f27" fmla="*/ f22 1 f16"/>
              <a:gd name="f28" fmla="val f26"/>
              <a:gd name="f29" fmla="val f27"/>
              <a:gd name="f30" fmla="*/ f6 f25 1"/>
              <a:gd name="f31" fmla="*/ f28 f25 1"/>
              <a:gd name="f32" fmla="*/ f29 f2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30" y="f30"/>
              </a:cxn>
              <a:cxn ang="f24">
                <a:pos x="f31" y="f32"/>
              </a:cxn>
            </a:cxnLst>
            <a:rect l="f30" t="f30" r="f31" b="f32"/>
            <a:pathLst>
              <a:path>
                <a:moveTo>
                  <a:pt x="f30" y="f30"/>
                </a:moveTo>
                <a:lnTo>
                  <a:pt x="f31" y="f32"/>
                </a:lnTo>
              </a:path>
            </a:pathLst>
          </a:custGeom>
          <a:noFill/>
          <a:ln w="9363" cap="flat">
            <a:solidFill>
              <a:srgbClr val="655481"/>
            </a:solidFill>
            <a:custDash>
              <a:ds d="134572" sp="134572"/>
            </a:custDash>
            <a:miter/>
          </a:ln>
        </p:spPr>
        <p:txBody>
          <a:bodyPr vert="horz" wrap="square" lIns="90004" tIns="44997" rIns="90004" bIns="44997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6" name="Zástupný symbol pro zápatí 18">
            <a:extLst>
              <a:ext uri="{FF2B5EF4-FFF2-40B4-BE49-F238E27FC236}">
                <a16:creationId xmlns:a16="http://schemas.microsoft.com/office/drawing/2014/main" id="{95ABEE64-A0C7-4AA0-E60B-45AE251A5F28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36162" y="4731837"/>
            <a:ext cx="2895118" cy="2735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800" b="0" i="0" u="none" strike="noStrike" kern="1200" cap="none" spc="0" baseline="0">
                <a:solidFill>
                  <a:srgbClr val="655481"/>
                </a:solidFill>
                <a:uFillTx/>
                <a:latin typeface="Times New Roman" pitchFamily="18"/>
                <a:ea typeface="Lucida Sans Unicode" pitchFamily="2"/>
                <a:cs typeface="Times New Roman" pitchFamily="18"/>
              </a:defRPr>
            </a:lvl1pPr>
          </a:lstStyle>
          <a:p>
            <a:pPr lvl="0"/>
            <a:r>
              <a:rPr lang="cs-CZ"/>
              <a:t>Prostor pro doplňující informace, poznámky</a:t>
            </a:r>
          </a:p>
        </p:txBody>
      </p:sp>
      <p:sp>
        <p:nvSpPr>
          <p:cNvPr id="7" name="Zástupný symbol pro číslo snímku 19">
            <a:extLst>
              <a:ext uri="{FF2B5EF4-FFF2-40B4-BE49-F238E27FC236}">
                <a16:creationId xmlns:a16="http://schemas.microsoft.com/office/drawing/2014/main" id="{22B73D8E-BF97-1E42-654D-04C611A0F24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812359" y="4731837"/>
            <a:ext cx="1079641" cy="273597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800" b="0" i="0" u="none" strike="noStrike" kern="1200" cap="none" spc="0" baseline="0">
                <a:solidFill>
                  <a:srgbClr val="655481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F2B042B7-D874-E843-8058-160C6E1A485D}" type="slidenum">
              <a:t>‹#›</a:t>
            </a:fld>
            <a:endParaRPr lang="cs-CZ"/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89869331-AAE3-CCF8-BFD7-8DF4EB9B7D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203478"/>
            <a:ext cx="8229243" cy="33944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24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Times New Roman" pitchFamily="18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cs-CZ" sz="32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D1A08CC-CEED-FC70-9E5E-B4A7EC059A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05200"/>
            <a:ext cx="8229243" cy="85860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D199419-1D6F-EFBD-B101-6D97F563DB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203478"/>
            <a:ext cx="8229243" cy="33944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18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cs-CZ" sz="3200" b="0" i="0" u="none" strike="noStrike" kern="1200" cap="none" spc="0" baseline="0">
          <a:solidFill>
            <a:srgbClr val="655481"/>
          </a:solidFill>
          <a:uFillTx/>
          <a:latin typeface="Times New Roman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cs-CZ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avniprostor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9">
            <a:extLst>
              <a:ext uri="{FF2B5EF4-FFF2-40B4-BE49-F238E27FC236}">
                <a16:creationId xmlns:a16="http://schemas.microsoft.com/office/drawing/2014/main" id="{00BE5804-E605-E88C-AD4D-023C5749CE6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948361" y="555479"/>
            <a:ext cx="1699202" cy="132515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Obdélník 7">
            <a:extLst>
              <a:ext uri="{FF2B5EF4-FFF2-40B4-BE49-F238E27FC236}">
                <a16:creationId xmlns:a16="http://schemas.microsoft.com/office/drawing/2014/main" id="{65C4E548-1077-2AB7-9BE3-A31A29A6E900}"/>
              </a:ext>
            </a:extLst>
          </p:cNvPr>
          <p:cNvSpPr/>
          <p:nvPr/>
        </p:nvSpPr>
        <p:spPr>
          <a:xfrm>
            <a:off x="251642" y="267480"/>
            <a:ext cx="5616363" cy="4607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655481"/>
          </a:solidFill>
          <a:ln cap="flat">
            <a:noFill/>
            <a:prstDash val="solid"/>
          </a:ln>
        </p:spPr>
        <p:txBody>
          <a:bodyPr vert="horz" wrap="squar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DC896C7-5C9E-B892-A3B4-B15216CA5AA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7642" y="699479"/>
            <a:ext cx="5112355" cy="2159995"/>
          </a:xfrm>
        </p:spPr>
        <p:txBody>
          <a:bodyPr lIns="90004" tIns="44997" rIns="90004" bIns="44997" anchor="t"/>
          <a:lstStyle/>
          <a:p>
            <a:pPr lvl="0"/>
            <a:r>
              <a:rPr lang="cs-CZ" sz="2000" b="1" dirty="0">
                <a:solidFill>
                  <a:srgbClr val="FFFFFF"/>
                </a:solidFill>
                <a:cs typeface="Times New Roman" pitchFamily="18"/>
              </a:rPr>
              <a:t>Živnostenské právo a podnikání</a:t>
            </a:r>
            <a:endParaRPr lang="cs-CZ" sz="2000" b="1" dirty="0">
              <a:cs typeface="Times New Roman" pitchFamily="18"/>
            </a:endParaRP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A54F0E3F-62D6-A705-BF00-3E9CC99DF36D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763639" y="3219840"/>
            <a:ext cx="3888001" cy="1367640"/>
          </a:xfrm>
        </p:spPr>
        <p:txBody>
          <a:bodyPr lIns="90004" tIns="44997" rIns="90004" bIns="44997"/>
          <a:lstStyle/>
          <a:p>
            <a:pPr lvl="0" algn="r">
              <a:spcAft>
                <a:spcPts val="0"/>
              </a:spcAft>
            </a:pPr>
            <a:endParaRPr lang="cs-CZ" sz="1200" dirty="0">
              <a:solidFill>
                <a:srgbClr val="FFFFFF"/>
              </a:solidFill>
            </a:endParaRPr>
          </a:p>
          <a:p>
            <a:pPr lvl="0" algn="r">
              <a:spcAft>
                <a:spcPts val="0"/>
              </a:spcAft>
            </a:pPr>
            <a:r>
              <a:rPr lang="cs-CZ" sz="1200" dirty="0">
                <a:solidFill>
                  <a:srgbClr val="FFFFFF"/>
                </a:solidFill>
                <a:cs typeface="Times New Roman" pitchFamily="18"/>
              </a:rPr>
              <a:t>letní semestr 2025</a:t>
            </a:r>
          </a:p>
        </p:txBody>
      </p:sp>
      <p:sp>
        <p:nvSpPr>
          <p:cNvPr id="6" name="Podnadpis 2">
            <a:extLst>
              <a:ext uri="{FF2B5EF4-FFF2-40B4-BE49-F238E27FC236}">
                <a16:creationId xmlns:a16="http://schemas.microsoft.com/office/drawing/2014/main" id="{330D0834-3623-744B-B8E7-4C6D271694A0}"/>
              </a:ext>
            </a:extLst>
          </p:cNvPr>
          <p:cNvSpPr/>
          <p:nvPr/>
        </p:nvSpPr>
        <p:spPr>
          <a:xfrm>
            <a:off x="6955923" y="3723839"/>
            <a:ext cx="2015995" cy="115164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1" i="0" u="none" strike="noStrike" kern="1200" cap="none" spc="0" baseline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JUDr. Michal Vítek, Ph.D.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Odborný asistent, ÚVSSP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200" b="0" i="0" u="none" strike="noStrike" kern="1200" cap="none" spc="0" baseline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michal.vitek@fvp.slu.cz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1847E-6443-5F54-947C-CB2060A40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853E73-63BB-FAED-C748-CAF9E18501B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Provozování živnosti - podmínky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3C5D41A-E457-202B-1BDA-C701425626A9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EF83E79-6751-DE96-E8DE-13CA2B25621D}"/>
              </a:ext>
            </a:extLst>
          </p:cNvPr>
          <p:cNvSpPr txBox="1"/>
          <p:nvPr/>
        </p:nvSpPr>
        <p:spPr>
          <a:xfrm>
            <a:off x="479685" y="1034320"/>
            <a:ext cx="7135318" cy="3060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§ 6 ŽZ: obecné podmínky provozování živnosti: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plná svéprávnost;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bezúhonnost; 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dále se vyžaduje absence některé z překážek provozování živnosti uvedených v § 8 ŽZ. 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0896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AC5C6-867E-92B9-76F6-9A3F8210B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997727-5183-E86A-6185-3169454D7AC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Provozování živnosti - podmínky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651378-B52B-DCC7-1337-C1A01D1D9995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FFD0514-A861-0146-D117-CE5D0BD45A09}"/>
              </a:ext>
            </a:extLst>
          </p:cNvPr>
          <p:cNvSpPr txBox="1"/>
          <p:nvPr/>
        </p:nvSpPr>
        <p:spPr>
          <a:xfrm>
            <a:off x="479685" y="1034320"/>
            <a:ext cx="713531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Svéprávností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se rozumí způsobilost nabývat pro sebe vlastním právním jednáním práva a zavazovat se k povinnostem, tedy právně jednat. Podmínka svéprávnosti má význam u fyzických osob, u kterých dochází k postupnému nabývání svéprávnosti a nabytí plné svéprávnosti dosažením plnoletosti, tedy věku 18 let. ŽZ umožňuje i dřívější nabytí plné svéprávnosti dosažením věku, a to souhlasem soudu na návrh zákonného zástupce.</a:t>
            </a:r>
          </a:p>
          <a:p>
            <a:pPr algn="just"/>
            <a:endParaRPr lang="cs-CZ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400" dirty="0">
                <a:latin typeface="+mj-lt"/>
                <a:cs typeface="Times New Roman" panose="02020603050405020304" pitchFamily="18" charset="0"/>
              </a:rPr>
              <a:t>Za </a:t>
            </a:r>
            <a:r>
              <a:rPr lang="cs-CZ" sz="1400" b="1" dirty="0">
                <a:latin typeface="+mj-lt"/>
                <a:cs typeface="Times New Roman" panose="02020603050405020304" pitchFamily="18" charset="0"/>
              </a:rPr>
              <a:t>bezúhonnou</a:t>
            </a:r>
            <a:r>
              <a:rPr lang="cs-CZ" sz="1400" dirty="0">
                <a:latin typeface="+mj-lt"/>
                <a:cs typeface="Times New Roman" panose="02020603050405020304" pitchFamily="18" charset="0"/>
              </a:rPr>
              <a:t> se podle </a:t>
            </a:r>
            <a:r>
              <a:rPr lang="cs-CZ" sz="1400" dirty="0" err="1">
                <a:latin typeface="+mj-lt"/>
                <a:cs typeface="Times New Roman" panose="02020603050405020304" pitchFamily="18" charset="0"/>
              </a:rPr>
              <a:t>ust</a:t>
            </a:r>
            <a:r>
              <a:rPr lang="cs-CZ" sz="1400" dirty="0">
                <a:latin typeface="+mj-lt"/>
                <a:cs typeface="Times New Roman" panose="02020603050405020304" pitchFamily="18" charset="0"/>
              </a:rPr>
              <a:t>. § 6 odst. 2 ŽZ nepovažuje taková osoba, která byla pravomocně odsouzena pro trestný čin spáchaný úmyslně, jestliže byl tento čin spáchán v souvislosti s podnikáním, anebo s předmětem podnikání, o který žádá nebo který ohlašuje, pokud však již nedošlo k zahlazení trestu. Bezúhonnost je povinna prokázat jak osoba domácí, tak zahraniční, přičemž u zahraniční osoby se prokazuje dokumentem obdobným k výpisu z rejstříku trestů a současně výpisem z rejstříku trestů v České republice.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4992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D1BC8-D1F9-B3DB-E35D-482FF97AA8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B832C0-AAED-DAF5-CEFF-43592AFE6AD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Provozování živnosti - podmínky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303AEE1-B180-AFCE-5FA3-DAE2EE0B97C1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DB97930-F885-9DBF-A035-F3EA3613737A}"/>
              </a:ext>
            </a:extLst>
          </p:cNvPr>
          <p:cNvSpPr txBox="1"/>
          <p:nvPr/>
        </p:nvSpPr>
        <p:spPr>
          <a:xfrm>
            <a:off x="479685" y="1034320"/>
            <a:ext cx="7135318" cy="4233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Překážky provozování živnosti:</a:t>
            </a:r>
            <a:endParaRPr lang="cs-CZ" sz="1400" b="1" dirty="0">
              <a:latin typeface="+mj-lt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prohlášení konkurzu a vedení insolvenčního řízení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 to ode dne, kdy došlo v průběhu insolvenčního řízení k prodeji obchodního závodu v rámci zpeněžení majetkové podstaty úpadce. Překážka se týká také osoby, u níž soud rozhodnul pravomocně o zrušení konkurzu proto, že majetek této osoby nestačí pro uspokojení věřitelů;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uložení zákazu činnosti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která se kryje s věcným vymezením živnosti, kterou uvedená osoba provozuje, přičemž zákaz činnosti může být uložen rozhodnutím správního orgánu či soudu (tedy uložením trestu);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b="1" dirty="0">
                <a:latin typeface="+mj-lt"/>
                <a:cs typeface="Times New Roman" panose="02020603050405020304" pitchFamily="18" charset="0"/>
              </a:rPr>
              <a:t>nabytí</a:t>
            </a:r>
            <a:r>
              <a:rPr lang="cs-CZ" sz="1400" b="1" dirty="0">
                <a:effectLst/>
                <a:latin typeface="+mj-lt"/>
                <a:ea typeface="Calibri" panose="020F0502020204030204" pitchFamily="34" charset="0"/>
              </a:rPr>
              <a:t> právní moci rozhodnutí o zrušení živnostenského oprávnění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 osoby. O zrušení živnostenského oprávnění rozhodne živnostenský úřad v souladu s § 58 odst. 2 ŽZ tehdy, pokud podnikající osoba závažným způsobem porušení podmínky stanovené ŽZ či zvláštními právními předpisy</a:t>
            </a:r>
            <a:r>
              <a:rPr lang="cs-CZ" sz="1400" dirty="0">
                <a:effectLst/>
                <a:latin typeface="+mj-lt"/>
              </a:rPr>
              <a:t> </a:t>
            </a:r>
            <a:endParaRPr lang="cs-CZ" sz="1400" dirty="0">
              <a:latin typeface="+mj-lt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42248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CD01E-F6DB-E0A4-2B30-CF2337607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5515BF-8CEA-5C58-F43F-093A1473103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Zvláštní podmínky provozování živnosti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175BAB-8527-217A-C70A-0CC53F5AF6FB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358FA6F-C709-C144-C6F0-6CAF148C2D7A}"/>
              </a:ext>
            </a:extLst>
          </p:cNvPr>
          <p:cNvSpPr txBox="1"/>
          <p:nvPr/>
        </p:nvSpPr>
        <p:spPr>
          <a:xfrm>
            <a:off x="479685" y="1034320"/>
            <a:ext cx="7135318" cy="293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případě tzv. </a:t>
            </a: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zvláštních podmínek provozování živnosti 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podle § 7 ŽZ hovoříme o podmínky odborné či jiné způsobilosti, pokud je ŽZ či jiné právní předpisy vyžadují.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Zvláštní podmínky lze rozdělit na: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i) kvalifikační podmínky a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podmínky prokazování odborné a jiné způsobilosti a dokládání praxe, zejména prostřednictvím odpovědného zástupce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52129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1A018-57A8-67CF-E99F-8455731BF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12EE56-8537-2FFD-E856-D02A874BEA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Zvláštní podmínky provozování živnosti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864718C-6670-1F96-1289-364230D944AB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067DB5B-2042-665E-92C5-FEC7C62B2D44}"/>
              </a:ext>
            </a:extLst>
          </p:cNvPr>
          <p:cNvSpPr txBox="1"/>
          <p:nvPr/>
        </p:nvSpPr>
        <p:spPr>
          <a:xfrm>
            <a:off x="479685" y="1034320"/>
            <a:ext cx="7135318" cy="2122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Institut </a:t>
            </a:r>
            <a:r>
              <a:rPr lang="cs-CZ" sz="1400" b="1" dirty="0">
                <a:effectLst/>
                <a:latin typeface="+mj-lt"/>
                <a:ea typeface="Calibri" panose="020F0502020204030204" pitchFamily="34" charset="0"/>
              </a:rPr>
              <a:t>odpovědného zástupce 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upravený v </a:t>
            </a:r>
            <a:r>
              <a:rPr lang="cs-CZ" sz="1400" dirty="0" err="1">
                <a:effectLst/>
                <a:latin typeface="+mj-lt"/>
                <a:ea typeface="Calibri" panose="020F0502020204030204" pitchFamily="34" charset="0"/>
              </a:rPr>
              <a:t>ust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. § 11 slouží k zajištění splnění podmínky odborné způsobilosti u podnikatele, který sám takovou způsobilostí nedisponuje. Právnická osoba je povinna ustanovit odpovědného zástupce vždy, pokud provozuje regulovanou živnost. Odpovědný zástupce právnické osoby musí v takovém případě splnit sám i obecné podmínky provozování živnosti, tedy bezúhonnost a plnou svéprávnost. Odpovědným zástupcem rovněž nemůže být osoba, u které je dána některá z překážek provozování živnosti</a:t>
            </a:r>
            <a:r>
              <a:rPr lang="cs-CZ" sz="1400" dirty="0">
                <a:latin typeface="+mj-lt"/>
                <a:ea typeface="Calibri" panose="020F0502020204030204" pitchFamily="34" charset="0"/>
              </a:rPr>
              <a:t>.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06594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FDD35-2226-A9A7-E2F3-039AEFDC6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9AA64C-EF74-DEE4-CCE6-B243C322AD5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Jednotlivé povinnosti provozování živnosti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D158FB-7EFC-542E-C8CD-62632EF945E0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B60870A-82FE-A839-BB75-0BF46439EE60}"/>
              </a:ext>
            </a:extLst>
          </p:cNvPr>
          <p:cNvSpPr txBox="1"/>
          <p:nvPr/>
        </p:nvSpPr>
        <p:spPr>
          <a:xfrm>
            <a:off x="479685" y="1034320"/>
            <a:ext cx="7135318" cy="2242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Zřízení a označení provozovny</a:t>
            </a:r>
            <a:r>
              <a:rPr lang="cs-CZ" sz="1400" dirty="0">
                <a:latin typeface="+mj-lt"/>
              </a:rPr>
              <a:t>: povinnost oznamovací a označovací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Povinnost zajištění účasti odpovědného zástupce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Povinnost označení místa podnikání pro doručování písemností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Povinnost zajistit, aby v provozovně byly doklady prokazující způsob nabytí prodávaného zboží</a:t>
            </a:r>
          </a:p>
        </p:txBody>
      </p:sp>
    </p:spTree>
    <p:extLst>
      <p:ext uri="{BB962C8B-B14F-4D97-AF65-F5344CB8AC3E}">
        <p14:creationId xmlns:p14="http://schemas.microsoft.com/office/powerpoint/2010/main" val="1717865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BF2377-CEB7-B7B5-0060-7662D9749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53EC7-6005-FFD9-2385-837CC3432AE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Druhy živností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3EC89E-4480-D362-E1C8-E8D5F4FE3EB8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6A280A3-7391-ECF8-39D6-6984AB220419}"/>
              </a:ext>
            </a:extLst>
          </p:cNvPr>
          <p:cNvSpPr txBox="1"/>
          <p:nvPr/>
        </p:nvSpPr>
        <p:spPr>
          <a:xfrm>
            <a:off x="479685" y="1034320"/>
            <a:ext cx="7135318" cy="3105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lphaUcParenR"/>
            </a:pPr>
            <a:r>
              <a:rPr lang="cs-CZ" sz="1400" b="1" dirty="0">
                <a:latin typeface="+mj-lt"/>
              </a:rPr>
              <a:t>Ohlašovací a B) Koncesované 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</a:rPr>
              <a:t>Ad A) Ohlašovací živnosti: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Řemeslné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Vázané</a:t>
            </a:r>
          </a:p>
          <a:p>
            <a:pPr marL="3429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400" b="1" dirty="0">
                <a:latin typeface="+mj-lt"/>
              </a:rPr>
              <a:t>Volné živnosti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</a:rPr>
              <a:t>Ad B) Koncesované </a:t>
            </a:r>
          </a:p>
        </p:txBody>
      </p:sp>
    </p:spTree>
    <p:extLst>
      <p:ext uri="{BB962C8B-B14F-4D97-AF65-F5344CB8AC3E}">
        <p14:creationId xmlns:p14="http://schemas.microsoft.com/office/powerpoint/2010/main" val="414836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E2348-0F23-718F-28BA-794128075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1EA9AE-EBC3-B49B-43D4-384D1822178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Druhy živností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1B3696-B568-2958-8EA5-55990DE1B806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8F0907D-81C6-7F63-B16F-81E2DF65BE67}"/>
              </a:ext>
            </a:extLst>
          </p:cNvPr>
          <p:cNvSpPr txBox="1"/>
          <p:nvPr/>
        </p:nvSpPr>
        <p:spPr>
          <a:xfrm>
            <a:off x="479685" y="1034320"/>
            <a:ext cx="7135318" cy="3848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</a:rPr>
              <a:t>Dělení živností podle druhové činnosti: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mezi </a:t>
            </a: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živnosti obchodní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řadíme ty z živností, jejichž předmětem činnosti je koupě zboží za účelem dalšího prodeje či pronájmu zboží;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živnosti výrobní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spočívají ve výrobě, prodeji a opravě zboží;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živnosti poskytující služby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poskytují činnosti spořívající v poskytování oprav a údržby věcí, přepravě osob a zboží, provozu cestovních kanceláří, ubytování, hostinské činnosti a dalších obdobných činností.</a:t>
            </a: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b="1" dirty="0">
              <a:latin typeface="+mj-lt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5274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F3563-8250-6F73-98E4-2AE94A61C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22A2BB-65BC-4E5A-D9C3-8A95A9FE811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6662726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Kontrola na úseku živnostenského podnikání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08E9B-8B1C-5AC5-5F16-EF007D34E0C1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9544952-1336-9312-F991-73F41962653F}"/>
              </a:ext>
            </a:extLst>
          </p:cNvPr>
          <p:cNvSpPr txBox="1"/>
          <p:nvPr/>
        </p:nvSpPr>
        <p:spPr>
          <a:xfrm>
            <a:off x="479685" y="1034320"/>
            <a:ext cx="7135318" cy="4187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Konkrétní předmět živnostenské kontroly se zaměřuje na: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ověření skutečností, zda příslušná osoba disponuje příslušným živnostenským oprávněním a skutečnosti, zda je sama osoba způsobilá k výkonu živnosti, 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kontrolu konkrétních podmínek stanovených právní úpravou pro předmětný druh živnosti; v souladu s tím také například dodržování povinností při značení lihu a nakládání s lihem podle § 69a odst. 2 ŽZ;</a:t>
            </a:r>
          </a:p>
          <a:p>
            <a:pPr marL="342900" lvl="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kontrolu skutečností vyplývajících z povinností umístění a označení provozovny, vč. plnění dalších povinností ve vztahu k provozovně;</a:t>
            </a:r>
          </a:p>
          <a:p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kontrolu dalších skutečností vztahujících se k živnostenskému podnikání, které vyplývají ze zvláštních právních předpisů (ochrana spotřebitele) – v případě takového zjištění postoupí živnostenský úřad věc věcně příslušnému orgánu k dalšímu procesnímu postupu</a:t>
            </a:r>
            <a:endParaRPr lang="cs-CZ" sz="1400" b="1" dirty="0">
              <a:latin typeface="+mj-lt"/>
            </a:endParaRPr>
          </a:p>
          <a:p>
            <a:pPr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57592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0E845-EEE3-73F1-3D57-B8A9F7597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9B13D4-0216-38F8-E1D2-7DE555E0DCE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6662726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Kontrola na úseku živnostenského podnikání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2350AB-2ED4-2852-1BB7-1DECC7D581D5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7561794-AB19-F4B1-E5A0-38E1DA89155F}"/>
              </a:ext>
            </a:extLst>
          </p:cNvPr>
          <p:cNvSpPr txBox="1"/>
          <p:nvPr/>
        </p:nvSpPr>
        <p:spPr>
          <a:xfrm>
            <a:off x="479685" y="1034320"/>
            <a:ext cx="7135318" cy="2617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effectLst/>
                <a:latin typeface="+mj-lt"/>
                <a:ea typeface="Calibri" panose="020F0502020204030204" pitchFamily="34" charset="0"/>
              </a:rPr>
              <a:t>Živnostenská kontrola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</a:rPr>
              <a:t> v individuálním případě je zahajována výlučně z moci úřední, a to jak na základě známých živnostenskému úřadu z úřední činnosti, tak na podnět soukromé osoby, která nemá na předmětném úseku žádnou působnost. Při vyhodnocení podaného podnětu k zahájení živnostenské kontroly se přiměřeně užijí ustanovení § 42 SŘ. </a:t>
            </a:r>
            <a:endParaRPr lang="cs-CZ" sz="1400" b="1" dirty="0">
              <a:effectLst/>
              <a:latin typeface="+mj-lt"/>
              <a:ea typeface="Calibri" panose="020F0502020204030204" pitchFamily="34" charset="0"/>
            </a:endParaRP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</a:rPr>
              <a:t>Vymezení rozsahu živnostenské kontroly vychází z </a:t>
            </a:r>
            <a:r>
              <a:rPr lang="cs-CZ" sz="1400" dirty="0" err="1">
                <a:latin typeface="+mj-lt"/>
              </a:rPr>
              <a:t>ust</a:t>
            </a:r>
            <a:r>
              <a:rPr lang="cs-CZ" sz="1400" dirty="0">
                <a:latin typeface="+mj-lt"/>
              </a:rPr>
              <a:t>. § 60a ŽZ. Živnostenské úřady zejména sledují, zda a jak jsou plněny povinnosti stanovené živnostenským zákonem, ustanoveními zvláštních předpisů vztahujícím se na živnostenské podnikání, poskytování služeb podle § 69a, tedy v případech přeshraničního poskytování služeb, a dále na podmínky provozování živnosti uložené v rozhodnutí o udělení koncese </a:t>
            </a:r>
          </a:p>
        </p:txBody>
      </p:sp>
    </p:spTree>
    <p:extLst>
      <p:ext uri="{BB962C8B-B14F-4D97-AF65-F5344CB8AC3E}">
        <p14:creationId xmlns:p14="http://schemas.microsoft.com/office/powerpoint/2010/main" val="223576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584CA9-D6DA-9E78-D565-E71CBAE8105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>
                <a:cs typeface="Arial" pitchFamily="2"/>
              </a:rPr>
              <a:t>Podmínky absolvování předmětu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AF74997-6A83-4894-C779-10EB6EA661D4}"/>
              </a:ext>
            </a:extLst>
          </p:cNvPr>
          <p:cNvSpPr/>
          <p:nvPr/>
        </p:nvSpPr>
        <p:spPr>
          <a:xfrm>
            <a:off x="395642" y="987478"/>
            <a:ext cx="6768361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R="0" lvl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kern="0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Zisk 80 kvalifikačních bodů.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Body je možné získat: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AutoNum type="alphaL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kern="0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Aktivní účastí v rozsahu max. 10 bodů (účast nad 70%)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AutoNum type="alphaL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Vypracováním eseje na </a:t>
            </a:r>
            <a:r>
              <a:rPr lang="cs-CZ" sz="1400" kern="0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zvolené téma v rozsahu max. 10 bodů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AutoNum type="alphaLcParenR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Písem</a:t>
            </a:r>
            <a:r>
              <a:rPr lang="cs-CZ" sz="1400" kern="0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ným testem z předmětu max. 100 bodů 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457200" marR="0" lvl="1" indent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Doporučená literatura:</a:t>
            </a:r>
          </a:p>
          <a:p>
            <a:pPr marL="742950" marR="0" lvl="1" indent="-28575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Zákon + komentář</a:t>
            </a:r>
          </a:p>
          <a:p>
            <a:pPr marL="742950" marR="0" lvl="1" indent="-28575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Studijní opory</a:t>
            </a:r>
          </a:p>
          <a:p>
            <a:pPr marL="742950" marR="0" lvl="1" indent="-28575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Monografie (zejména </a:t>
            </a:r>
            <a:r>
              <a:rPr lang="cs-CZ" sz="1400" b="0" i="0" u="none" strike="noStrike" kern="0" cap="none" spc="0" baseline="0" dirty="0" err="1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Wolters</a:t>
            </a: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</a:t>
            </a:r>
            <a:r>
              <a:rPr lang="cs-CZ" sz="1400" b="0" i="0" u="none" strike="noStrike" kern="0" cap="none" spc="0" baseline="0" dirty="0" err="1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Kluwer</a:t>
            </a: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)</a:t>
            </a:r>
          </a:p>
          <a:p>
            <a:pPr marL="742950" marR="0" lvl="1" indent="-28575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0" i="0" u="none" strike="noStrike" kern="0" cap="none" spc="0" baseline="0" dirty="0" err="1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www.epravo.cz</a:t>
            </a: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, </a:t>
            </a:r>
            <a:r>
              <a:rPr lang="cs-CZ" sz="1400" b="0" i="0" u="none" strike="noStrike" kern="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www.pravniprostor.cz</a:t>
            </a:r>
            <a:endParaRPr lang="cs-CZ" sz="1400" b="0" i="0" u="none" strike="noStrike" kern="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2F3E5-46B0-0D77-296A-D3DD32964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A97089-849A-E046-A5B1-2C503654DCA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Trestněprávní rovina živnostenského podnikání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56C8DF-B489-C766-A9C4-72D375A527A6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280ACF6-539C-C1F5-BE8A-09AD74B19F1F}"/>
              </a:ext>
            </a:extLst>
          </p:cNvPr>
          <p:cNvSpPr txBox="1"/>
          <p:nvPr/>
        </p:nvSpPr>
        <p:spPr>
          <a:xfrm>
            <a:off x="479685" y="1034320"/>
            <a:ext cx="7135318" cy="342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Možný následek porušení povinností ŽŽ může směřovat i do závěru o trestněprávním postihu, a to zejména v podobě spáchání trestného činu neoprávněného podnikání podle § 251 zákona č. 40/2009 Sb., trestního zákoníku („</a:t>
            </a:r>
            <a:r>
              <a:rPr lang="cs-CZ" sz="14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TZ</a:t>
            </a:r>
            <a:r>
              <a:rPr lang="cs-CZ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“). Toho se dopustí ten, kdo neoprávněně ve větším rozsahu poskytuje služby nebo provozuje výrobní, obchodní či jiné podnikání. Možným trestem je v závislosti na rozsah způsobené škody či motiv sazba až osmi let trestu odnětí svobody. Na místě je rovněž zmínit skutkovou podstatu t.č. poškozování spotřebitele podle § 253 TZ.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  <a:cs typeface="Times New Roman" panose="02020603050405020304" pitchFamily="18" charset="0"/>
              </a:rPr>
              <a:t>Pokud se živnostenský úřad v rámci své kontrolní činnosti dozví o skutečnostech, které nasvědčují možné spáchání trestného činu, je povinen věc bez zbytečného odkladu předat orgánu činnému v trestním řízení, který následně činí odpovídající úkony prověřování podle zákona č. 141/1961 Sb., trestního řádu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788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95B6A4-EFB6-E08B-FC46-FE4ED3E6C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F2C35B-6388-F291-C488-B83432CD2A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Živnostenské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E364D2-1AA6-EACD-8C5C-0668A9DE8B0F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pic>
        <p:nvPicPr>
          <p:cNvPr id="4" name="Obrázek 3" descr="Obsah obrázku text&#10;&#10;Popis byl vytvořen automaticky">
            <a:extLst>
              <a:ext uri="{FF2B5EF4-FFF2-40B4-BE49-F238E27FC236}">
                <a16:creationId xmlns:a16="http://schemas.microsoft.com/office/drawing/2014/main" id="{C11D399A-DB21-D4CE-B8A9-077B4707CA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54" y="702715"/>
            <a:ext cx="2889816" cy="4087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1680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B02B2-F3B3-CB00-B047-7ADADEDC6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C6139042-3856-9F6D-B9BD-E49CA5AA2D38}"/>
              </a:ext>
            </a:extLst>
          </p:cNvPr>
          <p:cNvSpPr/>
          <p:nvPr/>
        </p:nvSpPr>
        <p:spPr>
          <a:xfrm>
            <a:off x="251642" y="267480"/>
            <a:ext cx="3456002" cy="4607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655481"/>
          </a:solidFill>
          <a:ln cap="flat">
            <a:noFill/>
            <a:prstDash val="solid"/>
          </a:ln>
        </p:spPr>
        <p:txBody>
          <a:bodyPr vert="horz" wrap="squar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B899D85-56BE-307B-FF24-05A192619A29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956002" y="226798"/>
            <a:ext cx="955794" cy="68832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6A14DD79-142A-D64C-4951-303AB817181A}"/>
              </a:ext>
            </a:extLst>
          </p:cNvPr>
          <p:cNvSpPr/>
          <p:nvPr/>
        </p:nvSpPr>
        <p:spPr>
          <a:xfrm>
            <a:off x="395642" y="1923842"/>
            <a:ext cx="2448004" cy="266400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012F5E4E-373C-F639-2938-818406A1CBD8}"/>
              </a:ext>
            </a:extLst>
          </p:cNvPr>
          <p:cNvSpPr/>
          <p:nvPr/>
        </p:nvSpPr>
        <p:spPr>
          <a:xfrm>
            <a:off x="4068001" y="1131478"/>
            <a:ext cx="3887635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949DD9CA-9955-E5A4-8D9E-7CB7AEA28104}"/>
              </a:ext>
            </a:extLst>
          </p:cNvPr>
          <p:cNvSpPr/>
          <p:nvPr/>
        </p:nvSpPr>
        <p:spPr>
          <a:xfrm>
            <a:off x="388080" y="411480"/>
            <a:ext cx="3182761" cy="2015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 dirty="0">
                <a:solidFill>
                  <a:srgbClr val="FFFFFF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Blok B)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kern="0" dirty="0">
                <a:solidFill>
                  <a:srgbClr val="FFFFFF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Právní formy podnikání</a:t>
            </a:r>
            <a:endParaRPr lang="cs-CZ" sz="2400" b="1" i="0" u="none" strike="noStrike" kern="0" cap="none" spc="0" baseline="0" dirty="0">
              <a:solidFill>
                <a:srgbClr val="FFFFFF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DF676290-1145-32A4-9723-899A6EA61F23}"/>
              </a:ext>
            </a:extLst>
          </p:cNvPr>
          <p:cNvSpPr/>
          <p:nvPr/>
        </p:nvSpPr>
        <p:spPr>
          <a:xfrm>
            <a:off x="395642" y="2571841"/>
            <a:ext cx="2952003" cy="2015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1381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B0A41-30B0-A238-135C-7CF459F56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CFDAD8-9567-74C0-B0B0-7EE942CB3B0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Právo obchodních společností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EC44CA9-5642-5D58-732A-5C8657D36C15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D1D274D-AAA1-DBEA-8BFD-F1AE9644990E}"/>
              </a:ext>
            </a:extLst>
          </p:cNvPr>
          <p:cNvSpPr txBox="1"/>
          <p:nvPr/>
        </p:nvSpPr>
        <p:spPr>
          <a:xfrm>
            <a:off x="479685" y="1034320"/>
            <a:ext cx="7135318" cy="3105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Podnikání je možné realizovat</a:t>
            </a: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jako fyzická osoba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prostřednictvím účasti na právnické osobě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Účast na právnické osobě</a:t>
            </a: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založení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- vznik právnické osoby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7316FD6-A40A-BAC3-C4D7-A3DB070D63CF}"/>
              </a:ext>
            </a:extLst>
          </p:cNvPr>
          <p:cNvSpPr/>
          <p:nvPr/>
        </p:nvSpPr>
        <p:spPr>
          <a:xfrm>
            <a:off x="412354" y="9241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2859899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14686-EF48-6778-9463-638842745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11F83-46A6-733D-3EF6-B7BEF0F91A4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Právo obchodních společností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6890C17-F970-06B6-3D08-D85D4823B154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BD236CD-8AEE-5A66-8917-C2703513D49D}"/>
              </a:ext>
            </a:extLst>
          </p:cNvPr>
          <p:cNvSpPr txBox="1"/>
          <p:nvPr/>
        </p:nvSpPr>
        <p:spPr>
          <a:xfrm>
            <a:off x="479685" y="1034320"/>
            <a:ext cx="7135318" cy="4104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právní poměry právnické osoby je nejrelevantnější zakladatelské právní jednání (listina, smlouva):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názvu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společnosti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sídla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společnosti (prokázání titulu k umístění)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společníků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společnosti včetně uvedení jejich podílů, přičemž společníky mohou být jak právnické, tak fyzické osoby. Vzhledem k povinnostem stanoveným na základě zákona č. 37/2021 Sb., o evidenci skutečných majitelů, je vyžadováno, aby do jím zřizované evidence skutečných majitelů byl zapsán tzv. skutečný majitel společnosti, tedy osoba, která v konečném důsledku vlastní či kontroluje právnickou osobu nebo právní uspořádání;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předmětu podnikání 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činnosti společnosti, přičemž předmět podnikání musí odpovídat některé ze zákonem definovaných živností, a pokud se nejedná o podnikání živnostenské, potom některému druhu podnikání upravenému zvláštními právními předpisy;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lphaLcParenR"/>
            </a:pP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výše základního kapitálu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vkladů společníků a způsobu splacení základního kapitálu, přičemž společnost není povinna složenou výši základního kapitálu mít alokovanou na svém účtu – základní kapitál se může ve společnosti nacházet formou hmotného majetku či závodu jako takového. V takovém případě je však vyžadováno, aby vklad základního kapitálu byl znalecky oceněn.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8FA82820-17CE-E83D-411C-3437D4F0F272}"/>
              </a:ext>
            </a:extLst>
          </p:cNvPr>
          <p:cNvSpPr/>
          <p:nvPr/>
        </p:nvSpPr>
        <p:spPr>
          <a:xfrm>
            <a:off x="412354" y="9241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580223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772C7-0C29-75F0-F509-DD3510303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C5215-045D-C666-C5E1-C0F74B44184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1" y="195480"/>
            <a:ext cx="5560435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Právo obchodních společností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6179E1F-3FD5-6BE4-2D47-C2B8DD24A444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5E95BC9-FE3A-98FC-9264-34E76AA11D77}"/>
              </a:ext>
            </a:extLst>
          </p:cNvPr>
          <p:cNvSpPr txBox="1"/>
          <p:nvPr/>
        </p:nvSpPr>
        <p:spPr>
          <a:xfrm>
            <a:off x="479685" y="1034320"/>
            <a:ext cx="7135318" cy="3679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právní poměry právnické osoby je nejrelevantnější zakladatelské právní jednání (listina, smlouva):</a:t>
            </a:r>
          </a:p>
          <a:p>
            <a:pPr lvl="0" algn="just">
              <a:lnSpc>
                <a:spcPct val="115000"/>
              </a:lnSpc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f)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určení právní formy 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doby trvání společnosti, přičemž společnost se nemůže odchýlit od některé z právních forem, které </a:t>
            </a:r>
            <a:r>
              <a:rPr lang="cs-CZ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ZoK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předepisuje. Co do trvání společnosti zákon umožňuje, aby byla společnost zřízena na dobu určitou i neurčitou, přičemž v naprosté většině případů je společnost zřizována právě na dobu neurčitou;</a:t>
            </a:r>
          </a:p>
          <a:p>
            <a:pPr lvl="0" algn="just">
              <a:lnSpc>
                <a:spcPct val="115000"/>
              </a:lnSpc>
            </a:pPr>
            <a:r>
              <a:rPr lang="cs-CZ" sz="12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g)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stanovení orgánů společnost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tedy zejména statutárního orgánu, v některých případech také orgánu dozorového;</a:t>
            </a:r>
          </a:p>
          <a:p>
            <a:pPr lvl="0" algn="just">
              <a:lnSpc>
                <a:spcPct val="115000"/>
              </a:lnSpc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h)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vymezení počtu a kompetence členů statutárního orgánu 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 pokud společenská smlouva tuto skutečnost jinak neupraví, má se za to, že statutární orgán jedná způsobem, který pro jeho jednání stanoví zákon;</a:t>
            </a:r>
          </a:p>
          <a:p>
            <a:pPr lvl="0" algn="just">
              <a:lnSpc>
                <a:spcPct val="115000"/>
              </a:lnSpc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i)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vymezení kompetencí valné hromady společnosti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přičemž valná hromada, jako vrcholný orgán společnosti, je oprávněn rozhodovat v zásadě ve všech jím vymezených záležitostech společnosti. Předmětem úpravy ve společenské smlouvě bývá také stanovení minimálních </a:t>
            </a:r>
            <a:r>
              <a:rPr lang="cs-CZ" sz="12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kvór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kvalifikovaných většin pro rozhodování společnosti;</a:t>
            </a:r>
          </a:p>
          <a:p>
            <a:pPr lvl="0" algn="just">
              <a:lnSpc>
                <a:spcPct val="115000"/>
              </a:lnSpc>
            </a:pP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J) </a:t>
            </a:r>
            <a:r>
              <a:rPr lang="cs-CZ" sz="12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další ustanovení společenské smlouvy </a:t>
            </a:r>
            <a:r>
              <a:rPr lang="cs-CZ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(například pravidla pro převod, rozdělení a zastavení podílů, pravidla zániku účasti společníka, stanovení příplatkové povinnosti a další).  </a:t>
            </a:r>
          </a:p>
          <a:p>
            <a:pPr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lang="cs-CZ" sz="14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9D77841-6B75-2FB5-3CD1-808EDDA443C6}"/>
              </a:ext>
            </a:extLst>
          </p:cNvPr>
          <p:cNvSpPr/>
          <p:nvPr/>
        </p:nvSpPr>
        <p:spPr>
          <a:xfrm>
            <a:off x="412354" y="9241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62777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íky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EF7CD0-CAB3-85F1-84A5-CD1CF1AFAF2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924001" y="2211842"/>
            <a:ext cx="4679999" cy="215642"/>
          </a:xfrm>
        </p:spPr>
        <p:txBody>
          <a:bodyPr anchorCtr="1"/>
          <a:lstStyle/>
          <a:p>
            <a:pPr lvl="0" algn="ctr"/>
            <a:r>
              <a:rPr lang="cs-CZ" sz="4000">
                <a:cs typeface="Arial" pitchFamily="2"/>
              </a:rPr>
              <a:t>Díky!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7A0AB28A-3B23-66C3-C250-757ED93AEBA6}"/>
              </a:ext>
            </a:extLst>
          </p:cNvPr>
          <p:cNvSpPr/>
          <p:nvPr/>
        </p:nvSpPr>
        <p:spPr>
          <a:xfrm>
            <a:off x="251642" y="267480"/>
            <a:ext cx="3456002" cy="46079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655481"/>
          </a:solidFill>
          <a:ln cap="flat">
            <a:noFill/>
            <a:prstDash val="solid"/>
          </a:ln>
        </p:spPr>
        <p:txBody>
          <a:bodyPr vert="horz" wrap="squar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167BD38-503A-E9CA-8E43-561923C4640A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956002" y="226798"/>
            <a:ext cx="955794" cy="68832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0A551251-409C-D36A-CFAA-70E9EB85BAFF}"/>
              </a:ext>
            </a:extLst>
          </p:cNvPr>
          <p:cNvSpPr/>
          <p:nvPr/>
        </p:nvSpPr>
        <p:spPr>
          <a:xfrm>
            <a:off x="395642" y="1923842"/>
            <a:ext cx="2448004" cy="266400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5D6F8F0-31AA-721F-02AA-1B9649132E85}"/>
              </a:ext>
            </a:extLst>
          </p:cNvPr>
          <p:cNvSpPr/>
          <p:nvPr/>
        </p:nvSpPr>
        <p:spPr>
          <a:xfrm>
            <a:off x="4068001" y="1131478"/>
            <a:ext cx="3887635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Základní milníky tématu: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dirty="0">
              <a:solidFill>
                <a:srgbClr val="655481"/>
              </a:solidFill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</a:t>
            </a:r>
            <a:r>
              <a:rPr lang="cs-CZ" sz="1400" b="1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- role podnikání v ekonomice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- závislá vs. </a:t>
            </a:r>
            <a:r>
              <a:rPr lang="cs-CZ" sz="1400" b="1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samostatná činnost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- „svět“ podnikatele a veřejnoprávní zásahy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 - geneze veřejnoprávní úpravy podnikání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>
                <a:solidFill>
                  <a:srgbClr val="655481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 -  současná koncepce veřejnoprávní úpravy podnikání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 - pojem živnosti a živnostenského práva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dirty="0">
                <a:solidFill>
                  <a:srgbClr val="655481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 - druhy živností</a:t>
            </a: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E313F82-5B8C-ED1E-2110-93E8420C274C}"/>
              </a:ext>
            </a:extLst>
          </p:cNvPr>
          <p:cNvSpPr/>
          <p:nvPr/>
        </p:nvSpPr>
        <p:spPr>
          <a:xfrm>
            <a:off x="388080" y="411480"/>
            <a:ext cx="3182761" cy="2015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i="0" u="none" strike="noStrike" kern="0" cap="none" spc="0" baseline="0" dirty="0">
                <a:solidFill>
                  <a:srgbClr val="FFFFFF"/>
                </a:solidFill>
                <a:uFillTx/>
                <a:latin typeface="Times New Roman" pitchFamily="18"/>
                <a:ea typeface="Microsoft YaHei" pitchFamily="2"/>
                <a:cs typeface="Times New Roman" pitchFamily="18"/>
              </a:rPr>
              <a:t>Blok A)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1" kern="0" dirty="0">
                <a:solidFill>
                  <a:srgbClr val="FFFFFF"/>
                </a:solidFill>
                <a:latin typeface="Times New Roman" pitchFamily="18"/>
                <a:ea typeface="Microsoft YaHei" pitchFamily="2"/>
                <a:cs typeface="Times New Roman" pitchFamily="18"/>
              </a:rPr>
              <a:t>Živnostenské právo</a:t>
            </a:r>
            <a:endParaRPr lang="cs-CZ" sz="2400" b="1" i="0" u="none" strike="noStrike" kern="0" cap="none" spc="0" baseline="0" dirty="0">
              <a:solidFill>
                <a:srgbClr val="FFFFFF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9226017F-4969-5601-0A0A-D526C928DE5F}"/>
              </a:ext>
            </a:extLst>
          </p:cNvPr>
          <p:cNvSpPr/>
          <p:nvPr/>
        </p:nvSpPr>
        <p:spPr>
          <a:xfrm>
            <a:off x="395642" y="2571841"/>
            <a:ext cx="2952003" cy="201599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DFD9B9-C69F-411D-2FC0-B06836CB8A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Pojem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76B4EC-78F3-AEE7-FA33-69B695D9A01C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B90523C-6C30-7642-9E79-3FC9FBFAA46B}"/>
              </a:ext>
            </a:extLst>
          </p:cNvPr>
          <p:cNvSpPr txBox="1"/>
          <p:nvPr/>
        </p:nvSpPr>
        <p:spPr>
          <a:xfrm>
            <a:off x="479685" y="1034320"/>
            <a:ext cx="7135318" cy="3060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Výchozí definici podnikání nabízí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předpis soukromého práva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tedy zákon č. 89/2012 Sb., Občanský zákoník (dále jen „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ObčZ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či „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Občanský zákoník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“), a to v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ust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§ 420 odst. 1: </a:t>
            </a:r>
          </a:p>
          <a:p>
            <a:pPr marL="457200"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„Kdo samostatně vykonává na vlastní účet a odpovědnost výdělečnou činnost živnostenským nebo obdobným způsobem se záměrem činit tak soustavně za účelem dosažení zisku, je považován se zřetelem k této činnosti za podnikatele.“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1998A-2BA6-78F7-7FC8-4AB50E57B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E523B6-0D54-C981-7B05-1DF67B96EC2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Pojem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CDA9377-253D-C1F7-0860-DBB3404D9825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D7EBADB-0D44-4419-EDB0-B151CBEE6296}"/>
              </a:ext>
            </a:extLst>
          </p:cNvPr>
          <p:cNvSpPr txBox="1"/>
          <p:nvPr/>
        </p:nvSpPr>
        <p:spPr>
          <a:xfrm>
            <a:off x="479685" y="1034320"/>
            <a:ext cx="7135318" cy="397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Definiční znaky podnikání:</a:t>
            </a:r>
          </a:p>
          <a:p>
            <a:pPr marL="8001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Samostatnost</a:t>
            </a:r>
          </a:p>
          <a:p>
            <a:pPr marL="8001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vlastní účet a na vlastní odpovědnost</a:t>
            </a:r>
          </a:p>
          <a:p>
            <a:pPr marL="8001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Živnostenským či jiným obdobným způsobem</a:t>
            </a:r>
          </a:p>
          <a:p>
            <a:pPr marL="8001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Soustavnost</a:t>
            </a:r>
          </a:p>
          <a:p>
            <a:pPr marL="800100" indent="-3429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účelem dosažení zisku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3929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ADB0B-AB00-D1B7-16B6-CBF85828E4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8965A7-4B87-DA74-0C57-F3CF0D2C60F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Pojem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970AC3D-5A76-C0B6-8DB1-8A98D4FECB59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A270EEF-CC36-3051-36F3-43782D9BF5E0}"/>
              </a:ext>
            </a:extLst>
          </p:cNvPr>
          <p:cNvSpPr txBox="1"/>
          <p:nvPr/>
        </p:nvSpPr>
        <p:spPr>
          <a:xfrm>
            <a:off x="479685" y="1034320"/>
            <a:ext cx="7135318" cy="3060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Výchozí definici podnikání nabízí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základní předpis soukromého práva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tedy zákon č. 89/2012 Sb., Občanský zákoník (dále jen „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ObčZ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či „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Občanský zákoník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“), a to v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ust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§ 420 odst. 1: </a:t>
            </a:r>
          </a:p>
          <a:p>
            <a:pPr marL="457200" indent="18034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„Kdo samostatně vykonává na vlastní účet a odpovědnost výdělečnou činnost živnostenským nebo obdobným způsobem se záměrem činit tak soustavně za účelem dosažení zisku, je považován se zřetelem k této činnosti za podnikatele.“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62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1CF01-87FD-9C38-FE3D-D586B58AB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365FB3-D028-FC72-A44D-CA5369EEC6B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Pojem podnikání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98AB04-0E48-99F0-43FC-83F9923FF7D2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FA986AD-4C25-4479-B69A-F5B7E5DE52F7}"/>
              </a:ext>
            </a:extLst>
          </p:cNvPr>
          <p:cNvSpPr txBox="1"/>
          <p:nvPr/>
        </p:nvSpPr>
        <p:spPr>
          <a:xfrm>
            <a:off x="479685" y="1034320"/>
            <a:ext cx="71353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Právní obory upravující podnikání:</a:t>
            </a:r>
          </a:p>
          <a:p>
            <a:r>
              <a:rPr lang="cs-CZ" dirty="0"/>
              <a:t> - právo občanské a obchodní</a:t>
            </a:r>
          </a:p>
          <a:p>
            <a:r>
              <a:rPr lang="cs-CZ" dirty="0"/>
              <a:t> - právo spotřebitelské</a:t>
            </a:r>
          </a:p>
          <a:p>
            <a:r>
              <a:rPr lang="cs-CZ" dirty="0"/>
              <a:t> - právo duševního vlastnictví</a:t>
            </a:r>
          </a:p>
          <a:p>
            <a:r>
              <a:rPr lang="cs-CZ" dirty="0"/>
              <a:t> - právo obchodních korporací</a:t>
            </a:r>
          </a:p>
          <a:p>
            <a:r>
              <a:rPr lang="cs-CZ" dirty="0"/>
              <a:t> - právo hospodářské soutěže</a:t>
            </a:r>
          </a:p>
          <a:p>
            <a:r>
              <a:rPr lang="cs-CZ" dirty="0"/>
              <a:t> - pracovní právo</a:t>
            </a:r>
          </a:p>
          <a:p>
            <a:r>
              <a:rPr lang="cs-CZ" dirty="0"/>
              <a:t> - právo živnostenské</a:t>
            </a:r>
          </a:p>
          <a:p>
            <a:r>
              <a:rPr lang="cs-CZ" dirty="0"/>
              <a:t> - právo daňové</a:t>
            </a:r>
          </a:p>
          <a:p>
            <a:r>
              <a:rPr lang="cs-CZ" dirty="0"/>
              <a:t> - ostatní regulatorní právní oblasti</a:t>
            </a:r>
          </a:p>
        </p:txBody>
      </p:sp>
    </p:spTree>
    <p:extLst>
      <p:ext uri="{BB962C8B-B14F-4D97-AF65-F5344CB8AC3E}">
        <p14:creationId xmlns:p14="http://schemas.microsoft.com/office/powerpoint/2010/main" val="2060471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12483-D8C6-CE17-7719-EA77D38B9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48112C-810E-62CC-A9EC-EB2D03B29E1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Veřejnoprávní regulace podnikání - vývoj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F4A1987-0AD0-E2AD-1993-C6DF488BE4DC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9805FED-6FA4-9BCF-9BD6-211C0CDB79A0}"/>
              </a:ext>
            </a:extLst>
          </p:cNvPr>
          <p:cNvSpPr txBox="1"/>
          <p:nvPr/>
        </p:nvSpPr>
        <p:spPr>
          <a:xfrm>
            <a:off x="479685" y="1034320"/>
            <a:ext cx="713531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O živnostenském právu v užším slova smyslu hovoříme až v realitě 19. století, konkrétně v podobě vydání zákona č. 227/1859 </a:t>
            </a:r>
            <a:r>
              <a:rPr lang="cs-CZ" sz="1800" dirty="0" err="1">
                <a:effectLst/>
                <a:latin typeface="+mj-lt"/>
                <a:ea typeface="Calibri" panose="020F0502020204030204" pitchFamily="34" charset="0"/>
              </a:rPr>
              <a:t>ř.z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., živnostenského řádu, přijatého v r. 1859, účinného od 01.05.1860, a to na celém území tehdejšího habsburského státu, jehož součástí byly rovněž země Koruny české</a:t>
            </a:r>
            <a:r>
              <a:rPr lang="cs-CZ" dirty="0">
                <a:effectLst/>
                <a:latin typeface="+mj-lt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Odlišnost od recentního pojetí živnostenského práva představovalo také vyčlenění soudní agendy z působnosti obecných soudů do působnosti specializovaných soudů živnostenských, a to v souladu se zákonem č. 218/1896 </a:t>
            </a:r>
            <a:r>
              <a:rPr lang="cs-CZ" sz="1800" dirty="0" err="1">
                <a:effectLst/>
                <a:latin typeface="+mj-lt"/>
                <a:ea typeface="Calibri" panose="020F0502020204030204" pitchFamily="34" charset="0"/>
              </a:rPr>
              <a:t>ř.z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</a:rPr>
              <a:t>. o zavedení živnostenských soudů a soudnictví</a:t>
            </a:r>
            <a:r>
              <a:rPr lang="cs-CZ" dirty="0">
                <a:effectLst/>
                <a:latin typeface="+mj-lt"/>
              </a:rPr>
              <a:t> </a:t>
            </a:r>
            <a:endParaRPr lang="cs-CZ" dirty="0">
              <a:latin typeface="+mj-lt"/>
            </a:endParaRPr>
          </a:p>
          <a:p>
            <a:pPr marL="285750" indent="-285750">
              <a:buFontTx/>
              <a:buChar char="-"/>
            </a:pPr>
            <a:endParaRPr lang="cs-CZ" dirty="0">
              <a:effectLst/>
            </a:endParaRP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337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3DF69-2F7E-9840-990C-788F1734C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B7E4C7-5AD8-8DC5-4439-7CC15B3EF09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51642" y="195480"/>
            <a:ext cx="6011372" cy="507235"/>
          </a:xfrm>
        </p:spPr>
        <p:txBody>
          <a:bodyPr/>
          <a:lstStyle/>
          <a:p>
            <a:pPr lvl="0"/>
            <a:r>
              <a:rPr lang="cs-CZ" sz="2000" b="1" dirty="0">
                <a:latin typeface="+mj-lt"/>
                <a:cs typeface="Arial" pitchFamily="2"/>
              </a:rPr>
              <a:t>Veřejnoprávní regulace podnikání – aktuální koncepce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4A599D0-D197-B795-488D-561EC9B98A2C}"/>
              </a:ext>
            </a:extLst>
          </p:cNvPr>
          <p:cNvSpPr/>
          <p:nvPr/>
        </p:nvSpPr>
        <p:spPr>
          <a:xfrm>
            <a:off x="259954" y="771744"/>
            <a:ext cx="8044598" cy="360000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200" b="1" i="0" u="none" strike="noStrike" kern="1200" cap="none" spc="0" baseline="0" dirty="0">
              <a:solidFill>
                <a:srgbClr val="655481"/>
              </a:solidFill>
              <a:uFillTx/>
              <a:latin typeface="Times New Roman" pitchFamily="18"/>
              <a:ea typeface="Microsoft YaHei" pitchFamily="2"/>
              <a:cs typeface="Times New Roman" pitchFamily="18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DBF1ECE7-3354-34A7-F3F0-ACF3AA8C7D1B}"/>
              </a:ext>
            </a:extLst>
          </p:cNvPr>
          <p:cNvSpPr txBox="1"/>
          <p:nvPr/>
        </p:nvSpPr>
        <p:spPr>
          <a:xfrm>
            <a:off x="479685" y="1034319"/>
            <a:ext cx="7286452" cy="4344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ea typeface="Calibri" panose="020F0502020204030204" pitchFamily="34" charset="0"/>
              </a:rPr>
              <a:t>Z</a:t>
            </a:r>
            <a:r>
              <a:rPr lang="cs-CZ" sz="1800" b="1" dirty="0">
                <a:effectLst/>
                <a:ea typeface="Calibri" panose="020F0502020204030204" pitchFamily="34" charset="0"/>
              </a:rPr>
              <a:t>ákon č. 455/1991 Sb., živnostenský zákon</a:t>
            </a:r>
          </a:p>
          <a:p>
            <a:endParaRPr lang="cs-CZ" dirty="0"/>
          </a:p>
          <a:p>
            <a:r>
              <a:rPr lang="cs-CZ" dirty="0"/>
              <a:t>Rozdělení normy: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Právní zakotvení pojmu živností a jejich systematické členění (§ 2 – 4, § 9);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Podmínky provozování živností (§ 5 – 18)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Úprava živností ohlašovacích (§ 19 – 25)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Úprava živností koncesovaných (§ 26 – 27)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Úprava rozsahu živnostenského oprávnění (§ 28 – 44)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Úprava vzniku, změny a zániku živnostenského oprávnění (§ 45 – 60)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Úprava oblasti živnostenské kontroly a přestupků</a:t>
            </a:r>
          </a:p>
          <a:p>
            <a:pPr marL="342900" lvl="0" indent="-342900">
              <a:lnSpc>
                <a:spcPct val="115000"/>
              </a:lnSpc>
              <a:buFont typeface="Times New Roman" panose="02020603050405020304" pitchFamily="18" charset="0"/>
              <a:buChar char="-"/>
            </a:pPr>
            <a:r>
              <a:rPr lang="cs-CZ" dirty="0"/>
              <a:t>+ přílohy č. 1 až 4: seznamy živností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413413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Výchozí 1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Výchozí 2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67372</TotalTime>
  <Words>2037</Words>
  <Application>Microsoft Macintosh PowerPoint</Application>
  <PresentationFormat>Předvádění na obrazovce (16:9)</PresentationFormat>
  <Paragraphs>186</Paragraphs>
  <Slides>26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Aptos</vt:lpstr>
      <vt:lpstr>Arial</vt:lpstr>
      <vt:lpstr>Calibri</vt:lpstr>
      <vt:lpstr>Times New Roman</vt:lpstr>
      <vt:lpstr>Výchozí</vt:lpstr>
      <vt:lpstr>Výchozí 1</vt:lpstr>
      <vt:lpstr>Výchozí 2</vt:lpstr>
      <vt:lpstr>Živnostenské právo a podnikání</vt:lpstr>
      <vt:lpstr>Podmínky absolvování předmětu</vt:lpstr>
      <vt:lpstr>Prezentace aplikace PowerPoint</vt:lpstr>
      <vt:lpstr>Pojem podnikání</vt:lpstr>
      <vt:lpstr>Pojem podnikání</vt:lpstr>
      <vt:lpstr>Pojem podnikání</vt:lpstr>
      <vt:lpstr>Pojem podnikání</vt:lpstr>
      <vt:lpstr>Veřejnoprávní regulace podnikání - vývoj</vt:lpstr>
      <vt:lpstr>Veřejnoprávní regulace podnikání – aktuální koncepce</vt:lpstr>
      <vt:lpstr>Provozování živnosti - podmínky</vt:lpstr>
      <vt:lpstr>Provozování živnosti - podmínky</vt:lpstr>
      <vt:lpstr>Provozování živnosti - podmínky</vt:lpstr>
      <vt:lpstr>Zvláštní podmínky provozování živnosti</vt:lpstr>
      <vt:lpstr>Zvláštní podmínky provozování živnosti</vt:lpstr>
      <vt:lpstr>Jednotlivé povinnosti provozování živnosti</vt:lpstr>
      <vt:lpstr>Druhy živností</vt:lpstr>
      <vt:lpstr>Druhy živností</vt:lpstr>
      <vt:lpstr>Kontrola na úseku živnostenského podnikání </vt:lpstr>
      <vt:lpstr>Kontrola na úseku živnostenského podnikání </vt:lpstr>
      <vt:lpstr>Trestněprávní rovina živnostenského podnikání </vt:lpstr>
      <vt:lpstr>Živnostenské podnikání</vt:lpstr>
      <vt:lpstr>Prezentace aplikace PowerPoint</vt:lpstr>
      <vt:lpstr>Právo obchodních společností</vt:lpstr>
      <vt:lpstr>Právo obchodních společností</vt:lpstr>
      <vt:lpstr>Právo obchodních společností</vt:lpstr>
      <vt:lpstr>Díky!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Pojem rodinného práva - úprava</dc:title>
  <dc:creator>User</dc:creator>
  <cp:lastModifiedBy>Michal Vítek</cp:lastModifiedBy>
  <cp:revision>181</cp:revision>
  <cp:lastPrinted>2020-10-27T12:15:27Z</cp:lastPrinted>
  <dcterms:modified xsi:type="dcterms:W3CDTF">2025-02-26T21:03:48Z</dcterms:modified>
</cp:coreProperties>
</file>