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4" r:id="rId4"/>
    <p:sldId id="322" r:id="rId5"/>
    <p:sldId id="323" r:id="rId6"/>
    <p:sldId id="324" r:id="rId7"/>
    <p:sldId id="265" r:id="rId8"/>
    <p:sldId id="348" r:id="rId9"/>
    <p:sldId id="362" r:id="rId10"/>
    <p:sldId id="274" r:id="rId11"/>
    <p:sldId id="327" r:id="rId12"/>
    <p:sldId id="328" r:id="rId13"/>
    <p:sldId id="329" r:id="rId14"/>
    <p:sldId id="330" r:id="rId15"/>
    <p:sldId id="331" r:id="rId16"/>
    <p:sldId id="363" r:id="rId17"/>
    <p:sldId id="364" r:id="rId18"/>
    <p:sldId id="277" r:id="rId19"/>
    <p:sldId id="276" r:id="rId20"/>
    <p:sldId id="278" r:id="rId21"/>
    <p:sldId id="320" r:id="rId22"/>
    <p:sldId id="279" r:id="rId23"/>
    <p:sldId id="280" r:id="rId24"/>
    <p:sldId id="281" r:id="rId25"/>
    <p:sldId id="282" r:id="rId26"/>
    <p:sldId id="287" r:id="rId27"/>
    <p:sldId id="283" r:id="rId28"/>
    <p:sldId id="302" r:id="rId29"/>
    <p:sldId id="288" r:id="rId30"/>
    <p:sldId id="289" r:id="rId31"/>
    <p:sldId id="290" r:id="rId32"/>
    <p:sldId id="291" r:id="rId33"/>
    <p:sldId id="292" r:id="rId34"/>
    <p:sldId id="332" r:id="rId35"/>
    <p:sldId id="333" r:id="rId36"/>
    <p:sldId id="341" r:id="rId37"/>
    <p:sldId id="334" r:id="rId38"/>
    <p:sldId id="335" r:id="rId39"/>
    <p:sldId id="340" r:id="rId40"/>
    <p:sldId id="342" r:id="rId41"/>
    <p:sldId id="293" r:id="rId42"/>
    <p:sldId id="366" r:id="rId43"/>
    <p:sldId id="301" r:id="rId44"/>
    <p:sldId id="294" r:id="rId45"/>
    <p:sldId id="295" r:id="rId46"/>
    <p:sldId id="296" r:id="rId47"/>
    <p:sldId id="297" r:id="rId48"/>
    <p:sldId id="298" r:id="rId49"/>
    <p:sldId id="299" r:id="rId50"/>
    <p:sldId id="300" r:id="rId51"/>
    <p:sldId id="303" r:id="rId52"/>
    <p:sldId id="365" r:id="rId53"/>
    <p:sldId id="337" r:id="rId54"/>
    <p:sldId id="338" r:id="rId55"/>
    <p:sldId id="350" r:id="rId56"/>
    <p:sldId id="351" r:id="rId57"/>
    <p:sldId id="352" r:id="rId58"/>
    <p:sldId id="353" r:id="rId59"/>
    <p:sldId id="354" r:id="rId60"/>
    <p:sldId id="358" r:id="rId61"/>
    <p:sldId id="359" r:id="rId62"/>
    <p:sldId id="360" r:id="rId63"/>
    <p:sldId id="361" r:id="rId64"/>
    <p:sldId id="355" r:id="rId65"/>
    <p:sldId id="356" r:id="rId66"/>
    <p:sldId id="304" r:id="rId67"/>
    <p:sldId id="305" r:id="rId68"/>
    <p:sldId id="306" r:id="rId69"/>
    <p:sldId id="307" r:id="rId70"/>
    <p:sldId id="311" r:id="rId71"/>
    <p:sldId id="312" r:id="rId72"/>
    <p:sldId id="313" r:id="rId73"/>
    <p:sldId id="339" r:id="rId74"/>
    <p:sldId id="343" r:id="rId75"/>
    <p:sldId id="314" r:id="rId76"/>
    <p:sldId id="319" r:id="rId77"/>
    <p:sldId id="315" r:id="rId78"/>
    <p:sldId id="316" r:id="rId79"/>
    <p:sldId id="317" r:id="rId80"/>
    <p:sldId id="318" r:id="rId81"/>
    <p:sldId id="321" r:id="rId82"/>
    <p:sldId id="349" r:id="rId83"/>
    <p:sldId id="325" r:id="rId84"/>
    <p:sldId id="326" r:id="rId85"/>
    <p:sldId id="345" r:id="rId86"/>
    <p:sldId id="346" r:id="rId87"/>
    <p:sldId id="347" r:id="rId88"/>
    <p:sldId id="275" r:id="rId8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4660"/>
  </p:normalViewPr>
  <p:slideViewPr>
    <p:cSldViewPr snapToGrid="0">
      <p:cViewPr varScale="1">
        <p:scale>
          <a:sx n="83" d="100"/>
          <a:sy n="83" d="100"/>
        </p:scale>
        <p:origin x="7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17092-4654-49C8-AD27-92D17A5E29A5}" type="datetimeFigureOut">
              <a:rPr lang="cs-CZ" smtClean="0"/>
              <a:t>13.03.2025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t>‹#›</a:t>
            </a:fld>
            <a:endParaRPr lang="cs-CZ"/>
          </a:p>
        </p:txBody>
      </p:sp>
    </p:spTree>
    <p:extLst>
      <p:ext uri="{BB962C8B-B14F-4D97-AF65-F5344CB8AC3E}">
        <p14:creationId xmlns:p14="http://schemas.microsoft.com/office/powerpoint/2010/main" val="265805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t>13.03.2025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t>‹#›</a:t>
            </a:fld>
            <a:endParaRPr lang="cs-CZ"/>
          </a:p>
        </p:txBody>
      </p:sp>
    </p:spTree>
    <p:extLst>
      <p:ext uri="{BB962C8B-B14F-4D97-AF65-F5344CB8AC3E}">
        <p14:creationId xmlns:p14="http://schemas.microsoft.com/office/powerpoint/2010/main" val="190209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t>13.03.2025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t>‹#›</a:t>
            </a:fld>
            <a:endParaRPr lang="cs-CZ"/>
          </a:p>
        </p:txBody>
      </p:sp>
    </p:spTree>
    <p:extLst>
      <p:ext uri="{BB962C8B-B14F-4D97-AF65-F5344CB8AC3E}">
        <p14:creationId xmlns:p14="http://schemas.microsoft.com/office/powerpoint/2010/main" val="2910918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99983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50804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762166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21438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90275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773129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20247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0485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t>13.03.2025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t>‹#›</a:t>
            </a:fld>
            <a:endParaRPr lang="cs-CZ"/>
          </a:p>
        </p:txBody>
      </p:sp>
    </p:spTree>
    <p:extLst>
      <p:ext uri="{BB962C8B-B14F-4D97-AF65-F5344CB8AC3E}">
        <p14:creationId xmlns:p14="http://schemas.microsoft.com/office/powerpoint/2010/main" val="3865867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732222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101560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50428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17092-4654-49C8-AD27-92D17A5E29A5}" type="datetimeFigureOut">
              <a:rPr lang="cs-CZ" smtClean="0"/>
              <a:t>13.03.2025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86E81F-0FF0-4CBA-8B63-23A9A62A0C61}" type="slidenum">
              <a:rPr lang="cs-CZ" smtClean="0"/>
              <a:t>‹#›</a:t>
            </a:fld>
            <a:endParaRPr lang="cs-CZ"/>
          </a:p>
        </p:txBody>
      </p:sp>
    </p:spTree>
    <p:extLst>
      <p:ext uri="{BB962C8B-B14F-4D97-AF65-F5344CB8AC3E}">
        <p14:creationId xmlns:p14="http://schemas.microsoft.com/office/powerpoint/2010/main" val="58869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17092-4654-49C8-AD27-92D17A5E29A5}" type="datetimeFigureOut">
              <a:rPr lang="cs-CZ" smtClean="0"/>
              <a:t>13.03.2025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t>‹#›</a:t>
            </a:fld>
            <a:endParaRPr lang="cs-CZ"/>
          </a:p>
        </p:txBody>
      </p:sp>
    </p:spTree>
    <p:extLst>
      <p:ext uri="{BB962C8B-B14F-4D97-AF65-F5344CB8AC3E}">
        <p14:creationId xmlns:p14="http://schemas.microsoft.com/office/powerpoint/2010/main" val="90728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17092-4654-49C8-AD27-92D17A5E29A5}" type="datetimeFigureOut">
              <a:rPr lang="cs-CZ" smtClean="0"/>
              <a:t>13.03.2025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986E81F-0FF0-4CBA-8B63-23A9A62A0C61}" type="slidenum">
              <a:rPr lang="cs-CZ" smtClean="0"/>
              <a:t>‹#›</a:t>
            </a:fld>
            <a:endParaRPr lang="cs-CZ"/>
          </a:p>
        </p:txBody>
      </p:sp>
    </p:spTree>
    <p:extLst>
      <p:ext uri="{BB962C8B-B14F-4D97-AF65-F5344CB8AC3E}">
        <p14:creationId xmlns:p14="http://schemas.microsoft.com/office/powerpoint/2010/main" val="230177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17092-4654-49C8-AD27-92D17A5E29A5}" type="datetimeFigureOut">
              <a:rPr lang="cs-CZ" smtClean="0"/>
              <a:t>13.03.2025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986E81F-0FF0-4CBA-8B63-23A9A62A0C61}" type="slidenum">
              <a:rPr lang="cs-CZ" smtClean="0"/>
              <a:t>‹#›</a:t>
            </a:fld>
            <a:endParaRPr lang="cs-CZ"/>
          </a:p>
        </p:txBody>
      </p:sp>
    </p:spTree>
    <p:extLst>
      <p:ext uri="{BB962C8B-B14F-4D97-AF65-F5344CB8AC3E}">
        <p14:creationId xmlns:p14="http://schemas.microsoft.com/office/powerpoint/2010/main" val="135137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17092-4654-49C8-AD27-92D17A5E29A5}" type="datetimeFigureOut">
              <a:rPr lang="cs-CZ" smtClean="0"/>
              <a:t>13.03.2025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986E81F-0FF0-4CBA-8B63-23A9A62A0C61}" type="slidenum">
              <a:rPr lang="cs-CZ" smtClean="0"/>
              <a:t>‹#›</a:t>
            </a:fld>
            <a:endParaRPr lang="cs-CZ"/>
          </a:p>
        </p:txBody>
      </p:sp>
    </p:spTree>
    <p:extLst>
      <p:ext uri="{BB962C8B-B14F-4D97-AF65-F5344CB8AC3E}">
        <p14:creationId xmlns:p14="http://schemas.microsoft.com/office/powerpoint/2010/main" val="38492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17092-4654-49C8-AD27-92D17A5E29A5}" type="datetimeFigureOut">
              <a:rPr lang="cs-CZ" smtClean="0"/>
              <a:t>13.03.2025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t>‹#›</a:t>
            </a:fld>
            <a:endParaRPr lang="cs-CZ"/>
          </a:p>
        </p:txBody>
      </p:sp>
    </p:spTree>
    <p:extLst>
      <p:ext uri="{BB962C8B-B14F-4D97-AF65-F5344CB8AC3E}">
        <p14:creationId xmlns:p14="http://schemas.microsoft.com/office/powerpoint/2010/main" val="315114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17092-4654-49C8-AD27-92D17A5E29A5}" type="datetimeFigureOut">
              <a:rPr lang="cs-CZ" smtClean="0"/>
              <a:t>13.03.2025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86E81F-0FF0-4CBA-8B63-23A9A62A0C61}" type="slidenum">
              <a:rPr lang="cs-CZ" smtClean="0"/>
              <a:t>‹#›</a:t>
            </a:fld>
            <a:endParaRPr lang="cs-CZ"/>
          </a:p>
        </p:txBody>
      </p:sp>
    </p:spTree>
    <p:extLst>
      <p:ext uri="{BB962C8B-B14F-4D97-AF65-F5344CB8AC3E}">
        <p14:creationId xmlns:p14="http://schemas.microsoft.com/office/powerpoint/2010/main" val="58033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17092-4654-49C8-AD27-92D17A5E29A5}" type="datetimeFigureOut">
              <a:rPr lang="cs-CZ" smtClean="0"/>
              <a:t>13.03.2025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6E81F-0FF0-4CBA-8B63-23A9A62A0C61}" type="slidenum">
              <a:rPr lang="cs-CZ" smtClean="0"/>
              <a:t>‹#›</a:t>
            </a:fld>
            <a:endParaRPr lang="cs-CZ"/>
          </a:p>
        </p:txBody>
      </p:sp>
    </p:spTree>
    <p:extLst>
      <p:ext uri="{BB962C8B-B14F-4D97-AF65-F5344CB8AC3E}">
        <p14:creationId xmlns:p14="http://schemas.microsoft.com/office/powerpoint/2010/main" val="150967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17092-4654-49C8-AD27-92D17A5E29A5}" type="datetimeFigureOut">
              <a:rPr lang="cs-CZ" smtClean="0">
                <a:solidFill>
                  <a:prstClr val="black">
                    <a:tint val="75000"/>
                  </a:prstClr>
                </a:solidFill>
              </a:rPr>
              <a:pPr/>
              <a:t>13.03.2025</a:t>
            </a:fld>
            <a:endParaRPr lang="cs-CZ">
              <a:solidFill>
                <a:prstClr val="black">
                  <a:tint val="75000"/>
                </a:prstClr>
              </a:solidFill>
            </a:endParaRPr>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6E81F-0FF0-4CBA-8B63-23A9A62A0C6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238969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uradprace.cz/web/cz/davky-pestounske-pece-a-zaopatrovaci-prispevky1#P%C5%99%C3%ADsp%C4%9Bvek%20p%C5%99i%20p%C4%9Bstounsk%C3%A9%20p%C3%A9%C4%8D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zso.cz/documents/10180/219149124/13005324q1_prusa.pdf/2a56904a-9730-4951-a609-9318ad3e285d?version=1.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uradprace.cz/web/cz/vzory-vyplnenych-formularu" TargetMode="External"/><Relationship Id="rId2" Type="http://schemas.openxmlformats.org/officeDocument/2006/relationships/hyperlink" Target="https://www.uradprace.cz/web/cz/informace-pro-obcany"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uradprace.cz/web/cz/informace-pro-obcany-1"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uradprace.cz/web/cz/prispevek-na-peci"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Ekonomika a správa sociálního zabezpečení</a:t>
            </a:r>
          </a:p>
        </p:txBody>
      </p:sp>
      <p:sp>
        <p:nvSpPr>
          <p:cNvPr id="3" name="Podnadpis 2"/>
          <p:cNvSpPr>
            <a:spLocks noGrp="1"/>
          </p:cNvSpPr>
          <p:nvPr>
            <p:ph type="subTitle" idx="1"/>
          </p:nvPr>
        </p:nvSpPr>
        <p:spPr/>
        <p:txBody>
          <a:bodyPr>
            <a:normAutofit/>
          </a:bodyPr>
          <a:lstStyle/>
          <a:p>
            <a:endParaRPr lang="cs-CZ" dirty="0"/>
          </a:p>
          <a:p>
            <a:r>
              <a:rPr lang="cs-CZ" dirty="0"/>
              <a:t>Slezská univerzita v Opavě</a:t>
            </a:r>
          </a:p>
          <a:p>
            <a:r>
              <a:rPr lang="cs-CZ" dirty="0"/>
              <a:t>2025</a:t>
            </a:r>
          </a:p>
          <a:p>
            <a:endParaRPr lang="cs-CZ" dirty="0"/>
          </a:p>
        </p:txBody>
      </p:sp>
    </p:spTree>
    <p:extLst>
      <p:ext uri="{BB962C8B-B14F-4D97-AF65-F5344CB8AC3E}">
        <p14:creationId xmlns:p14="http://schemas.microsoft.com/office/powerpoint/2010/main" val="164013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ADBED-35DD-4239-8ADA-6D2A1F0AE059}"/>
              </a:ext>
            </a:extLst>
          </p:cNvPr>
          <p:cNvSpPr>
            <a:spLocks noGrp="1"/>
          </p:cNvSpPr>
          <p:nvPr>
            <p:ph type="title"/>
          </p:nvPr>
        </p:nvSpPr>
        <p:spPr/>
        <p:txBody>
          <a:bodyPr/>
          <a:lstStyle/>
          <a:p>
            <a:endParaRPr lang="cs-CZ" dirty="0"/>
          </a:p>
        </p:txBody>
      </p:sp>
      <p:graphicFrame>
        <p:nvGraphicFramePr>
          <p:cNvPr id="5" name="Zástupný symbol pro obsah 4">
            <a:extLst>
              <a:ext uri="{FF2B5EF4-FFF2-40B4-BE49-F238E27FC236}">
                <a16:creationId xmlns:a16="http://schemas.microsoft.com/office/drawing/2014/main" id="{03CEDB72-3BBF-416B-B512-CD40C0DD00E9}"/>
              </a:ext>
            </a:extLst>
          </p:cNvPr>
          <p:cNvGraphicFramePr>
            <a:graphicFrameLocks noGrp="1"/>
          </p:cNvGraphicFramePr>
          <p:nvPr>
            <p:ph idx="1"/>
            <p:extLst>
              <p:ext uri="{D42A27DB-BD31-4B8C-83A1-F6EECF244321}">
                <p14:modId xmlns:p14="http://schemas.microsoft.com/office/powerpoint/2010/main" val="1210596908"/>
              </p:ext>
            </p:extLst>
          </p:nvPr>
        </p:nvGraphicFramePr>
        <p:xfrm>
          <a:off x="838200" y="1143000"/>
          <a:ext cx="10515599" cy="5349876"/>
        </p:xfrm>
        <a:graphic>
          <a:graphicData uri="http://schemas.openxmlformats.org/drawingml/2006/table">
            <a:tbl>
              <a:tblPr firstRow="1" firstCol="1" bandRow="1"/>
              <a:tblGrid>
                <a:gridCol w="2190014">
                  <a:extLst>
                    <a:ext uri="{9D8B030D-6E8A-4147-A177-3AD203B41FA5}">
                      <a16:colId xmlns:a16="http://schemas.microsoft.com/office/drawing/2014/main" val="1382724973"/>
                    </a:ext>
                  </a:extLst>
                </a:gridCol>
                <a:gridCol w="2775195">
                  <a:extLst>
                    <a:ext uri="{9D8B030D-6E8A-4147-A177-3AD203B41FA5}">
                      <a16:colId xmlns:a16="http://schemas.microsoft.com/office/drawing/2014/main" val="1826391922"/>
                    </a:ext>
                  </a:extLst>
                </a:gridCol>
                <a:gridCol w="2775195">
                  <a:extLst>
                    <a:ext uri="{9D8B030D-6E8A-4147-A177-3AD203B41FA5}">
                      <a16:colId xmlns:a16="http://schemas.microsoft.com/office/drawing/2014/main" val="1124676207"/>
                    </a:ext>
                  </a:extLst>
                </a:gridCol>
                <a:gridCol w="2775195">
                  <a:extLst>
                    <a:ext uri="{9D8B030D-6E8A-4147-A177-3AD203B41FA5}">
                      <a16:colId xmlns:a16="http://schemas.microsoft.com/office/drawing/2014/main" val="727457818"/>
                    </a:ext>
                  </a:extLst>
                </a:gridCol>
              </a:tblGrid>
              <a:tr h="1050959">
                <a:tc>
                  <a:txBody>
                    <a:bodyPr/>
                    <a:lstStyle/>
                    <a:p>
                      <a:pPr indent="139700" algn="l">
                        <a:lnSpc>
                          <a:spcPct val="150000"/>
                        </a:lnSpc>
                        <a:spcAft>
                          <a:spcPts val="0"/>
                        </a:spcAft>
                      </a:pPr>
                      <a:r>
                        <a:rPr lang="cs-CZ"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sociální pojištění</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státní sociální podpora (vč. dávek pěstounské péče)</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sociální pomoc</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3502981"/>
                  </a:ext>
                </a:extLst>
              </a:tr>
              <a:tr h="2617383">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typ řešené sociální situace</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situace, na které se lze dopředu připravit odložením své kupní síly</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situace, které jsou na základě určitého společenského konsensu uznány za zřetele hodné, kdy je účelné rodinu podpořit</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situace, které občan není schopen řešit sám nebo s pomocí vlastní rodiny – hmotná nouze, sociální nouze, sociálně právní ochrana</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7801176"/>
                  </a:ext>
                </a:extLst>
              </a:tr>
              <a:tr h="630575">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způsob financování</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sociální pojištění</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daně</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8890"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daně</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1220665"/>
                  </a:ext>
                </a:extLst>
              </a:tr>
              <a:tr h="1050959">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administrace (</a:t>
                      </a:r>
                      <a:r>
                        <a:rPr lang="cs-CZ"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t>
                      </a: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zabezpečení)</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ČSSZ, ÚP ČR, zdravotní pojišťovny</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ÚP ČR</a:t>
                      </a:r>
                      <a:endParaRPr lang="cs-CZ"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ÚP ČR, samospráva, </a:t>
                      </a:r>
                      <a:r>
                        <a:rPr lang="cs-CZ"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ORP</a:t>
                      </a:r>
                      <a:r>
                        <a:rPr lang="cs-CZ"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NNO, ...</a:t>
                      </a:r>
                      <a:endParaRPr lang="cs-CZ"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5850846"/>
                  </a:ext>
                </a:extLst>
              </a:tr>
            </a:tbl>
          </a:graphicData>
        </a:graphic>
      </p:graphicFrame>
      <p:sp>
        <p:nvSpPr>
          <p:cNvPr id="6" name="Rectangle 1">
            <a:extLst>
              <a:ext uri="{FF2B5EF4-FFF2-40B4-BE49-F238E27FC236}">
                <a16:creationId xmlns:a16="http://schemas.microsoft.com/office/drawing/2014/main" id="{4D99DCBF-4E95-483D-89E6-4ADC352F9164}"/>
              </a:ext>
            </a:extLst>
          </p:cNvPr>
          <p:cNvSpPr>
            <a:spLocks noChangeArrowheads="1"/>
          </p:cNvSpPr>
          <p:nvPr/>
        </p:nvSpPr>
        <p:spPr bwMode="auto">
          <a:xfrm>
            <a:off x="-5207298" y="-247023"/>
            <a:ext cx="22606596" cy="89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60250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94A6F8-FF19-4B65-AF3D-03466C59E3C1}"/>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3235AA2C-3CEB-4BD7-870E-6CB1A7698472}"/>
              </a:ext>
            </a:extLst>
          </p:cNvPr>
          <p:cNvGraphicFramePr>
            <a:graphicFrameLocks noGrp="1"/>
          </p:cNvGraphicFramePr>
          <p:nvPr>
            <p:ph idx="1"/>
            <p:extLst>
              <p:ext uri="{D42A27DB-BD31-4B8C-83A1-F6EECF244321}">
                <p14:modId xmlns:p14="http://schemas.microsoft.com/office/powerpoint/2010/main" val="1071005405"/>
              </p:ext>
            </p:extLst>
          </p:nvPr>
        </p:nvGraphicFramePr>
        <p:xfrm>
          <a:off x="2084832" y="182692"/>
          <a:ext cx="6793991" cy="6665232"/>
        </p:xfrm>
        <a:graphic>
          <a:graphicData uri="http://schemas.openxmlformats.org/drawingml/2006/table">
            <a:tbl>
              <a:tblPr firstRow="1" bandRow="1"/>
              <a:tblGrid>
                <a:gridCol w="1841681">
                  <a:extLst>
                    <a:ext uri="{9D8B030D-6E8A-4147-A177-3AD203B41FA5}">
                      <a16:colId xmlns:a16="http://schemas.microsoft.com/office/drawing/2014/main" val="1725918602"/>
                    </a:ext>
                  </a:extLst>
                </a:gridCol>
                <a:gridCol w="1728760">
                  <a:extLst>
                    <a:ext uri="{9D8B030D-6E8A-4147-A177-3AD203B41FA5}">
                      <a16:colId xmlns:a16="http://schemas.microsoft.com/office/drawing/2014/main" val="2959597751"/>
                    </a:ext>
                  </a:extLst>
                </a:gridCol>
                <a:gridCol w="1842492">
                  <a:extLst>
                    <a:ext uri="{9D8B030D-6E8A-4147-A177-3AD203B41FA5}">
                      <a16:colId xmlns:a16="http://schemas.microsoft.com/office/drawing/2014/main" val="2007525100"/>
                    </a:ext>
                  </a:extLst>
                </a:gridCol>
                <a:gridCol w="1381058">
                  <a:extLst>
                    <a:ext uri="{9D8B030D-6E8A-4147-A177-3AD203B41FA5}">
                      <a16:colId xmlns:a16="http://schemas.microsoft.com/office/drawing/2014/main" val="4034492533"/>
                    </a:ext>
                  </a:extLst>
                </a:gridCol>
              </a:tblGrid>
              <a:tr h="435086">
                <a:tc>
                  <a:txBody>
                    <a:bodyPr/>
                    <a:lstStyle/>
                    <a:p>
                      <a:pPr algn="ctr">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situace – sociální pojištění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subsystém sociálního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ctr">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6363518"/>
                  </a:ext>
                </a:extLst>
              </a:tr>
              <a:tr h="344516">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stáří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důchodové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p>
                      <a:pPr indent="127000"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starobní důchod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ČSSZ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9451375"/>
                  </a:ext>
                </a:extLst>
              </a:tr>
              <a:tr h="344516">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invalidita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invalidní důchod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3858481646"/>
                  </a:ext>
                </a:extLst>
              </a:tr>
              <a:tr h="574195">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ztráta partnera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vdovský, vdovecký, sirotčí důchod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ČSSZ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4031187"/>
                  </a:ext>
                </a:extLst>
              </a:tr>
              <a:tr h="34451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lnSpc>
                          <a:spcPct val="150000"/>
                        </a:lnSpc>
                        <a:spcAft>
                          <a:spcPts val="0"/>
                        </a:spcAft>
                      </a:pPr>
                      <a:r>
                        <a:rPr lang="cs-CZ"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nemocenské pojištění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nemocenská,</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ČSSZ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6801348"/>
                  </a:ext>
                </a:extLst>
              </a:tr>
              <a:tr h="574195">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(dlouhodobé) ošetřování, mateřství, </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(dlouhodobé) ošetřovné,</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3978592222"/>
                  </a:ext>
                </a:extLst>
              </a:tr>
              <a:tr h="943638">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těhotenství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peněžitá pomoc v mateřství, vyrovnávací příspěvek v těhotenství a v mateřství,</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640106232"/>
                  </a:ext>
                </a:extLst>
              </a:tr>
              <a:tr h="34451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otcovská poporodní péče</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otcovská poporodní péče</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670578396"/>
                  </a:ext>
                </a:extLst>
              </a:tr>
              <a:tr h="574195">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 těhotenství, mateřství, porod</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zdravotní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zdravotní péče (věcná dávka)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zdravotní pojišťovny</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9396289"/>
                  </a:ext>
                </a:extLst>
              </a:tr>
              <a:tr h="943638">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ztráta zaměstnání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státní politika zaměstnanosti</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(pojištění v nezaměstnanosti)</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3180"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podpora v nezaměstnanosti rekvalifikace (věcná dávka)</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ÚP ČR</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3293529"/>
                  </a:ext>
                </a:extLst>
              </a:tr>
              <a:tr h="57554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pracovní úraz</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bezpečnost a ochrana zdraví při práci</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p>
                      <a:pPr indent="127000" algn="ctr">
                        <a:lnSpc>
                          <a:spcPct val="150000"/>
                        </a:lnSpc>
                        <a:spcAft>
                          <a:spcPts val="0"/>
                        </a:spcAft>
                      </a:pPr>
                      <a:r>
                        <a:rPr lang="cs-CZ"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(úrazové pojištění)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43180"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renta</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Generali</a:t>
                      </a: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Česká pojišťovna, a.s.</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3107849"/>
                  </a:ext>
                </a:extLst>
              </a:tr>
              <a:tr h="344516">
                <a:tc>
                  <a:txBody>
                    <a:bodyPr/>
                    <a:lstStyle/>
                    <a:p>
                      <a:pPr algn="l">
                        <a:lnSpc>
                          <a:spcPct val="150000"/>
                        </a:lnSpc>
                        <a:spcAft>
                          <a:spcPts val="0"/>
                        </a:spcAft>
                      </a:pPr>
                      <a:r>
                        <a:rPr lang="cs-CZ"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nemoc z povolání</a:t>
                      </a:r>
                      <a:endParaRPr lang="cs-CZ"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Kooperativa, a.s.</a:t>
                      </a:r>
                      <a:endParaRPr lang="cs-CZ"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097" marR="3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6451723"/>
                  </a:ext>
                </a:extLst>
              </a:tr>
            </a:tbl>
          </a:graphicData>
        </a:graphic>
      </p:graphicFrame>
      <p:sp>
        <p:nvSpPr>
          <p:cNvPr id="5" name="Rectangle 1">
            <a:extLst>
              <a:ext uri="{FF2B5EF4-FFF2-40B4-BE49-F238E27FC236}">
                <a16:creationId xmlns:a16="http://schemas.microsoft.com/office/drawing/2014/main" id="{DD13DD17-A6E2-4807-8774-A0A2E0C135BF}"/>
              </a:ext>
            </a:extLst>
          </p:cNvPr>
          <p:cNvSpPr>
            <a:spLocks noChangeArrowheads="1"/>
          </p:cNvSpPr>
          <p:nvPr/>
        </p:nvSpPr>
        <p:spPr bwMode="auto">
          <a:xfrm>
            <a:off x="-5929099" y="-153456"/>
            <a:ext cx="20229391" cy="67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3731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F71960-2FAA-4099-9271-13E2AE96D4DF}"/>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9E994A9A-56BF-4AB9-AB70-0AF5EBB82630}"/>
              </a:ext>
            </a:extLst>
          </p:cNvPr>
          <p:cNvGraphicFramePr>
            <a:graphicFrameLocks noGrp="1"/>
          </p:cNvGraphicFramePr>
          <p:nvPr>
            <p:ph idx="1"/>
            <p:extLst>
              <p:ext uri="{D42A27DB-BD31-4B8C-83A1-F6EECF244321}">
                <p14:modId xmlns:p14="http://schemas.microsoft.com/office/powerpoint/2010/main" val="3104409196"/>
              </p:ext>
            </p:extLst>
          </p:nvPr>
        </p:nvGraphicFramePr>
        <p:xfrm>
          <a:off x="1984248" y="365125"/>
          <a:ext cx="6454902" cy="6363523"/>
        </p:xfrm>
        <a:graphic>
          <a:graphicData uri="http://schemas.openxmlformats.org/drawingml/2006/table">
            <a:tbl>
              <a:tblPr firstRow="1" bandRow="1"/>
              <a:tblGrid>
                <a:gridCol w="2495740">
                  <a:extLst>
                    <a:ext uri="{9D8B030D-6E8A-4147-A177-3AD203B41FA5}">
                      <a16:colId xmlns:a16="http://schemas.microsoft.com/office/drawing/2014/main" val="3057119972"/>
                    </a:ext>
                  </a:extLst>
                </a:gridCol>
                <a:gridCol w="2504714">
                  <a:extLst>
                    <a:ext uri="{9D8B030D-6E8A-4147-A177-3AD203B41FA5}">
                      <a16:colId xmlns:a16="http://schemas.microsoft.com/office/drawing/2014/main" val="4260113735"/>
                    </a:ext>
                  </a:extLst>
                </a:gridCol>
                <a:gridCol w="1454448">
                  <a:extLst>
                    <a:ext uri="{9D8B030D-6E8A-4147-A177-3AD203B41FA5}">
                      <a16:colId xmlns:a16="http://schemas.microsoft.com/office/drawing/2014/main" val="1648981725"/>
                    </a:ext>
                  </a:extLst>
                </a:gridCol>
              </a:tblGrid>
              <a:tr h="612411">
                <a:tc>
                  <a:txBody>
                    <a:bodyPr/>
                    <a:lstStyle/>
                    <a:p>
                      <a:pPr algn="l">
                        <a:lnSpc>
                          <a:spcPct val="150000"/>
                        </a:lnSpc>
                        <a:spcAft>
                          <a:spcPts val="0"/>
                        </a:spcAft>
                      </a:pPr>
                      <a:r>
                        <a:rPr lang="cs-CZ" sz="12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situace – státní sociální podpora</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3463040"/>
                  </a:ext>
                </a:extLst>
              </a:tr>
              <a:tr h="291760">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narození dítěte</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porodné</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12">
                  <a:txBody>
                    <a:bodyPr/>
                    <a:lstStyle/>
                    <a:p>
                      <a:pPr algn="l">
                        <a:lnSpc>
                          <a:spcPct val="150000"/>
                        </a:lnSpc>
                        <a:spcAft>
                          <a:spcPts val="0"/>
                        </a:spcAft>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Úřad práce ČR</a:t>
                      </a:r>
                      <a:endParaRPr lang="cs-CZ"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7438473"/>
                  </a:ext>
                </a:extLst>
              </a:tr>
              <a:tr h="291760">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péče o dítě do 4 let věku</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rodičovský příspěvek</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2297534994"/>
                  </a:ext>
                </a:extLst>
              </a:tr>
              <a:tr h="537289">
                <a:tc>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výchova a příprava dítěte na povolání</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přídavek na dítě</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742347383"/>
                  </a:ext>
                </a:extLst>
              </a:tr>
              <a:tr h="537289">
                <a:tc>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vysoké náklady související s bydlením</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příspěvek na bydlení</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4265538335"/>
                  </a:ext>
                </a:extLst>
              </a:tr>
              <a:tr h="291760">
                <a:tc>
                  <a:txBody>
                    <a:bodyPr/>
                    <a:lstStyle/>
                    <a:p>
                      <a:pPr algn="just">
                        <a:lnSpc>
                          <a:spcPct val="150000"/>
                        </a:lnSpc>
                        <a:spcAft>
                          <a:spcPts val="0"/>
                        </a:spcAft>
                      </a:pPr>
                      <a:r>
                        <a:rPr lang="cs-CZ" sz="12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úmrtí</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cs-CZ" sz="12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pohřebné</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extLst>
                  <a:ext uri="{0D108BD9-81ED-4DB2-BD59-A6C34878D82A}">
                    <a16:rowId xmlns:a16="http://schemas.microsoft.com/office/drawing/2014/main" val="134727195"/>
                  </a:ext>
                </a:extLst>
              </a:tr>
              <a:tr h="537289">
                <a:tc rowSpan="5">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pěstounská péče</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50000"/>
                        </a:lnSpc>
                        <a:spcAft>
                          <a:spcPts val="0"/>
                        </a:spcAft>
                      </a:pPr>
                      <a:r>
                        <a:rPr lang="cs-CZ" sz="1200" b="1"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na úhradu potřeb dítěte</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1206279889"/>
                  </a:ext>
                </a:extLst>
              </a:tr>
              <a:tr h="291760">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odměna pěstouna</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1833980572"/>
                  </a:ext>
                </a:extLst>
              </a:tr>
              <a:tr h="537289">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při převzetí dítěte,</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3855288966"/>
                  </a:ext>
                </a:extLst>
              </a:tr>
              <a:tr h="823049">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na zakoupení osobního motorového vozidla</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517406355"/>
                  </a:ext>
                </a:extLst>
              </a:tr>
              <a:tr h="537289">
                <a:tc vMerge="1">
                  <a:txBody>
                    <a:bodyPr/>
                    <a:lstStyle/>
                    <a:p>
                      <a:endParaRPr lang="cs-CZ"/>
                    </a:p>
                  </a:txBody>
                  <a:tcPr/>
                </a:tc>
                <a:tc>
                  <a:txBody>
                    <a:bodyPr/>
                    <a:lstStyle/>
                    <a:p>
                      <a:pPr algn="l">
                        <a:lnSpc>
                          <a:spcPct val="150000"/>
                        </a:lnSpc>
                        <a:spcAft>
                          <a:spcPts val="0"/>
                        </a:spcAft>
                      </a:pPr>
                      <a:r>
                        <a:rPr lang="cs-CZ" sz="12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příspěvek při pěstounské péči </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3524567456"/>
                  </a:ext>
                </a:extLst>
              </a:tr>
              <a:tr h="537289">
                <a:tc rowSpan="2">
                  <a:txBody>
                    <a:bodyPr/>
                    <a:lstStyle/>
                    <a:p>
                      <a:pPr algn="l">
                        <a:lnSpc>
                          <a:spcPct val="150000"/>
                        </a:lnSpc>
                        <a:spcAft>
                          <a:spcPts val="0"/>
                        </a:spcAft>
                      </a:pPr>
                      <a:r>
                        <a:rPr lang="cs-CZ" sz="1200" b="1"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odchod z náhradní rodinné péče nebo ústavní výchovy </a:t>
                      </a:r>
                      <a:endParaRPr lang="cs-CZ" sz="1800" b="1"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cs-CZ" sz="12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zaopatřovací příspěvek jednorázový</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1950629502"/>
                  </a:ext>
                </a:extLst>
              </a:tr>
              <a:tr h="537289">
                <a:tc vMerge="1">
                  <a:txBody>
                    <a:bodyPr/>
                    <a:lstStyle/>
                    <a:p>
                      <a:endParaRPr lang="cs-CZ"/>
                    </a:p>
                  </a:txBody>
                  <a:tcPr/>
                </a:tc>
                <a:tc>
                  <a:txBody>
                    <a:bodyPr/>
                    <a:lstStyle/>
                    <a:p>
                      <a:pPr algn="l">
                        <a:lnSpc>
                          <a:spcPct val="150000"/>
                        </a:lnSpc>
                        <a:spcAft>
                          <a:spcPts val="0"/>
                        </a:spcAft>
                      </a:pPr>
                      <a:r>
                        <a:rPr lang="cs-CZ" sz="1200" b="1"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zaopatřovací příspěvek opakující se</a:t>
                      </a:r>
                      <a:endParaRPr lang="cs-CZ" sz="18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01" marR="43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2722792513"/>
                  </a:ext>
                </a:extLst>
              </a:tr>
            </a:tbl>
          </a:graphicData>
        </a:graphic>
      </p:graphicFrame>
      <p:sp>
        <p:nvSpPr>
          <p:cNvPr id="5" name="Rectangle 1">
            <a:hlinkClick r:id="rId2"/>
            <a:extLst>
              <a:ext uri="{FF2B5EF4-FFF2-40B4-BE49-F238E27FC236}">
                <a16:creationId xmlns:a16="http://schemas.microsoft.com/office/drawing/2014/main" id="{BAFDFFD5-2FE2-4B75-99C4-5519539C7C15}"/>
              </a:ext>
            </a:extLst>
          </p:cNvPr>
          <p:cNvSpPr>
            <a:spLocks noChangeArrowheads="1"/>
          </p:cNvSpPr>
          <p:nvPr/>
        </p:nvSpPr>
        <p:spPr bwMode="auto">
          <a:xfrm>
            <a:off x="-2716110" y="-141860"/>
            <a:ext cx="16197752" cy="64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122558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F0393B-6673-4797-9148-717B90E074B7}"/>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3155133F-B1C6-4864-99A4-7D4E94373B72}"/>
              </a:ext>
            </a:extLst>
          </p:cNvPr>
          <p:cNvGraphicFramePr>
            <a:graphicFrameLocks noGrp="1"/>
          </p:cNvGraphicFramePr>
          <p:nvPr>
            <p:ph idx="1"/>
            <p:extLst>
              <p:ext uri="{D42A27DB-BD31-4B8C-83A1-F6EECF244321}">
                <p14:modId xmlns:p14="http://schemas.microsoft.com/office/powerpoint/2010/main" val="912262210"/>
              </p:ext>
            </p:extLst>
          </p:nvPr>
        </p:nvGraphicFramePr>
        <p:xfrm>
          <a:off x="2624328" y="365124"/>
          <a:ext cx="6190488" cy="6293247"/>
        </p:xfrm>
        <a:graphic>
          <a:graphicData uri="http://schemas.openxmlformats.org/drawingml/2006/table">
            <a:tbl>
              <a:tblPr firstRow="1" bandRow="1"/>
              <a:tblGrid>
                <a:gridCol w="2456092">
                  <a:extLst>
                    <a:ext uri="{9D8B030D-6E8A-4147-A177-3AD203B41FA5}">
                      <a16:colId xmlns:a16="http://schemas.microsoft.com/office/drawing/2014/main" val="662839764"/>
                    </a:ext>
                  </a:extLst>
                </a:gridCol>
                <a:gridCol w="2260603">
                  <a:extLst>
                    <a:ext uri="{9D8B030D-6E8A-4147-A177-3AD203B41FA5}">
                      <a16:colId xmlns:a16="http://schemas.microsoft.com/office/drawing/2014/main" val="1976635365"/>
                    </a:ext>
                  </a:extLst>
                </a:gridCol>
                <a:gridCol w="1473793">
                  <a:extLst>
                    <a:ext uri="{9D8B030D-6E8A-4147-A177-3AD203B41FA5}">
                      <a16:colId xmlns:a16="http://schemas.microsoft.com/office/drawing/2014/main" val="3863965349"/>
                    </a:ext>
                  </a:extLst>
                </a:gridCol>
              </a:tblGrid>
              <a:tr h="337761">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situace – sociální pomoc</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582492"/>
                  </a:ext>
                </a:extLst>
              </a:tr>
              <a:tr h="337761">
                <a:tc gridSpan="3">
                  <a:txBody>
                    <a:bodyPr/>
                    <a:lstStyle/>
                    <a:p>
                      <a:pPr indent="127000" algn="ctr">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HMOTNÁ NOUZE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572533980"/>
                  </a:ext>
                </a:extLst>
              </a:tr>
              <a:tr h="448297">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nízký příjem</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příspěvek na živobytí, doplatek na bydlení, mimořádná okamžitá pomoc</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Úřad práce ČR</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100767"/>
                  </a:ext>
                </a:extLst>
              </a:tr>
              <a:tr h="337761">
                <a:tc gridSpan="3">
                  <a:txBody>
                    <a:bodyPr/>
                    <a:lstStyle/>
                    <a:p>
                      <a:pPr indent="127000" algn="ctr">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NOUZE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5136618"/>
                  </a:ext>
                </a:extLst>
              </a:tr>
              <a:tr h="925134">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neschopnost zajistit si základní životní potřeby z důvodu věku, nepříznivého zdravotního stavu, ...</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dávky pro osoby se zdravotním postižením (příspěvek na pořízení motorovného vozidla, příspěvek na mobilitu, příspěvek na úpravu bytu)</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Úřad práce ČR</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7316310"/>
                  </a:ext>
                </a:extLst>
              </a:tr>
              <a:tr h="925134">
                <a:tc rowSpan="7">
                  <a:txBody>
                    <a:bodyPr/>
                    <a:lstStyle/>
                    <a:p>
                      <a:pPr indent="127000" algn="l">
                        <a:lnSpc>
                          <a:spcPct val="150000"/>
                        </a:lnSpc>
                        <a:spcAft>
                          <a:spcPts val="0"/>
                        </a:spcAft>
                      </a:pPr>
                      <a:r>
                        <a:rPr lang="cs-CZ"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7">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služby (věcná  dávka)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příspěvek na péči (ÚP ČR), dotace poskytovatelům soc. služeb (MPSV)</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7253623"/>
                  </a:ext>
                </a:extLst>
              </a:tr>
              <a:tr h="465581">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samospráva – příspěvky poskytovatelům </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3077894"/>
                  </a:ext>
                </a:extLst>
              </a:tr>
              <a:tr h="464256">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klient – pobyt, strava, peč. služba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0827552"/>
                  </a:ext>
                </a:extLst>
              </a:tr>
              <a:tr h="448297">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zdr. pojišťovny – ošetř. péče</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6555656"/>
                  </a:ext>
                </a:extLst>
              </a:tr>
              <a:tr h="270209">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NNO, obch. spol., FO</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5462067"/>
                  </a:ext>
                </a:extLst>
              </a:tr>
              <a:tr h="209876">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ESF</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0342669"/>
                  </a:ext>
                </a:extLst>
              </a:tr>
              <a:tr h="277494">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sponzorské dary</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9419322"/>
                  </a:ext>
                </a:extLst>
              </a:tr>
              <a:tr h="337761">
                <a:tc gridSpan="3">
                  <a:txBody>
                    <a:bodyPr/>
                    <a:lstStyle/>
                    <a:p>
                      <a:pPr indent="127000" algn="ctr">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SOCIÁLNĚ-PRÁVNÍ OCHRANA</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06572920"/>
                  </a:ext>
                </a:extLst>
              </a:tr>
              <a:tr h="488098">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neschopnost zajistit si vymahatelnost práv v sociální oblasti</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služby</a:t>
                      </a:r>
                      <a:endParaRPr lang="cs-CZ"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05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obce s rozšířenou působností</a:t>
                      </a:r>
                      <a:endParaRPr lang="cs-CZ"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56" marR="32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2886151"/>
                  </a:ext>
                </a:extLst>
              </a:tr>
            </a:tbl>
          </a:graphicData>
        </a:graphic>
      </p:graphicFrame>
      <p:sp>
        <p:nvSpPr>
          <p:cNvPr id="5" name="Rectangle 1">
            <a:extLst>
              <a:ext uri="{FF2B5EF4-FFF2-40B4-BE49-F238E27FC236}">
                <a16:creationId xmlns:a16="http://schemas.microsoft.com/office/drawing/2014/main" id="{B759364C-F041-4239-88AD-4B49D16CA901}"/>
              </a:ext>
            </a:extLst>
          </p:cNvPr>
          <p:cNvSpPr>
            <a:spLocks noChangeArrowheads="1"/>
          </p:cNvSpPr>
          <p:nvPr/>
        </p:nvSpPr>
        <p:spPr bwMode="auto">
          <a:xfrm>
            <a:off x="-4222203" y="-153457"/>
            <a:ext cx="18398835" cy="65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43816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2AC53-B9FF-484D-81CA-BCEAD548CCBE}"/>
              </a:ext>
            </a:extLst>
          </p:cNvPr>
          <p:cNvSpPr>
            <a:spLocks noGrp="1"/>
          </p:cNvSpPr>
          <p:nvPr>
            <p:ph type="title"/>
          </p:nvPr>
        </p:nvSpPr>
        <p:spPr/>
        <p:txBody>
          <a:bodyPr/>
          <a:lstStyle/>
          <a:p>
            <a:endParaRPr lang="cs-CZ" dirty="0"/>
          </a:p>
        </p:txBody>
      </p:sp>
      <p:graphicFrame>
        <p:nvGraphicFramePr>
          <p:cNvPr id="4" name="Zástupný symbol pro obsah 3">
            <a:extLst>
              <a:ext uri="{FF2B5EF4-FFF2-40B4-BE49-F238E27FC236}">
                <a16:creationId xmlns:a16="http://schemas.microsoft.com/office/drawing/2014/main" id="{38DE604B-4B60-494D-AC13-B15B8FD54C83}"/>
              </a:ext>
            </a:extLst>
          </p:cNvPr>
          <p:cNvGraphicFramePr>
            <a:graphicFrameLocks noGrp="1"/>
          </p:cNvGraphicFramePr>
          <p:nvPr>
            <p:ph idx="1"/>
            <p:extLst>
              <p:ext uri="{D42A27DB-BD31-4B8C-83A1-F6EECF244321}">
                <p14:modId xmlns:p14="http://schemas.microsoft.com/office/powerpoint/2010/main" val="1868294687"/>
              </p:ext>
            </p:extLst>
          </p:nvPr>
        </p:nvGraphicFramePr>
        <p:xfrm>
          <a:off x="1682496" y="1947672"/>
          <a:ext cx="9034271" cy="3291840"/>
        </p:xfrm>
        <a:graphic>
          <a:graphicData uri="http://schemas.openxmlformats.org/drawingml/2006/table">
            <a:tbl>
              <a:tblPr firstRow="1" bandRow="1"/>
              <a:tblGrid>
                <a:gridCol w="4445821">
                  <a:extLst>
                    <a:ext uri="{9D8B030D-6E8A-4147-A177-3AD203B41FA5}">
                      <a16:colId xmlns:a16="http://schemas.microsoft.com/office/drawing/2014/main" val="2908241237"/>
                    </a:ext>
                  </a:extLst>
                </a:gridCol>
                <a:gridCol w="2006941">
                  <a:extLst>
                    <a:ext uri="{9D8B030D-6E8A-4147-A177-3AD203B41FA5}">
                      <a16:colId xmlns:a16="http://schemas.microsoft.com/office/drawing/2014/main" val="779057713"/>
                    </a:ext>
                  </a:extLst>
                </a:gridCol>
                <a:gridCol w="2581509">
                  <a:extLst>
                    <a:ext uri="{9D8B030D-6E8A-4147-A177-3AD203B41FA5}">
                      <a16:colId xmlns:a16="http://schemas.microsoft.com/office/drawing/2014/main" val="3852010828"/>
                    </a:ext>
                  </a:extLst>
                </a:gridCol>
              </a:tblGrid>
              <a:tr h="1234440">
                <a:tc>
                  <a:txBody>
                    <a:bodyPr/>
                    <a:lstStyle/>
                    <a:p>
                      <a:pPr indent="127000"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pilíř</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sociální dávka</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administrace</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2359420"/>
                  </a:ext>
                </a:extLst>
              </a:tr>
              <a:tr h="2057400">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doplňkové důchodové spoření (penzijní připojištění se státním příspěvkem)</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penze</a:t>
                      </a:r>
                      <a:endParaRPr lang="cs-CZ"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cs-CZ"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penzijní společnosti (penzijní fondy)</a:t>
                      </a:r>
                      <a:endParaRPr lang="cs-CZ"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6159954"/>
                  </a:ext>
                </a:extLst>
              </a:tr>
            </a:tbl>
          </a:graphicData>
        </a:graphic>
      </p:graphicFrame>
      <p:sp>
        <p:nvSpPr>
          <p:cNvPr id="5" name="Rectangle 1">
            <a:extLst>
              <a:ext uri="{FF2B5EF4-FFF2-40B4-BE49-F238E27FC236}">
                <a16:creationId xmlns:a16="http://schemas.microsoft.com/office/drawing/2014/main" id="{55FF551A-F468-406D-9117-C0A4D641D408}"/>
              </a:ext>
            </a:extLst>
          </p:cNvPr>
          <p:cNvSpPr>
            <a:spLocks noChangeArrowheads="1"/>
          </p:cNvSpPr>
          <p:nvPr/>
        </p:nvSpPr>
        <p:spPr bwMode="auto">
          <a:xfrm>
            <a:off x="-3392217" y="-858613"/>
            <a:ext cx="19422013" cy="174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10064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08C52D-6FFD-4960-87D6-90FC9042363F}"/>
              </a:ext>
            </a:extLst>
          </p:cNvPr>
          <p:cNvSpPr>
            <a:spLocks noGrp="1"/>
          </p:cNvSpPr>
          <p:nvPr>
            <p:ph type="title"/>
          </p:nvPr>
        </p:nvSpPr>
        <p:spPr>
          <a:xfrm>
            <a:off x="838200" y="365125"/>
            <a:ext cx="10515600" cy="697057"/>
          </a:xfrm>
        </p:spPr>
        <p:txBody>
          <a:bodyPr>
            <a:normAutofit/>
          </a:bodyPr>
          <a:lstStyle/>
          <a:p>
            <a:r>
              <a:rPr lang="cs-CZ" sz="2800" b="1" dirty="0"/>
              <a:t>Vývoj sociálních příjmů obyvatelstva </a:t>
            </a:r>
          </a:p>
        </p:txBody>
      </p:sp>
      <p:pic>
        <p:nvPicPr>
          <p:cNvPr id="4" name="Zástupný symbol pro obsah 3">
            <a:extLst>
              <a:ext uri="{FF2B5EF4-FFF2-40B4-BE49-F238E27FC236}">
                <a16:creationId xmlns:a16="http://schemas.microsoft.com/office/drawing/2014/main" id="{AEEBA3CB-58FE-4053-8986-D80D4E2C9BED}"/>
              </a:ext>
            </a:extLst>
          </p:cNvPr>
          <p:cNvPicPr>
            <a:picLocks noGrp="1" noChangeAspect="1"/>
          </p:cNvPicPr>
          <p:nvPr>
            <p:ph idx="1"/>
          </p:nvPr>
        </p:nvPicPr>
        <p:blipFill>
          <a:blip r:embed="rId2"/>
          <a:stretch>
            <a:fillRect/>
          </a:stretch>
        </p:blipFill>
        <p:spPr>
          <a:xfrm>
            <a:off x="969818" y="963978"/>
            <a:ext cx="8774545" cy="5681016"/>
          </a:xfrm>
          <a:prstGeom prst="rect">
            <a:avLst/>
          </a:prstGeom>
        </p:spPr>
      </p:pic>
    </p:spTree>
    <p:extLst>
      <p:ext uri="{BB962C8B-B14F-4D97-AF65-F5344CB8AC3E}">
        <p14:creationId xmlns:p14="http://schemas.microsoft.com/office/powerpoint/2010/main" val="327191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6685A9-BA75-4149-A614-2C30C44FA27A}"/>
              </a:ext>
            </a:extLst>
          </p:cNvPr>
          <p:cNvSpPr>
            <a:spLocks noGrp="1"/>
          </p:cNvSpPr>
          <p:nvPr>
            <p:ph type="title"/>
          </p:nvPr>
        </p:nvSpPr>
        <p:spPr>
          <a:xfrm>
            <a:off x="838200" y="365126"/>
            <a:ext cx="10515600" cy="623166"/>
          </a:xfrm>
        </p:spPr>
        <p:txBody>
          <a:bodyPr>
            <a:normAutofit/>
          </a:bodyPr>
          <a:lstStyle/>
          <a:p>
            <a:r>
              <a:rPr lang="cs-CZ" sz="3200" b="1" dirty="0"/>
              <a:t>Struktura sociálních příjmů obyvatelstva v r. 2022</a:t>
            </a:r>
          </a:p>
        </p:txBody>
      </p:sp>
      <p:pic>
        <p:nvPicPr>
          <p:cNvPr id="4" name="Zástupný symbol pro obsah 3">
            <a:extLst>
              <a:ext uri="{FF2B5EF4-FFF2-40B4-BE49-F238E27FC236}">
                <a16:creationId xmlns:a16="http://schemas.microsoft.com/office/drawing/2014/main" id="{4D864064-1BCC-4320-B63C-28EBBCDEF81A}"/>
              </a:ext>
            </a:extLst>
          </p:cNvPr>
          <p:cNvPicPr>
            <a:picLocks noGrp="1" noChangeAspect="1"/>
          </p:cNvPicPr>
          <p:nvPr>
            <p:ph idx="1"/>
          </p:nvPr>
        </p:nvPicPr>
        <p:blipFill>
          <a:blip r:embed="rId2"/>
          <a:stretch>
            <a:fillRect/>
          </a:stretch>
        </p:blipFill>
        <p:spPr>
          <a:xfrm>
            <a:off x="309418" y="1152628"/>
            <a:ext cx="11573163" cy="7500054"/>
          </a:xfrm>
          <a:prstGeom prst="rect">
            <a:avLst/>
          </a:prstGeom>
        </p:spPr>
      </p:pic>
    </p:spTree>
    <p:extLst>
      <p:ext uri="{BB962C8B-B14F-4D97-AF65-F5344CB8AC3E}">
        <p14:creationId xmlns:p14="http://schemas.microsoft.com/office/powerpoint/2010/main" val="403075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Důchodové pojištění</a:t>
            </a:r>
            <a:br>
              <a:rPr lang="cs-CZ" dirty="0"/>
            </a:br>
            <a:r>
              <a:rPr lang="cs-CZ" sz="2000" dirty="0"/>
              <a:t>https://www.mpsv.cz/web/cz/duchodove-pojisteni</a:t>
            </a:r>
            <a:endParaRPr lang="cs-CZ" dirty="0"/>
          </a:p>
        </p:txBody>
      </p:sp>
      <p:sp>
        <p:nvSpPr>
          <p:cNvPr id="3" name="Zástupný symbol pro obsah 2"/>
          <p:cNvSpPr>
            <a:spLocks noGrp="1"/>
          </p:cNvSpPr>
          <p:nvPr>
            <p:ph idx="1"/>
          </p:nvPr>
        </p:nvSpPr>
        <p:spPr>
          <a:xfrm>
            <a:off x="838200" y="1536192"/>
            <a:ext cx="10515600" cy="5129784"/>
          </a:xfrm>
        </p:spPr>
        <p:txBody>
          <a:bodyPr>
            <a:normAutofit fontScale="92500" lnSpcReduction="10000"/>
          </a:bodyPr>
          <a:lstStyle/>
          <a:p>
            <a:pPr>
              <a:lnSpc>
                <a:spcPct val="120000"/>
              </a:lnSpc>
            </a:pPr>
            <a:r>
              <a:rPr lang="cs-CZ" dirty="0">
                <a:solidFill>
                  <a:srgbClr val="393939"/>
                </a:solidFill>
                <a:latin typeface="pt_sans"/>
              </a:rPr>
              <a:t>povinné základní důchodové pojištění – zákon č. 155/1995 Sb., o důchodovém pojištění, v platném znění</a:t>
            </a:r>
          </a:p>
          <a:p>
            <a:pPr>
              <a:lnSpc>
                <a:spcPct val="120000"/>
              </a:lnSpc>
            </a:pPr>
            <a:r>
              <a:rPr lang="cs-CZ" dirty="0">
                <a:solidFill>
                  <a:srgbClr val="393939"/>
                </a:solidFill>
                <a:latin typeface="pt_sans"/>
              </a:rPr>
              <a:t>dobrovolné doplňkové penzijní spoření – zákon č. 427/2011 Sb.,          o doplňkovém penzijním spoření, v platném znění (penzijní připojištění se státním příspěvkem – zákon č.  č. 42/1994 Sb.,                 o penzijním připojištění, se státním příspěvkem, v platném znění)</a:t>
            </a:r>
          </a:p>
          <a:p>
            <a:pPr>
              <a:lnSpc>
                <a:spcPct val="120000"/>
              </a:lnSpc>
            </a:pPr>
            <a:r>
              <a:rPr lang="cs-CZ" dirty="0">
                <a:solidFill>
                  <a:srgbClr val="393939"/>
                </a:solidFill>
                <a:latin typeface="pt_sans"/>
              </a:rPr>
              <a:t>součástí dobrovolných doplňkových systémů jsou i produkty komerčních pojišťoven – zejména životní pojištění</a:t>
            </a:r>
          </a:p>
          <a:p>
            <a:pPr>
              <a:lnSpc>
                <a:spcPct val="120000"/>
              </a:lnSpc>
            </a:pPr>
            <a:r>
              <a:rPr lang="cs-CZ" dirty="0">
                <a:solidFill>
                  <a:srgbClr val="393939"/>
                </a:solidFill>
                <a:latin typeface="pt_sans"/>
              </a:rPr>
              <a:t>v členských státech EU poměrně obvyklé zaměstnavatelské penzijní systémy nejsou v ČR zastoupeny</a:t>
            </a:r>
          </a:p>
          <a:p>
            <a:endParaRPr lang="cs-CZ" dirty="0"/>
          </a:p>
        </p:txBody>
      </p:sp>
    </p:spTree>
    <p:extLst>
      <p:ext uri="{BB962C8B-B14F-4D97-AF65-F5344CB8AC3E}">
        <p14:creationId xmlns:p14="http://schemas.microsoft.com/office/powerpoint/2010/main" val="2474678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a:xfrm>
            <a:off x="838200" y="1463040"/>
            <a:ext cx="10515600" cy="5102351"/>
          </a:xfrm>
        </p:spPr>
        <p:txBody>
          <a:bodyPr>
            <a:noAutofit/>
          </a:bodyPr>
          <a:lstStyle/>
          <a:p>
            <a:pPr lvl="0">
              <a:lnSpc>
                <a:spcPct val="120000"/>
              </a:lnSpc>
            </a:pPr>
            <a:r>
              <a:rPr lang="cs-CZ" sz="2000" dirty="0">
                <a:solidFill>
                  <a:srgbClr val="393939"/>
                </a:solidFill>
              </a:rPr>
              <a:t>povinné základní důchodové pojištění je </a:t>
            </a:r>
            <a:r>
              <a:rPr lang="cs-CZ" sz="2000" b="1" dirty="0">
                <a:solidFill>
                  <a:srgbClr val="393939"/>
                </a:solidFill>
              </a:rPr>
              <a:t>dávkově definované </a:t>
            </a:r>
            <a:r>
              <a:rPr lang="cs-CZ" sz="2000" dirty="0">
                <a:solidFill>
                  <a:srgbClr val="393939"/>
                </a:solidFill>
              </a:rPr>
              <a:t>a </a:t>
            </a:r>
            <a:r>
              <a:rPr lang="cs-CZ" sz="2000" b="1" dirty="0">
                <a:solidFill>
                  <a:srgbClr val="393939"/>
                </a:solidFill>
              </a:rPr>
              <a:t>průběžně financované</a:t>
            </a:r>
            <a:r>
              <a:rPr lang="cs-CZ" sz="2000" dirty="0">
                <a:solidFill>
                  <a:srgbClr val="393939"/>
                </a:solidFill>
              </a:rPr>
              <a:t>, je univerzální a zabezpečuje všechny ekonomicky aktivní osoby,</a:t>
            </a:r>
          </a:p>
          <a:p>
            <a:pPr lvl="0">
              <a:lnSpc>
                <a:spcPct val="120000"/>
              </a:lnSpc>
            </a:pPr>
            <a:r>
              <a:rPr lang="cs-CZ" sz="2000" dirty="0">
                <a:solidFill>
                  <a:srgbClr val="393939"/>
                </a:solidFill>
              </a:rPr>
              <a:t>právní úprava je </a:t>
            </a:r>
            <a:r>
              <a:rPr lang="cs-CZ" sz="2000" b="1" dirty="0">
                <a:solidFill>
                  <a:srgbClr val="393939"/>
                </a:solidFill>
              </a:rPr>
              <a:t>jednotná pro všechny pojištěnce</a:t>
            </a:r>
            <a:r>
              <a:rPr lang="cs-CZ" sz="2000" dirty="0">
                <a:solidFill>
                  <a:srgbClr val="393939"/>
                </a:solidFill>
              </a:rPr>
              <a:t>, neexistují speciální odvětvová či profesní schémata</a:t>
            </a:r>
          </a:p>
          <a:p>
            <a:r>
              <a:rPr lang="cs-CZ" sz="2000" dirty="0"/>
              <a:t>ze základního důchodového pojištění se poskytují důchody </a:t>
            </a:r>
            <a:r>
              <a:rPr lang="cs-CZ" sz="2000" b="1" dirty="0"/>
              <a:t>starobní, invalidní, vdovský,  vdovecký a sirotčí</a:t>
            </a:r>
          </a:p>
          <a:p>
            <a:r>
              <a:rPr lang="cs-CZ" sz="2000" dirty="0"/>
              <a:t>důchod se skládá ze dvou složek: </a:t>
            </a:r>
          </a:p>
          <a:p>
            <a:pPr lvl="1"/>
            <a:r>
              <a:rPr lang="cs-CZ" sz="2000" dirty="0"/>
              <a:t>ze </a:t>
            </a:r>
            <a:r>
              <a:rPr lang="cs-CZ" sz="2000" b="1" dirty="0"/>
              <a:t>základní výměry </a:t>
            </a:r>
            <a:r>
              <a:rPr lang="cs-CZ" sz="2000" dirty="0"/>
              <a:t>stanovené pevnou částkou stejnou pro všechny druhy důchodů bez ohledu na délku doby pojištění a výši výdělků </a:t>
            </a:r>
          </a:p>
          <a:p>
            <a:pPr lvl="1"/>
            <a:r>
              <a:rPr lang="cs-CZ" sz="2000" dirty="0"/>
              <a:t>z </a:t>
            </a:r>
            <a:r>
              <a:rPr lang="cs-CZ" sz="2000" b="1" dirty="0"/>
              <a:t>procentní výměry</a:t>
            </a:r>
            <a:r>
              <a:rPr lang="cs-CZ" sz="2000" dirty="0"/>
              <a:t>, jejíž výše je rozdílná podle délky doby pojištění a výši příjmů dosažených v rozhodném období před přiznáním důchodu</a:t>
            </a:r>
          </a:p>
          <a:p>
            <a:r>
              <a:rPr lang="cs-CZ" sz="2000" dirty="0"/>
              <a:t>o nároku na důchod, jeho výši a výplatě rozhoduje </a:t>
            </a:r>
            <a:r>
              <a:rPr lang="cs-CZ" sz="2000" b="1" dirty="0"/>
              <a:t>ČSSZ</a:t>
            </a:r>
            <a:r>
              <a:rPr lang="cs-CZ" sz="2000" dirty="0"/>
              <a:t> a orgány sociálního zabezpečení ministerstev obrany, vnitra a spravedlnosti</a:t>
            </a:r>
          </a:p>
        </p:txBody>
      </p:sp>
    </p:spTree>
    <p:extLst>
      <p:ext uri="{BB962C8B-B14F-4D97-AF65-F5344CB8AC3E}">
        <p14:creationId xmlns:p14="http://schemas.microsoft.com/office/powerpoint/2010/main" val="2458091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a:xfrm>
            <a:off x="710979" y="1502797"/>
            <a:ext cx="10515600" cy="5355203"/>
          </a:xfrm>
        </p:spPr>
        <p:txBody>
          <a:bodyPr>
            <a:normAutofit fontScale="92500"/>
          </a:bodyPr>
          <a:lstStyle/>
          <a:p>
            <a:pPr marL="0" indent="0">
              <a:lnSpc>
                <a:spcPct val="120000"/>
              </a:lnSpc>
              <a:buNone/>
            </a:pPr>
            <a:r>
              <a:rPr lang="cs-CZ" b="1" dirty="0"/>
              <a:t>základní prvky konstrukce výpočtu důchodu</a:t>
            </a:r>
          </a:p>
          <a:p>
            <a:pPr>
              <a:lnSpc>
                <a:spcPct val="120000"/>
              </a:lnSpc>
            </a:pPr>
            <a:r>
              <a:rPr lang="cs-CZ" dirty="0"/>
              <a:t>rozhodné období, z něhož se zjišťují příjmy pro výpočet důchodu = období před rokem přiznání důchodu, </a:t>
            </a:r>
            <a:r>
              <a:rPr lang="cs-CZ" b="1" dirty="0"/>
              <a:t>k příjmům před r. 1986 se nepřihlíží </a:t>
            </a:r>
          </a:p>
          <a:p>
            <a:pPr>
              <a:lnSpc>
                <a:spcPct val="120000"/>
              </a:lnSpc>
            </a:pPr>
            <a:r>
              <a:rPr lang="cs-CZ" b="1" dirty="0"/>
              <a:t>vyměřovací základy </a:t>
            </a:r>
            <a:r>
              <a:rPr lang="cs-CZ" dirty="0"/>
              <a:t>= v podstatě hrubé příjmy za jednotlivé kalendářní roky rozhodného období vynásobené tzv. koeficientem nárůstu všeobecného vyměřovacího základu všeobecné vyměřovací základy stanoví vláda nařízením do 30. září následujícího kalendářního roku ve výši průměrné měsíční mzdy za kalendářní rok zjištěné ČSU</a:t>
            </a:r>
          </a:p>
          <a:p>
            <a:pPr>
              <a:lnSpc>
                <a:spcPct val="120000"/>
              </a:lnSpc>
            </a:pPr>
            <a:r>
              <a:rPr lang="cs-CZ" dirty="0"/>
              <a:t>přepočítací koeficient pro úpravu naposledy stanoveného všeobecného vyměřovacího základu,</a:t>
            </a:r>
          </a:p>
        </p:txBody>
      </p:sp>
    </p:spTree>
    <p:extLst>
      <p:ext uri="{BB962C8B-B14F-4D97-AF65-F5344CB8AC3E}">
        <p14:creationId xmlns:p14="http://schemas.microsoft.com/office/powerpoint/2010/main" val="393240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sz="3200" dirty="0"/>
          </a:p>
          <a:p>
            <a:endParaRPr lang="cs-CZ" sz="3200" dirty="0"/>
          </a:p>
          <a:p>
            <a:r>
              <a:rPr lang="cs-CZ" sz="3200" dirty="0"/>
              <a:t>J. Mertl a kol. – Sociální politika, </a:t>
            </a:r>
            <a:r>
              <a:rPr lang="cs-CZ" sz="3200" dirty="0" err="1"/>
              <a:t>Wolters</a:t>
            </a:r>
            <a:r>
              <a:rPr lang="cs-CZ" sz="3200" dirty="0"/>
              <a:t> </a:t>
            </a:r>
            <a:r>
              <a:rPr lang="cs-CZ" sz="3200" dirty="0" err="1"/>
              <a:t>Kluwer</a:t>
            </a:r>
            <a:r>
              <a:rPr lang="cs-CZ" sz="3200" dirty="0"/>
              <a:t> 2023</a:t>
            </a:r>
          </a:p>
          <a:p>
            <a:endParaRPr lang="cs-CZ" sz="3200" dirty="0"/>
          </a:p>
          <a:p>
            <a:r>
              <a:rPr lang="cs-CZ" sz="3200" dirty="0"/>
              <a:t>L. Průša – Vývoj sociálních příjmů obyvatelstva v letech 2010–2022, Demografie č. 1/2024</a:t>
            </a:r>
          </a:p>
          <a:p>
            <a:pPr marL="457200" lvl="1" indent="0">
              <a:buNone/>
            </a:pPr>
            <a:r>
              <a:rPr lang="cs-CZ" sz="2800" dirty="0">
                <a:hlinkClick r:id="rId2"/>
              </a:rPr>
              <a:t>https://www.czso.cz/documents/10180/219149124/13005324q1_prusa.pdf/2a56904a-9730-4951-a609-9318ad3e285d?version</a:t>
            </a:r>
            <a:r>
              <a:rPr lang="cs-CZ" sz="2800">
                <a:hlinkClick r:id="rId2"/>
              </a:rPr>
              <a:t>=1.0</a:t>
            </a:r>
            <a:endParaRPr lang="cs-CZ" sz="2800"/>
          </a:p>
          <a:p>
            <a:pPr marL="457200" lvl="1" indent="0">
              <a:buNone/>
            </a:pPr>
            <a:endParaRPr lang="cs-CZ" sz="2800" dirty="0"/>
          </a:p>
        </p:txBody>
      </p:sp>
    </p:spTree>
    <p:extLst>
      <p:ext uri="{BB962C8B-B14F-4D97-AF65-F5344CB8AC3E}">
        <p14:creationId xmlns:p14="http://schemas.microsoft.com/office/powerpoint/2010/main" val="174572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solidFill>
                  <a:prstClr val="black"/>
                </a:solidFill>
              </a:rPr>
              <a:t>Důchodové pojištění</a:t>
            </a:r>
            <a:endParaRPr lang="cs-CZ" dirty="0"/>
          </a:p>
        </p:txBody>
      </p:sp>
      <p:sp>
        <p:nvSpPr>
          <p:cNvPr id="3" name="Zástupný symbol pro obsah 2"/>
          <p:cNvSpPr>
            <a:spLocks noGrp="1"/>
          </p:cNvSpPr>
          <p:nvPr>
            <p:ph idx="1"/>
          </p:nvPr>
        </p:nvSpPr>
        <p:spPr/>
        <p:txBody>
          <a:bodyPr>
            <a:normAutofit lnSpcReduction="10000"/>
          </a:bodyPr>
          <a:lstStyle/>
          <a:p>
            <a:pPr lvl="0">
              <a:lnSpc>
                <a:spcPct val="120000"/>
              </a:lnSpc>
            </a:pPr>
            <a:r>
              <a:rPr lang="cs-CZ" sz="2000" b="1" dirty="0">
                <a:solidFill>
                  <a:prstClr val="black"/>
                </a:solidFill>
              </a:rPr>
              <a:t>koeficienty nárůstu všeobecných vyměřovacích základů </a:t>
            </a:r>
            <a:r>
              <a:rPr lang="cs-CZ" sz="2000" dirty="0">
                <a:solidFill>
                  <a:prstClr val="black"/>
                </a:solidFill>
              </a:rPr>
              <a:t>= podíl všeobecného vyměřovacího základu za kalendářní rok, který o dva roky předchází roku přiznání důchodu, vynásobeného přepočítacím koeficientem, a všeobecného vyměřovacího základu za kalendářní rok, za který se vypočítává roční vyměřovací základ</a:t>
            </a:r>
          </a:p>
          <a:p>
            <a:pPr lvl="0">
              <a:lnSpc>
                <a:spcPct val="120000"/>
              </a:lnSpc>
            </a:pPr>
            <a:r>
              <a:rPr lang="cs-CZ" sz="2000" b="1" dirty="0">
                <a:solidFill>
                  <a:prstClr val="black"/>
                </a:solidFill>
              </a:rPr>
              <a:t>osobní vyměřovací základ </a:t>
            </a:r>
            <a:r>
              <a:rPr lang="cs-CZ" sz="2000" dirty="0">
                <a:solidFill>
                  <a:prstClr val="black"/>
                </a:solidFill>
              </a:rPr>
              <a:t>= měsíční průměr úhrnu ročních vyměřovacích základů</a:t>
            </a:r>
          </a:p>
          <a:p>
            <a:pPr lvl="0">
              <a:lnSpc>
                <a:spcPct val="120000"/>
              </a:lnSpc>
            </a:pPr>
            <a:r>
              <a:rPr lang="cs-CZ" sz="2000" b="1" dirty="0">
                <a:solidFill>
                  <a:prstClr val="black"/>
                </a:solidFill>
              </a:rPr>
              <a:t>výpočtový základ:</a:t>
            </a:r>
          </a:p>
          <a:p>
            <a:pPr lvl="1">
              <a:lnSpc>
                <a:spcPct val="120000"/>
              </a:lnSpc>
            </a:pPr>
            <a:r>
              <a:rPr lang="cs-CZ" sz="1800" b="1" dirty="0">
                <a:solidFill>
                  <a:prstClr val="black"/>
                </a:solidFill>
              </a:rPr>
              <a:t>první redukční hranice = 44 % průměrné mzdy, </a:t>
            </a:r>
          </a:p>
          <a:p>
            <a:pPr lvl="1">
              <a:lnSpc>
                <a:spcPct val="120000"/>
              </a:lnSpc>
            </a:pPr>
            <a:r>
              <a:rPr lang="cs-CZ" sz="1800" b="1" dirty="0">
                <a:solidFill>
                  <a:prstClr val="black"/>
                </a:solidFill>
              </a:rPr>
              <a:t>druhá redukční hranice = 4násobek průměrné měsíční mzdy,</a:t>
            </a:r>
          </a:p>
          <a:p>
            <a:pPr lvl="1">
              <a:lnSpc>
                <a:spcPct val="120000"/>
              </a:lnSpc>
            </a:pPr>
            <a:r>
              <a:rPr lang="cs-CZ" sz="1800" b="1" dirty="0">
                <a:solidFill>
                  <a:prstClr val="black"/>
                </a:solidFill>
              </a:rPr>
              <a:t>do první redukční hranice se částka neredukuje,</a:t>
            </a:r>
          </a:p>
          <a:p>
            <a:pPr lvl="1">
              <a:lnSpc>
                <a:spcPct val="120000"/>
              </a:lnSpc>
            </a:pPr>
            <a:r>
              <a:rPr lang="cs-CZ" sz="1800" b="1" dirty="0">
                <a:solidFill>
                  <a:prstClr val="black"/>
                </a:solidFill>
              </a:rPr>
              <a:t>zápočet mezi první a druhou redukční hranicí činí 26 %,</a:t>
            </a:r>
          </a:p>
          <a:p>
            <a:pPr lvl="1">
              <a:lnSpc>
                <a:spcPct val="120000"/>
              </a:lnSpc>
            </a:pPr>
            <a:r>
              <a:rPr lang="cs-CZ" sz="1800" b="1" dirty="0">
                <a:solidFill>
                  <a:prstClr val="black"/>
                </a:solidFill>
              </a:rPr>
              <a:t>k částce nad druhou redukční hranicí se nepřihlíží</a:t>
            </a:r>
          </a:p>
          <a:p>
            <a:endParaRPr lang="cs-CZ" dirty="0"/>
          </a:p>
        </p:txBody>
      </p:sp>
    </p:spTree>
    <p:extLst>
      <p:ext uri="{BB962C8B-B14F-4D97-AF65-F5344CB8AC3E}">
        <p14:creationId xmlns:p14="http://schemas.microsoft.com/office/powerpoint/2010/main" val="295521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p:txBody>
          <a:bodyPr>
            <a:normAutofit fontScale="92500"/>
          </a:bodyPr>
          <a:lstStyle/>
          <a:p>
            <a:pPr lvl="0">
              <a:lnSpc>
                <a:spcPct val="120000"/>
              </a:lnSpc>
            </a:pPr>
            <a:r>
              <a:rPr lang="cs-CZ" sz="2400" dirty="0">
                <a:solidFill>
                  <a:prstClr val="black"/>
                </a:solidFill>
              </a:rPr>
              <a:t>příjmy a výdaje systému jsou součástí státního rozpočtu, v němž byl zaveden </a:t>
            </a:r>
            <a:r>
              <a:rPr lang="cs-CZ" sz="2400" b="1" dirty="0">
                <a:solidFill>
                  <a:prstClr val="black"/>
                </a:solidFill>
              </a:rPr>
              <a:t>zvláštní účet důchodového pojištění </a:t>
            </a:r>
            <a:r>
              <a:rPr lang="cs-CZ" sz="2400" dirty="0">
                <a:solidFill>
                  <a:prstClr val="black"/>
                </a:solidFill>
              </a:rPr>
              <a:t>(v r. 2008 transformován na zvláštní účet rezervy pro důchodovou reformu, od 13. 7. 2017 zvláštní účet rezervy důchodového pojištění)</a:t>
            </a:r>
          </a:p>
          <a:p>
            <a:pPr lvl="0">
              <a:lnSpc>
                <a:spcPct val="120000"/>
              </a:lnSpc>
            </a:pPr>
            <a:r>
              <a:rPr lang="cs-CZ" sz="2400" dirty="0">
                <a:solidFill>
                  <a:prstClr val="black"/>
                </a:solidFill>
              </a:rPr>
              <a:t>všechny dávky jsou nárokové (při splnění zákonem stanovených podmínek je na ně nárok)</a:t>
            </a:r>
          </a:p>
          <a:p>
            <a:pPr lvl="0">
              <a:lnSpc>
                <a:spcPct val="120000"/>
              </a:lnSpc>
            </a:pPr>
            <a:r>
              <a:rPr lang="cs-CZ" sz="2400" dirty="0">
                <a:solidFill>
                  <a:prstClr val="black"/>
                </a:solidFill>
              </a:rPr>
              <a:t>proti rozhodnutí ČSSZ o žádosti o důchod je možné podat písemné námitky do 30 dnů ode dne jeho oznámení, proti rozhodnutí o námitkách lze podat v rámci přezkumného řízení soudního žalobu u příslušného krajského soudu (lhůta pro podání žaloby činí 2 měsíce ode dne doručení rozhodnutí)</a:t>
            </a:r>
          </a:p>
          <a:p>
            <a:endParaRPr lang="cs-CZ" sz="4000" dirty="0"/>
          </a:p>
        </p:txBody>
      </p:sp>
    </p:spTree>
    <p:extLst>
      <p:ext uri="{BB962C8B-B14F-4D97-AF65-F5344CB8AC3E}">
        <p14:creationId xmlns:p14="http://schemas.microsoft.com/office/powerpoint/2010/main" val="269647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a:xfrm>
            <a:off x="838200" y="1749287"/>
            <a:ext cx="10515600" cy="4817290"/>
          </a:xfrm>
        </p:spPr>
        <p:txBody>
          <a:bodyPr>
            <a:normAutofit fontScale="62500" lnSpcReduction="20000"/>
          </a:bodyPr>
          <a:lstStyle/>
          <a:p>
            <a:pPr marL="0" indent="0">
              <a:lnSpc>
                <a:spcPct val="120000"/>
              </a:lnSpc>
              <a:buNone/>
            </a:pPr>
            <a:r>
              <a:rPr lang="cs-CZ" b="1" dirty="0"/>
              <a:t>základní pravidla valorizace důchodů</a:t>
            </a:r>
          </a:p>
          <a:p>
            <a:pPr>
              <a:lnSpc>
                <a:spcPct val="120000"/>
              </a:lnSpc>
            </a:pPr>
            <a:r>
              <a:rPr lang="cs-CZ" dirty="0"/>
              <a:t>vyplácené důchody se zvyšují pravidelně </a:t>
            </a:r>
            <a:r>
              <a:rPr lang="cs-CZ" b="1" dirty="0"/>
              <a:t>každý rok v lednu</a:t>
            </a:r>
            <a:r>
              <a:rPr lang="cs-CZ" dirty="0"/>
              <a:t>; odchylný postup je stanoven pouze při vysoké inflaci (aspoň 5 %)</a:t>
            </a:r>
          </a:p>
          <a:p>
            <a:pPr>
              <a:lnSpc>
                <a:spcPct val="120000"/>
              </a:lnSpc>
            </a:pPr>
            <a:r>
              <a:rPr lang="cs-CZ" dirty="0"/>
              <a:t>zvýšení důchodů zákon stanovuje tak, aby u průměrného starobního důchodu činilo </a:t>
            </a:r>
            <a:r>
              <a:rPr lang="cs-CZ" b="1" dirty="0"/>
              <a:t>100 % růstu cen a jednu třetinu růstu reálné mzdy</a:t>
            </a:r>
          </a:p>
          <a:p>
            <a:pPr>
              <a:lnSpc>
                <a:spcPct val="120000"/>
              </a:lnSpc>
            </a:pPr>
            <a:r>
              <a:rPr lang="cs-CZ" b="1" dirty="0"/>
              <a:t>základní výměra důchodu (10 % průměrné mzdy) je zvyšována na základě růstu průměrné mzdy a procentní výměra na základě růstu spotřebitelských cen</a:t>
            </a:r>
          </a:p>
          <a:p>
            <a:pPr>
              <a:lnSpc>
                <a:spcPct val="120000"/>
              </a:lnSpc>
            </a:pPr>
            <a:r>
              <a:rPr lang="cs-CZ" dirty="0"/>
              <a:t>růst úhrnného indexu spotřebitelských cen je při pravidelném zvýšení od ledna zjišťován v období dvanácti měsíců, a to do srpna kalendářního roku přecházejícího roku zvýšení důchodů, při stanovení částky zvýšení důchodů se od 1. 8. 2017 přihlíží nejen k růstu cen za domácnosti celkem, ale současně i k růstu cen za domácnosti důchodců, a použije se výhodnější možnost</a:t>
            </a:r>
          </a:p>
          <a:p>
            <a:pPr>
              <a:lnSpc>
                <a:spcPct val="120000"/>
              </a:lnSpc>
            </a:pPr>
            <a:r>
              <a:rPr lang="cs-CZ" dirty="0"/>
              <a:t>v mimořádném termínu se důchody zvýší, pokud růst cen ve sledovaném období dosáhl aspoň 5%, vyplácené důchody se v tomto případě zvyšují od splátky důchodu splatné v pátém kalendářním měsíci následujícím po kalendářním měsíci, v němž růst cen dosáhl aspoň 5 %</a:t>
            </a:r>
          </a:p>
        </p:txBody>
      </p:sp>
    </p:spTree>
    <p:extLst>
      <p:ext uri="{BB962C8B-B14F-4D97-AF65-F5344CB8AC3E}">
        <p14:creationId xmlns:p14="http://schemas.microsoft.com/office/powerpoint/2010/main" val="3148292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a:xfrm>
            <a:off x="838200" y="1598212"/>
            <a:ext cx="10515600" cy="4953663"/>
          </a:xfrm>
        </p:spPr>
        <p:txBody>
          <a:bodyPr>
            <a:noAutofit/>
          </a:bodyPr>
          <a:lstStyle/>
          <a:p>
            <a:pPr marL="0" indent="0">
              <a:lnSpc>
                <a:spcPct val="110000"/>
              </a:lnSpc>
              <a:buNone/>
            </a:pPr>
            <a:r>
              <a:rPr lang="cs-CZ" sz="2200" b="1" dirty="0">
                <a:solidFill>
                  <a:srgbClr val="393939"/>
                </a:solidFill>
                <a:latin typeface="pt_sans"/>
              </a:rPr>
              <a:t>Nárok na starobní důchod</a:t>
            </a:r>
          </a:p>
          <a:p>
            <a:pPr>
              <a:lnSpc>
                <a:spcPct val="110000"/>
              </a:lnSpc>
            </a:pPr>
            <a:r>
              <a:rPr lang="cs-CZ" sz="2200" dirty="0">
                <a:solidFill>
                  <a:srgbClr val="393939"/>
                </a:solidFill>
                <a:latin typeface="pt_sans"/>
              </a:rPr>
              <a:t>pojištěnec má nárok na starobní důchod, jestliže získal dobu </a:t>
            </a:r>
            <a:r>
              <a:rPr lang="cs-CZ" sz="2200" b="1" dirty="0">
                <a:solidFill>
                  <a:srgbClr val="393939"/>
                </a:solidFill>
                <a:latin typeface="pt_sans"/>
              </a:rPr>
              <a:t>pojištění 35 let a dosáhl důchodového věku </a:t>
            </a:r>
          </a:p>
          <a:p>
            <a:pPr>
              <a:lnSpc>
                <a:spcPct val="110000"/>
              </a:lnSpc>
            </a:pPr>
            <a:r>
              <a:rPr lang="cs-CZ" sz="2200" dirty="0">
                <a:solidFill>
                  <a:srgbClr val="393939"/>
                </a:solidFill>
                <a:latin typeface="pt_sans"/>
              </a:rPr>
              <a:t>pojištěnec má nárok na starobní důchod, pokud nesplnil tyto podmínky, také tehdy, jestliže získal dobu pojištění nejméně 20 let a dosáhl věku aspoň o 5 let vyššího, než je důchodový věk stanovený pro muže stejného data narození</a:t>
            </a:r>
          </a:p>
          <a:p>
            <a:pPr>
              <a:lnSpc>
                <a:spcPct val="110000"/>
              </a:lnSpc>
            </a:pPr>
            <a:r>
              <a:rPr lang="cs-CZ" sz="2200" dirty="0">
                <a:solidFill>
                  <a:srgbClr val="393939"/>
                </a:solidFill>
                <a:latin typeface="pt_sans"/>
              </a:rPr>
              <a:t>pojištěnec má nárok na </a:t>
            </a:r>
            <a:r>
              <a:rPr lang="cs-CZ" sz="2200" b="1" dirty="0">
                <a:solidFill>
                  <a:srgbClr val="393939"/>
                </a:solidFill>
                <a:latin typeface="pt_sans"/>
              </a:rPr>
              <a:t>předčasný trvale krácený starobní důchod</a:t>
            </a:r>
            <a:r>
              <a:rPr lang="cs-CZ" sz="2200" dirty="0">
                <a:solidFill>
                  <a:srgbClr val="393939"/>
                </a:solidFill>
                <a:latin typeface="pt_sans"/>
              </a:rPr>
              <a:t>, jestliže</a:t>
            </a:r>
          </a:p>
          <a:p>
            <a:pPr lvl="1">
              <a:lnSpc>
                <a:spcPct val="110000"/>
              </a:lnSpc>
            </a:pPr>
            <a:r>
              <a:rPr lang="cs-CZ" sz="2200" dirty="0">
                <a:solidFill>
                  <a:srgbClr val="393939"/>
                </a:solidFill>
                <a:latin typeface="pt_sans"/>
              </a:rPr>
              <a:t>získal potřebnou dobu pojištění a do dosažení důchodového věku mu chybí nejvýše</a:t>
            </a:r>
          </a:p>
          <a:p>
            <a:pPr lvl="2">
              <a:lnSpc>
                <a:spcPct val="110000"/>
              </a:lnSpc>
            </a:pPr>
            <a:r>
              <a:rPr lang="cs-CZ" sz="2200" dirty="0">
                <a:solidFill>
                  <a:srgbClr val="393939"/>
                </a:solidFill>
                <a:latin typeface="pt_sans"/>
              </a:rPr>
              <a:t>3 roky, pokud jeho důchodový věk je nižší než 63 let,</a:t>
            </a:r>
          </a:p>
          <a:p>
            <a:pPr lvl="2">
              <a:lnSpc>
                <a:spcPct val="110000"/>
              </a:lnSpc>
            </a:pPr>
            <a:r>
              <a:rPr lang="cs-CZ" sz="2200" dirty="0">
                <a:solidFill>
                  <a:srgbClr val="393939"/>
                </a:solidFill>
                <a:latin typeface="pt_sans"/>
              </a:rPr>
              <a:t>5 roků, pokud jeho důchodový věk činí alespoň 63 let a dosáhl věku alespoň 60 let.</a:t>
            </a:r>
            <a:endParaRPr lang="cs-CZ" sz="2200" b="0" i="0" dirty="0">
              <a:solidFill>
                <a:srgbClr val="393939"/>
              </a:solidFill>
              <a:effectLst/>
              <a:latin typeface="pt_sans"/>
            </a:endParaRPr>
          </a:p>
        </p:txBody>
      </p:sp>
    </p:spTree>
    <p:extLst>
      <p:ext uri="{BB962C8B-B14F-4D97-AF65-F5344CB8AC3E}">
        <p14:creationId xmlns:p14="http://schemas.microsoft.com/office/powerpoint/2010/main" val="2041731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3200" b="1" dirty="0"/>
              <a:t>https://www.mpsv.cz/web/cz/kalkulacky</a:t>
            </a:r>
          </a:p>
        </p:txBody>
      </p:sp>
      <p:pic>
        <p:nvPicPr>
          <p:cNvPr id="4" name="Zástupný symbol pro obsah 3"/>
          <p:cNvPicPr>
            <a:picLocks noGrp="1" noChangeAspect="1"/>
          </p:cNvPicPr>
          <p:nvPr>
            <p:ph idx="1"/>
          </p:nvPr>
        </p:nvPicPr>
        <p:blipFill>
          <a:blip r:embed="rId2"/>
          <a:stretch>
            <a:fillRect/>
          </a:stretch>
        </p:blipFill>
        <p:spPr>
          <a:xfrm>
            <a:off x="71563" y="-59632"/>
            <a:ext cx="3419060" cy="6917632"/>
          </a:xfrm>
          <a:prstGeom prst="rect">
            <a:avLst/>
          </a:prstGeom>
        </p:spPr>
      </p:pic>
    </p:spTree>
    <p:extLst>
      <p:ext uri="{BB962C8B-B14F-4D97-AF65-F5344CB8AC3E}">
        <p14:creationId xmlns:p14="http://schemas.microsoft.com/office/powerpoint/2010/main" val="182031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p:txBody>
          <a:bodyPr>
            <a:normAutofit/>
          </a:bodyPr>
          <a:lstStyle/>
          <a:p>
            <a:pPr marL="0" indent="0">
              <a:buNone/>
            </a:pPr>
            <a:r>
              <a:rPr lang="cs-CZ" dirty="0"/>
              <a:t>výše předčasného starobního důchodu se stanoví tak, že výše procentní výměry se snižuje za každých i započatých 90 dnů z doby ode dne přiznání důchodu do dosažení důchodového věku o 1,5 % výpočtového základu </a:t>
            </a:r>
          </a:p>
          <a:p>
            <a:pPr marL="0" indent="0">
              <a:buNone/>
            </a:pPr>
            <a:r>
              <a:rPr lang="cs-CZ" dirty="0"/>
              <a:t>výše odloženého starobního důchodu (přesluhování) se stanoví tak, že výše procentní výměry se zvyšuje po vzniku nároku na tento důchod pojištěnci, který vykonával výdělečnou činnost a nepobíral přitom starobní důchod za každých 90 kalendářních dnů této výdělečné činnosti o 1,5 % výpočtového základu</a:t>
            </a:r>
          </a:p>
        </p:txBody>
      </p:sp>
    </p:spTree>
    <p:extLst>
      <p:ext uri="{BB962C8B-B14F-4D97-AF65-F5344CB8AC3E}">
        <p14:creationId xmlns:p14="http://schemas.microsoft.com/office/powerpoint/2010/main" val="3528936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p:txBody>
          <a:bodyPr>
            <a:normAutofit fontScale="77500" lnSpcReduction="20000"/>
          </a:bodyPr>
          <a:lstStyle/>
          <a:p>
            <a:pPr marL="0" indent="0">
              <a:lnSpc>
                <a:spcPct val="120000"/>
              </a:lnSpc>
              <a:spcBef>
                <a:spcPts val="0"/>
              </a:spcBef>
              <a:buNone/>
            </a:pPr>
            <a:r>
              <a:rPr lang="cs-CZ" dirty="0"/>
              <a:t>Pojištěnec má nárok na </a:t>
            </a:r>
            <a:r>
              <a:rPr lang="cs-CZ" b="1" dirty="0"/>
              <a:t>invalidní důchod</a:t>
            </a:r>
            <a:r>
              <a:rPr lang="cs-CZ" dirty="0"/>
              <a:t>, jestliže nedosáhl věku 65 let a stal se</a:t>
            </a:r>
          </a:p>
          <a:p>
            <a:pPr>
              <a:lnSpc>
                <a:spcPct val="120000"/>
              </a:lnSpc>
              <a:spcBef>
                <a:spcPts val="0"/>
              </a:spcBef>
            </a:pPr>
            <a:r>
              <a:rPr lang="cs-CZ" dirty="0"/>
              <a:t>invalidním a získal potřebnou dobu pojištění, pokud nesplnil ke dni vzniku invalidity podmínky nároku na řádný starobní důchod, popřípadě, byl-li přiznán předčasný trvale krácený starobní důchod, pokud nedosáhl důchodového věku, nebo</a:t>
            </a:r>
          </a:p>
          <a:p>
            <a:pPr>
              <a:lnSpc>
                <a:spcPct val="120000"/>
              </a:lnSpc>
              <a:spcBef>
                <a:spcPts val="0"/>
              </a:spcBef>
            </a:pPr>
            <a:r>
              <a:rPr lang="cs-CZ" dirty="0"/>
              <a:t>invalidním následkem pracovního úrazu.</a:t>
            </a:r>
          </a:p>
          <a:p>
            <a:pPr>
              <a:lnSpc>
                <a:spcPct val="120000"/>
              </a:lnSpc>
              <a:spcBef>
                <a:spcPts val="0"/>
              </a:spcBef>
            </a:pPr>
            <a:endParaRPr lang="cs-CZ" dirty="0"/>
          </a:p>
          <a:p>
            <a:pPr marL="0" indent="0">
              <a:lnSpc>
                <a:spcPct val="120000"/>
              </a:lnSpc>
              <a:spcBef>
                <a:spcPts val="0"/>
              </a:spcBef>
              <a:buNone/>
            </a:pPr>
            <a:r>
              <a:rPr lang="cs-CZ" dirty="0"/>
              <a:t>Pojištěnec je invalidní, jestliže z důvodu dlouhodobě nepříznivého zdravotního stavu nastal pokles jeho pracovní schopnosti nejméně o 35 %. Jestliže pracovní schopnost pojištěnce poklesla</a:t>
            </a:r>
          </a:p>
          <a:p>
            <a:pPr>
              <a:lnSpc>
                <a:spcPct val="120000"/>
              </a:lnSpc>
              <a:spcBef>
                <a:spcPts val="0"/>
              </a:spcBef>
            </a:pPr>
            <a:r>
              <a:rPr lang="cs-CZ" dirty="0"/>
              <a:t>nejméně o 35 %, avšak nejvíce o 49 %, jedná se o invaliditu prvního stupně,</a:t>
            </a:r>
          </a:p>
          <a:p>
            <a:pPr>
              <a:lnSpc>
                <a:spcPct val="120000"/>
              </a:lnSpc>
              <a:spcBef>
                <a:spcPts val="0"/>
              </a:spcBef>
            </a:pPr>
            <a:r>
              <a:rPr lang="cs-CZ" dirty="0"/>
              <a:t>nejméně o 50 %, avšak nejvíce o 69 %, jedná se o invaliditu druhého stupně,</a:t>
            </a:r>
          </a:p>
          <a:p>
            <a:pPr>
              <a:lnSpc>
                <a:spcPct val="120000"/>
              </a:lnSpc>
              <a:spcBef>
                <a:spcPts val="0"/>
              </a:spcBef>
            </a:pPr>
            <a:r>
              <a:rPr lang="cs-CZ" dirty="0"/>
              <a:t>nejméně o 70 %, jedná se o invaliditu třetího stupně.</a:t>
            </a:r>
          </a:p>
          <a:p>
            <a:pPr marL="0" indent="0">
              <a:lnSpc>
                <a:spcPct val="120000"/>
              </a:lnSpc>
              <a:spcBef>
                <a:spcPts val="0"/>
              </a:spcBef>
              <a:buNone/>
            </a:pPr>
            <a:endParaRPr lang="cs-CZ" dirty="0"/>
          </a:p>
        </p:txBody>
      </p:sp>
    </p:spTree>
    <p:extLst>
      <p:ext uri="{BB962C8B-B14F-4D97-AF65-F5344CB8AC3E}">
        <p14:creationId xmlns:p14="http://schemas.microsoft.com/office/powerpoint/2010/main" val="1856415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p:txBody>
          <a:bodyPr>
            <a:normAutofit fontScale="55000" lnSpcReduction="20000"/>
          </a:bodyPr>
          <a:lstStyle/>
          <a:p>
            <a:pPr marL="0" indent="0">
              <a:buNone/>
            </a:pPr>
            <a:r>
              <a:rPr lang="cs-CZ" sz="3200" dirty="0"/>
              <a:t>Potřebná doba pojištění činí u pojištěnce ve věku:</a:t>
            </a:r>
          </a:p>
          <a:p>
            <a:r>
              <a:rPr lang="cs-CZ" sz="3200" dirty="0"/>
              <a:t>do 20 let méně než jeden rok,</a:t>
            </a:r>
          </a:p>
          <a:p>
            <a:r>
              <a:rPr lang="cs-CZ" sz="3200" dirty="0"/>
              <a:t>od 20 let do 22 let jeden rok,</a:t>
            </a:r>
          </a:p>
          <a:p>
            <a:r>
              <a:rPr lang="cs-CZ" sz="3200" dirty="0"/>
              <a:t>od 22 let do 24 let dva roky,</a:t>
            </a:r>
          </a:p>
          <a:p>
            <a:r>
              <a:rPr lang="cs-CZ" sz="3200" dirty="0"/>
              <a:t>od 24 let do 26 let tři roky,</a:t>
            </a:r>
          </a:p>
          <a:p>
            <a:r>
              <a:rPr lang="cs-CZ" sz="3200" dirty="0"/>
              <a:t>od 26 let do 28 let čtyři roky a</a:t>
            </a:r>
          </a:p>
          <a:p>
            <a:r>
              <a:rPr lang="cs-CZ" sz="3200" dirty="0"/>
              <a:t>nad 28 let pět roků.</a:t>
            </a:r>
          </a:p>
          <a:p>
            <a:pPr marL="0" indent="0">
              <a:lnSpc>
                <a:spcPct val="120000"/>
              </a:lnSpc>
              <a:spcBef>
                <a:spcPts val="0"/>
              </a:spcBef>
              <a:buNone/>
            </a:pPr>
            <a:endParaRPr lang="cs-CZ" sz="3200" dirty="0">
              <a:solidFill>
                <a:srgbClr val="393939"/>
              </a:solidFill>
            </a:endParaRPr>
          </a:p>
          <a:p>
            <a:pPr marL="0" indent="0">
              <a:lnSpc>
                <a:spcPct val="120000"/>
              </a:lnSpc>
              <a:spcBef>
                <a:spcPts val="0"/>
              </a:spcBef>
              <a:buNone/>
            </a:pPr>
            <a:r>
              <a:rPr lang="cs-CZ" sz="3200" dirty="0">
                <a:solidFill>
                  <a:srgbClr val="393939"/>
                </a:solidFill>
              </a:rPr>
              <a:t>Invalidní důchod se skládá ze dvou složek: </a:t>
            </a:r>
          </a:p>
          <a:p>
            <a:pPr>
              <a:lnSpc>
                <a:spcPct val="120000"/>
              </a:lnSpc>
              <a:spcBef>
                <a:spcPts val="0"/>
              </a:spcBef>
            </a:pPr>
            <a:r>
              <a:rPr lang="cs-CZ" sz="3200" dirty="0">
                <a:solidFill>
                  <a:srgbClr val="393939"/>
                </a:solidFill>
              </a:rPr>
              <a:t>výše základní výměry je stanovena procentní sazbou z průměrné mzdy a činí 10 % průměrné mzdy</a:t>
            </a:r>
          </a:p>
          <a:p>
            <a:pPr>
              <a:lnSpc>
                <a:spcPct val="120000"/>
              </a:lnSpc>
              <a:spcBef>
                <a:spcPts val="0"/>
              </a:spcBef>
            </a:pPr>
            <a:r>
              <a:rPr lang="cs-CZ" sz="3200" dirty="0">
                <a:solidFill>
                  <a:srgbClr val="393939"/>
                </a:solidFill>
              </a:rPr>
              <a:t>výše procentní výměry invalidního důchodu činí za každý celý rok doby pojištění</a:t>
            </a:r>
          </a:p>
          <a:p>
            <a:pPr lvl="1">
              <a:lnSpc>
                <a:spcPct val="120000"/>
              </a:lnSpc>
              <a:spcBef>
                <a:spcPts val="0"/>
              </a:spcBef>
            </a:pPr>
            <a:r>
              <a:rPr lang="cs-CZ" sz="3200" dirty="0">
                <a:solidFill>
                  <a:srgbClr val="393939"/>
                </a:solidFill>
              </a:rPr>
              <a:t>0,5 % výpočtového základu měsíčně, jedná-li se o invalidní důchod pro invaliditu prvního stupně,</a:t>
            </a:r>
          </a:p>
          <a:p>
            <a:pPr lvl="1">
              <a:lnSpc>
                <a:spcPct val="120000"/>
              </a:lnSpc>
              <a:spcBef>
                <a:spcPts val="0"/>
              </a:spcBef>
            </a:pPr>
            <a:r>
              <a:rPr lang="cs-CZ" sz="3200" dirty="0">
                <a:solidFill>
                  <a:srgbClr val="393939"/>
                </a:solidFill>
              </a:rPr>
              <a:t>0,75 % výpočtového základu měsíčně, jedná-li se o invalidní důchod pro invaliditu druhého stupně,</a:t>
            </a:r>
          </a:p>
          <a:p>
            <a:pPr lvl="1">
              <a:lnSpc>
                <a:spcPct val="120000"/>
              </a:lnSpc>
              <a:spcBef>
                <a:spcPts val="0"/>
              </a:spcBef>
            </a:pPr>
            <a:r>
              <a:rPr lang="cs-CZ" sz="3200" dirty="0">
                <a:solidFill>
                  <a:srgbClr val="393939"/>
                </a:solidFill>
              </a:rPr>
              <a:t>1,5 % výpočtového základu měsíčně, jedná-li se o invalidní důchod pro invaliditu třetího stupně.</a:t>
            </a:r>
          </a:p>
          <a:p>
            <a:endParaRPr lang="cs-CZ" dirty="0"/>
          </a:p>
          <a:p>
            <a:endParaRPr lang="cs-CZ" dirty="0"/>
          </a:p>
        </p:txBody>
      </p:sp>
    </p:spTree>
    <p:extLst>
      <p:ext uri="{BB962C8B-B14F-4D97-AF65-F5344CB8AC3E}">
        <p14:creationId xmlns:p14="http://schemas.microsoft.com/office/powerpoint/2010/main" val="1763054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a:xfrm>
            <a:off x="838200" y="1825624"/>
            <a:ext cx="10515600" cy="4802003"/>
          </a:xfrm>
        </p:spPr>
        <p:txBody>
          <a:bodyPr>
            <a:normAutofit fontScale="77500" lnSpcReduction="20000"/>
          </a:bodyPr>
          <a:lstStyle/>
          <a:p>
            <a:pPr marL="0" indent="0">
              <a:lnSpc>
                <a:spcPct val="120000"/>
              </a:lnSpc>
              <a:spcBef>
                <a:spcPts val="0"/>
              </a:spcBef>
              <a:buNone/>
            </a:pPr>
            <a:endParaRPr lang="cs-CZ" dirty="0">
              <a:solidFill>
                <a:srgbClr val="393939"/>
              </a:solidFill>
              <a:latin typeface="pt_sans"/>
            </a:endParaRPr>
          </a:p>
          <a:p>
            <a:pPr marL="0" indent="0">
              <a:lnSpc>
                <a:spcPct val="120000"/>
              </a:lnSpc>
              <a:spcBef>
                <a:spcPts val="0"/>
              </a:spcBef>
              <a:buNone/>
            </a:pPr>
            <a:r>
              <a:rPr lang="cs-CZ" dirty="0">
                <a:solidFill>
                  <a:srgbClr val="393939"/>
                </a:solidFill>
                <a:latin typeface="pt_sans"/>
              </a:rPr>
              <a:t>Při změně stupně invalidity se stanoví výše invalidního důchodu, a to ode dne, od něhož došlo ke změně stupně invalidity. Mění se přitom pouze výše procentní výměry invalidního důchodu, a to tak, že se procentní výměra ve výši, v jaké náležela ke dni předcházejícímu dni změny stupně invalidity, vynásobí příslušným koeficientem. </a:t>
            </a:r>
          </a:p>
          <a:p>
            <a:pPr marL="0" indent="0">
              <a:lnSpc>
                <a:spcPct val="120000"/>
              </a:lnSpc>
              <a:spcBef>
                <a:spcPts val="0"/>
              </a:spcBef>
              <a:buNone/>
            </a:pPr>
            <a:r>
              <a:rPr lang="cs-CZ" dirty="0">
                <a:solidFill>
                  <a:srgbClr val="393939"/>
                </a:solidFill>
                <a:latin typeface="pt_sans"/>
              </a:rPr>
              <a:t>Koeficient činí při změně:</a:t>
            </a:r>
          </a:p>
          <a:p>
            <a:pPr>
              <a:lnSpc>
                <a:spcPct val="120000"/>
              </a:lnSpc>
              <a:spcBef>
                <a:spcPts val="0"/>
              </a:spcBef>
            </a:pPr>
            <a:r>
              <a:rPr lang="cs-CZ" dirty="0">
                <a:solidFill>
                  <a:srgbClr val="393939"/>
                </a:solidFill>
                <a:latin typeface="pt_sans"/>
              </a:rPr>
              <a:t>z prvního stupně na druhý 1,5</a:t>
            </a:r>
          </a:p>
          <a:p>
            <a:pPr>
              <a:lnSpc>
                <a:spcPct val="120000"/>
              </a:lnSpc>
              <a:spcBef>
                <a:spcPts val="0"/>
              </a:spcBef>
            </a:pPr>
            <a:r>
              <a:rPr lang="cs-CZ" dirty="0">
                <a:solidFill>
                  <a:srgbClr val="393939"/>
                </a:solidFill>
                <a:latin typeface="pt_sans"/>
              </a:rPr>
              <a:t>z prvního stupně na třetí 3</a:t>
            </a:r>
          </a:p>
          <a:p>
            <a:pPr>
              <a:lnSpc>
                <a:spcPct val="120000"/>
              </a:lnSpc>
              <a:spcBef>
                <a:spcPts val="0"/>
              </a:spcBef>
            </a:pPr>
            <a:r>
              <a:rPr lang="cs-CZ" dirty="0">
                <a:solidFill>
                  <a:srgbClr val="393939"/>
                </a:solidFill>
                <a:latin typeface="pt_sans"/>
              </a:rPr>
              <a:t>z druhého stupně na třetí 2</a:t>
            </a:r>
          </a:p>
          <a:p>
            <a:pPr>
              <a:lnSpc>
                <a:spcPct val="120000"/>
              </a:lnSpc>
              <a:spcBef>
                <a:spcPts val="0"/>
              </a:spcBef>
            </a:pPr>
            <a:r>
              <a:rPr lang="cs-CZ" dirty="0">
                <a:solidFill>
                  <a:srgbClr val="393939"/>
                </a:solidFill>
                <a:latin typeface="pt_sans"/>
              </a:rPr>
              <a:t>z třetího stupně na druhý 0,5</a:t>
            </a:r>
          </a:p>
          <a:p>
            <a:pPr>
              <a:lnSpc>
                <a:spcPct val="120000"/>
              </a:lnSpc>
              <a:spcBef>
                <a:spcPts val="0"/>
              </a:spcBef>
            </a:pPr>
            <a:r>
              <a:rPr lang="cs-CZ" dirty="0">
                <a:solidFill>
                  <a:srgbClr val="393939"/>
                </a:solidFill>
                <a:latin typeface="pt_sans"/>
              </a:rPr>
              <a:t>z třetího stupně na první 0,3333</a:t>
            </a:r>
          </a:p>
          <a:p>
            <a:pPr>
              <a:lnSpc>
                <a:spcPct val="120000"/>
              </a:lnSpc>
              <a:spcBef>
                <a:spcPts val="0"/>
              </a:spcBef>
            </a:pPr>
            <a:r>
              <a:rPr lang="cs-CZ" dirty="0">
                <a:solidFill>
                  <a:srgbClr val="393939"/>
                </a:solidFill>
                <a:latin typeface="pt_sans"/>
              </a:rPr>
              <a:t>z druhého stupně na první 0,6666</a:t>
            </a:r>
          </a:p>
        </p:txBody>
      </p:sp>
    </p:spTree>
    <p:extLst>
      <p:ext uri="{BB962C8B-B14F-4D97-AF65-F5344CB8AC3E}">
        <p14:creationId xmlns:p14="http://schemas.microsoft.com/office/powerpoint/2010/main" val="2389130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a:xfrm>
            <a:off x="838200" y="1825624"/>
            <a:ext cx="10515600" cy="4758055"/>
          </a:xfrm>
        </p:spPr>
        <p:txBody>
          <a:bodyPr>
            <a:normAutofit fontScale="62500" lnSpcReduction="20000"/>
          </a:bodyPr>
          <a:lstStyle/>
          <a:p>
            <a:pPr marL="0" indent="0">
              <a:buNone/>
            </a:pPr>
            <a:r>
              <a:rPr lang="cs-CZ" dirty="0"/>
              <a:t>Vdova má nárok na </a:t>
            </a:r>
            <a:r>
              <a:rPr lang="cs-CZ" b="1" dirty="0"/>
              <a:t>vdovský důchod </a:t>
            </a:r>
            <a:r>
              <a:rPr lang="cs-CZ" dirty="0"/>
              <a:t>po zemřelém manželovi, který</a:t>
            </a:r>
          </a:p>
          <a:p>
            <a:r>
              <a:rPr lang="cs-CZ" dirty="0"/>
              <a:t>byl poživatelem starobního nebo invalidního důchodu, nebo</a:t>
            </a:r>
          </a:p>
          <a:p>
            <a:r>
              <a:rPr lang="cs-CZ" dirty="0"/>
              <a:t>splnil ke dni smrti podmínku potřebné doby pojištění pro nárok na invalidní důchod nebo podmínky nároku na starobní důchod anebo zemřel následkem pracovního úrazu (nemoci z povolání).</a:t>
            </a:r>
          </a:p>
          <a:p>
            <a:pPr marL="0" indent="0">
              <a:buNone/>
            </a:pPr>
            <a:r>
              <a:rPr lang="cs-CZ" dirty="0"/>
              <a:t>Vdovec má nárok na </a:t>
            </a:r>
            <a:r>
              <a:rPr lang="cs-CZ" b="1" dirty="0"/>
              <a:t>vdovecký důchod </a:t>
            </a:r>
            <a:r>
              <a:rPr lang="cs-CZ" dirty="0"/>
              <a:t>za stejných podmínek jako vdova na vdovský důchod.</a:t>
            </a:r>
          </a:p>
          <a:p>
            <a:endParaRPr lang="cs-CZ" dirty="0"/>
          </a:p>
          <a:p>
            <a:pPr marL="0" indent="0">
              <a:buNone/>
            </a:pPr>
            <a:r>
              <a:rPr lang="cs-CZ" dirty="0"/>
              <a:t>Vdovský důchod náleží </a:t>
            </a:r>
            <a:r>
              <a:rPr lang="cs-CZ" b="1" dirty="0"/>
              <a:t>po dobu jednoho roku od smrti manžela</a:t>
            </a:r>
            <a:r>
              <a:rPr lang="cs-CZ" dirty="0"/>
              <a:t>. Po uplynutí této doby má vdova nárok na vdovský důchod, jestliže</a:t>
            </a:r>
          </a:p>
          <a:p>
            <a:r>
              <a:rPr lang="cs-CZ" dirty="0"/>
              <a:t>pečuje o nezaopatřené dítě,</a:t>
            </a:r>
          </a:p>
          <a:p>
            <a:r>
              <a:rPr lang="cs-CZ" dirty="0"/>
              <a:t>pečuje o dítě, které je závislé na pomoci jiné osoby ve stupni II až IV,</a:t>
            </a:r>
          </a:p>
          <a:p>
            <a:r>
              <a:rPr lang="cs-CZ" dirty="0"/>
              <a:t>pečuje o svého rodiče nebo rodiče zemřelého manžela, který s ní žije v domácnosti a je závislý na pomoci jiné osoby ve stupni II až IV,</a:t>
            </a:r>
          </a:p>
          <a:p>
            <a:r>
              <a:rPr lang="cs-CZ" dirty="0"/>
              <a:t>je invalidní ve třetím stupni,</a:t>
            </a:r>
          </a:p>
          <a:p>
            <a:r>
              <a:rPr lang="cs-CZ" dirty="0"/>
              <a:t>dosáhla alespoň věku o 4 roky nižšího, než činí důchodový věk pro muže stejného data narození nebo důchodového věku, je-li důchodový věk nižší.</a:t>
            </a:r>
          </a:p>
          <a:p>
            <a:pPr marL="0" indent="0">
              <a:buNone/>
            </a:pPr>
            <a:r>
              <a:rPr lang="cs-CZ" dirty="0"/>
              <a:t>Nárok na vdovský důchod vznikne znovu, jestliže se splní některá z uvedených podmínek do dvou roků po zániku dřívějšího nároku na vdovský důchod.</a:t>
            </a:r>
          </a:p>
          <a:p>
            <a:pPr marL="0" indent="0">
              <a:buNone/>
            </a:pPr>
            <a:endParaRPr lang="cs-CZ" dirty="0"/>
          </a:p>
        </p:txBody>
      </p:sp>
    </p:spTree>
    <p:extLst>
      <p:ext uri="{BB962C8B-B14F-4D97-AF65-F5344CB8AC3E}">
        <p14:creationId xmlns:p14="http://schemas.microsoft.com/office/powerpoint/2010/main" val="393577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a:t>cíl předmětu:</a:t>
            </a:r>
          </a:p>
          <a:p>
            <a:pPr marL="0" indent="0">
              <a:buNone/>
            </a:pPr>
            <a:endParaRPr lang="cs-CZ" dirty="0"/>
          </a:p>
          <a:p>
            <a:pPr marL="0" indent="0">
              <a:buNone/>
            </a:pPr>
            <a:r>
              <a:rPr lang="cs-CZ" dirty="0"/>
              <a:t>aplikovat znalosti studentů z již absolvovaných ekonomických a právních disciplín na oblast sociálního zabezpečení v ČR a v EU</a:t>
            </a:r>
          </a:p>
          <a:p>
            <a:pPr marL="0" indent="0">
              <a:buNone/>
            </a:pPr>
            <a:endParaRPr lang="cs-CZ" dirty="0"/>
          </a:p>
          <a:p>
            <a:pPr marL="0" indent="0">
              <a:buNone/>
            </a:pPr>
            <a:r>
              <a:rPr lang="cs-CZ" dirty="0"/>
              <a:t>teoretické poznatky z přednášek jsou prohloubeny individuálními konzultacemi, jejichž součástí jsou nejen prezentace studentů, ale i nácvik řešení situací v sociálním zabezpečení s využitím některých tiskopisů a dalších materiálů</a:t>
            </a:r>
          </a:p>
        </p:txBody>
      </p:sp>
    </p:spTree>
    <p:extLst>
      <p:ext uri="{BB962C8B-B14F-4D97-AF65-F5344CB8AC3E}">
        <p14:creationId xmlns:p14="http://schemas.microsoft.com/office/powerpoint/2010/main" val="3154566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p:txBody>
          <a:bodyPr>
            <a:normAutofit/>
          </a:bodyPr>
          <a:lstStyle/>
          <a:p>
            <a:pPr marL="0" indent="0">
              <a:buNone/>
            </a:pPr>
            <a:r>
              <a:rPr lang="cs-CZ" dirty="0"/>
              <a:t>Vdovský a vdovecký důchod se skládají ze dvou složek:</a:t>
            </a:r>
          </a:p>
          <a:p>
            <a:r>
              <a:rPr lang="cs-CZ" dirty="0"/>
              <a:t>výše základní výměry důchodu je stanovena procentní sazbou z průměrné mzdy 10 % průměrné mzdy; do 31. 12. 2018 činila procentní sazba 9 % průměrné mzdy (po příslušném zaokrouhlení).</a:t>
            </a:r>
          </a:p>
          <a:p>
            <a:endParaRPr lang="cs-CZ" dirty="0"/>
          </a:p>
          <a:p>
            <a:r>
              <a:rPr lang="cs-CZ" dirty="0"/>
              <a:t>Výše procentní výměry důchodu činí 50 % procentní výměry starobního nebo invalidního důchodu pro invaliditu třetího stupně, na který měl nebo by měl nárok zemřelý v době smrti.</a:t>
            </a:r>
          </a:p>
        </p:txBody>
      </p:sp>
    </p:spTree>
    <p:extLst>
      <p:ext uri="{BB962C8B-B14F-4D97-AF65-F5344CB8AC3E}">
        <p14:creationId xmlns:p14="http://schemas.microsoft.com/office/powerpoint/2010/main" val="3425403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Nárok na </a:t>
            </a:r>
            <a:r>
              <a:rPr lang="cs-CZ" b="1" dirty="0"/>
              <a:t>sirotčí důchod </a:t>
            </a:r>
            <a:r>
              <a:rPr lang="cs-CZ" dirty="0"/>
              <a:t>má nezaopatřené dítě, zemřel-li</a:t>
            </a:r>
          </a:p>
          <a:p>
            <a:r>
              <a:rPr lang="cs-CZ" dirty="0"/>
              <a:t>rodič (osvojitel), nebo</a:t>
            </a:r>
          </a:p>
          <a:p>
            <a:r>
              <a:rPr lang="cs-CZ" dirty="0"/>
              <a:t>osoba, která převzala dítě do péče nahrazující péči rodičů na základě rozhodnutí soudu o svěření dítěte do péče jiné osoby</a:t>
            </a:r>
          </a:p>
          <a:p>
            <a:endParaRPr lang="cs-CZ" dirty="0"/>
          </a:p>
          <a:p>
            <a:pPr marL="0" indent="0">
              <a:buNone/>
            </a:pPr>
            <a:r>
              <a:rPr lang="cs-CZ" dirty="0"/>
              <a:t>oboustranně osiřelé dítě má nárok na sirotčí důchod po každém ze zemřelých rodičů.</a:t>
            </a:r>
          </a:p>
          <a:p>
            <a:endParaRPr lang="cs-CZ" dirty="0"/>
          </a:p>
          <a:p>
            <a:pPr marL="0" indent="0">
              <a:buNone/>
            </a:pPr>
            <a:r>
              <a:rPr lang="cs-CZ" dirty="0"/>
              <a:t>Nárok na sirotčí důchod nevzniká po pěstounovi nebo jeho manželovi.</a:t>
            </a:r>
          </a:p>
          <a:p>
            <a:endParaRPr lang="cs-CZ" dirty="0"/>
          </a:p>
          <a:p>
            <a:pPr marL="0" indent="0">
              <a:buNone/>
            </a:pPr>
            <a:r>
              <a:rPr lang="cs-CZ" dirty="0"/>
              <a:t>Nárok na sirotčí důchod zaniká osvojením. Dojde-li ke zrušení osvojení, vznikne nárok na sirotčí důchod znovu.</a:t>
            </a:r>
          </a:p>
        </p:txBody>
      </p:sp>
    </p:spTree>
    <p:extLst>
      <p:ext uri="{BB962C8B-B14F-4D97-AF65-F5344CB8AC3E}">
        <p14:creationId xmlns:p14="http://schemas.microsoft.com/office/powerpoint/2010/main" val="1627288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Důchodové pojištění</a:t>
            </a:r>
          </a:p>
        </p:txBody>
      </p:sp>
      <p:sp>
        <p:nvSpPr>
          <p:cNvPr id="3" name="Zástupný symbol pro obsah 2"/>
          <p:cNvSpPr>
            <a:spLocks noGrp="1"/>
          </p:cNvSpPr>
          <p:nvPr>
            <p:ph idx="1"/>
          </p:nvPr>
        </p:nvSpPr>
        <p:spPr/>
        <p:txBody>
          <a:bodyPr>
            <a:normAutofit/>
          </a:bodyPr>
          <a:lstStyle/>
          <a:p>
            <a:pPr marL="0" indent="0">
              <a:buNone/>
            </a:pPr>
            <a:r>
              <a:rPr lang="cs-CZ" dirty="0"/>
              <a:t>Sirotčí důchod se skládá ze dvou složek:</a:t>
            </a:r>
          </a:p>
          <a:p>
            <a:endParaRPr lang="cs-CZ" dirty="0"/>
          </a:p>
          <a:p>
            <a:r>
              <a:rPr lang="cs-CZ" dirty="0"/>
              <a:t>výše základní výměry důchodu je stanovena procentní sazbou z průměrné mzdy a činí 10 % průměrné mzdy, v případě oboustranného sirotka náleží základní výměra pouze jednou</a:t>
            </a:r>
          </a:p>
          <a:p>
            <a:endParaRPr lang="cs-CZ" dirty="0"/>
          </a:p>
          <a:p>
            <a:r>
              <a:rPr lang="cs-CZ" dirty="0"/>
              <a:t>výše procentní výměry důchodu činí 40 % procentní výměry důchodu, na který měl nebo by měl nárok zemřelý v době smrti</a:t>
            </a:r>
          </a:p>
        </p:txBody>
      </p:sp>
    </p:spTree>
    <p:extLst>
      <p:ext uri="{BB962C8B-B14F-4D97-AF65-F5344CB8AC3E}">
        <p14:creationId xmlns:p14="http://schemas.microsoft.com/office/powerpoint/2010/main" val="2126899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FF2231-F9FC-412D-8611-7BC427CE1B99}"/>
              </a:ext>
            </a:extLst>
          </p:cNvPr>
          <p:cNvSpPr>
            <a:spLocks noGrp="1"/>
          </p:cNvSpPr>
          <p:nvPr>
            <p:ph type="title"/>
          </p:nvPr>
        </p:nvSpPr>
        <p:spPr/>
        <p:txBody>
          <a:bodyPr/>
          <a:lstStyle/>
          <a:p>
            <a:endParaRPr lang="cs-CZ"/>
          </a:p>
        </p:txBody>
      </p:sp>
      <p:pic>
        <p:nvPicPr>
          <p:cNvPr id="6" name="Zástupný symbol pro obsah 5">
            <a:extLst>
              <a:ext uri="{FF2B5EF4-FFF2-40B4-BE49-F238E27FC236}">
                <a16:creationId xmlns:a16="http://schemas.microsoft.com/office/drawing/2014/main" id="{19196981-0702-479D-8978-EED0A5D1277F}"/>
              </a:ext>
            </a:extLst>
          </p:cNvPr>
          <p:cNvPicPr>
            <a:picLocks noGrp="1" noChangeAspect="1"/>
          </p:cNvPicPr>
          <p:nvPr>
            <p:ph idx="1"/>
          </p:nvPr>
        </p:nvPicPr>
        <p:blipFill>
          <a:blip r:embed="rId2"/>
          <a:stretch>
            <a:fillRect/>
          </a:stretch>
        </p:blipFill>
        <p:spPr>
          <a:xfrm>
            <a:off x="764143" y="563418"/>
            <a:ext cx="9331202" cy="6016574"/>
          </a:xfrm>
          <a:prstGeom prst="rect">
            <a:avLst/>
          </a:prstGeom>
        </p:spPr>
      </p:pic>
    </p:spTree>
    <p:extLst>
      <p:ext uri="{BB962C8B-B14F-4D97-AF65-F5344CB8AC3E}">
        <p14:creationId xmlns:p14="http://schemas.microsoft.com/office/powerpoint/2010/main" val="1111740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10ED0-D413-4863-858C-719475CECFA6}"/>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BBB7A733-380E-481E-A813-D8FB7718F3D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841248"/>
            <a:ext cx="9192768" cy="5651627"/>
          </a:xfrm>
          <a:prstGeom prst="rect">
            <a:avLst/>
          </a:prstGeom>
          <a:noFill/>
        </p:spPr>
      </p:pic>
    </p:spTree>
    <p:extLst>
      <p:ext uri="{BB962C8B-B14F-4D97-AF65-F5344CB8AC3E}">
        <p14:creationId xmlns:p14="http://schemas.microsoft.com/office/powerpoint/2010/main" val="241776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BB88A1-FAE1-43A1-95F6-442208D62AA7}"/>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8C5533FF-E4AF-4A5C-978F-C96723A2ECBF}"/>
              </a:ext>
            </a:extLst>
          </p:cNvPr>
          <p:cNvPicPr>
            <a:picLocks noGrp="1" noChangeAspect="1"/>
          </p:cNvPicPr>
          <p:nvPr>
            <p:ph idx="1"/>
          </p:nvPr>
        </p:nvPicPr>
        <p:blipFill>
          <a:blip r:embed="rId2"/>
          <a:stretch>
            <a:fillRect/>
          </a:stretch>
        </p:blipFill>
        <p:spPr>
          <a:xfrm>
            <a:off x="838200" y="597500"/>
            <a:ext cx="9293352" cy="6016329"/>
          </a:xfrm>
          <a:prstGeom prst="rect">
            <a:avLst/>
          </a:prstGeom>
        </p:spPr>
      </p:pic>
    </p:spTree>
    <p:extLst>
      <p:ext uri="{BB962C8B-B14F-4D97-AF65-F5344CB8AC3E}">
        <p14:creationId xmlns:p14="http://schemas.microsoft.com/office/powerpoint/2010/main" val="642275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E3153C-296C-45B0-B8E9-E868EE72BDE9}"/>
              </a:ext>
            </a:extLst>
          </p:cNvPr>
          <p:cNvSpPr>
            <a:spLocks noGrp="1"/>
          </p:cNvSpPr>
          <p:nvPr>
            <p:ph type="title"/>
          </p:nvPr>
        </p:nvSpPr>
        <p:spPr/>
        <p:txBody>
          <a:bodyPr/>
          <a:lstStyle/>
          <a:p>
            <a:endParaRPr lang="cs-CZ"/>
          </a:p>
        </p:txBody>
      </p:sp>
      <p:pic>
        <p:nvPicPr>
          <p:cNvPr id="7" name="Zástupný obsah 6">
            <a:extLst>
              <a:ext uri="{FF2B5EF4-FFF2-40B4-BE49-F238E27FC236}">
                <a16:creationId xmlns:a16="http://schemas.microsoft.com/office/drawing/2014/main" id="{DD9E224B-201F-9A0C-DB20-403A746BDBD3}"/>
              </a:ext>
            </a:extLst>
          </p:cNvPr>
          <p:cNvPicPr>
            <a:picLocks noGrp="1" noChangeAspect="1"/>
          </p:cNvPicPr>
          <p:nvPr>
            <p:ph idx="1"/>
          </p:nvPr>
        </p:nvPicPr>
        <p:blipFill>
          <a:blip r:embed="rId2"/>
          <a:stretch>
            <a:fillRect/>
          </a:stretch>
        </p:blipFill>
        <p:spPr>
          <a:xfrm>
            <a:off x="683465" y="508000"/>
            <a:ext cx="9273008" cy="5984875"/>
          </a:xfrm>
          <a:prstGeom prst="rect">
            <a:avLst/>
          </a:prstGeom>
        </p:spPr>
      </p:pic>
    </p:spTree>
    <p:extLst>
      <p:ext uri="{BB962C8B-B14F-4D97-AF65-F5344CB8AC3E}">
        <p14:creationId xmlns:p14="http://schemas.microsoft.com/office/powerpoint/2010/main" val="3083599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2C50C4-C24B-420A-BF6F-F7B0BF94FA71}"/>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B59A6953-3C7D-F3BD-16ED-5E6E8872D4C7}"/>
              </a:ext>
            </a:extLst>
          </p:cNvPr>
          <p:cNvPicPr>
            <a:picLocks noGrp="1" noChangeAspect="1"/>
          </p:cNvPicPr>
          <p:nvPr>
            <p:ph idx="1"/>
          </p:nvPr>
        </p:nvPicPr>
        <p:blipFill>
          <a:blip r:embed="rId2"/>
          <a:stretch>
            <a:fillRect/>
          </a:stretch>
        </p:blipFill>
        <p:spPr>
          <a:xfrm>
            <a:off x="838200" y="604572"/>
            <a:ext cx="9164782" cy="5920767"/>
          </a:xfrm>
          <a:prstGeom prst="rect">
            <a:avLst/>
          </a:prstGeom>
        </p:spPr>
      </p:pic>
    </p:spTree>
    <p:extLst>
      <p:ext uri="{BB962C8B-B14F-4D97-AF65-F5344CB8AC3E}">
        <p14:creationId xmlns:p14="http://schemas.microsoft.com/office/powerpoint/2010/main" val="2957332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87E143-B97D-47A8-8479-A57223C66A36}"/>
              </a:ext>
            </a:extLst>
          </p:cNvPr>
          <p:cNvSpPr>
            <a:spLocks noGrp="1"/>
          </p:cNvSpPr>
          <p:nvPr>
            <p:ph type="title"/>
          </p:nvPr>
        </p:nvSpPr>
        <p:spPr/>
        <p:txBody>
          <a:bodyPr/>
          <a:lstStyle/>
          <a:p>
            <a:endParaRPr lang="cs-CZ"/>
          </a:p>
        </p:txBody>
      </p:sp>
      <p:pic>
        <p:nvPicPr>
          <p:cNvPr id="7" name="Zástupný obsah 6">
            <a:extLst>
              <a:ext uri="{FF2B5EF4-FFF2-40B4-BE49-F238E27FC236}">
                <a16:creationId xmlns:a16="http://schemas.microsoft.com/office/drawing/2014/main" id="{B6A4FD5F-FEC8-2656-4F85-2712B6BE855A}"/>
              </a:ext>
            </a:extLst>
          </p:cNvPr>
          <p:cNvPicPr>
            <a:picLocks noGrp="1" noChangeAspect="1"/>
          </p:cNvPicPr>
          <p:nvPr>
            <p:ph idx="1"/>
          </p:nvPr>
        </p:nvPicPr>
        <p:blipFill>
          <a:blip r:embed="rId2"/>
          <a:stretch>
            <a:fillRect/>
          </a:stretch>
        </p:blipFill>
        <p:spPr>
          <a:xfrm>
            <a:off x="838200" y="606468"/>
            <a:ext cx="9116682" cy="5886407"/>
          </a:xfrm>
          <a:prstGeom prst="rect">
            <a:avLst/>
          </a:prstGeom>
        </p:spPr>
      </p:pic>
    </p:spTree>
    <p:extLst>
      <p:ext uri="{BB962C8B-B14F-4D97-AF65-F5344CB8AC3E}">
        <p14:creationId xmlns:p14="http://schemas.microsoft.com/office/powerpoint/2010/main" val="3458843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7BBC1C-9C23-4033-A45D-3DBA73F19C7F}"/>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069598C6-BB12-4B0F-B905-D42EC5FE47DF}"/>
              </a:ext>
            </a:extLst>
          </p:cNvPr>
          <p:cNvPicPr>
            <a:picLocks noGrp="1" noChangeAspect="1"/>
          </p:cNvPicPr>
          <p:nvPr>
            <p:ph idx="1"/>
          </p:nvPr>
        </p:nvPicPr>
        <p:blipFill>
          <a:blip r:embed="rId2"/>
          <a:stretch>
            <a:fillRect/>
          </a:stretch>
        </p:blipFill>
        <p:spPr>
          <a:xfrm>
            <a:off x="838200" y="609944"/>
            <a:ext cx="9044709" cy="5833956"/>
          </a:xfrm>
          <a:prstGeom prst="rect">
            <a:avLst/>
          </a:prstGeom>
        </p:spPr>
      </p:pic>
    </p:spTree>
    <p:extLst>
      <p:ext uri="{BB962C8B-B14F-4D97-AF65-F5344CB8AC3E}">
        <p14:creationId xmlns:p14="http://schemas.microsoft.com/office/powerpoint/2010/main" val="420649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osnova</a:t>
            </a:r>
          </a:p>
        </p:txBody>
      </p:sp>
      <p:sp>
        <p:nvSpPr>
          <p:cNvPr id="3" name="Zástupný symbol pro obsah 2"/>
          <p:cNvSpPr>
            <a:spLocks noGrp="1"/>
          </p:cNvSpPr>
          <p:nvPr>
            <p:ph idx="1"/>
          </p:nvPr>
        </p:nvSpPr>
        <p:spPr/>
        <p:txBody>
          <a:bodyPr>
            <a:normAutofit fontScale="92500" lnSpcReduction="10000"/>
          </a:bodyPr>
          <a:lstStyle/>
          <a:p>
            <a:pPr marL="514350" indent="-514350">
              <a:lnSpc>
                <a:spcPct val="120000"/>
              </a:lnSpc>
              <a:buFont typeface="+mj-lt"/>
              <a:buAutoNum type="arabicPeriod"/>
            </a:pPr>
            <a:r>
              <a:rPr lang="cs-CZ" dirty="0">
                <a:solidFill>
                  <a:srgbClr val="0A0A0A"/>
                </a:solidFill>
                <a:latin typeface="Open Sans"/>
              </a:rPr>
              <a:t>Úvod do studia ekonomiky a správy sociálního zabezpečení.</a:t>
            </a:r>
          </a:p>
          <a:p>
            <a:pPr marL="514350" indent="-514350">
              <a:lnSpc>
                <a:spcPct val="120000"/>
              </a:lnSpc>
              <a:buFont typeface="+mj-lt"/>
              <a:buAutoNum type="arabicPeriod"/>
            </a:pPr>
            <a:r>
              <a:rPr lang="cs-CZ" dirty="0">
                <a:solidFill>
                  <a:srgbClr val="0A0A0A"/>
                </a:solidFill>
                <a:latin typeface="Open Sans"/>
              </a:rPr>
              <a:t>Organizace a provádění sociálního zabezpečení v České republice.</a:t>
            </a:r>
          </a:p>
          <a:p>
            <a:pPr marL="514350" indent="-514350">
              <a:lnSpc>
                <a:spcPct val="120000"/>
              </a:lnSpc>
              <a:buFont typeface="+mj-lt"/>
              <a:buAutoNum type="arabicPeriod"/>
            </a:pPr>
            <a:r>
              <a:rPr lang="cs-CZ" dirty="0">
                <a:solidFill>
                  <a:srgbClr val="0A0A0A"/>
                </a:solidFill>
                <a:latin typeface="Open Sans"/>
              </a:rPr>
              <a:t>Systém sociálního pojištění.</a:t>
            </a:r>
            <a:endParaRPr lang="cs-CZ" dirty="0"/>
          </a:p>
          <a:p>
            <a:pPr marL="514350" indent="-514350">
              <a:lnSpc>
                <a:spcPct val="120000"/>
              </a:lnSpc>
              <a:buFont typeface="+mj-lt"/>
              <a:buAutoNum type="arabicPeriod"/>
            </a:pPr>
            <a:r>
              <a:rPr lang="cs-CZ" dirty="0">
                <a:solidFill>
                  <a:srgbClr val="0A0A0A"/>
                </a:solidFill>
                <a:latin typeface="Open Sans"/>
              </a:rPr>
              <a:t>Pilíře systému sociálního pojištění: sociální zabezpečení, nemocenské a důchodové pojištění.</a:t>
            </a:r>
          </a:p>
          <a:p>
            <a:pPr marL="514350" indent="-514350">
              <a:lnSpc>
                <a:spcPct val="120000"/>
              </a:lnSpc>
              <a:buFont typeface="+mj-lt"/>
              <a:buAutoNum type="arabicPeriod"/>
            </a:pPr>
            <a:r>
              <a:rPr lang="cs-CZ" dirty="0">
                <a:solidFill>
                  <a:srgbClr val="0A0A0A"/>
                </a:solidFill>
                <a:latin typeface="Open Sans"/>
              </a:rPr>
              <a:t>Systém zdravotního pojištění.</a:t>
            </a:r>
          </a:p>
          <a:p>
            <a:pPr marL="514350" indent="-514350">
              <a:lnSpc>
                <a:spcPct val="120000"/>
              </a:lnSpc>
              <a:buFont typeface="+mj-lt"/>
              <a:buAutoNum type="arabicPeriod"/>
            </a:pPr>
            <a:r>
              <a:rPr lang="cs-CZ" dirty="0">
                <a:solidFill>
                  <a:srgbClr val="0A0A0A"/>
                </a:solidFill>
                <a:latin typeface="Open Sans"/>
              </a:rPr>
              <a:t>Definice a systém sociální péče.</a:t>
            </a:r>
            <a:endParaRPr lang="cs-CZ" dirty="0"/>
          </a:p>
        </p:txBody>
      </p:sp>
    </p:spTree>
    <p:extLst>
      <p:ext uri="{BB962C8B-B14F-4D97-AF65-F5344CB8AC3E}">
        <p14:creationId xmlns:p14="http://schemas.microsoft.com/office/powerpoint/2010/main" val="2029486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Nemocenské pojištění</a:t>
            </a:r>
            <a:br>
              <a:rPr lang="cs-CZ" dirty="0"/>
            </a:br>
            <a:r>
              <a:rPr lang="cs-CZ" sz="2000" dirty="0"/>
              <a:t>https://www.mpsv.cz/web/cz/nemocenske-pojisteni</a:t>
            </a:r>
          </a:p>
        </p:txBody>
      </p:sp>
      <p:sp>
        <p:nvSpPr>
          <p:cNvPr id="3" name="Zástupný symbol pro obsah 2"/>
          <p:cNvSpPr>
            <a:spLocks noGrp="1"/>
          </p:cNvSpPr>
          <p:nvPr>
            <p:ph idx="1"/>
          </p:nvPr>
        </p:nvSpPr>
        <p:spPr>
          <a:xfrm>
            <a:off x="838200" y="1825624"/>
            <a:ext cx="10515600" cy="4812919"/>
          </a:xfrm>
        </p:spPr>
        <p:txBody>
          <a:bodyPr>
            <a:normAutofit fontScale="77500" lnSpcReduction="20000"/>
          </a:bodyPr>
          <a:lstStyle/>
          <a:p>
            <a:r>
              <a:rPr lang="cs-CZ" dirty="0"/>
              <a:t>určeno pro výdělečně činné osoby, které při ztrátě příjmu v případech tzv. krátkodobých sociálních událostí (dočasná pracovní neschopnost z důvodu nemoci nebo úrazu či karantény, ošetřování člena rodiny, těhotenství a mateřství, péče o dítě) zabezpečuje peněžitými dávkami nemocenského pojištění</a:t>
            </a:r>
          </a:p>
          <a:p>
            <a:r>
              <a:rPr lang="cs-CZ" dirty="0"/>
              <a:t>od 1. ledna 2009 upraveno zákonem č. 187/2006 Sb., o nemocenském pojištění, v platném znění</a:t>
            </a:r>
          </a:p>
          <a:p>
            <a:r>
              <a:rPr lang="cs-CZ" dirty="0"/>
              <a:t>= </a:t>
            </a:r>
            <a:r>
              <a:rPr lang="cs-CZ" b="1" dirty="0"/>
              <a:t>komplexní úprava nemocenského pojištění</a:t>
            </a:r>
            <a:r>
              <a:rPr lang="cs-CZ" dirty="0"/>
              <a:t>, která zahrnuje jak okruh osob účastných nemocenského pojištění (tj. zaměstnanců, příslušníků ozbrojených sil a bezpečnostních sborů i OSVČ), jejich nároky z tohoto pojištění a stanovení výše poskytovaných dávek, posuzování zdravotního stavu pro účely nemocenského pojištění, tak organizační uspořádání nemocenského pojištění</a:t>
            </a:r>
          </a:p>
          <a:p>
            <a:r>
              <a:rPr lang="cs-CZ" dirty="0"/>
              <a:t>pojistné na nemocenské pojištění je upraveno zákonem č. 589/1992 Sb., o pojistném na sociální zabezpečení a příspěvku na státní politiku zaměstnanosti, v platném znění</a:t>
            </a:r>
          </a:p>
          <a:p>
            <a:pPr lvl="1"/>
            <a:r>
              <a:rPr lang="cs-CZ" sz="2600" dirty="0"/>
              <a:t>od 1. 7. 2019 činí sazba pojistného pro zaměstnavatele 2,1 % z vyměřovacího základu</a:t>
            </a:r>
          </a:p>
          <a:p>
            <a:pPr lvl="1"/>
            <a:r>
              <a:rPr lang="cs-CZ" sz="2600" dirty="0"/>
              <a:t>od 1. 1. 2009 není zaměstnanec plátcem pojistného na nemocenské pojištění</a:t>
            </a:r>
          </a:p>
          <a:p>
            <a:pPr lvl="1"/>
            <a:r>
              <a:rPr lang="cs-CZ" sz="2600" dirty="0"/>
              <a:t>od 1. 7. 2019 činí sazba pojistného pro OSVČ 2,1 % z vyměřovacího základu</a:t>
            </a:r>
          </a:p>
        </p:txBody>
      </p:sp>
    </p:spTree>
    <p:extLst>
      <p:ext uri="{BB962C8B-B14F-4D97-AF65-F5344CB8AC3E}">
        <p14:creationId xmlns:p14="http://schemas.microsoft.com/office/powerpoint/2010/main" val="2125320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2B582F-2645-6FFE-1F9F-2D85DC0A0883}"/>
              </a:ext>
            </a:extLst>
          </p:cNvPr>
          <p:cNvSpPr>
            <a:spLocks noGrp="1"/>
          </p:cNvSpPr>
          <p:nvPr>
            <p:ph type="title"/>
          </p:nvPr>
        </p:nvSpPr>
        <p:spPr/>
        <p:txBody>
          <a:bodyPr/>
          <a:lstStyle/>
          <a:p>
            <a:pPr algn="ctr"/>
            <a:r>
              <a:rPr lang="cs-CZ" b="1" dirty="0"/>
              <a:t>důchodová „reforma“</a:t>
            </a:r>
          </a:p>
        </p:txBody>
      </p:sp>
      <p:sp>
        <p:nvSpPr>
          <p:cNvPr id="3" name="Zástupný obsah 2">
            <a:extLst>
              <a:ext uri="{FF2B5EF4-FFF2-40B4-BE49-F238E27FC236}">
                <a16:creationId xmlns:a16="http://schemas.microsoft.com/office/drawing/2014/main" id="{A9F72BF1-8285-B3EF-1307-B5F7CAD83E62}"/>
              </a:ext>
            </a:extLst>
          </p:cNvPr>
          <p:cNvSpPr>
            <a:spLocks noGrp="1"/>
          </p:cNvSpPr>
          <p:nvPr>
            <p:ph idx="1"/>
          </p:nvPr>
        </p:nvSpPr>
        <p:spPr/>
        <p:txBody>
          <a:bodyPr>
            <a:normAutofit fontScale="77500" lnSpcReduction="20000"/>
          </a:bodyPr>
          <a:lstStyle/>
          <a:p>
            <a:pPr marL="0" indent="0">
              <a:buSzPct val="70000"/>
              <a:buNone/>
            </a:pPr>
            <a:r>
              <a:rPr lang="cs-CZ" b="1" dirty="0"/>
              <a:t>špatná řešení</a:t>
            </a:r>
          </a:p>
          <a:p>
            <a:pPr marL="534988" indent="-534988">
              <a:buSzPct val="70000"/>
              <a:buFont typeface="Wingdings" panose="05000000000000000000" pitchFamily="2" charset="2"/>
              <a:buChar char="q"/>
            </a:pPr>
            <a:r>
              <a:rPr lang="cs-CZ" b="1" dirty="0"/>
              <a:t> zvýšení věkové hranice pro vznik nároku na starobní důchod</a:t>
            </a:r>
          </a:p>
          <a:p>
            <a:pPr marL="534988" indent="-534988">
              <a:buSzPct val="70000"/>
              <a:buFont typeface="Wingdings" panose="05000000000000000000" pitchFamily="2" charset="2"/>
              <a:buChar char="q"/>
            </a:pPr>
            <a:r>
              <a:rPr lang="cs-CZ" b="1" dirty="0"/>
              <a:t> postupné snižování parametrů pro výpočet důchodu</a:t>
            </a:r>
          </a:p>
          <a:p>
            <a:pPr marL="534988" indent="-534988">
              <a:buSzPct val="70000"/>
              <a:buFont typeface="Wingdings" panose="05000000000000000000" pitchFamily="2" charset="2"/>
              <a:buChar char="q"/>
            </a:pPr>
            <a:r>
              <a:rPr lang="cs-CZ" b="1" dirty="0"/>
              <a:t> motivace příjemců důchodů k pokračování v ekonomické aktivitě</a:t>
            </a:r>
          </a:p>
          <a:p>
            <a:pPr marL="0" indent="0">
              <a:buSzPct val="70000"/>
              <a:buNone/>
            </a:pPr>
            <a:endParaRPr lang="cs-CZ" b="1" dirty="0"/>
          </a:p>
          <a:p>
            <a:pPr marL="0" indent="0">
              <a:buSzPct val="70000"/>
              <a:buNone/>
            </a:pPr>
            <a:r>
              <a:rPr lang="cs-CZ" b="1" dirty="0"/>
              <a:t>o čem se nemluví</a:t>
            </a:r>
          </a:p>
          <a:p>
            <a:pPr marL="628650" indent="-628650">
              <a:buSzPct val="70000"/>
              <a:buFont typeface="Wingdings" panose="05000000000000000000" pitchFamily="2" charset="2"/>
              <a:buChar char="q"/>
            </a:pPr>
            <a:r>
              <a:rPr lang="cs-CZ" b="1" dirty="0"/>
              <a:t> ? umožnění souběh příjmu z ekonomické aktivity se starobním a invalidním (!) důchodem</a:t>
            </a:r>
          </a:p>
          <a:p>
            <a:pPr marL="628650" indent="-628650">
              <a:buSzPct val="70000"/>
              <a:buFont typeface="Wingdings" panose="05000000000000000000" pitchFamily="2" charset="2"/>
              <a:buChar char="q"/>
            </a:pPr>
            <a:r>
              <a:rPr lang="cs-CZ" b="1" dirty="0"/>
              <a:t> ? omezení doby souběhu pobírání starobního a vdovského/vdoveckého důchodu</a:t>
            </a:r>
          </a:p>
          <a:p>
            <a:pPr marL="628650" indent="-628650">
              <a:buSzPct val="70000"/>
              <a:buFont typeface="Wingdings" panose="05000000000000000000" pitchFamily="2" charset="2"/>
              <a:buChar char="q"/>
            </a:pPr>
            <a:r>
              <a:rPr lang="cs-CZ" b="1" dirty="0"/>
              <a:t> ? povinné zapojení do doplňkového důchodového spoření</a:t>
            </a:r>
          </a:p>
          <a:p>
            <a:pPr marL="628650" indent="-628650">
              <a:buSzPct val="70000"/>
              <a:buFont typeface="Wingdings" panose="05000000000000000000" pitchFamily="2" charset="2"/>
              <a:buChar char="q"/>
            </a:pPr>
            <a:r>
              <a:rPr lang="cs-CZ" b="1" dirty="0"/>
              <a:t> ? valorizace vyplácených důchodů</a:t>
            </a:r>
          </a:p>
          <a:p>
            <a:pPr marL="628650" indent="-628650">
              <a:buSzPct val="70000"/>
              <a:buFont typeface="Wingdings" panose="05000000000000000000" pitchFamily="2" charset="2"/>
              <a:buChar char="q"/>
            </a:pPr>
            <a:r>
              <a:rPr lang="cs-CZ" b="1" dirty="0"/>
              <a:t> ? zvýšení sazby pojistného na důchodové pojištění </a:t>
            </a:r>
          </a:p>
        </p:txBody>
      </p:sp>
    </p:spTree>
    <p:extLst>
      <p:ext uri="{BB962C8B-B14F-4D97-AF65-F5344CB8AC3E}">
        <p14:creationId xmlns:p14="http://schemas.microsoft.com/office/powerpoint/2010/main" val="411304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Nemocenské pojištění</a:t>
            </a:r>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a:t>Z nemocenského pojištění se poskytuje 6 peněžitých dávek:</a:t>
            </a:r>
          </a:p>
          <a:p>
            <a:r>
              <a:rPr lang="cs-CZ" b="1" dirty="0"/>
              <a:t>nemocenské</a:t>
            </a:r>
          </a:p>
          <a:p>
            <a:r>
              <a:rPr lang="cs-CZ" b="1" dirty="0"/>
              <a:t>peněžitá pomoc v mateřství</a:t>
            </a:r>
          </a:p>
          <a:p>
            <a:r>
              <a:rPr lang="cs-CZ" b="1" dirty="0"/>
              <a:t>ošetřovné</a:t>
            </a:r>
          </a:p>
          <a:p>
            <a:r>
              <a:rPr lang="cs-CZ" b="1" dirty="0"/>
              <a:t>vyrovnávací příspěvek v těhotenství a v mateřství</a:t>
            </a:r>
          </a:p>
          <a:p>
            <a:r>
              <a:rPr lang="cs-CZ" b="1" dirty="0"/>
              <a:t>dávka otcovské poporodní péče (tzv. otcovská)</a:t>
            </a:r>
          </a:p>
          <a:p>
            <a:r>
              <a:rPr lang="cs-CZ" b="1" dirty="0"/>
              <a:t>dlouhodobé ošetřovné</a:t>
            </a:r>
          </a:p>
          <a:p>
            <a:pPr marL="0" indent="0">
              <a:buNone/>
            </a:pPr>
            <a:endParaRPr lang="cs-CZ" dirty="0"/>
          </a:p>
          <a:p>
            <a:pPr marL="0" indent="0">
              <a:buNone/>
            </a:pPr>
            <a:r>
              <a:rPr lang="cs-CZ" dirty="0"/>
              <a:t>Všechny dávky nemocenského pojištění vyplácí okresní správa sociálního zabezpečení a hradí se ze státního rozpočtu (z příjmů z pojistného).</a:t>
            </a:r>
          </a:p>
          <a:p>
            <a:pPr marL="0" indent="0">
              <a:buNone/>
            </a:pPr>
            <a:r>
              <a:rPr lang="cs-CZ" dirty="0"/>
              <a:t>Dávky nemocenského pojištění se vyplácejí </a:t>
            </a:r>
            <a:r>
              <a:rPr lang="cs-CZ" b="1" dirty="0"/>
              <a:t>za kalendářní dny</a:t>
            </a:r>
            <a:r>
              <a:rPr lang="cs-CZ" dirty="0"/>
              <a:t>.</a:t>
            </a:r>
          </a:p>
          <a:p>
            <a:pPr marL="0" indent="0">
              <a:buNone/>
            </a:pPr>
            <a:r>
              <a:rPr lang="cs-CZ" dirty="0"/>
              <a:t>Při souběhu nároků na tutéž dávku z více zaměstnání zakládajících účast na nemocenském pojištění se poskytne ze všech zaměstnání pouze jedna dávka, která se vypočte z příjmů dosažených ve všech těchto zaměstnáních.</a:t>
            </a:r>
          </a:p>
        </p:txBody>
      </p:sp>
    </p:spTree>
    <p:extLst>
      <p:ext uri="{BB962C8B-B14F-4D97-AF65-F5344CB8AC3E}">
        <p14:creationId xmlns:p14="http://schemas.microsoft.com/office/powerpoint/2010/main" val="1221366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Nemocenské pojištění</a:t>
            </a:r>
          </a:p>
        </p:txBody>
      </p:sp>
      <p:sp>
        <p:nvSpPr>
          <p:cNvPr id="3" name="Zástupný symbol pro obsah 2"/>
          <p:cNvSpPr>
            <a:spLocks noGrp="1"/>
          </p:cNvSpPr>
          <p:nvPr>
            <p:ph idx="1"/>
          </p:nvPr>
        </p:nvSpPr>
        <p:spPr/>
        <p:txBody>
          <a:bodyPr>
            <a:normAutofit fontScale="85000" lnSpcReduction="20000"/>
          </a:bodyPr>
          <a:lstStyle/>
          <a:p>
            <a:r>
              <a:rPr lang="cs-CZ" dirty="0"/>
              <a:t>nárok na nemocenské má zaměstnanec nebo OSVČ, který je uznán ošetřujícím lékařem dočasně práce neschopným, </a:t>
            </a:r>
            <a:r>
              <a:rPr lang="cs-CZ" b="1" dirty="0"/>
              <a:t>od 15. kalendářního dne trvání PN </a:t>
            </a:r>
            <a:r>
              <a:rPr lang="cs-CZ" dirty="0"/>
              <a:t>do konce PN, max. 380 kalendářních dnů (OSVČ musí být účastna NP alespoň po dobu 3 měsíců bezprostředně předcházejících dni vzniku PN</a:t>
            </a:r>
          </a:p>
          <a:p>
            <a:r>
              <a:rPr lang="cs-CZ" dirty="0"/>
              <a:t>po dobu </a:t>
            </a:r>
            <a:r>
              <a:rPr lang="cs-CZ" b="1" dirty="0"/>
              <a:t>prvních 14 kalendářních dnů je zaměstnanec (nikoli OSVČ), zabezpečen náhradou mzdy</a:t>
            </a:r>
            <a:r>
              <a:rPr lang="cs-CZ" dirty="0"/>
              <a:t>, kterou poskytuje zaměstnavatel podle ZP</a:t>
            </a:r>
          </a:p>
          <a:p>
            <a:r>
              <a:rPr lang="cs-CZ" dirty="0"/>
              <a:t>poživateli starobního důchodu nebo invalidního důchodu pro invaliditu 3. stupně se nemocenské vyplácí od 15. kalendářního dne trvání dočasné pracovní neschopnosti (karantény) po dobu nejvýše 70 kalendářních dnů, nejdéle však do dne, jímž končí pojištěná činnost</a:t>
            </a:r>
          </a:p>
          <a:p>
            <a:r>
              <a:rPr lang="cs-CZ" dirty="0"/>
              <a:t>nemocenské náleží rovněž pokud ke vzniku PN (karantény) došlo po skončení pojištěného zaměstnání v tzv. ochranné lhůtě, která činí 7 kalendářních dnů ode dne skončení zaměstnání, které zakládalo účast na nemocenském pojištění. U zaměstnání kratších než 7 kalendářních dnů</a:t>
            </a:r>
          </a:p>
        </p:txBody>
      </p:sp>
    </p:spTree>
    <p:extLst>
      <p:ext uri="{BB962C8B-B14F-4D97-AF65-F5344CB8AC3E}">
        <p14:creationId xmlns:p14="http://schemas.microsoft.com/office/powerpoint/2010/main" val="1244814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Nemocenské pojištění</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a:t>Peněžitá pomoc v mateřství</a:t>
            </a:r>
          </a:p>
          <a:p>
            <a:r>
              <a:rPr lang="cs-CZ" dirty="0"/>
              <a:t>základní podmínky nároku - v den, od něhož je dávka přiznávána, musí trvat účast na NP, v posledních dvou letech před tímto dnem musí trvat účast na NP po dobu aspoň 270 dnů, u OSVČ + účast na NP jako OSVČ po dobu aspoň 180 kalendářních dnů v posledním roce přede dnem počátku podpůrčí doby</a:t>
            </a:r>
          </a:p>
          <a:p>
            <a:r>
              <a:rPr lang="cs-CZ" dirty="0"/>
              <a:t>nástup na PPM nastává dnem, který pojištěnka určí v období </a:t>
            </a:r>
            <a:r>
              <a:rPr lang="cs-CZ" b="1" dirty="0"/>
              <a:t>od počátku 8. do počátku 6. týdne před očekávaným dnem porodu, podpůrčí doba činí 28 týdnů </a:t>
            </a:r>
            <a:r>
              <a:rPr lang="cs-CZ" dirty="0"/>
              <a:t>(v případě narození dvou a více dětí 37 týdnů)</a:t>
            </a:r>
          </a:p>
          <a:p>
            <a:r>
              <a:rPr lang="cs-CZ" dirty="0"/>
              <a:t>zákon umožňuje střídání matky dítěte s jejím manželem či otcem dítěte v péči o dítě na základě písemné dohody, střídání se umožňuje od počátku 7. týdne ode dne porodu a četnost střídání omezena není, u muže je třeba přitom splnit podmínku, že bude pečovat o dítě nejméně 7 kalendářních dnů po sobě jdoucích</a:t>
            </a:r>
          </a:p>
        </p:txBody>
      </p:sp>
    </p:spTree>
    <p:extLst>
      <p:ext uri="{BB962C8B-B14F-4D97-AF65-F5344CB8AC3E}">
        <p14:creationId xmlns:p14="http://schemas.microsoft.com/office/powerpoint/2010/main" val="2820899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Nemocenské pojištění</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b="1" dirty="0"/>
              <a:t>Ošetřovné</a:t>
            </a:r>
          </a:p>
          <a:p>
            <a:r>
              <a:rPr lang="cs-CZ" dirty="0"/>
              <a:t>nárok má zaměstnanec, který nemůže pracovat z důvodu, že musí</a:t>
            </a:r>
          </a:p>
          <a:p>
            <a:pPr lvl="1"/>
            <a:r>
              <a:rPr lang="cs-CZ" dirty="0"/>
              <a:t>ošetřovat nemocného člena domácnosti, nebo</a:t>
            </a:r>
          </a:p>
          <a:p>
            <a:pPr lvl="1"/>
            <a:r>
              <a:rPr lang="cs-CZ" dirty="0"/>
              <a:t>pečovat o zdravé dítě mladší 10 let, protože školské nebo dětské zařízení bylo uzavřeno (z důvodu havárie, epidemie, jiné nepředvídané události), dítěti byla nařízena karanténa, nebo osoba, která jinak o dítě pečuje, sama onemocněla</a:t>
            </a:r>
          </a:p>
          <a:p>
            <a:r>
              <a:rPr lang="cs-CZ" dirty="0"/>
              <a:t>v témže případě ošetřování (péče) náleží ošetřovné jen jednou a jednomu z oprávněných nebo postupně dvěma oprávněným, jestliže se v témže případě ošetřování (péče) vystřídají</a:t>
            </a:r>
          </a:p>
          <a:p>
            <a:r>
              <a:rPr lang="cs-CZ" dirty="0"/>
              <a:t>podpůrčí doba činí nejdéle </a:t>
            </a:r>
            <a:r>
              <a:rPr lang="cs-CZ" b="1" dirty="0"/>
              <a:t>9 kalendářních dnů</a:t>
            </a:r>
            <a:r>
              <a:rPr lang="cs-CZ" dirty="0"/>
              <a:t>. U osamělého zaměstnance, který má v trvalé péči aspoň jedno dítě ve věku do 16 let, které neukončilo povinnou školní docházku, činí podpůrčí doba nejdéle 16 kalendářních dnů.</a:t>
            </a:r>
          </a:p>
        </p:txBody>
      </p:sp>
    </p:spTree>
    <p:extLst>
      <p:ext uri="{BB962C8B-B14F-4D97-AF65-F5344CB8AC3E}">
        <p14:creationId xmlns:p14="http://schemas.microsoft.com/office/powerpoint/2010/main" val="617013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Nemocenské pojištění</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a:solidFill>
                  <a:srgbClr val="393939"/>
                </a:solidFill>
                <a:latin typeface="Tahoma" panose="020B0604030504040204" pitchFamily="34" charset="0"/>
              </a:rPr>
              <a:t>vyrovnávací příspěvek v těhotenství a mateřství</a:t>
            </a:r>
          </a:p>
          <a:p>
            <a:r>
              <a:rPr lang="cs-CZ" dirty="0">
                <a:solidFill>
                  <a:srgbClr val="393939"/>
                </a:solidFill>
                <a:latin typeface="pt_sans"/>
              </a:rPr>
              <a:t>náleží zaměstnankyni, která byla z důvodu těhotenství, mateřství nebo kojení převedena na jinou práci a z tohoto důvodu dosahuje nižšího příjmu </a:t>
            </a:r>
          </a:p>
          <a:p>
            <a:r>
              <a:rPr lang="cs-CZ" dirty="0">
                <a:solidFill>
                  <a:srgbClr val="393939"/>
                </a:solidFill>
                <a:latin typeface="pt_sans"/>
              </a:rPr>
              <a:t>vyplácí se těhotným zaměstnankyním za kalendářní dny, v nichž trvalo převedení na jinou práci, nejdéle do počátku 6. týdne před očekávaným dnem porodu</a:t>
            </a:r>
          </a:p>
          <a:p>
            <a:r>
              <a:rPr lang="cs-CZ" dirty="0">
                <a:solidFill>
                  <a:srgbClr val="393939"/>
                </a:solidFill>
                <a:latin typeface="pt_sans"/>
              </a:rPr>
              <a:t>jeho výše se stanoví jako rozdíl mezi denním vyměřovacím základem zjištěným ke dni převedení zaměstnankyně na jinou práci a průměrem jejích započitatelných příjmů připadajícím na jeden kalendářní den v jednotlivých kalendářních měsících po tomto převedení</a:t>
            </a:r>
          </a:p>
          <a:p>
            <a:r>
              <a:rPr lang="cs-CZ" dirty="0">
                <a:solidFill>
                  <a:srgbClr val="393939"/>
                </a:solidFill>
                <a:latin typeface="pt_sans"/>
              </a:rPr>
              <a:t>vyplácí od data převedení na jinou práci do doby nástupu na peněžitou pomoc v mateřství</a:t>
            </a:r>
          </a:p>
          <a:p>
            <a:endParaRPr lang="cs-CZ" dirty="0"/>
          </a:p>
        </p:txBody>
      </p:sp>
    </p:spTree>
    <p:extLst>
      <p:ext uri="{BB962C8B-B14F-4D97-AF65-F5344CB8AC3E}">
        <p14:creationId xmlns:p14="http://schemas.microsoft.com/office/powerpoint/2010/main" val="1388782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Nemocenské pojištění</a:t>
            </a:r>
          </a:p>
        </p:txBody>
      </p:sp>
      <p:sp>
        <p:nvSpPr>
          <p:cNvPr id="3" name="Zástupný symbol pro obsah 2"/>
          <p:cNvSpPr>
            <a:spLocks noGrp="1"/>
          </p:cNvSpPr>
          <p:nvPr>
            <p:ph idx="1"/>
          </p:nvPr>
        </p:nvSpPr>
        <p:spPr/>
        <p:txBody>
          <a:bodyPr>
            <a:normAutofit/>
          </a:bodyPr>
          <a:lstStyle/>
          <a:p>
            <a:pPr marL="0" indent="0">
              <a:buNone/>
            </a:pPr>
            <a:r>
              <a:rPr lang="cs-CZ" b="1" dirty="0"/>
              <a:t>Dávka otcovské poporodní péče (otcovská)</a:t>
            </a:r>
          </a:p>
          <a:p>
            <a:r>
              <a:rPr lang="cs-CZ" dirty="0"/>
              <a:t>nárok na dávku má otec dítěte, který o dítě pečuje, za otce dítěte je považován ten, kdo je v matrice zapsán jako otec</a:t>
            </a:r>
          </a:p>
          <a:p>
            <a:r>
              <a:rPr lang="cs-CZ" dirty="0"/>
              <a:t>náleží, jen nastal-li nástup na otcovskou v období 6 týdnů ode dne narození dítěte, náleží jen jednou a to i v případech, kdy pojištěnec pečuje o více dětí narozených současně nebo o více dětí převzatých současně do péče</a:t>
            </a:r>
          </a:p>
          <a:p>
            <a:r>
              <a:rPr lang="cs-CZ" dirty="0"/>
              <a:t>doba výplaty dávky činí max. </a:t>
            </a:r>
            <a:r>
              <a:rPr lang="cs-CZ" b="1" dirty="0"/>
              <a:t>2 týdny bez možnosti přerušení</a:t>
            </a:r>
          </a:p>
        </p:txBody>
      </p:sp>
    </p:spTree>
    <p:extLst>
      <p:ext uri="{BB962C8B-B14F-4D97-AF65-F5344CB8AC3E}">
        <p14:creationId xmlns:p14="http://schemas.microsoft.com/office/powerpoint/2010/main" val="617163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Nemocenské pojištění</a:t>
            </a:r>
          </a:p>
        </p:txBody>
      </p:sp>
      <p:sp>
        <p:nvSpPr>
          <p:cNvPr id="3" name="Zástupný symbol pro obsah 2"/>
          <p:cNvSpPr>
            <a:spLocks noGrp="1"/>
          </p:cNvSpPr>
          <p:nvPr>
            <p:ph idx="1"/>
          </p:nvPr>
        </p:nvSpPr>
        <p:spPr>
          <a:xfrm>
            <a:off x="838200" y="1524000"/>
            <a:ext cx="10515600" cy="4652963"/>
          </a:xfrm>
        </p:spPr>
        <p:txBody>
          <a:bodyPr>
            <a:normAutofit fontScale="62500" lnSpcReduction="20000"/>
          </a:bodyPr>
          <a:lstStyle/>
          <a:p>
            <a:pPr marL="0" indent="0">
              <a:buNone/>
            </a:pPr>
            <a:r>
              <a:rPr lang="cs-CZ" b="1" dirty="0"/>
              <a:t>Dlouhodobé ošetřovné</a:t>
            </a:r>
          </a:p>
          <a:p>
            <a:r>
              <a:rPr lang="cs-CZ" dirty="0"/>
              <a:t>U ošetřované osoby muselo dojít k závažnému zhoršení zdravotního stavu, který vyžadoval alespoň 7 denní hospitalizaci v nemocnici a v den propuštění bude potvrzeno, že potřeba celodenní péče bude trvat nejméně dalších 30 dnů, ošetřovaná osoba musí dát písemný souhlas k ošetřování konkrétní osobě</a:t>
            </a:r>
          </a:p>
          <a:p>
            <a:r>
              <a:rPr lang="cs-CZ" dirty="0"/>
              <a:t>ošetřující osoba může být manželem (manželkou) ošetřované osoby nebo registrovaným partnerem (registrovanou partnerkou) ošetřované osoby, příbuzným v linii přímé s ošetřovanou osobou nebo je její sourozenec, tchyně, tchán, snacha, zeť, neteř, synovec, teta nebo strýc</a:t>
            </a:r>
          </a:p>
          <a:p>
            <a:r>
              <a:rPr lang="cs-CZ" dirty="0"/>
              <a:t>u ošetřující osoby se vyžaduje čekací doba – NP muselo u zaměstnance trvat v posledních 4 měsících alespoň 90 dnů, OSVČ musela být </a:t>
            </a:r>
            <a:r>
              <a:rPr lang="cs-CZ" dirty="0" err="1"/>
              <a:t>nemocensky</a:t>
            </a:r>
            <a:r>
              <a:rPr lang="cs-CZ" dirty="0"/>
              <a:t> pojištěna v posledních 3 měsících, ošetřující osoba nesmí po dobu ošetřování vykonávat žádnou výdělečnou činnost, v průběhu 90 dnů se mohou ošetřující osoby libovolně střídat, výplata dávky nenáleží po dobu, kdy byla ošetřovaná osoba znovu hospitalizována, nárok na další dlouhodobé ošetřovné vznikne ošetřující osobě nejdříve po uplynutí 12 měsíců od skončení předchozí dlouhodobé péče</a:t>
            </a:r>
          </a:p>
          <a:p>
            <a:r>
              <a:rPr lang="cs-CZ" dirty="0"/>
              <a:t>doba výplaty dávky činí </a:t>
            </a:r>
            <a:r>
              <a:rPr lang="cs-CZ" b="1" dirty="0"/>
              <a:t>max. 90 kalendářních dnů</a:t>
            </a:r>
            <a:r>
              <a:rPr lang="cs-CZ" dirty="0"/>
              <a:t>, neprodlužuje se ani z důvodu hospitalizace ošetřované osoby v průběhu podpůrčí doby</a:t>
            </a:r>
          </a:p>
          <a:p>
            <a:r>
              <a:rPr lang="cs-CZ" b="1" dirty="0"/>
              <a:t>zaměstnavatel nemá povinnost omluvit nepřítomnost zaměstnance </a:t>
            </a:r>
            <a:r>
              <a:rPr lang="cs-CZ" dirty="0"/>
              <a:t>v práci po dobu poskytování dlouhodobé péče pouze v případě, brání-li tomu vážné provozní důvody, které musí sdělit zaměstnanci písemně</a:t>
            </a:r>
          </a:p>
        </p:txBody>
      </p:sp>
    </p:spTree>
    <p:extLst>
      <p:ext uri="{BB962C8B-B14F-4D97-AF65-F5344CB8AC3E}">
        <p14:creationId xmlns:p14="http://schemas.microsoft.com/office/powerpoint/2010/main" val="3121636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Nemocenské pojištění</a:t>
            </a:r>
          </a:p>
        </p:txBody>
      </p:sp>
      <p:sp>
        <p:nvSpPr>
          <p:cNvPr id="3" name="Zástupný symbol pro obsah 2"/>
          <p:cNvSpPr>
            <a:spLocks noGrp="1"/>
          </p:cNvSpPr>
          <p:nvPr>
            <p:ph idx="1"/>
          </p:nvPr>
        </p:nvSpPr>
        <p:spPr>
          <a:xfrm>
            <a:off x="676656" y="1825624"/>
            <a:ext cx="10677144" cy="4620895"/>
          </a:xfrm>
        </p:spPr>
        <p:txBody>
          <a:bodyPr>
            <a:normAutofit fontScale="70000" lnSpcReduction="20000"/>
          </a:bodyPr>
          <a:lstStyle/>
          <a:p>
            <a:pPr marL="0" indent="0">
              <a:buNone/>
            </a:pPr>
            <a:r>
              <a:rPr lang="cs-CZ" dirty="0"/>
              <a:t>dávky se počítají z denního vyměřovacího základu (příjem za posledních 12 měsíců před měsícem, ve kterém vznikla sociální událost se dělí počtem kalendářních dnů připadajících na toto rozhodné období</a:t>
            </a:r>
          </a:p>
          <a:p>
            <a:pPr marL="0" indent="0">
              <a:buNone/>
            </a:pPr>
            <a:r>
              <a:rPr lang="cs-CZ" dirty="0"/>
              <a:t>takto stanovený průměrný denní příjem se redukuje pomocí tří redukčních hranic na denní vyměřovací základ</a:t>
            </a:r>
          </a:p>
          <a:p>
            <a:pPr marL="0" indent="0">
              <a:buNone/>
            </a:pPr>
            <a:r>
              <a:rPr lang="cs-CZ" dirty="0"/>
              <a:t>Výši redukčních hranic platných od 1. ledna kalendářního roku vyhlašuje MPSV ve Sbírce zákonů</a:t>
            </a:r>
          </a:p>
          <a:p>
            <a:pPr marL="0" indent="0">
              <a:buNone/>
            </a:pPr>
            <a:r>
              <a:rPr lang="cs-CZ" b="1" dirty="0"/>
              <a:t>v r. 2023 činí 1. redukční hranice 1 345 Kč, 2. redukční hranice 2 017 Kč, 3. redukční </a:t>
            </a:r>
            <a:r>
              <a:rPr lang="cs-CZ" b="1"/>
              <a:t>hranice 4 033 </a:t>
            </a:r>
            <a:r>
              <a:rPr lang="cs-CZ" b="1" dirty="0"/>
              <a:t>Kč</a:t>
            </a:r>
          </a:p>
          <a:p>
            <a:pPr marL="0" indent="0">
              <a:buNone/>
            </a:pPr>
            <a:r>
              <a:rPr lang="cs-CZ" dirty="0"/>
              <a:t>redukce se provede tak, že se započte</a:t>
            </a:r>
          </a:p>
          <a:p>
            <a:r>
              <a:rPr lang="cs-CZ" dirty="0"/>
              <a:t>do první redukční hranice</a:t>
            </a:r>
          </a:p>
          <a:p>
            <a:pPr lvl="1"/>
            <a:r>
              <a:rPr lang="cs-CZ" dirty="0"/>
              <a:t>u nemocenského, ošetřovného a dlouhodobého ošetřovného 90 % denního vyměřovacího základu</a:t>
            </a:r>
          </a:p>
          <a:p>
            <a:pPr lvl="1"/>
            <a:r>
              <a:rPr lang="cs-CZ" dirty="0"/>
              <a:t>u peněžité pomoci v mateřství, otcovské a vyrovnávacího příspěvku v těhotenství a mateřství 100 % denního vyměřovacího základu</a:t>
            </a:r>
          </a:p>
          <a:p>
            <a:r>
              <a:rPr lang="cs-CZ" dirty="0"/>
              <a:t>z části denního vyměřovacího základu mezi první a druhou redukční hranicí se započte 60 %</a:t>
            </a:r>
          </a:p>
          <a:p>
            <a:r>
              <a:rPr lang="cs-CZ" dirty="0"/>
              <a:t>z části mezi druhou a třetí redukční hranicí se započte 30 %</a:t>
            </a:r>
          </a:p>
          <a:p>
            <a:r>
              <a:rPr lang="cs-CZ" dirty="0"/>
              <a:t>k části nad třetí redukční hranici se nepřihlédne</a:t>
            </a:r>
          </a:p>
        </p:txBody>
      </p:sp>
    </p:spTree>
    <p:extLst>
      <p:ext uri="{BB962C8B-B14F-4D97-AF65-F5344CB8AC3E}">
        <p14:creationId xmlns:p14="http://schemas.microsoft.com/office/powerpoint/2010/main" val="196899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marL="514350" lvl="0" indent="-514350">
              <a:lnSpc>
                <a:spcPct val="120000"/>
              </a:lnSpc>
              <a:buFont typeface="+mj-lt"/>
              <a:buAutoNum type="arabicPeriod" startAt="7"/>
            </a:pPr>
            <a:endParaRPr lang="cs-CZ" dirty="0">
              <a:solidFill>
                <a:srgbClr val="0A0A0A"/>
              </a:solidFill>
              <a:latin typeface="Open Sans"/>
            </a:endParaRPr>
          </a:p>
          <a:p>
            <a:pPr marL="514350" lvl="0" indent="-514350">
              <a:lnSpc>
                <a:spcPct val="120000"/>
              </a:lnSpc>
              <a:buFont typeface="+mj-lt"/>
              <a:buAutoNum type="arabicPeriod" startAt="7"/>
            </a:pPr>
            <a:r>
              <a:rPr lang="cs-CZ" dirty="0">
                <a:solidFill>
                  <a:srgbClr val="0A0A0A"/>
                </a:solidFill>
                <a:latin typeface="Open Sans"/>
              </a:rPr>
              <a:t>Státní sociální podpora.</a:t>
            </a:r>
            <a:endParaRPr lang="cs-CZ" dirty="0">
              <a:solidFill>
                <a:prstClr val="black"/>
              </a:solidFill>
            </a:endParaRPr>
          </a:p>
          <a:p>
            <a:pPr marL="514350" lvl="0" indent="-514350">
              <a:lnSpc>
                <a:spcPct val="120000"/>
              </a:lnSpc>
              <a:buFont typeface="+mj-lt"/>
              <a:buAutoNum type="arabicPeriod" startAt="7"/>
            </a:pPr>
            <a:r>
              <a:rPr lang="cs-CZ" dirty="0">
                <a:solidFill>
                  <a:srgbClr val="0A0A0A"/>
                </a:solidFill>
                <a:latin typeface="Open Sans"/>
              </a:rPr>
              <a:t>Dávky pro osoby se zdravotním postižením.</a:t>
            </a:r>
            <a:endParaRPr lang="cs-CZ" dirty="0">
              <a:solidFill>
                <a:prstClr val="black"/>
              </a:solidFill>
            </a:endParaRPr>
          </a:p>
          <a:p>
            <a:pPr marL="514350" lvl="0" indent="-514350">
              <a:lnSpc>
                <a:spcPct val="120000"/>
              </a:lnSpc>
              <a:buFont typeface="+mj-lt"/>
              <a:buAutoNum type="arabicPeriod" startAt="7"/>
            </a:pPr>
            <a:r>
              <a:rPr lang="cs-CZ" dirty="0">
                <a:solidFill>
                  <a:srgbClr val="0A0A0A"/>
                </a:solidFill>
                <a:latin typeface="Open Sans"/>
              </a:rPr>
              <a:t>Příspěvek na péči a pomoc v hmotné nouzi.</a:t>
            </a:r>
            <a:endParaRPr lang="cs-CZ" dirty="0">
              <a:solidFill>
                <a:prstClr val="black"/>
              </a:solidFill>
            </a:endParaRPr>
          </a:p>
          <a:p>
            <a:pPr marL="514350" lvl="0" indent="-514350">
              <a:lnSpc>
                <a:spcPct val="120000"/>
              </a:lnSpc>
              <a:buFont typeface="+mj-lt"/>
              <a:buAutoNum type="arabicPeriod" startAt="7"/>
            </a:pPr>
            <a:r>
              <a:rPr lang="cs-CZ" dirty="0">
                <a:solidFill>
                  <a:srgbClr val="0A0A0A"/>
                </a:solidFill>
                <a:latin typeface="Open Sans"/>
              </a:rPr>
              <a:t>Dávky v nezaměstnanosti.</a:t>
            </a:r>
            <a:endParaRPr lang="cs-CZ" dirty="0">
              <a:solidFill>
                <a:prstClr val="black"/>
              </a:solidFill>
            </a:endParaRPr>
          </a:p>
          <a:p>
            <a:pPr marL="514350" lvl="0" indent="-514350">
              <a:lnSpc>
                <a:spcPct val="120000"/>
              </a:lnSpc>
              <a:buFont typeface="+mj-lt"/>
              <a:buAutoNum type="arabicPeriod" startAt="7"/>
            </a:pPr>
            <a:r>
              <a:rPr lang="cs-CZ" dirty="0">
                <a:solidFill>
                  <a:srgbClr val="0A0A0A"/>
                </a:solidFill>
                <a:latin typeface="Open Sans"/>
              </a:rPr>
              <a:t>Systém sociálního zabezpečení v Evropské unii.</a:t>
            </a:r>
            <a:endParaRPr lang="cs-CZ" dirty="0">
              <a:solidFill>
                <a:prstClr val="black"/>
              </a:solidFill>
            </a:endParaRPr>
          </a:p>
          <a:p>
            <a:pPr marL="514350" lvl="0" indent="-514350">
              <a:lnSpc>
                <a:spcPct val="120000"/>
              </a:lnSpc>
              <a:buFont typeface="+mj-lt"/>
              <a:buAutoNum type="arabicPeriod" startAt="7"/>
            </a:pPr>
            <a:r>
              <a:rPr lang="cs-CZ" dirty="0">
                <a:solidFill>
                  <a:srgbClr val="0A0A0A"/>
                </a:solidFill>
                <a:latin typeface="Open Sans"/>
              </a:rPr>
              <a:t>Aktuální otázky, shrnutí probrané látky a diskuse.</a:t>
            </a:r>
            <a:endParaRPr lang="cs-CZ" dirty="0">
              <a:solidFill>
                <a:prstClr val="black"/>
              </a:solidFill>
            </a:endParaRPr>
          </a:p>
        </p:txBody>
      </p:sp>
    </p:spTree>
    <p:extLst>
      <p:ext uri="{BB962C8B-B14F-4D97-AF65-F5344CB8AC3E}">
        <p14:creationId xmlns:p14="http://schemas.microsoft.com/office/powerpoint/2010/main" val="3496013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Nemocenské pojištění</a:t>
            </a:r>
            <a:br>
              <a:rPr lang="cs-CZ" dirty="0"/>
            </a:br>
            <a:r>
              <a:rPr lang="cs-CZ" sz="2000" dirty="0"/>
              <a:t>https://www.mpsv.cz/web/cz/kalkulacka-pro-vypocet-davek-v-roce-2019</a:t>
            </a:r>
          </a:p>
        </p:txBody>
      </p:sp>
      <p:sp>
        <p:nvSpPr>
          <p:cNvPr id="3" name="Zástupný symbol pro obsah 2"/>
          <p:cNvSpPr>
            <a:spLocks noGrp="1"/>
          </p:cNvSpPr>
          <p:nvPr>
            <p:ph idx="1"/>
          </p:nvPr>
        </p:nvSpPr>
        <p:spPr/>
        <p:txBody>
          <a:bodyPr>
            <a:normAutofit fontScale="85000" lnSpcReduction="20000"/>
          </a:bodyPr>
          <a:lstStyle/>
          <a:p>
            <a:r>
              <a:rPr lang="cs-CZ" dirty="0"/>
              <a:t>výše nemocenského činí:</a:t>
            </a:r>
          </a:p>
          <a:p>
            <a:pPr lvl="1"/>
            <a:r>
              <a:rPr lang="cs-CZ" dirty="0"/>
              <a:t>60 % denního vyměřovacího základu od 15. kalendářního dne trvání PN do 30. kalendářního dne PN</a:t>
            </a:r>
          </a:p>
          <a:p>
            <a:pPr lvl="1"/>
            <a:r>
              <a:rPr lang="cs-CZ" dirty="0"/>
              <a:t>od 31. kalendářního dne PN sazba nemocenského činí 66 % denního vyměřovacího základu</a:t>
            </a:r>
          </a:p>
          <a:p>
            <a:pPr lvl="1"/>
            <a:r>
              <a:rPr lang="cs-CZ" dirty="0"/>
              <a:t>od 61. kalendářního dne PN sazba nemocenského činí 72 % denního vyměřovacího základu</a:t>
            </a:r>
          </a:p>
          <a:p>
            <a:r>
              <a:rPr lang="cs-CZ" dirty="0"/>
              <a:t>výše peněžité pomoci v mateřství činí 70 % denního vyměřovacího základu</a:t>
            </a:r>
          </a:p>
          <a:p>
            <a:r>
              <a:rPr lang="cs-CZ" dirty="0"/>
              <a:t>výše ošetřovného činí 60 % denního vyměřovacího základu</a:t>
            </a:r>
          </a:p>
          <a:p>
            <a:r>
              <a:rPr lang="cs-CZ" dirty="0"/>
              <a:t>výše vyrovnávacího příspěvku v těhotenství a mateřství je stanovena ve výši rozdílu mezi denním vyměřovacím základem zjištěným ke dni převedení zaměstnankyně na jinou práci a průměrem jejích započitatelných příjmů připadajícím na jeden kalendářní den v jednotlivých kalendářních měsících po tomto převedení</a:t>
            </a:r>
          </a:p>
          <a:p>
            <a:r>
              <a:rPr lang="cs-CZ" dirty="0"/>
              <a:t>výše otcovské činí 70 % denního vyměřovacího základu</a:t>
            </a:r>
          </a:p>
          <a:p>
            <a:r>
              <a:rPr lang="cs-CZ" dirty="0"/>
              <a:t>výše dlouhodobého ošetřovného činí 60 % denního vyměřovacího základu</a:t>
            </a:r>
          </a:p>
        </p:txBody>
      </p:sp>
    </p:spTree>
    <p:extLst>
      <p:ext uri="{BB962C8B-B14F-4D97-AF65-F5344CB8AC3E}">
        <p14:creationId xmlns:p14="http://schemas.microsoft.com/office/powerpoint/2010/main" val="1671345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4E6161-E5BF-41A4-9935-13A5BAC70F13}"/>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5A22F9C-A6A1-4824-BD62-4AECB7C231D8}"/>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B8960B29-E6B4-467F-A3C6-24CC3964E560}"/>
              </a:ext>
            </a:extLst>
          </p:cNvPr>
          <p:cNvPicPr>
            <a:picLocks noChangeAspect="1"/>
          </p:cNvPicPr>
          <p:nvPr/>
        </p:nvPicPr>
        <p:blipFill>
          <a:blip r:embed="rId2"/>
          <a:stretch>
            <a:fillRect/>
          </a:stretch>
        </p:blipFill>
        <p:spPr>
          <a:xfrm>
            <a:off x="1453493" y="435604"/>
            <a:ext cx="9285013" cy="5986791"/>
          </a:xfrm>
          <a:prstGeom prst="rect">
            <a:avLst/>
          </a:prstGeom>
        </p:spPr>
      </p:pic>
    </p:spTree>
    <p:extLst>
      <p:ext uri="{BB962C8B-B14F-4D97-AF65-F5344CB8AC3E}">
        <p14:creationId xmlns:p14="http://schemas.microsoft.com/office/powerpoint/2010/main" val="3189857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9DD6BE-0BA5-4537-8D3C-3BB6CE4B65DC}"/>
              </a:ext>
            </a:extLst>
          </p:cNvPr>
          <p:cNvSpPr>
            <a:spLocks noGrp="1"/>
          </p:cNvSpPr>
          <p:nvPr>
            <p:ph type="title"/>
          </p:nvPr>
        </p:nvSpPr>
        <p:spPr/>
        <p:txBody>
          <a:bodyPr/>
          <a:lstStyle/>
          <a:p>
            <a:endParaRPr lang="cs-CZ"/>
          </a:p>
        </p:txBody>
      </p:sp>
      <p:pic>
        <p:nvPicPr>
          <p:cNvPr id="6" name="Zástupný symbol pro obsah 5">
            <a:extLst>
              <a:ext uri="{FF2B5EF4-FFF2-40B4-BE49-F238E27FC236}">
                <a16:creationId xmlns:a16="http://schemas.microsoft.com/office/drawing/2014/main" id="{058B393B-BA07-4799-83A5-A9A702184CE7}"/>
              </a:ext>
            </a:extLst>
          </p:cNvPr>
          <p:cNvPicPr>
            <a:picLocks noGrp="1" noChangeAspect="1"/>
          </p:cNvPicPr>
          <p:nvPr>
            <p:ph idx="1"/>
          </p:nvPr>
        </p:nvPicPr>
        <p:blipFill>
          <a:blip r:embed="rId2"/>
          <a:stretch>
            <a:fillRect/>
          </a:stretch>
        </p:blipFill>
        <p:spPr>
          <a:xfrm>
            <a:off x="864416" y="628072"/>
            <a:ext cx="9295583" cy="5993607"/>
          </a:xfrm>
          <a:prstGeom prst="rect">
            <a:avLst/>
          </a:prstGeom>
        </p:spPr>
      </p:pic>
    </p:spTree>
    <p:extLst>
      <p:ext uri="{BB962C8B-B14F-4D97-AF65-F5344CB8AC3E}">
        <p14:creationId xmlns:p14="http://schemas.microsoft.com/office/powerpoint/2010/main" val="1951575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BFCD2-2088-4660-8C9A-2640B2FD57B4}"/>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9D7267A3-37D2-4C74-9631-148E0D66AC6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886968"/>
            <a:ext cx="9101327" cy="5605907"/>
          </a:xfrm>
          <a:prstGeom prst="rect">
            <a:avLst/>
          </a:prstGeom>
          <a:noFill/>
        </p:spPr>
      </p:pic>
    </p:spTree>
    <p:extLst>
      <p:ext uri="{BB962C8B-B14F-4D97-AF65-F5344CB8AC3E}">
        <p14:creationId xmlns:p14="http://schemas.microsoft.com/office/powerpoint/2010/main" val="3492314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60D537-4631-4E78-B26C-3DE47509D86A}"/>
              </a:ext>
            </a:extLst>
          </p:cNvPr>
          <p:cNvSpPr>
            <a:spLocks noGrp="1"/>
          </p:cNvSpPr>
          <p:nvPr>
            <p:ph type="title"/>
          </p:nvPr>
        </p:nvSpPr>
        <p:spPr/>
        <p:txBody>
          <a:bodyPr/>
          <a:lstStyle/>
          <a:p>
            <a:pPr algn="ctr"/>
            <a:r>
              <a:rPr lang="cs-CZ" dirty="0"/>
              <a:t>Státní politika zaměstnanosti</a:t>
            </a:r>
          </a:p>
        </p:txBody>
      </p:sp>
      <p:sp>
        <p:nvSpPr>
          <p:cNvPr id="3" name="Zástupný symbol pro obsah 2">
            <a:extLst>
              <a:ext uri="{FF2B5EF4-FFF2-40B4-BE49-F238E27FC236}">
                <a16:creationId xmlns:a16="http://schemas.microsoft.com/office/drawing/2014/main" id="{22E0763D-6B12-4D2C-AC28-A89298D10437}"/>
              </a:ext>
            </a:extLst>
          </p:cNvPr>
          <p:cNvSpPr>
            <a:spLocks noGrp="1"/>
          </p:cNvSpPr>
          <p:nvPr>
            <p:ph idx="1"/>
          </p:nvPr>
        </p:nvSpPr>
        <p:spPr/>
        <p:txBody>
          <a:bodyPr>
            <a:normAutofit/>
          </a:bodyPr>
          <a:lstStyle/>
          <a:p>
            <a:r>
              <a:rPr lang="cs-CZ" dirty="0"/>
              <a:t>posláním = přispívat k podpoře dynamické rovnováhy na trhu práce a k omezení nezaměstnanosti</a:t>
            </a:r>
          </a:p>
          <a:p>
            <a:r>
              <a:rPr lang="cs-CZ" dirty="0"/>
              <a:t>politika zaměstnanosti – těsně propojena s celkovou hospodářskou a regionální politikou a se všemi obory sociální politiky</a:t>
            </a:r>
          </a:p>
          <a:p>
            <a:r>
              <a:rPr lang="cs-CZ" dirty="0"/>
              <a:t>nezaměstnanost </a:t>
            </a:r>
          </a:p>
          <a:p>
            <a:pPr lvl="1"/>
            <a:r>
              <a:rPr lang="cs-CZ" sz="2800" dirty="0"/>
              <a:t>důsledek fungování trhu práce</a:t>
            </a:r>
          </a:p>
          <a:p>
            <a:pPr lvl="1"/>
            <a:r>
              <a:rPr lang="cs-CZ" sz="2800" dirty="0"/>
              <a:t>jeden z nejdůležitějších problémů současného světa</a:t>
            </a:r>
          </a:p>
          <a:p>
            <a:r>
              <a:rPr lang="cs-CZ" dirty="0"/>
              <a:t>trh práce – na něm se de facto kupuje a prodává práce</a:t>
            </a:r>
          </a:p>
          <a:p>
            <a:r>
              <a:rPr lang="cs-CZ" dirty="0"/>
              <a:t>cenou práce =  mzda. </a:t>
            </a:r>
          </a:p>
        </p:txBody>
      </p:sp>
    </p:spTree>
    <p:extLst>
      <p:ext uri="{BB962C8B-B14F-4D97-AF65-F5344CB8AC3E}">
        <p14:creationId xmlns:p14="http://schemas.microsoft.com/office/powerpoint/2010/main" val="3553854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BBB2A3-6903-49A2-B15D-214FDEFB410D}"/>
              </a:ext>
            </a:extLst>
          </p:cNvPr>
          <p:cNvSpPr>
            <a:spLocks noGrp="1"/>
          </p:cNvSpPr>
          <p:nvPr>
            <p:ph type="title"/>
          </p:nvPr>
        </p:nvSpPr>
        <p:spPr/>
        <p:txBody>
          <a:bodyPr/>
          <a:lstStyle/>
          <a:p>
            <a:pPr algn="ctr"/>
            <a:r>
              <a:rPr lang="cs-CZ" dirty="0">
                <a:solidFill>
                  <a:prstClr val="black"/>
                </a:solidFill>
              </a:rPr>
              <a:t>Státní politika zaměstnanosti</a:t>
            </a:r>
            <a:endParaRPr lang="cs-CZ" dirty="0"/>
          </a:p>
        </p:txBody>
      </p:sp>
      <p:sp>
        <p:nvSpPr>
          <p:cNvPr id="3" name="Zástupný symbol pro obsah 2">
            <a:extLst>
              <a:ext uri="{FF2B5EF4-FFF2-40B4-BE49-F238E27FC236}">
                <a16:creationId xmlns:a16="http://schemas.microsoft.com/office/drawing/2014/main" id="{697CDEBC-99FC-4519-AFC6-7FF257DCFAED}"/>
              </a:ext>
            </a:extLst>
          </p:cNvPr>
          <p:cNvSpPr>
            <a:spLocks noGrp="1"/>
          </p:cNvSpPr>
          <p:nvPr>
            <p:ph idx="1"/>
          </p:nvPr>
        </p:nvSpPr>
        <p:spPr/>
        <p:txBody>
          <a:bodyPr>
            <a:normAutofit lnSpcReduction="10000"/>
          </a:bodyPr>
          <a:lstStyle/>
          <a:p>
            <a:r>
              <a:rPr lang="cs-CZ" dirty="0">
                <a:solidFill>
                  <a:prstClr val="black"/>
                </a:solidFill>
              </a:rPr>
              <a:t>trh práce = specifický trh, specifika plynou z toho, že práce je funkcí pracovní síly a je úzce svázána s osobností člověka</a:t>
            </a:r>
          </a:p>
          <a:p>
            <a:endParaRPr lang="cs-CZ" dirty="0">
              <a:solidFill>
                <a:prstClr val="black"/>
              </a:solidFill>
            </a:endParaRPr>
          </a:p>
          <a:p>
            <a:r>
              <a:rPr lang="cs-CZ" dirty="0"/>
              <a:t>očekávání: </a:t>
            </a:r>
          </a:p>
          <a:p>
            <a:pPr lvl="1"/>
            <a:r>
              <a:rPr lang="cs-CZ" sz="2800" dirty="0"/>
              <a:t>zabezpečí ekonomiku potřebnými PS v požadované oborové, profesní, věkové nebo vzdělanostní struktuře, která umožní produkci statků a služeb</a:t>
            </a:r>
          </a:p>
          <a:p>
            <a:pPr lvl="1"/>
            <a:r>
              <a:rPr lang="cs-CZ" sz="2800" dirty="0"/>
              <a:t>zabezpečí zajištění PS odpovídajícími prostředky = pracovními příjmy, v míře, která odpovídá jejich podílu na produkci</a:t>
            </a:r>
          </a:p>
          <a:p>
            <a:pPr marL="0" indent="0">
              <a:buNone/>
            </a:pPr>
            <a:r>
              <a:rPr lang="cs-CZ" dirty="0"/>
              <a:t> </a:t>
            </a:r>
          </a:p>
        </p:txBody>
      </p:sp>
    </p:spTree>
    <p:extLst>
      <p:ext uri="{BB962C8B-B14F-4D97-AF65-F5344CB8AC3E}">
        <p14:creationId xmlns:p14="http://schemas.microsoft.com/office/powerpoint/2010/main" val="1283086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CB4056-FFDF-4377-8EEB-E12AAE12F72E}"/>
              </a:ext>
            </a:extLst>
          </p:cNvPr>
          <p:cNvSpPr>
            <a:spLocks noGrp="1"/>
          </p:cNvSpPr>
          <p:nvPr>
            <p:ph type="title"/>
          </p:nvPr>
        </p:nvSpPr>
        <p:spPr/>
        <p:txBody>
          <a:bodyPr/>
          <a:lstStyle/>
          <a:p>
            <a:pPr algn="ctr"/>
            <a:r>
              <a:rPr lang="cs-CZ" dirty="0">
                <a:solidFill>
                  <a:prstClr val="black"/>
                </a:solidFill>
              </a:rPr>
              <a:t>Státní politika zaměstnanosti</a:t>
            </a:r>
            <a:endParaRPr lang="cs-CZ" dirty="0"/>
          </a:p>
        </p:txBody>
      </p:sp>
      <p:sp>
        <p:nvSpPr>
          <p:cNvPr id="3" name="Zástupný symbol pro obsah 2">
            <a:extLst>
              <a:ext uri="{FF2B5EF4-FFF2-40B4-BE49-F238E27FC236}">
                <a16:creationId xmlns:a16="http://schemas.microsoft.com/office/drawing/2014/main" id="{1277D457-E268-47A3-AC67-040A281F3979}"/>
              </a:ext>
            </a:extLst>
          </p:cNvPr>
          <p:cNvSpPr>
            <a:spLocks noGrp="1"/>
          </p:cNvSpPr>
          <p:nvPr>
            <p:ph idx="1"/>
          </p:nvPr>
        </p:nvSpPr>
        <p:spPr/>
        <p:txBody>
          <a:bodyPr>
            <a:normAutofit/>
          </a:bodyPr>
          <a:lstStyle/>
          <a:p>
            <a:r>
              <a:rPr lang="cs-CZ" dirty="0"/>
              <a:t>politika zaměstnanosti = jako soubor opatření, kterými jsou spoluutvářeny podmínky pro dynamickou rovnováhu na trhu práce a pro efektivní využití PS</a:t>
            </a:r>
          </a:p>
          <a:p>
            <a:r>
              <a:rPr lang="cs-CZ" dirty="0"/>
              <a:t>= výsledkem úsilí EU, státu, zaměstnavatelů, firem, zaměstnanců a odborů</a:t>
            </a:r>
          </a:p>
          <a:p>
            <a:r>
              <a:rPr lang="cs-CZ" dirty="0"/>
              <a:t>politika zaměstnanosti nezasahuje do působnosti </a:t>
            </a:r>
            <a:r>
              <a:rPr lang="cs-CZ" dirty="0" err="1"/>
              <a:t>TP</a:t>
            </a:r>
            <a:r>
              <a:rPr lang="cs-CZ" dirty="0"/>
              <a:t> na mikroúrovni</a:t>
            </a:r>
          </a:p>
          <a:p>
            <a:r>
              <a:rPr lang="cs-CZ" dirty="0"/>
              <a:t>usiluje o přímé ovlivnění vztahů mezi nabídkou a poptávkou, rozhodující vliv na rovnováhu </a:t>
            </a:r>
            <a:r>
              <a:rPr lang="cs-CZ" dirty="0" err="1"/>
              <a:t>TP</a:t>
            </a:r>
            <a:r>
              <a:rPr lang="cs-CZ" dirty="0"/>
              <a:t> má HP a opatření směřující k podpoře ekonomického růstu a tvorbě pracovních míst</a:t>
            </a:r>
          </a:p>
          <a:p>
            <a:endParaRPr lang="cs-CZ" dirty="0"/>
          </a:p>
        </p:txBody>
      </p:sp>
    </p:spTree>
    <p:extLst>
      <p:ext uri="{BB962C8B-B14F-4D97-AF65-F5344CB8AC3E}">
        <p14:creationId xmlns:p14="http://schemas.microsoft.com/office/powerpoint/2010/main" val="661073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FF266A-6DF5-4F95-A768-C60EC077B27C}"/>
              </a:ext>
            </a:extLst>
          </p:cNvPr>
          <p:cNvSpPr>
            <a:spLocks noGrp="1"/>
          </p:cNvSpPr>
          <p:nvPr>
            <p:ph type="title"/>
          </p:nvPr>
        </p:nvSpPr>
        <p:spPr/>
        <p:txBody>
          <a:bodyPr/>
          <a:lstStyle/>
          <a:p>
            <a:pPr algn="ctr"/>
            <a:r>
              <a:rPr lang="cs-CZ" dirty="0">
                <a:solidFill>
                  <a:prstClr val="black"/>
                </a:solidFill>
              </a:rPr>
              <a:t>Státní politika zaměstnanosti</a:t>
            </a:r>
            <a:endParaRPr lang="cs-CZ" dirty="0"/>
          </a:p>
        </p:txBody>
      </p:sp>
      <p:sp>
        <p:nvSpPr>
          <p:cNvPr id="3" name="Zástupný symbol pro obsah 2">
            <a:extLst>
              <a:ext uri="{FF2B5EF4-FFF2-40B4-BE49-F238E27FC236}">
                <a16:creationId xmlns:a16="http://schemas.microsoft.com/office/drawing/2014/main" id="{60078BFB-E848-4B1D-9C1B-AEB2C739D3E2}"/>
              </a:ext>
            </a:extLst>
          </p:cNvPr>
          <p:cNvSpPr>
            <a:spLocks noGrp="1"/>
          </p:cNvSpPr>
          <p:nvPr>
            <p:ph idx="1"/>
          </p:nvPr>
        </p:nvSpPr>
        <p:spPr/>
        <p:txBody>
          <a:bodyPr>
            <a:normAutofit fontScale="85000" lnSpcReduction="20000"/>
          </a:bodyPr>
          <a:lstStyle/>
          <a:p>
            <a:pPr marL="0" indent="0">
              <a:buNone/>
            </a:pPr>
            <a:r>
              <a:rPr lang="cs-CZ" dirty="0"/>
              <a:t>Aktivity SPZ:</a:t>
            </a:r>
          </a:p>
          <a:p>
            <a:r>
              <a:rPr lang="cs-CZ" dirty="0"/>
              <a:t>rozvoj infrastruktury </a:t>
            </a:r>
            <a:r>
              <a:rPr lang="cs-CZ" dirty="0" err="1"/>
              <a:t>TP</a:t>
            </a:r>
            <a:r>
              <a:rPr lang="cs-CZ" dirty="0"/>
              <a:t> – prostřednictvím ÚP zabezpečuje zprostředkovatelské, informační a poradenské služby, vytváří přehled o volných pracovních místech, jejich struktuře a náročnosti, o uchazečích o práci, jejich kvalifikaci, požadavcích,</a:t>
            </a:r>
          </a:p>
          <a:p>
            <a:r>
              <a:rPr lang="cs-CZ" dirty="0"/>
              <a:t>podporuje vytváření nových pracovních míst a pracovních činností – poskytuje např. finanční podpory na nová pracovní místa zaměstnavatelům, začínajícím podnikatelům, podporuje veřejně prospěšné práce a usnadňuje zaměstnávání mladistvých a handicapovaných občanů, </a:t>
            </a:r>
          </a:p>
          <a:p>
            <a:r>
              <a:rPr lang="cs-CZ" dirty="0"/>
              <a:t>zaměřuje se na zvýšení adaptability pracovní síly – růst strukturální nezaměstnanosti staví požadavek adaptability a mobility velice kategoricky, politika zaměstnanosti k ní přispívá organizováním a podporou rozmanitých rekvalifikačních programů, </a:t>
            </a:r>
          </a:p>
          <a:p>
            <a:r>
              <a:rPr lang="cs-CZ" dirty="0"/>
              <a:t>podílí se na zabezpečení životních podmínek těch, kteří se stali dočasně nezaměstnanými formou dávek a podpor v nezaměstnanosti. </a:t>
            </a:r>
          </a:p>
          <a:p>
            <a:endParaRPr lang="cs-CZ" dirty="0"/>
          </a:p>
        </p:txBody>
      </p:sp>
    </p:spTree>
    <p:extLst>
      <p:ext uri="{BB962C8B-B14F-4D97-AF65-F5344CB8AC3E}">
        <p14:creationId xmlns:p14="http://schemas.microsoft.com/office/powerpoint/2010/main" val="2388922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2D8E65-F1EF-4100-84D4-C3BACBB97BF7}"/>
              </a:ext>
            </a:extLst>
          </p:cNvPr>
          <p:cNvSpPr>
            <a:spLocks noGrp="1"/>
          </p:cNvSpPr>
          <p:nvPr>
            <p:ph type="title"/>
          </p:nvPr>
        </p:nvSpPr>
        <p:spPr/>
        <p:txBody>
          <a:bodyPr/>
          <a:lstStyle/>
          <a:p>
            <a:pPr algn="ctr"/>
            <a:r>
              <a:rPr lang="cs-CZ" dirty="0">
                <a:solidFill>
                  <a:prstClr val="black"/>
                </a:solidFill>
              </a:rPr>
              <a:t>Státní politika zaměstnanosti</a:t>
            </a:r>
            <a:endParaRPr lang="cs-CZ" dirty="0"/>
          </a:p>
        </p:txBody>
      </p:sp>
      <p:sp>
        <p:nvSpPr>
          <p:cNvPr id="3" name="Zástupný symbol pro obsah 2">
            <a:extLst>
              <a:ext uri="{FF2B5EF4-FFF2-40B4-BE49-F238E27FC236}">
                <a16:creationId xmlns:a16="http://schemas.microsoft.com/office/drawing/2014/main" id="{68218A42-1114-4E10-A1ED-C4B855A26A05}"/>
              </a:ext>
            </a:extLst>
          </p:cNvPr>
          <p:cNvSpPr>
            <a:spLocks noGrp="1"/>
          </p:cNvSpPr>
          <p:nvPr>
            <p:ph idx="1"/>
          </p:nvPr>
        </p:nvSpPr>
        <p:spPr>
          <a:xfrm>
            <a:off x="838200" y="1825624"/>
            <a:ext cx="10515600" cy="4743851"/>
          </a:xfrm>
        </p:spPr>
        <p:txBody>
          <a:bodyPr>
            <a:normAutofit fontScale="85000" lnSpcReduction="20000"/>
          </a:bodyPr>
          <a:lstStyle/>
          <a:p>
            <a:pPr marL="0" indent="0">
              <a:buNone/>
            </a:pPr>
            <a:r>
              <a:rPr lang="cs-CZ" dirty="0"/>
              <a:t>vývojové etapy:</a:t>
            </a:r>
          </a:p>
          <a:p>
            <a:r>
              <a:rPr lang="cs-CZ" dirty="0"/>
              <a:t>1. třetina 20. století – rozvoj  </a:t>
            </a:r>
            <a:r>
              <a:rPr lang="cs-CZ" dirty="0" err="1"/>
              <a:t>PPZ</a:t>
            </a:r>
            <a:r>
              <a:rPr lang="cs-CZ" dirty="0"/>
              <a:t>, nezaměstnanost = determinována sociálně ekonomickými faktory,</a:t>
            </a:r>
          </a:p>
          <a:p>
            <a:r>
              <a:rPr lang="cs-CZ" dirty="0"/>
              <a:t>po 2. SV – rozvoj </a:t>
            </a:r>
            <a:r>
              <a:rPr lang="cs-CZ" dirty="0" err="1"/>
              <a:t>APZ</a:t>
            </a:r>
            <a:endParaRPr lang="cs-CZ" dirty="0"/>
          </a:p>
          <a:p>
            <a:pPr lvl="1"/>
            <a:r>
              <a:rPr lang="cs-CZ" dirty="0"/>
              <a:t>do konce 60. let minulého stol. = opatření méně významná – poválečná konjunktura, relativní dostatek PS </a:t>
            </a:r>
          </a:p>
          <a:p>
            <a:pPr lvl="1"/>
            <a:r>
              <a:rPr lang="cs-CZ" dirty="0"/>
              <a:t>70. léta - následky ropných šoků do struktur ekonomických činností - roste nezaměstnanost → růst podpor v nezaměstnanosti a očekávání brzkého poklesu nezaměstnanosti, ALE podpory problém neřeší ! ovlivňují postoje k práci → posun k </a:t>
            </a:r>
            <a:r>
              <a:rPr lang="cs-CZ" dirty="0" err="1"/>
              <a:t>APZ</a:t>
            </a:r>
            <a:r>
              <a:rPr lang="cs-CZ" dirty="0"/>
              <a:t>, trvá dodnes</a:t>
            </a:r>
          </a:p>
          <a:p>
            <a:r>
              <a:rPr lang="cs-CZ" dirty="0"/>
              <a:t>dnes: relativně se tlumí preference příjmové ochrany nezaměstnaných, zdůrazňuje se investování do lidí a jejich schopností → podpora nabídky práce a kultivace PS (vzdělávání, rekvalifikace, doškolování)</a:t>
            </a:r>
          </a:p>
          <a:p>
            <a:r>
              <a:rPr lang="cs-CZ" dirty="0"/>
              <a:t>nezaměstnanost nelze vyřešit ani protekcionismem, ani zkracováním </a:t>
            </a:r>
            <a:r>
              <a:rPr lang="cs-CZ" dirty="0" err="1"/>
              <a:t>PD</a:t>
            </a:r>
            <a:r>
              <a:rPr lang="cs-CZ" dirty="0"/>
              <a:t> a dělením se o pracovní místa</a:t>
            </a:r>
          </a:p>
          <a:p>
            <a:r>
              <a:rPr lang="cs-CZ" dirty="0"/>
              <a:t>zdůrazňována je podpora nabídky práce a její větší flexibilita</a:t>
            </a:r>
          </a:p>
        </p:txBody>
      </p:sp>
    </p:spTree>
    <p:extLst>
      <p:ext uri="{BB962C8B-B14F-4D97-AF65-F5344CB8AC3E}">
        <p14:creationId xmlns:p14="http://schemas.microsoft.com/office/powerpoint/2010/main" val="3508723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Státní politika zaměstnanosti</a:t>
            </a:r>
          </a:p>
        </p:txBody>
      </p:sp>
      <p:sp>
        <p:nvSpPr>
          <p:cNvPr id="3" name="Zástupný symbol pro obsah 2"/>
          <p:cNvSpPr>
            <a:spLocks noGrp="1"/>
          </p:cNvSpPr>
          <p:nvPr>
            <p:ph idx="1"/>
          </p:nvPr>
        </p:nvSpPr>
        <p:spPr/>
        <p:txBody>
          <a:bodyPr>
            <a:normAutofit lnSpcReduction="10000"/>
          </a:bodyPr>
          <a:lstStyle/>
          <a:p>
            <a:r>
              <a:rPr lang="cs-CZ" dirty="0"/>
              <a:t>nezaměstnanost není jakákoli absence pracovního poměru</a:t>
            </a:r>
          </a:p>
          <a:p>
            <a:r>
              <a:rPr lang="cs-CZ" dirty="0"/>
              <a:t>nezaměstnaný = ten, kdo chce být zaměstnán, je zaměstnatelný a přihlásí se o práci na ÚP</a:t>
            </a:r>
          </a:p>
          <a:p>
            <a:endParaRPr lang="cs-CZ" dirty="0"/>
          </a:p>
          <a:p>
            <a:pPr marL="0" indent="0">
              <a:buNone/>
            </a:pPr>
            <a:r>
              <a:rPr lang="cs-CZ" dirty="0"/>
              <a:t>nezaměstnanost je definována </a:t>
            </a:r>
          </a:p>
          <a:p>
            <a:r>
              <a:rPr lang="cs-CZ" dirty="0"/>
              <a:t>nedobrovolným charakterem – nemožnost získat zaměstnání</a:t>
            </a:r>
          </a:p>
          <a:p>
            <a:r>
              <a:rPr lang="cs-CZ" dirty="0"/>
              <a:t>pracovní schopností – způsobilost být zaměstnán</a:t>
            </a:r>
          </a:p>
          <a:p>
            <a:r>
              <a:rPr lang="cs-CZ" dirty="0"/>
              <a:t>připraveností pro výkon zaměstnání</a:t>
            </a:r>
          </a:p>
          <a:p>
            <a:r>
              <a:rPr lang="cs-CZ" dirty="0"/>
              <a:t>aktivním hledáním zaměstnání</a:t>
            </a:r>
          </a:p>
        </p:txBody>
      </p:sp>
    </p:spTree>
    <p:extLst>
      <p:ext uri="{BB962C8B-B14F-4D97-AF65-F5344CB8AC3E}">
        <p14:creationId xmlns:p14="http://schemas.microsoft.com/office/powerpoint/2010/main" val="67181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lvl="0" indent="0">
              <a:buNone/>
            </a:pPr>
            <a:r>
              <a:rPr lang="cs-CZ" b="1" dirty="0">
                <a:solidFill>
                  <a:prstClr val="black"/>
                </a:solidFill>
                <a:latin typeface="Arial" panose="020B0604020202020204" pitchFamily="34" charset="0"/>
                <a:cs typeface="Arial" panose="020B0604020202020204" pitchFamily="34" charset="0"/>
              </a:rPr>
              <a:t>determinanty:</a:t>
            </a:r>
          </a:p>
          <a:p>
            <a:pPr marL="449263" lvl="0" indent="-449263">
              <a:buSzPct val="70000"/>
              <a:buFont typeface="Wingdings" panose="05000000000000000000" pitchFamily="2" charset="2"/>
              <a:buChar char="q"/>
            </a:pPr>
            <a:r>
              <a:rPr lang="cs-CZ" dirty="0">
                <a:solidFill>
                  <a:prstClr val="black"/>
                </a:solidFill>
                <a:latin typeface="Arial" panose="020B0604020202020204" pitchFamily="34" charset="0"/>
                <a:cs typeface="Arial" panose="020B0604020202020204" pitchFamily="34" charset="0"/>
              </a:rPr>
              <a:t>demografický vývoj</a:t>
            </a:r>
          </a:p>
          <a:p>
            <a:pPr marL="457200" lvl="1" indent="0">
              <a:buSzPct val="70000"/>
              <a:buNone/>
            </a:pPr>
            <a:r>
              <a:rPr lang="cs-CZ" sz="1800" dirty="0">
                <a:solidFill>
                  <a:prstClr val="black"/>
                </a:solidFill>
                <a:latin typeface="Arial" panose="020B0604020202020204" pitchFamily="34" charset="0"/>
                <a:cs typeface="Arial" panose="020B0604020202020204" pitchFamily="34" charset="0"/>
              </a:rPr>
              <a:t>porodnost, stárnutí populace</a:t>
            </a:r>
          </a:p>
          <a:p>
            <a:pPr marL="449263" lvl="0" indent="-449263">
              <a:buSzPct val="70000"/>
              <a:buFont typeface="Wingdings" panose="05000000000000000000" pitchFamily="2" charset="2"/>
              <a:buChar char="q"/>
            </a:pPr>
            <a:r>
              <a:rPr lang="cs-CZ" dirty="0">
                <a:solidFill>
                  <a:prstClr val="black"/>
                </a:solidFill>
                <a:latin typeface="Arial" panose="020B0604020202020204" pitchFamily="34" charset="0"/>
                <a:cs typeface="Arial" panose="020B0604020202020204" pitchFamily="34" charset="0"/>
              </a:rPr>
              <a:t>ekonomické a sociální faktory</a:t>
            </a:r>
          </a:p>
          <a:p>
            <a:pPr marL="457200" lvl="1" indent="0">
              <a:buSzPct val="70000"/>
              <a:buNone/>
            </a:pPr>
            <a:r>
              <a:rPr lang="cs-CZ" sz="1600" dirty="0">
                <a:solidFill>
                  <a:prstClr val="black"/>
                </a:solidFill>
                <a:latin typeface="Arial" panose="020B0604020202020204" pitchFamily="34" charset="0"/>
                <a:cs typeface="Arial" panose="020B0604020202020204" pitchFamily="34" charset="0"/>
              </a:rPr>
              <a:t>HDP, ceny, rozložení mezd, vývoj nezaměstnanosti, zdravotní stav obyvatelstva</a:t>
            </a:r>
          </a:p>
          <a:p>
            <a:pPr marL="449263" lvl="0" indent="-449263">
              <a:buSzPct val="70000"/>
              <a:buFont typeface="Wingdings" panose="05000000000000000000" pitchFamily="2" charset="2"/>
              <a:buChar char="q"/>
            </a:pPr>
            <a:r>
              <a:rPr lang="cs-CZ" dirty="0">
                <a:solidFill>
                  <a:prstClr val="black"/>
                </a:solidFill>
                <a:latin typeface="Arial" panose="020B0604020202020204" pitchFamily="34" charset="0"/>
                <a:cs typeface="Arial" panose="020B0604020202020204" pitchFamily="34" charset="0"/>
              </a:rPr>
              <a:t>společensko-politické faktory</a:t>
            </a:r>
          </a:p>
          <a:p>
            <a:pPr marL="457200" lvl="1" indent="0">
              <a:buSzPct val="70000"/>
              <a:buNone/>
            </a:pPr>
            <a:r>
              <a:rPr lang="cs-CZ" sz="1600" dirty="0">
                <a:solidFill>
                  <a:prstClr val="black"/>
                </a:solidFill>
                <a:latin typeface="Arial" panose="020B0604020202020204" pitchFamily="34" charset="0"/>
                <a:cs typeface="Arial" panose="020B0604020202020204" pitchFamily="34" charset="0"/>
              </a:rPr>
              <a:t>programové prohlášení vlády, programy politických stran, sociální smír, kolektivní vyjednávání</a:t>
            </a:r>
          </a:p>
          <a:p>
            <a:pPr marL="449263" lvl="0" indent="-449263">
              <a:buSzPct val="70000"/>
              <a:buFont typeface="Wingdings" panose="05000000000000000000" pitchFamily="2" charset="2"/>
              <a:buChar char="q"/>
            </a:pPr>
            <a:r>
              <a:rPr lang="cs-CZ" dirty="0">
                <a:solidFill>
                  <a:prstClr val="black"/>
                </a:solidFill>
                <a:latin typeface="Arial" panose="020B0604020202020204" pitchFamily="34" charset="0"/>
                <a:cs typeface="Arial" panose="020B0604020202020204" pitchFamily="34" charset="0"/>
              </a:rPr>
              <a:t>mezinárodní faktory</a:t>
            </a:r>
          </a:p>
          <a:p>
            <a:pPr marL="457200" lvl="1" indent="0">
              <a:buSzPct val="70000"/>
              <a:buNone/>
            </a:pPr>
            <a:r>
              <a:rPr lang="cs-CZ" sz="1600" dirty="0">
                <a:solidFill>
                  <a:prstClr val="black"/>
                </a:solidFill>
                <a:latin typeface="Arial" panose="020B0604020202020204" pitchFamily="34" charset="0"/>
                <a:cs typeface="Arial" panose="020B0604020202020204" pitchFamily="34" charset="0"/>
              </a:rPr>
              <a:t>členství v EU, mezinárodní závazky (Evropská sociální charta)</a:t>
            </a:r>
          </a:p>
          <a:p>
            <a:endParaRPr lang="cs-CZ" dirty="0"/>
          </a:p>
        </p:txBody>
      </p:sp>
    </p:spTree>
    <p:extLst>
      <p:ext uri="{BB962C8B-B14F-4D97-AF65-F5344CB8AC3E}">
        <p14:creationId xmlns:p14="http://schemas.microsoft.com/office/powerpoint/2010/main" val="1721747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Státní politika zaměstnanosti</a:t>
            </a:r>
          </a:p>
        </p:txBody>
      </p:sp>
      <p:sp>
        <p:nvSpPr>
          <p:cNvPr id="3" name="Zástupný symbol pro obsah 2"/>
          <p:cNvSpPr>
            <a:spLocks noGrp="1"/>
          </p:cNvSpPr>
          <p:nvPr>
            <p:ph idx="1"/>
          </p:nvPr>
        </p:nvSpPr>
        <p:spPr>
          <a:xfrm>
            <a:off x="838200" y="1518082"/>
            <a:ext cx="10515600" cy="5220069"/>
          </a:xfrm>
        </p:spPr>
        <p:txBody>
          <a:bodyPr>
            <a:normAutofit fontScale="85000" lnSpcReduction="10000"/>
          </a:bodyPr>
          <a:lstStyle/>
          <a:p>
            <a:pPr marL="0" indent="0">
              <a:buNone/>
            </a:pPr>
            <a:r>
              <a:rPr lang="cs-CZ" b="1" dirty="0"/>
              <a:t>typy nezaměstnanosti</a:t>
            </a:r>
          </a:p>
          <a:p>
            <a:r>
              <a:rPr lang="cs-CZ" b="1" dirty="0"/>
              <a:t>dobrovolná </a:t>
            </a:r>
            <a:r>
              <a:rPr lang="cs-CZ" dirty="0"/>
              <a:t>– osoba setrvává dobrovolně nezaměstnaná, není ochotna přijmout práci za nabízených podmínek </a:t>
            </a:r>
          </a:p>
          <a:p>
            <a:r>
              <a:rPr lang="cs-CZ" b="1" dirty="0"/>
              <a:t>frikční (dočasná) </a:t>
            </a:r>
            <a:r>
              <a:rPr lang="cs-CZ" dirty="0"/>
              <a:t>– jedná se o krátkodobou nezaměstnanost spojenou zpravidla s obdobím mezi ukončením zaměstnání a nalezením nového zaměstnání; jedná se o nejčastější typ nezaměstnanosti, pro ekonomiku neznamená závažnější problém</a:t>
            </a:r>
          </a:p>
          <a:p>
            <a:r>
              <a:rPr lang="cs-CZ" b="1" dirty="0"/>
              <a:t>systémová (strukturální) </a:t>
            </a:r>
            <a:r>
              <a:rPr lang="cs-CZ" dirty="0"/>
              <a:t>– nezaměstnanost způsobená změnou struktury ekonomiky; nezaměstnaný nemůže sehnat práci ve svém oboru, souvisí s nesouladem nabídky práce a poptávky po práci (např. nadbytek horníků po uzavření dolů v regionu). Řešením může být rekvalifikace.</a:t>
            </a:r>
          </a:p>
          <a:p>
            <a:r>
              <a:rPr lang="cs-CZ" b="1" dirty="0"/>
              <a:t>cyklická</a:t>
            </a:r>
            <a:r>
              <a:rPr lang="cs-CZ" dirty="0"/>
              <a:t> – souvisí s průběhem hospodářského cyklu - v době, kdy se ekonomika nachází v recesi, je zaměstnáno méně lidí než v době konjunktury.</a:t>
            </a:r>
          </a:p>
          <a:p>
            <a:r>
              <a:rPr lang="cs-CZ" b="1" dirty="0"/>
              <a:t>sezónní</a:t>
            </a:r>
            <a:r>
              <a:rPr lang="cs-CZ" dirty="0"/>
              <a:t> – souvisí např. s ročním obdobím – třeba v zimě je na horách zaměstnáno více správců lyžařských vleků než v létě, v zimě je více nezaměstnaných stavařů. Někdy se považuje za část frikční nebo strukturální nezaměstnanosti.</a:t>
            </a:r>
          </a:p>
          <a:p>
            <a:endParaRPr lang="cs-CZ" dirty="0"/>
          </a:p>
        </p:txBody>
      </p:sp>
    </p:spTree>
    <p:extLst>
      <p:ext uri="{BB962C8B-B14F-4D97-AF65-F5344CB8AC3E}">
        <p14:creationId xmlns:p14="http://schemas.microsoft.com/office/powerpoint/2010/main" val="3541164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026772-095B-4F2F-8961-EF1950D84944}"/>
              </a:ext>
            </a:extLst>
          </p:cNvPr>
          <p:cNvSpPr>
            <a:spLocks noGrp="1"/>
          </p:cNvSpPr>
          <p:nvPr>
            <p:ph type="title"/>
          </p:nvPr>
        </p:nvSpPr>
        <p:spPr/>
        <p:txBody>
          <a:bodyPr/>
          <a:lstStyle/>
          <a:p>
            <a:pPr algn="ctr"/>
            <a:r>
              <a:rPr lang="cs-CZ" dirty="0"/>
              <a:t>Státní politika zaměstnanosti</a:t>
            </a:r>
          </a:p>
        </p:txBody>
      </p:sp>
      <p:sp>
        <p:nvSpPr>
          <p:cNvPr id="3" name="Zástupný symbol pro obsah 2">
            <a:extLst>
              <a:ext uri="{FF2B5EF4-FFF2-40B4-BE49-F238E27FC236}">
                <a16:creationId xmlns:a16="http://schemas.microsoft.com/office/drawing/2014/main" id="{EB55F7B4-D955-49D3-80D1-221BF008E621}"/>
              </a:ext>
            </a:extLst>
          </p:cNvPr>
          <p:cNvSpPr>
            <a:spLocks noGrp="1"/>
          </p:cNvSpPr>
          <p:nvPr>
            <p:ph idx="1"/>
          </p:nvPr>
        </p:nvSpPr>
        <p:spPr/>
        <p:txBody>
          <a:bodyPr>
            <a:noAutofit/>
          </a:bodyPr>
          <a:lstStyle/>
          <a:p>
            <a:pPr marL="0" indent="0">
              <a:buNone/>
            </a:pPr>
            <a:r>
              <a:rPr lang="cs-CZ" sz="2400" b="1" dirty="0"/>
              <a:t>podpora v nezaměstnanosti</a:t>
            </a:r>
          </a:p>
          <a:p>
            <a:r>
              <a:rPr lang="cs-CZ" sz="2400" dirty="0"/>
              <a:t>nárok vzniká v případě, pokud v uplynulých dvou letech bylo odpracováno  minimálně 12 měsíců a během té doby bylo z příjmu odváděno důchodové pojištění, například i v rámci „brigád“</a:t>
            </a:r>
          </a:p>
          <a:p>
            <a:pPr marL="0" indent="0">
              <a:buNone/>
            </a:pPr>
            <a:endParaRPr lang="cs-CZ" sz="2400" dirty="0"/>
          </a:p>
          <a:p>
            <a:r>
              <a:rPr lang="cs-CZ" sz="2400" dirty="0"/>
              <a:t>podpůrčí doba: </a:t>
            </a:r>
          </a:p>
          <a:p>
            <a:pPr lvl="1"/>
            <a:r>
              <a:rPr lang="cs-CZ" dirty="0"/>
              <a:t>do 50 let věku 		5 měsíců</a:t>
            </a:r>
          </a:p>
          <a:p>
            <a:pPr lvl="1"/>
            <a:r>
              <a:rPr lang="cs-CZ" dirty="0"/>
              <a:t>nad 50 do 55 let věku 	8 měsíců</a:t>
            </a:r>
          </a:p>
          <a:p>
            <a:pPr lvl="1"/>
            <a:r>
              <a:rPr lang="cs-CZ" dirty="0"/>
              <a:t> nad 55 let věku 		11 měsíců</a:t>
            </a:r>
          </a:p>
        </p:txBody>
      </p:sp>
    </p:spTree>
    <p:extLst>
      <p:ext uri="{BB962C8B-B14F-4D97-AF65-F5344CB8AC3E}">
        <p14:creationId xmlns:p14="http://schemas.microsoft.com/office/powerpoint/2010/main" val="1640914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6225B4-E12A-4F50-B355-466EF1F015D8}"/>
              </a:ext>
            </a:extLst>
          </p:cNvPr>
          <p:cNvSpPr>
            <a:spLocks noGrp="1"/>
          </p:cNvSpPr>
          <p:nvPr>
            <p:ph type="title"/>
          </p:nvPr>
        </p:nvSpPr>
        <p:spPr/>
        <p:txBody>
          <a:bodyPr/>
          <a:lstStyle/>
          <a:p>
            <a:pPr algn="ctr"/>
            <a:r>
              <a:rPr lang="cs-CZ" dirty="0"/>
              <a:t>Státní politika zaměstnanosti</a:t>
            </a:r>
          </a:p>
        </p:txBody>
      </p:sp>
      <p:sp>
        <p:nvSpPr>
          <p:cNvPr id="3" name="Zástupný symbol pro obsah 2">
            <a:extLst>
              <a:ext uri="{FF2B5EF4-FFF2-40B4-BE49-F238E27FC236}">
                <a16:creationId xmlns:a16="http://schemas.microsoft.com/office/drawing/2014/main" id="{CEC716DD-EB88-4985-AABD-5FB68D407C44}"/>
              </a:ext>
            </a:extLst>
          </p:cNvPr>
          <p:cNvSpPr>
            <a:spLocks noGrp="1"/>
          </p:cNvSpPr>
          <p:nvPr>
            <p:ph idx="1"/>
          </p:nvPr>
        </p:nvSpPr>
        <p:spPr>
          <a:xfrm>
            <a:off x="838200" y="1331650"/>
            <a:ext cx="10515600" cy="4845313"/>
          </a:xfrm>
        </p:spPr>
        <p:txBody>
          <a:bodyPr>
            <a:noAutofit/>
          </a:bodyPr>
          <a:lstStyle/>
          <a:p>
            <a:pPr marL="0" indent="0">
              <a:buNone/>
            </a:pPr>
            <a:r>
              <a:rPr lang="cs-CZ" sz="2400" dirty="0"/>
              <a:t>Výše podpory v nezaměstnanosti </a:t>
            </a:r>
          </a:p>
          <a:p>
            <a:pPr lvl="1"/>
            <a:r>
              <a:rPr lang="cs-CZ" dirty="0"/>
              <a:t>65 % první dva měsíce podpůrčí doby</a:t>
            </a:r>
          </a:p>
          <a:p>
            <a:pPr lvl="1"/>
            <a:r>
              <a:rPr lang="cs-CZ" dirty="0"/>
              <a:t>50 % další dva měsíce</a:t>
            </a:r>
          </a:p>
          <a:p>
            <a:pPr lvl="1"/>
            <a:r>
              <a:rPr lang="cs-CZ" dirty="0"/>
              <a:t>45 % průměrného měsíčního čistého výdělku z posledního zaměstnání po zbývající dobu.</a:t>
            </a:r>
          </a:p>
          <a:p>
            <a:pPr marL="0" indent="0">
              <a:buNone/>
            </a:pPr>
            <a:r>
              <a:rPr lang="cs-CZ" sz="2400" dirty="0"/>
              <a:t>Jestliže uchazeč o zaměstnání před zařazením do evidence bez vážného důvodu ukončil poslední zaměstnání sám nebo dohodou se zaměstnavatelem, činí procentní sazba podpory v nezaměstnanosti po celou podpůrčí dobu 45 % průměrného měsíčního čistého výdělku.</a:t>
            </a:r>
          </a:p>
          <a:p>
            <a:pPr marL="0" indent="0">
              <a:buNone/>
            </a:pPr>
            <a:r>
              <a:rPr lang="cs-CZ" sz="2400" dirty="0"/>
              <a:t>Maximální výše podpory v nezaměstnanosti  = 0,58 násobek průměrné mzdy (r. 2023 = 22 798 Kč)</a:t>
            </a:r>
          </a:p>
          <a:p>
            <a:pPr marL="0" indent="0">
              <a:buNone/>
            </a:pPr>
            <a:r>
              <a:rPr lang="cs-CZ" sz="2400" dirty="0"/>
              <a:t>Maximální výše podpory při rekvalifikaci = 0,65 násobek průměrné mzdy (r. </a:t>
            </a:r>
            <a:r>
              <a:rPr lang="cs-CZ" sz="2400"/>
              <a:t>2023 =  </a:t>
            </a:r>
            <a:r>
              <a:rPr lang="cs-CZ" sz="2400" dirty="0"/>
              <a:t>25 </a:t>
            </a:r>
            <a:r>
              <a:rPr lang="cs-CZ" sz="2400"/>
              <a:t>549 Kč)</a:t>
            </a:r>
            <a:endParaRPr lang="cs-CZ" sz="2400" dirty="0"/>
          </a:p>
        </p:txBody>
      </p:sp>
    </p:spTree>
    <p:extLst>
      <p:ext uri="{BB962C8B-B14F-4D97-AF65-F5344CB8AC3E}">
        <p14:creationId xmlns:p14="http://schemas.microsoft.com/office/powerpoint/2010/main" val="3905301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25DE21-FF3D-4A04-9F1A-C34425C8A105}"/>
              </a:ext>
            </a:extLst>
          </p:cNvPr>
          <p:cNvSpPr>
            <a:spLocks noGrp="1"/>
          </p:cNvSpPr>
          <p:nvPr>
            <p:ph type="title"/>
          </p:nvPr>
        </p:nvSpPr>
        <p:spPr/>
        <p:txBody>
          <a:bodyPr/>
          <a:lstStyle/>
          <a:p>
            <a:endParaRPr lang="cs-CZ" dirty="0"/>
          </a:p>
        </p:txBody>
      </p:sp>
      <p:pic>
        <p:nvPicPr>
          <p:cNvPr id="6" name="Zástupný symbol pro obsah 5">
            <a:extLst>
              <a:ext uri="{FF2B5EF4-FFF2-40B4-BE49-F238E27FC236}">
                <a16:creationId xmlns:a16="http://schemas.microsoft.com/office/drawing/2014/main" id="{55A1B3D2-6F72-485C-8A25-A77DA4636A02}"/>
              </a:ext>
            </a:extLst>
          </p:cNvPr>
          <p:cNvPicPr>
            <a:picLocks noGrp="1" noChangeAspect="1"/>
          </p:cNvPicPr>
          <p:nvPr>
            <p:ph idx="1"/>
          </p:nvPr>
        </p:nvPicPr>
        <p:blipFill>
          <a:blip r:embed="rId2"/>
          <a:stretch>
            <a:fillRect/>
          </a:stretch>
        </p:blipFill>
        <p:spPr>
          <a:xfrm>
            <a:off x="738174" y="701964"/>
            <a:ext cx="9920589" cy="6109064"/>
          </a:xfrm>
          <a:prstGeom prst="rect">
            <a:avLst/>
          </a:prstGeom>
        </p:spPr>
      </p:pic>
    </p:spTree>
    <p:extLst>
      <p:ext uri="{BB962C8B-B14F-4D97-AF65-F5344CB8AC3E}">
        <p14:creationId xmlns:p14="http://schemas.microsoft.com/office/powerpoint/2010/main" val="8558795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004789-BECD-4110-9013-821F16C2A009}"/>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78BD8014-BA09-4012-A5FD-A01977EAC61A}"/>
              </a:ext>
            </a:extLst>
          </p:cNvPr>
          <p:cNvGraphicFramePr>
            <a:graphicFrameLocks noGrp="1"/>
          </p:cNvGraphicFramePr>
          <p:nvPr>
            <p:ph idx="1"/>
            <p:extLst>
              <p:ext uri="{D42A27DB-BD31-4B8C-83A1-F6EECF244321}">
                <p14:modId xmlns:p14="http://schemas.microsoft.com/office/powerpoint/2010/main" val="2495527377"/>
              </p:ext>
            </p:extLst>
          </p:nvPr>
        </p:nvGraphicFramePr>
        <p:xfrm>
          <a:off x="779749" y="878889"/>
          <a:ext cx="10584001" cy="5246706"/>
        </p:xfrm>
        <a:graphic>
          <a:graphicData uri="http://schemas.openxmlformats.org/drawingml/2006/table">
            <a:tbl>
              <a:tblPr firstRow="1" firstCol="1" bandRow="1">
                <a:tableStyleId>{5C22544A-7EE6-4342-B048-85BDC9FD1C3A}</a:tableStyleId>
              </a:tblPr>
              <a:tblGrid>
                <a:gridCol w="2896574">
                  <a:extLst>
                    <a:ext uri="{9D8B030D-6E8A-4147-A177-3AD203B41FA5}">
                      <a16:colId xmlns:a16="http://schemas.microsoft.com/office/drawing/2014/main" val="2192208895"/>
                    </a:ext>
                  </a:extLst>
                </a:gridCol>
                <a:gridCol w="698857">
                  <a:extLst>
                    <a:ext uri="{9D8B030D-6E8A-4147-A177-3AD203B41FA5}">
                      <a16:colId xmlns:a16="http://schemas.microsoft.com/office/drawing/2014/main" val="2858525544"/>
                    </a:ext>
                  </a:extLst>
                </a:gridCol>
                <a:gridCol w="698857">
                  <a:extLst>
                    <a:ext uri="{9D8B030D-6E8A-4147-A177-3AD203B41FA5}">
                      <a16:colId xmlns:a16="http://schemas.microsoft.com/office/drawing/2014/main" val="1770779601"/>
                    </a:ext>
                  </a:extLst>
                </a:gridCol>
                <a:gridCol w="698857">
                  <a:extLst>
                    <a:ext uri="{9D8B030D-6E8A-4147-A177-3AD203B41FA5}">
                      <a16:colId xmlns:a16="http://schemas.microsoft.com/office/drawing/2014/main" val="1771612288"/>
                    </a:ext>
                  </a:extLst>
                </a:gridCol>
                <a:gridCol w="698857">
                  <a:extLst>
                    <a:ext uri="{9D8B030D-6E8A-4147-A177-3AD203B41FA5}">
                      <a16:colId xmlns:a16="http://schemas.microsoft.com/office/drawing/2014/main" val="2738320455"/>
                    </a:ext>
                  </a:extLst>
                </a:gridCol>
                <a:gridCol w="698857">
                  <a:extLst>
                    <a:ext uri="{9D8B030D-6E8A-4147-A177-3AD203B41FA5}">
                      <a16:colId xmlns:a16="http://schemas.microsoft.com/office/drawing/2014/main" val="2068917367"/>
                    </a:ext>
                  </a:extLst>
                </a:gridCol>
                <a:gridCol w="698857">
                  <a:extLst>
                    <a:ext uri="{9D8B030D-6E8A-4147-A177-3AD203B41FA5}">
                      <a16:colId xmlns:a16="http://schemas.microsoft.com/office/drawing/2014/main" val="2946577533"/>
                    </a:ext>
                  </a:extLst>
                </a:gridCol>
                <a:gridCol w="698857">
                  <a:extLst>
                    <a:ext uri="{9D8B030D-6E8A-4147-A177-3AD203B41FA5}">
                      <a16:colId xmlns:a16="http://schemas.microsoft.com/office/drawing/2014/main" val="4188508707"/>
                    </a:ext>
                  </a:extLst>
                </a:gridCol>
                <a:gridCol w="698857">
                  <a:extLst>
                    <a:ext uri="{9D8B030D-6E8A-4147-A177-3AD203B41FA5}">
                      <a16:colId xmlns:a16="http://schemas.microsoft.com/office/drawing/2014/main" val="3730132387"/>
                    </a:ext>
                  </a:extLst>
                </a:gridCol>
                <a:gridCol w="698857">
                  <a:extLst>
                    <a:ext uri="{9D8B030D-6E8A-4147-A177-3AD203B41FA5}">
                      <a16:colId xmlns:a16="http://schemas.microsoft.com/office/drawing/2014/main" val="1385834344"/>
                    </a:ext>
                  </a:extLst>
                </a:gridCol>
                <a:gridCol w="698857">
                  <a:extLst>
                    <a:ext uri="{9D8B030D-6E8A-4147-A177-3AD203B41FA5}">
                      <a16:colId xmlns:a16="http://schemas.microsoft.com/office/drawing/2014/main" val="3549002869"/>
                    </a:ext>
                  </a:extLst>
                </a:gridCol>
                <a:gridCol w="698857">
                  <a:extLst>
                    <a:ext uri="{9D8B030D-6E8A-4147-A177-3AD203B41FA5}">
                      <a16:colId xmlns:a16="http://schemas.microsoft.com/office/drawing/2014/main" val="1251264425"/>
                    </a:ext>
                  </a:extLst>
                </a:gridCol>
              </a:tblGrid>
              <a:tr h="705834">
                <a:tc rowSpan="2">
                  <a:txBody>
                    <a:bodyPr/>
                    <a:lstStyle/>
                    <a:p>
                      <a:pPr algn="l">
                        <a:lnSpc>
                          <a:spcPct val="150000"/>
                        </a:lnSpc>
                        <a:spcAft>
                          <a:spcPts val="0"/>
                        </a:spcAft>
                      </a:pPr>
                      <a:r>
                        <a:rPr lang="cs-CZ" sz="1600" dirty="0">
                          <a:solidFill>
                            <a:schemeClr val="tx1"/>
                          </a:solidFill>
                          <a:effectLst/>
                        </a:rPr>
                        <a:t>ukazatel</a:t>
                      </a:r>
                      <a:endParaRPr lang="cs-CZ"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11">
                  <a:txBody>
                    <a:bodyPr/>
                    <a:lstStyle/>
                    <a:p>
                      <a:pPr algn="ctr">
                        <a:lnSpc>
                          <a:spcPct val="150000"/>
                        </a:lnSpc>
                        <a:spcAft>
                          <a:spcPts val="0"/>
                        </a:spcAft>
                      </a:pPr>
                      <a:r>
                        <a:rPr lang="cs-CZ" sz="1400" dirty="0">
                          <a:solidFill>
                            <a:schemeClr val="tx1"/>
                          </a:solidFill>
                          <a:effectLst/>
                        </a:rPr>
                        <a:t>rok</a:t>
                      </a:r>
                      <a:endParaRPr lang="cs-CZ"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98586156"/>
                  </a:ext>
                </a:extLst>
              </a:tr>
              <a:tr h="705834">
                <a:tc vMerge="1">
                  <a:txBody>
                    <a:bodyPr/>
                    <a:lstStyle/>
                    <a:p>
                      <a:endParaRPr lang="cs-CZ"/>
                    </a:p>
                  </a:txBody>
                  <a:tcPr/>
                </a:tc>
                <a:tc>
                  <a:txBody>
                    <a:bodyPr/>
                    <a:lstStyle/>
                    <a:p>
                      <a:pPr algn="ctr">
                        <a:lnSpc>
                          <a:spcPct val="150000"/>
                        </a:lnSpc>
                        <a:spcAft>
                          <a:spcPts val="0"/>
                        </a:spcAft>
                      </a:pPr>
                      <a:r>
                        <a:rPr lang="cs-CZ" sz="1600" b="1" dirty="0">
                          <a:solidFill>
                            <a:schemeClr val="tx1"/>
                          </a:solidFill>
                          <a:effectLst/>
                        </a:rPr>
                        <a:t>2010</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2011</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2012</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2013</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2014</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2015</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2016</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2017</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2018</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2019</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2020</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13362604"/>
                  </a:ext>
                </a:extLst>
              </a:tr>
              <a:tr h="1043068">
                <a:tc>
                  <a:txBody>
                    <a:bodyPr/>
                    <a:lstStyle/>
                    <a:p>
                      <a:pPr algn="l">
                        <a:lnSpc>
                          <a:spcPct val="150000"/>
                        </a:lnSpc>
                        <a:spcAft>
                          <a:spcPts val="0"/>
                        </a:spcAft>
                      </a:pPr>
                      <a:r>
                        <a:rPr lang="cs-CZ" sz="1600" dirty="0">
                          <a:solidFill>
                            <a:schemeClr val="tx1"/>
                          </a:solidFill>
                          <a:effectLst/>
                        </a:rPr>
                        <a:t>výdaje na státní politiku zaměstnanosti </a:t>
                      </a:r>
                      <a:endParaRPr lang="cs-CZ"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22 736</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17 837 </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15 275</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17 964</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20 117</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22 586 </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20 324</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18 457 </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18 953</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18 174</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45 085</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43515566"/>
                  </a:ext>
                </a:extLst>
              </a:tr>
              <a:tr h="705834">
                <a:tc>
                  <a:txBody>
                    <a:bodyPr/>
                    <a:lstStyle/>
                    <a:p>
                      <a:pPr algn="l">
                        <a:lnSpc>
                          <a:spcPct val="150000"/>
                        </a:lnSpc>
                        <a:spcAft>
                          <a:spcPts val="0"/>
                        </a:spcAft>
                      </a:pPr>
                      <a:r>
                        <a:rPr lang="cs-CZ" sz="1600" dirty="0">
                          <a:solidFill>
                            <a:schemeClr val="tx1"/>
                          </a:solidFill>
                          <a:effectLst/>
                        </a:rPr>
                        <a:t>v tom:</a:t>
                      </a:r>
                      <a:endParaRPr lang="cs-CZ"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 </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 </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 </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 </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 </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 </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 </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 </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 </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 </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 </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58891603"/>
                  </a:ext>
                </a:extLst>
              </a:tr>
              <a:tr h="1043068">
                <a:tc>
                  <a:txBody>
                    <a:bodyPr/>
                    <a:lstStyle/>
                    <a:p>
                      <a:pPr algn="l">
                        <a:lnSpc>
                          <a:spcPct val="150000"/>
                        </a:lnSpc>
                        <a:spcAft>
                          <a:spcPts val="0"/>
                        </a:spcAft>
                      </a:pPr>
                      <a:r>
                        <a:rPr lang="cs-CZ" sz="1600" dirty="0">
                          <a:solidFill>
                            <a:schemeClr val="tx1"/>
                          </a:solidFill>
                          <a:effectLst/>
                        </a:rPr>
                        <a:t>pasivní politika zaměstnanosti     </a:t>
                      </a:r>
                      <a:endParaRPr lang="cs-CZ"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13 355</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10 349 </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8 760</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9 675</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9 280</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8 303 </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8 255</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a:solidFill>
                            <a:schemeClr val="tx1"/>
                          </a:solidFill>
                          <a:effectLst/>
                        </a:rPr>
                        <a:t>7 854</a:t>
                      </a:r>
                      <a:endParaRPr lang="cs-CZ"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7 543</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8 144</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10 567</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24887823"/>
                  </a:ext>
                </a:extLst>
              </a:tr>
              <a:tr h="1043068">
                <a:tc>
                  <a:txBody>
                    <a:bodyPr/>
                    <a:lstStyle/>
                    <a:p>
                      <a:pPr algn="l">
                        <a:lnSpc>
                          <a:spcPct val="150000"/>
                        </a:lnSpc>
                        <a:spcAft>
                          <a:spcPts val="0"/>
                        </a:spcAft>
                      </a:pPr>
                      <a:r>
                        <a:rPr lang="cs-CZ" sz="1600" dirty="0">
                          <a:solidFill>
                            <a:schemeClr val="tx1"/>
                          </a:solidFill>
                          <a:effectLst/>
                        </a:rPr>
                        <a:t>aktivní politika zaměstnanosti     </a:t>
                      </a:r>
                      <a:endParaRPr lang="cs-CZ"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6 171 </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3 816</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2 595 </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4 286</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6 427</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9 733</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6 867</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4 761</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4 398 </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2 347</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cs-CZ" sz="1600" b="1" dirty="0">
                          <a:solidFill>
                            <a:schemeClr val="tx1"/>
                          </a:solidFill>
                          <a:effectLst/>
                        </a:rPr>
                        <a:t>25 838 </a:t>
                      </a:r>
                      <a:endParaRPr lang="cs-CZ"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050961"/>
                  </a:ext>
                </a:extLst>
              </a:tr>
            </a:tbl>
          </a:graphicData>
        </a:graphic>
      </p:graphicFrame>
    </p:spTree>
    <p:extLst>
      <p:ext uri="{BB962C8B-B14F-4D97-AF65-F5344CB8AC3E}">
        <p14:creationId xmlns:p14="http://schemas.microsoft.com/office/powerpoint/2010/main" val="3352264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Státní sociální podpora</a:t>
            </a:r>
            <a:br>
              <a:rPr lang="cs-CZ" dirty="0"/>
            </a:br>
            <a:r>
              <a:rPr lang="cs-CZ" sz="2000" dirty="0">
                <a:hlinkClick r:id="rId2"/>
              </a:rPr>
              <a:t>https://www.uradprace.cz/web/cz/informace-pro-obcany</a:t>
            </a:r>
            <a:br>
              <a:rPr lang="cs-CZ" sz="2000" dirty="0"/>
            </a:br>
            <a:r>
              <a:rPr lang="cs-CZ" sz="2000" dirty="0">
                <a:hlinkClick r:id="rId3"/>
              </a:rPr>
              <a:t>https://www.uradprace.cz/web/cz/vzory-vyplnenych-formularu</a:t>
            </a:r>
            <a:endParaRPr lang="cs-CZ" sz="2000" dirty="0"/>
          </a:p>
        </p:txBody>
      </p:sp>
      <p:sp>
        <p:nvSpPr>
          <p:cNvPr id="3" name="Zástupný symbol pro obsah 2"/>
          <p:cNvSpPr>
            <a:spLocks noGrp="1"/>
          </p:cNvSpPr>
          <p:nvPr>
            <p:ph idx="1"/>
          </p:nvPr>
        </p:nvSpPr>
        <p:spPr>
          <a:xfrm>
            <a:off x="838200" y="1825624"/>
            <a:ext cx="10515600" cy="4648327"/>
          </a:xfrm>
        </p:spPr>
        <p:txBody>
          <a:bodyPr>
            <a:normAutofit fontScale="55000" lnSpcReduction="20000"/>
          </a:bodyPr>
          <a:lstStyle/>
          <a:p>
            <a:r>
              <a:rPr lang="cs-CZ" dirty="0"/>
              <a:t>upraven zákonem č. 117/1995 Sb., o státní sociální podpoře, v platném znění</a:t>
            </a:r>
          </a:p>
          <a:p>
            <a:r>
              <a:rPr lang="cs-CZ" dirty="0"/>
              <a:t>nárok na dávky má pouze fyzická osoba, jestliže ona a s ní společně posuzované osoby jsou hlášeny k trvalému pobytu na území ČR</a:t>
            </a:r>
          </a:p>
          <a:p>
            <a:r>
              <a:rPr lang="cs-CZ" dirty="0"/>
              <a:t>rodina = soužití rodičů a nezaopatřených dětí ve společné domácnosti, nezaopatřené dítě = dítě do skončení povinné školní docházky a dále, pokud se buď připravuje na budoucí povolání nebo je zdravotně postižené, nejdéle však do 26 let. </a:t>
            </a:r>
          </a:p>
          <a:p>
            <a:r>
              <a:rPr lang="cs-CZ" dirty="0"/>
              <a:t>u příspěvku na bydlení jsou společně posuzovány všechny osoby, které jsou v bytě hlášeny k trvalému pobytu, podmínka společné domácnosti se nevyžaduje</a:t>
            </a:r>
          </a:p>
          <a:p>
            <a:r>
              <a:rPr lang="cs-CZ" dirty="0"/>
              <a:t>při posuzování nároků na dávky SSP se </a:t>
            </a:r>
            <a:r>
              <a:rPr lang="cs-CZ" b="1" dirty="0"/>
              <a:t>netestuje majetek rodiny</a:t>
            </a:r>
          </a:p>
          <a:p>
            <a:r>
              <a:rPr lang="cs-CZ" dirty="0"/>
              <a:t>v závislosti na výši příjmu rodiny jsou poskytovány přídavek na dítě, příspěvek na bydlení, porodné, bez ohledu na příjem rodiny se poskytují rodičovský příspěvek a pohřebné.</a:t>
            </a:r>
          </a:p>
          <a:p>
            <a:r>
              <a:rPr lang="cs-CZ" dirty="0"/>
              <a:t>základem pro stanovení nároku a výši některých dávek včetně určení hranice příjmů osoby či rodiny je životní minimum.</a:t>
            </a:r>
          </a:p>
          <a:p>
            <a:r>
              <a:rPr lang="cs-CZ" dirty="0"/>
              <a:t>příjmy rozhodné pro nárok na dávky SSP zahrnují především příjmy ze závislé činnosti, příjmy z podnikání nebo jiné samostatné výdělečné činnosti a dále dávky nemocenského a důchodového pojištění a podporu v nezaměstnanosti nebo při rekvalifikaci včetně obdobných příjmů z ciziny. Do rozhodného příjmu se započítávají tzv. "čisté" příjmy, </a:t>
            </a:r>
          </a:p>
          <a:p>
            <a:r>
              <a:rPr lang="cs-CZ" dirty="0"/>
              <a:t>žádosti o dávky se podávají na tiskopisech předepsaných MPSV.</a:t>
            </a:r>
          </a:p>
          <a:p>
            <a:r>
              <a:rPr lang="cs-CZ" dirty="0"/>
              <a:t>nárok na výplatu dávek SSP zaniká uplynutím 3 měsíců ode dne, za který dávky náleží, u dávek jednorázových (porodné, pohřebné) zaniká nárok uplynutím 1 roku od vzniku nároku na dávku.</a:t>
            </a:r>
          </a:p>
        </p:txBody>
      </p:sp>
    </p:spTree>
    <p:extLst>
      <p:ext uri="{BB962C8B-B14F-4D97-AF65-F5344CB8AC3E}">
        <p14:creationId xmlns:p14="http://schemas.microsoft.com/office/powerpoint/2010/main" val="16645965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Státní sociální podpora</a:t>
            </a: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Přídavek na dítě </a:t>
            </a:r>
          </a:p>
          <a:p>
            <a:pPr marL="0" indent="0">
              <a:buNone/>
            </a:pPr>
            <a:r>
              <a:rPr lang="cs-CZ" dirty="0"/>
              <a:t>je základní, dlouhodobou dávkou, poskytovanou rodinám s dětmi, která jim pomáhá krýt náklady, spojené s výchovou a výživou nezaopatřených dětí</a:t>
            </a:r>
          </a:p>
          <a:p>
            <a:pPr marL="0" indent="0">
              <a:buNone/>
            </a:pPr>
            <a:r>
              <a:rPr lang="cs-CZ" dirty="0"/>
              <a:t>nárok má nezaopatřené dítě, které žije v rodině, jejíž rozhodný příjem je nižší než  2,7násobek částky životního minima rodiny. Pro nárok na dávku se posuzuje příjem za předchozí kalendářní čtvrtletí, za příjem se považuje i rodičovský příspěvek.</a:t>
            </a:r>
          </a:p>
          <a:p>
            <a:pPr marL="0" indent="0">
              <a:buNone/>
            </a:pPr>
            <a:r>
              <a:rPr lang="cs-CZ" dirty="0"/>
              <a:t>přídavek je vyplácen ve třech výších podle věku nezaopatřeného dítěte.</a:t>
            </a:r>
          </a:p>
          <a:p>
            <a:pPr marL="0" indent="0">
              <a:buNone/>
            </a:pPr>
            <a:r>
              <a:rPr lang="cs-CZ" dirty="0"/>
              <a:t>                            </a:t>
            </a:r>
          </a:p>
          <a:p>
            <a:pPr marL="0" indent="0">
              <a:buNone/>
            </a:pPr>
            <a:r>
              <a:rPr lang="cs-CZ" dirty="0"/>
              <a:t>věk dítěte		výše přídavku na dítě v Kč měsíčně    </a:t>
            </a:r>
          </a:p>
          <a:p>
            <a:pPr marL="0" indent="0">
              <a:buNone/>
            </a:pPr>
            <a:r>
              <a:rPr lang="cs-CZ" dirty="0"/>
              <a:t>			základní výměra  	zvýšená výměra   </a:t>
            </a:r>
          </a:p>
          <a:p>
            <a:pPr marL="0" indent="0">
              <a:buNone/>
            </a:pPr>
            <a:r>
              <a:rPr lang="cs-CZ" dirty="0"/>
              <a:t>do 6 let				830 Kč			1 330 Kč</a:t>
            </a:r>
          </a:p>
          <a:p>
            <a:pPr marL="0" indent="0">
              <a:buNone/>
            </a:pPr>
            <a:r>
              <a:rPr lang="cs-CZ" dirty="0"/>
              <a:t>od 6 do 15 let			970 Kč			1 470 Kč</a:t>
            </a:r>
          </a:p>
          <a:p>
            <a:pPr marL="0" indent="0">
              <a:buNone/>
            </a:pPr>
            <a:r>
              <a:rPr lang="cs-CZ" dirty="0"/>
              <a:t>od 15 do 26 let			1 080 Kč		1 580 Kč</a:t>
            </a:r>
          </a:p>
        </p:txBody>
      </p:sp>
    </p:spTree>
    <p:extLst>
      <p:ext uri="{BB962C8B-B14F-4D97-AF65-F5344CB8AC3E}">
        <p14:creationId xmlns:p14="http://schemas.microsoft.com/office/powerpoint/2010/main" val="965693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Státní sociální podpora</a:t>
            </a:r>
          </a:p>
        </p:txBody>
      </p:sp>
      <p:sp>
        <p:nvSpPr>
          <p:cNvPr id="3" name="Zástupný symbol pro obsah 2"/>
          <p:cNvSpPr>
            <a:spLocks noGrp="1"/>
          </p:cNvSpPr>
          <p:nvPr>
            <p:ph idx="1"/>
          </p:nvPr>
        </p:nvSpPr>
        <p:spPr>
          <a:xfrm>
            <a:off x="838200" y="1380067"/>
            <a:ext cx="10515600" cy="5367866"/>
          </a:xfrm>
        </p:spPr>
        <p:txBody>
          <a:bodyPr>
            <a:normAutofit fontScale="55000" lnSpcReduction="20000"/>
          </a:bodyPr>
          <a:lstStyle/>
          <a:p>
            <a:pPr marL="0" indent="0">
              <a:buNone/>
            </a:pPr>
            <a:r>
              <a:rPr lang="cs-CZ" b="1" dirty="0"/>
              <a:t>Rodičovský příspěvek</a:t>
            </a:r>
          </a:p>
          <a:p>
            <a:pPr marL="0" indent="0">
              <a:buNone/>
            </a:pPr>
            <a:r>
              <a:rPr lang="cs-CZ" dirty="0"/>
              <a:t>nárok má rodič, který po celý kalendářní měsíc </a:t>
            </a:r>
            <a:r>
              <a:rPr lang="cs-CZ" b="1" dirty="0"/>
              <a:t>osobně celodenně a řádně </a:t>
            </a:r>
            <a:r>
              <a:rPr lang="cs-CZ" dirty="0"/>
              <a:t>pečuje o dítě, které je nejmladší v rodině, a to až do vyčerpání celkové částky 300 000 Kč, nejdéle do 4 let věku tohoto dítěte,</a:t>
            </a:r>
          </a:p>
          <a:p>
            <a:pPr marL="0" indent="0">
              <a:buNone/>
            </a:pPr>
            <a:r>
              <a:rPr lang="cs-CZ" dirty="0"/>
              <a:t>pro stanovení nároku a výše rodičovského příspěvku je rozhodující výše denního vyměřovacího základu pro stanovení peněžité pomoci v mateřství nebo nemocenské v souvislosti s porodem podle zákona o NP</a:t>
            </a:r>
          </a:p>
          <a:p>
            <a:r>
              <a:rPr lang="cs-CZ" dirty="0"/>
              <a:t>jestliže lze alespoň jednomu z rodičů stanovit k datu narození nejmladšího dítěte v rodině 70 % 30násobku denního vyměřovacího základu v částce převyšující 7 600 Kč, může rodič volit měsíční výši čerpání rodičovského příspěvku až do této výše. </a:t>
            </a:r>
          </a:p>
          <a:p>
            <a:r>
              <a:rPr lang="cs-CZ" dirty="0"/>
              <a:t>pokud ani jednomu z rodičů nelze stanovit denní vyměřovací základ, nebo je-li 70 % 30násobku denního vyměřovacího základu nižší než 7 600 Kč, rodič volí výši rodičovského příspěvku až do částky 7 600 Kč měsíčně, </a:t>
            </a:r>
          </a:p>
          <a:p>
            <a:pPr marL="0" indent="0">
              <a:buNone/>
            </a:pPr>
            <a:r>
              <a:rPr lang="cs-CZ" dirty="0"/>
              <a:t>Podmínka osobní celodenní péče se považuje za splněnou a rodičovský příspěvek náleží i v případech, kdy:</a:t>
            </a:r>
          </a:p>
          <a:p>
            <a:r>
              <a:rPr lang="cs-CZ" dirty="0"/>
              <a:t>dítě mladší 2 let navštěvuje jesle nebo jiné obdobné zařízení v rozsahu nepřevyšujícím 46 hodin v kalendářním měsíci,</a:t>
            </a:r>
          </a:p>
          <a:p>
            <a:r>
              <a:rPr lang="cs-CZ" dirty="0"/>
              <a:t>dítě pravidelně navštěvuje léčebně rehabilitační zařízení nebo mateřskou školu nebo její třídu zřízenou pro zdravotně postižené děti či jesle se zaměřením na vady zraku, sluchu, řeči a na děti tělesně postižené a mentálně retardované v rozsahu nepřevyšujícím 4 hodiny denně,</a:t>
            </a:r>
          </a:p>
          <a:p>
            <a:r>
              <a:rPr lang="cs-CZ" dirty="0"/>
              <a:t>zdravotně postižené dítě pravidelně navštěvuje předškolní zařízení v rozsahu nepřevyšujícím 6 hodin denně,</a:t>
            </a:r>
          </a:p>
          <a:p>
            <a:r>
              <a:rPr lang="cs-CZ" dirty="0"/>
              <a:t>dítě navštěvuje předškolní zařízení v rozsahu nepřevyšujícím 4 hodiny denně, pokud jeho oba rodiče nebo osamělý rodič jsou osobami závislými na pomoci jiné osoby ve stupni III a IV,</a:t>
            </a:r>
          </a:p>
          <a:p>
            <a:r>
              <a:rPr lang="cs-CZ" dirty="0"/>
              <a:t>rodič zajistí péči o dítě jinou zletilou osobou v době, kdy je výdělečně činný nebo studuje.</a:t>
            </a:r>
          </a:p>
          <a:p>
            <a:pPr marL="0" indent="0">
              <a:buNone/>
            </a:pPr>
            <a:r>
              <a:rPr lang="cs-CZ" dirty="0"/>
              <a:t>Příjem rodiče není sledován. </a:t>
            </a:r>
          </a:p>
          <a:p>
            <a:pPr marL="0" indent="0">
              <a:buNone/>
            </a:pPr>
            <a:r>
              <a:rPr lang="cs-CZ" dirty="0"/>
              <a:t>Při nároku na výplatu rodičovského příspěvku může rodič výdělečnou činností zlepšovat sociální situaci rodiny. </a:t>
            </a:r>
          </a:p>
          <a:p>
            <a:endParaRPr lang="cs-CZ" dirty="0"/>
          </a:p>
        </p:txBody>
      </p:sp>
    </p:spTree>
    <p:extLst>
      <p:ext uri="{BB962C8B-B14F-4D97-AF65-F5344CB8AC3E}">
        <p14:creationId xmlns:p14="http://schemas.microsoft.com/office/powerpoint/2010/main" val="912375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Státní sociální podpora</a:t>
            </a:r>
          </a:p>
        </p:txBody>
      </p:sp>
      <p:sp>
        <p:nvSpPr>
          <p:cNvPr id="3" name="Zástupný symbol pro obsah 2"/>
          <p:cNvSpPr>
            <a:spLocks noGrp="1"/>
          </p:cNvSpPr>
          <p:nvPr>
            <p:ph idx="1"/>
          </p:nvPr>
        </p:nvSpPr>
        <p:spPr/>
        <p:txBody>
          <a:bodyPr>
            <a:normAutofit fontScale="62500" lnSpcReduction="20000"/>
          </a:bodyPr>
          <a:lstStyle/>
          <a:p>
            <a:pPr marL="0" indent="0">
              <a:buNone/>
            </a:pPr>
            <a:r>
              <a:rPr lang="cs-CZ" b="1" dirty="0"/>
              <a:t>Příspěvek na bydlení</a:t>
            </a:r>
          </a:p>
          <a:p>
            <a:r>
              <a:rPr lang="cs-CZ" dirty="0"/>
              <a:t>přispívá na krytí nákladů na bydlení rodinám či jednotlivcům s nízkými příjmy</a:t>
            </a:r>
          </a:p>
          <a:p>
            <a:r>
              <a:rPr lang="cs-CZ" dirty="0"/>
              <a:t>nárok má vlastník nebo nájemce bytu, který je v bytě přihlášen k trvalému pobytu, jestliže</a:t>
            </a:r>
          </a:p>
          <a:p>
            <a:pPr lvl="1"/>
            <a:r>
              <a:rPr lang="cs-CZ" dirty="0"/>
              <a:t>jeho náklady na bydlení přesahují částku součinu rozhodného příjmu v rodině a koeficientu 0,30 (na území hlavního města Prahy koeficientu 0,35), a zároveň</a:t>
            </a:r>
          </a:p>
          <a:p>
            <a:pPr lvl="1"/>
            <a:r>
              <a:rPr lang="cs-CZ" dirty="0"/>
              <a:t>součin rozhodného příjmu v rodině a koeficientu 0,30 (na území hlavního města Prahy koeficientu 0,35) není vyšší než částka normativních nákladů na bydlení</a:t>
            </a:r>
          </a:p>
          <a:p>
            <a:r>
              <a:rPr lang="cs-CZ" dirty="0"/>
              <a:t>poskytování podléhá testování příjmů rodiny a nákladů na bydlení za předchozí kalendářní čtvrtletí</a:t>
            </a:r>
          </a:p>
          <a:p>
            <a:r>
              <a:rPr lang="cs-CZ" dirty="0"/>
              <a:t>za společně posuzované osoby se považují všechny osoby, které jsou v témže bytě hlášeny k trvalému pobytu; podmínka</a:t>
            </a:r>
          </a:p>
          <a:p>
            <a:r>
              <a:rPr lang="cs-CZ" dirty="0"/>
              <a:t>do rozhodného příjmu se započítávají příjmy všech společně posuzovaných osob vč. PND a RP </a:t>
            </a:r>
          </a:p>
          <a:p>
            <a:r>
              <a:rPr lang="cs-CZ" dirty="0"/>
              <a:t>náklady na bydlení tvoří u nájemních bytů nájemné a náklady za plnění poskytované v souvislosti s užíváním bytu, u družstevních a bytů vlastníků srovnatelné náklady, u všech bytů se dále započítávají náklady za plyn, elektřinu a náklady za plnění poskytované s užíváním bytu dodávka tepla (dálkové vytápění) a centralizované poskytování teplé vody, dodávka vody z vodovodů a vodáren a odvádění odpadních vod, provoz výtahu, osvětlení společných prostor v domě, úklid společných prostor v domě, odvoz odpadních vod a čištění jímek, vybavení bytu společnou televizní a rozhlasovou anténou, odvoz komunálního odpadu a náklady za pevná paliva.</a:t>
            </a:r>
          </a:p>
        </p:txBody>
      </p:sp>
    </p:spTree>
    <p:extLst>
      <p:ext uri="{BB962C8B-B14F-4D97-AF65-F5344CB8AC3E}">
        <p14:creationId xmlns:p14="http://schemas.microsoft.com/office/powerpoint/2010/main" val="2612287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Státní sociální podpora</a:t>
            </a:r>
          </a:p>
        </p:txBody>
      </p:sp>
      <p:sp>
        <p:nvSpPr>
          <p:cNvPr id="3" name="Zástupný symbol pro obsah 2"/>
          <p:cNvSpPr>
            <a:spLocks noGrp="1"/>
          </p:cNvSpPr>
          <p:nvPr>
            <p:ph idx="1"/>
          </p:nvPr>
        </p:nvSpPr>
        <p:spPr/>
        <p:txBody>
          <a:bodyPr/>
          <a:lstStyle/>
          <a:p>
            <a:r>
              <a:rPr lang="cs-CZ" dirty="0"/>
              <a:t>Výše příspěvku na bydlení činí za kalendářní měsíc rozdíl mezi normativními náklady na bydlení a rozhodným příjmem rodiny vynásobeným koeficientem 0,30, a na území hlavního města Prahy koeficientem 0,35. Pokud jsou skutečné náklady na bydlení nižší než normativní náklady na bydlení, náleží příspěvek na bydlení ve výši rozdílu mezi těmito náklady na bydlení a rozhodným příjmem rodiny vynásobeným koeficientem 0,30, resp. 0,35.</a:t>
            </a:r>
          </a:p>
        </p:txBody>
      </p:sp>
    </p:spTree>
    <p:extLst>
      <p:ext uri="{BB962C8B-B14F-4D97-AF65-F5344CB8AC3E}">
        <p14:creationId xmlns:p14="http://schemas.microsoft.com/office/powerpoint/2010/main" val="247979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2A722-4E13-4689-A7A1-1BFB20EB0619}"/>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D8485E0-F179-49B8-8224-35249CAA21EC}"/>
              </a:ext>
            </a:extLst>
          </p:cNvPr>
          <p:cNvPicPr>
            <a:picLocks noGrp="1" noChangeAspect="1"/>
          </p:cNvPicPr>
          <p:nvPr>
            <p:ph idx="1"/>
          </p:nvPr>
        </p:nvPicPr>
        <p:blipFill>
          <a:blip r:embed="rId2"/>
          <a:stretch>
            <a:fillRect/>
          </a:stretch>
        </p:blipFill>
        <p:spPr>
          <a:xfrm>
            <a:off x="890338" y="657765"/>
            <a:ext cx="9833080" cy="6057704"/>
          </a:xfrm>
          <a:prstGeom prst="rect">
            <a:avLst/>
          </a:prstGeom>
        </p:spPr>
      </p:pic>
    </p:spTree>
    <p:extLst>
      <p:ext uri="{BB962C8B-B14F-4D97-AF65-F5344CB8AC3E}">
        <p14:creationId xmlns:p14="http://schemas.microsoft.com/office/powerpoint/2010/main" val="9226580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Státní sociální  podpora</a:t>
            </a:r>
          </a:p>
        </p:txBody>
      </p:sp>
      <p:sp>
        <p:nvSpPr>
          <p:cNvPr id="3" name="Zástupný symbol pro obsah 2"/>
          <p:cNvSpPr>
            <a:spLocks noGrp="1"/>
          </p:cNvSpPr>
          <p:nvPr>
            <p:ph idx="1"/>
          </p:nvPr>
        </p:nvSpPr>
        <p:spPr/>
        <p:txBody>
          <a:bodyPr>
            <a:normAutofit fontScale="92500"/>
          </a:bodyPr>
          <a:lstStyle/>
          <a:p>
            <a:pPr marL="0" indent="0">
              <a:buNone/>
            </a:pPr>
            <a:r>
              <a:rPr lang="cs-CZ" dirty="0"/>
              <a:t>Porodné</a:t>
            </a:r>
          </a:p>
          <a:p>
            <a:r>
              <a:rPr lang="cs-CZ" dirty="0"/>
              <a:t>dávka poskytovaná v závislosti na výši příjmu, kterou se rodině s nízkými příjmy jednorázově přispívá na náklady související s narozením prvního nebo druhého živého dítěte</a:t>
            </a:r>
          </a:p>
          <a:p>
            <a:r>
              <a:rPr lang="cs-CZ" dirty="0"/>
              <a:t>nárok je vázán na stanovenou hranici příjmů v rodině, která v kalendářním čtvrtletí předcházejícím kalendářnímu čtvrtletí, ve kterém se dítě narodilo, musí být nižší než 2,7násobek životního minima rodiny. </a:t>
            </a:r>
          </a:p>
          <a:p>
            <a:r>
              <a:rPr lang="cs-CZ" dirty="0"/>
              <a:t>náleží ženě, která porodila své první nebo druhé živé dítě</a:t>
            </a:r>
          </a:p>
          <a:p>
            <a:r>
              <a:rPr lang="cs-CZ" dirty="0"/>
              <a:t>je stanoveno pevnou částkou a činí 13 000 Kč na první dítě a 10 000 Kč na druhé dítě.</a:t>
            </a:r>
          </a:p>
        </p:txBody>
      </p:sp>
    </p:spTree>
    <p:extLst>
      <p:ext uri="{BB962C8B-B14F-4D97-AF65-F5344CB8AC3E}">
        <p14:creationId xmlns:p14="http://schemas.microsoft.com/office/powerpoint/2010/main" val="3998825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Státní sociální podpora</a:t>
            </a:r>
          </a:p>
        </p:txBody>
      </p:sp>
      <p:sp>
        <p:nvSpPr>
          <p:cNvPr id="3" name="Zástupný symbol pro obsah 2"/>
          <p:cNvSpPr>
            <a:spLocks noGrp="1"/>
          </p:cNvSpPr>
          <p:nvPr>
            <p:ph idx="1"/>
          </p:nvPr>
        </p:nvSpPr>
        <p:spPr/>
        <p:txBody>
          <a:bodyPr/>
          <a:lstStyle/>
          <a:p>
            <a:pPr marL="0" indent="0">
              <a:buNone/>
            </a:pPr>
            <a:r>
              <a:rPr lang="cs-CZ" dirty="0"/>
              <a:t>pohřebné</a:t>
            </a:r>
          </a:p>
          <a:p>
            <a:r>
              <a:rPr lang="cs-CZ" dirty="0"/>
              <a:t>jednorázová dávka, která přispívá na náklady spojené s vypravením pohřbu.</a:t>
            </a:r>
          </a:p>
          <a:p>
            <a:r>
              <a:rPr lang="cs-CZ" dirty="0"/>
              <a:t>ke stanoveno pevnou částkou 5 000 Kč, příjem rodiny se netestuje</a:t>
            </a:r>
          </a:p>
          <a:p>
            <a:r>
              <a:rPr lang="cs-CZ" dirty="0"/>
              <a:t>náleží osobě, která vypravila pohřeb nezaopatřenému dítěti, nebo osobě, která byla rodičem nezaopatřeného dítěte, </a:t>
            </a:r>
          </a:p>
        </p:txBody>
      </p:sp>
    </p:spTree>
    <p:extLst>
      <p:ext uri="{BB962C8B-B14F-4D97-AF65-F5344CB8AC3E}">
        <p14:creationId xmlns:p14="http://schemas.microsoft.com/office/powerpoint/2010/main" val="38832663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83D69F-3C75-46FA-9F71-6804006ACC72}"/>
              </a:ext>
            </a:extLst>
          </p:cNvPr>
          <p:cNvSpPr>
            <a:spLocks noGrp="1"/>
          </p:cNvSpPr>
          <p:nvPr>
            <p:ph type="title"/>
          </p:nvPr>
        </p:nvSpPr>
        <p:spPr/>
        <p:txBody>
          <a:bodyPr/>
          <a:lstStyle/>
          <a:p>
            <a:endParaRPr lang="cs-CZ"/>
          </a:p>
        </p:txBody>
      </p:sp>
      <p:sp>
        <p:nvSpPr>
          <p:cNvPr id="5" name="Zástupný symbol pro obsah 4">
            <a:extLst>
              <a:ext uri="{FF2B5EF4-FFF2-40B4-BE49-F238E27FC236}">
                <a16:creationId xmlns:a16="http://schemas.microsoft.com/office/drawing/2014/main" id="{F6ED9E75-FBA2-4B10-A376-03E74E6EB6E1}"/>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162BCD33-1F8B-4617-A21C-13F59B1EDF5B}"/>
              </a:ext>
            </a:extLst>
          </p:cNvPr>
          <p:cNvPicPr>
            <a:picLocks noChangeAspect="1"/>
          </p:cNvPicPr>
          <p:nvPr/>
        </p:nvPicPr>
        <p:blipFill>
          <a:blip r:embed="rId2"/>
          <a:stretch>
            <a:fillRect/>
          </a:stretch>
        </p:blipFill>
        <p:spPr>
          <a:xfrm>
            <a:off x="1453493" y="435604"/>
            <a:ext cx="9285013" cy="5986791"/>
          </a:xfrm>
          <a:prstGeom prst="rect">
            <a:avLst/>
          </a:prstGeom>
        </p:spPr>
      </p:pic>
    </p:spTree>
    <p:extLst>
      <p:ext uri="{BB962C8B-B14F-4D97-AF65-F5344CB8AC3E}">
        <p14:creationId xmlns:p14="http://schemas.microsoft.com/office/powerpoint/2010/main" val="45154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9BB4D3-5F3E-4429-8F66-70A0C66BF8C0}"/>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F0C41E9-6F18-4C9E-A1F9-3008317E1D7D}"/>
              </a:ext>
            </a:extLst>
          </p:cNvPr>
          <p:cNvPicPr>
            <a:picLocks noGrp="1" noChangeAspect="1"/>
          </p:cNvPicPr>
          <p:nvPr>
            <p:ph idx="1"/>
          </p:nvPr>
        </p:nvPicPr>
        <p:blipFill>
          <a:blip r:embed="rId2"/>
          <a:stretch>
            <a:fillRect/>
          </a:stretch>
        </p:blipFill>
        <p:spPr>
          <a:xfrm>
            <a:off x="838200" y="598852"/>
            <a:ext cx="9403080" cy="6084947"/>
          </a:xfrm>
          <a:prstGeom prst="rect">
            <a:avLst/>
          </a:prstGeom>
        </p:spPr>
      </p:pic>
    </p:spTree>
    <p:extLst>
      <p:ext uri="{BB962C8B-B14F-4D97-AF65-F5344CB8AC3E}">
        <p14:creationId xmlns:p14="http://schemas.microsoft.com/office/powerpoint/2010/main" val="3091338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Pomoc v hmotné nouzi</a:t>
            </a:r>
          </a:p>
        </p:txBody>
      </p:sp>
      <p:sp>
        <p:nvSpPr>
          <p:cNvPr id="3" name="Zástupný symbol pro obsah 2"/>
          <p:cNvSpPr>
            <a:spLocks noGrp="1"/>
          </p:cNvSpPr>
          <p:nvPr>
            <p:ph idx="1"/>
          </p:nvPr>
        </p:nvSpPr>
        <p:spPr/>
        <p:txBody>
          <a:bodyPr>
            <a:normAutofit fontScale="62500" lnSpcReduction="20000"/>
          </a:bodyPr>
          <a:lstStyle/>
          <a:p>
            <a:pPr marL="0" indent="0">
              <a:buNone/>
            </a:pPr>
            <a:r>
              <a:rPr lang="cs-CZ" b="1" dirty="0"/>
              <a:t>Životní minimum je minimální společensky uznaná hranice peněžních příjmů k zajištění výživy a ostatních základních osobních potřeb.</a:t>
            </a:r>
          </a:p>
          <a:p>
            <a:pPr marL="0" indent="0">
              <a:buNone/>
            </a:pPr>
            <a:r>
              <a:rPr lang="cs-CZ" b="1" dirty="0"/>
              <a:t>Existenční minimum je minimální hranicí peněžních příjmů, která se považuje za nezbytnou k zajištění výživy a ostatních základních osobních potřeb na úrovni umožňující přežití. </a:t>
            </a:r>
            <a:r>
              <a:rPr lang="cs-CZ" dirty="0"/>
              <a:t>Existenční minimum nelze použít u nezaopatřeného dítěte, u poživatele starobního důchodu, u osoby invalidní ve třetím stupni a u osoby starší 68 let.</a:t>
            </a:r>
          </a:p>
          <a:p>
            <a:pPr marL="0" indent="0">
              <a:buNone/>
            </a:pPr>
            <a:r>
              <a:rPr lang="cs-CZ" dirty="0"/>
              <a:t>upraveno zákonem č. 110/2006 Sb., o životním a existenčním minimu, ve znění pozdějších předpisů.</a:t>
            </a:r>
          </a:p>
          <a:p>
            <a:pPr marL="0" indent="0">
              <a:buNone/>
            </a:pPr>
            <a:r>
              <a:rPr lang="cs-CZ" dirty="0"/>
              <a:t>Hlavní využití životního a existenčního minima je v zákoně č. 111/2006 Sb., o pomoci v hmotné nouzi. Životní minimum plní rozhodující úlohu při posuzování hmotné nouze i jako sociálně-ochranná veličina.</a:t>
            </a:r>
          </a:p>
          <a:p>
            <a:pPr marL="0" indent="0">
              <a:buNone/>
            </a:pPr>
            <a:r>
              <a:rPr lang="cs-CZ" dirty="0"/>
              <a:t>Životní a existenční minimum je využíváno také v zákoně č. 117/1995 Sb., o státní sociální podpoře, při zjišťování nároku na dávky, které zabezpečují adresnou pomoc rodinám s dětmi ve stanovených sociálních situacích (u přídavku na dítě a porodného). V případě dávek pěstounské péče tvoří základ pro výpočet jejich výše.</a:t>
            </a:r>
          </a:p>
          <a:p>
            <a:pPr marL="0" indent="0">
              <a:buNone/>
            </a:pPr>
            <a:r>
              <a:rPr lang="cs-CZ" dirty="0"/>
              <a:t>Další využití životního minima je například v soudní praxi pro stanovení alimentačních povinností, v případě exekucí pro nezabavitelné částky apod.</a:t>
            </a:r>
          </a:p>
          <a:p>
            <a:pPr marL="0" indent="0">
              <a:buNone/>
            </a:pPr>
            <a:r>
              <a:rPr lang="cs-CZ" dirty="0"/>
              <a:t>Životní minimum ani existenční minimum nezahrnují nezbytné náklady na bydlení, ochrana v oblasti bydlení je řešena v rámci systému státní sociální podpory poskytováním příspěvku na bydlení a v systému pomoci v hmotné nouzi doplatkem na bydlení.</a:t>
            </a:r>
          </a:p>
        </p:txBody>
      </p:sp>
    </p:spTree>
    <p:extLst>
      <p:ext uri="{BB962C8B-B14F-4D97-AF65-F5344CB8AC3E}">
        <p14:creationId xmlns:p14="http://schemas.microsoft.com/office/powerpoint/2010/main" val="955723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Pomoc v hmotné nouzi</a:t>
            </a:r>
          </a:p>
        </p:txBody>
      </p:sp>
      <p:sp>
        <p:nvSpPr>
          <p:cNvPr id="3" name="Zástupný symbol pro obsah 2"/>
          <p:cNvSpPr>
            <a:spLocks noGrp="1"/>
          </p:cNvSpPr>
          <p:nvPr>
            <p:ph idx="1"/>
          </p:nvPr>
        </p:nvSpPr>
        <p:spPr/>
        <p:txBody>
          <a:bodyPr>
            <a:normAutofit/>
          </a:bodyPr>
          <a:lstStyle/>
          <a:p>
            <a:pPr marL="0" lvl="0" indent="0">
              <a:buNone/>
            </a:pPr>
            <a:r>
              <a:rPr lang="cs-CZ" sz="2400" dirty="0">
                <a:solidFill>
                  <a:prstClr val="black"/>
                </a:solidFill>
              </a:rPr>
              <a:t>Částky životního minima v Kč za měsíc	</a:t>
            </a:r>
          </a:p>
          <a:p>
            <a:pPr marL="0" lvl="0" indent="0">
              <a:buNone/>
            </a:pPr>
            <a:r>
              <a:rPr lang="cs-CZ" sz="2400" dirty="0">
                <a:solidFill>
                  <a:prstClr val="black"/>
                </a:solidFill>
              </a:rPr>
              <a:t>						</a:t>
            </a:r>
            <a:r>
              <a:rPr lang="cs-CZ" sz="1600" dirty="0">
                <a:solidFill>
                  <a:prstClr val="black"/>
                </a:solidFill>
              </a:rPr>
              <a:t>do 31.3.2020     od 1.4.2020     od 1.4.2022     od 1.1.2023</a:t>
            </a:r>
            <a:endParaRPr lang="cs-CZ" sz="2400" dirty="0">
              <a:solidFill>
                <a:prstClr val="black"/>
              </a:solidFill>
            </a:endParaRPr>
          </a:p>
          <a:p>
            <a:pPr lvl="0"/>
            <a:r>
              <a:rPr lang="cs-CZ" sz="2000" dirty="0">
                <a:solidFill>
                  <a:prstClr val="black"/>
                </a:solidFill>
              </a:rPr>
              <a:t>pro jednotlivce					3 410 Kč        3 860 Kč     4 250 Kč       4 860 Kč</a:t>
            </a:r>
          </a:p>
          <a:p>
            <a:pPr lvl="0"/>
            <a:r>
              <a:rPr lang="cs-CZ" sz="2000" dirty="0">
                <a:solidFill>
                  <a:prstClr val="black"/>
                </a:solidFill>
              </a:rPr>
              <a:t>pro první dospělou osobu v domácnosti		3 140 Kč        3 550 Kč     3 910 Kč       4 470 Kč</a:t>
            </a:r>
          </a:p>
          <a:p>
            <a:pPr lvl="0"/>
            <a:r>
              <a:rPr lang="cs-CZ" sz="2000" dirty="0">
                <a:solidFill>
                  <a:prstClr val="black"/>
                </a:solidFill>
              </a:rPr>
              <a:t>pro druhou a další dospělou osobu v domácnosti	2 830 Kč        3 200 Kč     3 530 Kč       4 040 Kč</a:t>
            </a:r>
          </a:p>
          <a:p>
            <a:pPr lvl="0"/>
            <a:r>
              <a:rPr lang="cs-CZ" sz="2000" dirty="0">
                <a:solidFill>
                  <a:prstClr val="black"/>
                </a:solidFill>
              </a:rPr>
              <a:t>pro nezaopatřené dítě ve věku 	do 6 let		1 740 Kč        1 970 Kč     2 170 Kč       2 480 Kč</a:t>
            </a:r>
          </a:p>
          <a:p>
            <a:pPr marL="0" lvl="0" indent="0">
              <a:buNone/>
            </a:pPr>
            <a:r>
              <a:rPr lang="cs-CZ" sz="2000" dirty="0">
                <a:solidFill>
                  <a:prstClr val="black"/>
                </a:solidFill>
              </a:rPr>
              <a:t>  				6 až 15 let	2 140 Kč        2 420 Kč     2 670 Kč       3 050 Kč</a:t>
            </a:r>
          </a:p>
          <a:p>
            <a:pPr marL="0" lvl="0" indent="0">
              <a:buNone/>
            </a:pPr>
            <a:r>
              <a:rPr lang="cs-CZ" sz="2000" dirty="0">
                <a:solidFill>
                  <a:prstClr val="black"/>
                </a:solidFill>
              </a:rPr>
              <a:t>  				15 až 26 let 	2 450 Kč        2 770 Kč     3 050 Kč       3 490 Kč</a:t>
            </a:r>
          </a:p>
          <a:p>
            <a:pPr marL="0" lvl="0" indent="0">
              <a:buNone/>
            </a:pPr>
            <a:endParaRPr lang="cs-CZ" sz="2000" dirty="0">
              <a:solidFill>
                <a:prstClr val="black"/>
              </a:solidFill>
            </a:endParaRPr>
          </a:p>
          <a:p>
            <a:pPr lvl="0"/>
            <a:r>
              <a:rPr lang="cs-CZ" sz="2000" dirty="0">
                <a:solidFill>
                  <a:prstClr val="black"/>
                </a:solidFill>
              </a:rPr>
              <a:t>existenční minimum				2 200 Kč        2 490 Kč     2 740 Kč       3 130 Kč</a:t>
            </a:r>
          </a:p>
          <a:p>
            <a:endParaRPr lang="cs-CZ" sz="5400" dirty="0"/>
          </a:p>
        </p:txBody>
      </p:sp>
    </p:spTree>
    <p:extLst>
      <p:ext uri="{BB962C8B-B14F-4D97-AF65-F5344CB8AC3E}">
        <p14:creationId xmlns:p14="http://schemas.microsoft.com/office/powerpoint/2010/main" val="17986217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Pomoc hmotné nouzi </a:t>
            </a:r>
            <a:br>
              <a:rPr lang="cs-CZ" dirty="0"/>
            </a:br>
            <a:r>
              <a:rPr lang="cs-CZ" sz="2400" dirty="0">
                <a:hlinkClick r:id="rId2"/>
              </a:rPr>
              <a:t>https://www.uradprace.cz/web/cz/informace-pro-obcany-1</a:t>
            </a:r>
            <a:endParaRPr lang="cs-CZ" sz="2400" dirty="0"/>
          </a:p>
        </p:txBody>
      </p:sp>
      <p:sp>
        <p:nvSpPr>
          <p:cNvPr id="3" name="Zástupný symbol pro obsah 2"/>
          <p:cNvSpPr>
            <a:spLocks noGrp="1"/>
          </p:cNvSpPr>
          <p:nvPr>
            <p:ph idx="1"/>
          </p:nvPr>
        </p:nvSpPr>
        <p:spPr>
          <a:xfrm>
            <a:off x="838200" y="1825624"/>
            <a:ext cx="10515600" cy="4712336"/>
          </a:xfrm>
        </p:spPr>
        <p:txBody>
          <a:bodyPr>
            <a:normAutofit fontScale="62500" lnSpcReduction="20000"/>
          </a:bodyPr>
          <a:lstStyle/>
          <a:p>
            <a:pPr marL="0" indent="0">
              <a:buNone/>
            </a:pPr>
            <a:r>
              <a:rPr lang="cs-CZ" b="1" dirty="0"/>
              <a:t>Systém pomoci v hmotné nouzi</a:t>
            </a:r>
          </a:p>
          <a:p>
            <a:r>
              <a:rPr lang="cs-CZ" dirty="0"/>
              <a:t>opravuje zákon č. 111/2006 Sb., o pomoci v hmotné nouzi, ve znění pozdějších předpisů.</a:t>
            </a:r>
          </a:p>
          <a:p>
            <a:r>
              <a:rPr lang="cs-CZ" dirty="0"/>
              <a:t>je moderní formou pomoci osobám s nedostatečnými příjmy, motivující tyto osoby k aktivní snaze zajistit si prostředky k uspokojení životních potřeb</a:t>
            </a:r>
          </a:p>
          <a:p>
            <a:r>
              <a:rPr lang="cs-CZ" dirty="0"/>
              <a:t>vychází z principu, že každá osoba, která pracuje, se musí mít lépe než ta, která nepracuje, popřípadě se práci vyhýbá.</a:t>
            </a:r>
          </a:p>
          <a:p>
            <a:pPr marL="0" indent="0">
              <a:buNone/>
            </a:pPr>
            <a:r>
              <a:rPr lang="cs-CZ" b="1" dirty="0"/>
              <a:t>Zákon o pomoci v hmotné nouzi</a:t>
            </a:r>
          </a:p>
          <a:p>
            <a:r>
              <a:rPr lang="cs-CZ" dirty="0"/>
              <a:t>vymezuje situace spojené s nedostatečným zabezpečením základní obživy, bydlení a mimořádnými událostmi</a:t>
            </a:r>
          </a:p>
          <a:p>
            <a:r>
              <a:rPr lang="cs-CZ" dirty="0"/>
              <a:t>napomáhá řešení některých nárazových životních situací, nedílnou součástí pomoci v hmotné nouzi je sociální práce s klienty.</a:t>
            </a:r>
          </a:p>
          <a:p>
            <a:pPr marL="0" indent="0">
              <a:buNone/>
            </a:pPr>
            <a:r>
              <a:rPr lang="cs-CZ" dirty="0"/>
              <a:t>Dávky a jejich výplata</a:t>
            </a:r>
          </a:p>
          <a:p>
            <a:r>
              <a:rPr lang="cs-CZ" b="1" dirty="0"/>
              <a:t>příspěvek na živobytí</a:t>
            </a:r>
          </a:p>
          <a:p>
            <a:r>
              <a:rPr lang="cs-CZ" b="1" dirty="0"/>
              <a:t>doplatek na bydlení</a:t>
            </a:r>
          </a:p>
          <a:p>
            <a:r>
              <a:rPr lang="cs-CZ" b="1" dirty="0"/>
              <a:t>mimořádná okamžitá pomoc</a:t>
            </a:r>
          </a:p>
          <a:p>
            <a:pPr marL="0" indent="0">
              <a:buNone/>
            </a:pPr>
            <a:r>
              <a:rPr lang="cs-CZ" dirty="0"/>
              <a:t>O dávkách pomoci v hmotné nouzi rozhodují a vyplácejí je příslušné krajské pobočky </a:t>
            </a:r>
            <a:r>
              <a:rPr lang="cs-CZ" b="1" dirty="0"/>
              <a:t>Úřadu práce ČR.</a:t>
            </a:r>
          </a:p>
        </p:txBody>
      </p:sp>
    </p:spTree>
    <p:extLst>
      <p:ext uri="{BB962C8B-B14F-4D97-AF65-F5344CB8AC3E}">
        <p14:creationId xmlns:p14="http://schemas.microsoft.com/office/powerpoint/2010/main" val="2754905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Pomoc v hmotné nouzi</a:t>
            </a:r>
          </a:p>
        </p:txBody>
      </p:sp>
      <p:sp>
        <p:nvSpPr>
          <p:cNvPr id="3" name="Zástupný symbol pro obsah 2"/>
          <p:cNvSpPr>
            <a:spLocks noGrp="1"/>
          </p:cNvSpPr>
          <p:nvPr>
            <p:ph idx="1"/>
          </p:nvPr>
        </p:nvSpPr>
        <p:spPr/>
        <p:txBody>
          <a:bodyPr>
            <a:normAutofit/>
          </a:bodyPr>
          <a:lstStyle/>
          <a:p>
            <a:pPr marL="0" indent="0">
              <a:buNone/>
            </a:pPr>
            <a:r>
              <a:rPr lang="cs-CZ" b="1" dirty="0"/>
              <a:t>Příspěvek na živobytí</a:t>
            </a:r>
          </a:p>
          <a:p>
            <a:r>
              <a:rPr lang="cs-CZ" dirty="0"/>
              <a:t>řeší nedostatečný příjem osoby/společně posuzovaných osob</a:t>
            </a:r>
          </a:p>
          <a:p>
            <a:r>
              <a:rPr lang="cs-CZ" dirty="0"/>
              <a:t>částka živobytí je stanovena pro každou osobu individuálně, a to na základě hodnocení její snahy a možností, pro stanovení živobytí okruhu společně posuzovaných osob se jednotlivé částky živobytí osob sčítají, částka živobytí se odvíjí od částek existenčního a  životního minima</a:t>
            </a:r>
          </a:p>
          <a:p>
            <a:r>
              <a:rPr lang="cs-CZ" dirty="0"/>
              <a:t>částka živobytí osoby se zvyšuje, pokud zdravotní stav osoby vyžaduje podle doporučení příslušného odborného lékaře zvýšené náklady na dietní stravování.</a:t>
            </a:r>
          </a:p>
        </p:txBody>
      </p:sp>
    </p:spTree>
    <p:extLst>
      <p:ext uri="{BB962C8B-B14F-4D97-AF65-F5344CB8AC3E}">
        <p14:creationId xmlns:p14="http://schemas.microsoft.com/office/powerpoint/2010/main" val="29567188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Pomoc v hmotné nouzi</a:t>
            </a:r>
          </a:p>
        </p:txBody>
      </p:sp>
      <p:sp>
        <p:nvSpPr>
          <p:cNvPr id="3" name="Zástupný symbol pro obsah 2"/>
          <p:cNvSpPr>
            <a:spLocks noGrp="1"/>
          </p:cNvSpPr>
          <p:nvPr>
            <p:ph idx="1"/>
          </p:nvPr>
        </p:nvSpPr>
        <p:spPr/>
        <p:txBody>
          <a:bodyPr>
            <a:normAutofit/>
          </a:bodyPr>
          <a:lstStyle/>
          <a:p>
            <a:pPr marL="0" indent="0">
              <a:buNone/>
            </a:pPr>
            <a:r>
              <a:rPr lang="cs-CZ" b="1" dirty="0"/>
              <a:t>Doplatek na bydlení</a:t>
            </a:r>
          </a:p>
          <a:p>
            <a:r>
              <a:rPr lang="cs-CZ" dirty="0"/>
              <a:t>pomáhá uhradit odůvodněné náklady na bydlení,</a:t>
            </a:r>
          </a:p>
          <a:p>
            <a:r>
              <a:rPr lang="cs-CZ" dirty="0"/>
              <a:t>výše doplatku na bydlení je stanovena tak, aby po zaplacení odůvodněných nákladů na bydlení (tj. nájmu, služeb s bydlením spojených a nákladů za dodávky energií) zůstala osobě či rodině částka živobytí.</a:t>
            </a:r>
          </a:p>
        </p:txBody>
      </p:sp>
    </p:spTree>
    <p:extLst>
      <p:ext uri="{BB962C8B-B14F-4D97-AF65-F5344CB8AC3E}">
        <p14:creationId xmlns:p14="http://schemas.microsoft.com/office/powerpoint/2010/main" val="15298685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Pomoc v hmotné nouzi</a:t>
            </a:r>
          </a:p>
        </p:txBody>
      </p:sp>
      <p:sp>
        <p:nvSpPr>
          <p:cNvPr id="3" name="Zástupný symbol pro obsah 2"/>
          <p:cNvSpPr>
            <a:spLocks noGrp="1"/>
          </p:cNvSpPr>
          <p:nvPr>
            <p:ph idx="1"/>
          </p:nvPr>
        </p:nvSpPr>
        <p:spPr>
          <a:xfrm>
            <a:off x="838200" y="1594884"/>
            <a:ext cx="10515600" cy="4582079"/>
          </a:xfrm>
        </p:spPr>
        <p:txBody>
          <a:bodyPr>
            <a:noAutofit/>
          </a:bodyPr>
          <a:lstStyle/>
          <a:p>
            <a:pPr marL="0" indent="0">
              <a:buNone/>
            </a:pPr>
            <a:r>
              <a:rPr lang="cs-CZ" sz="1600" b="1" dirty="0"/>
              <a:t>Mimořádná okamžitá pomoc</a:t>
            </a:r>
          </a:p>
          <a:p>
            <a:r>
              <a:rPr lang="cs-CZ" sz="1600" dirty="0"/>
              <a:t>může být poskytnuta pomoc v situacích nepříznivého a mimořádného charakteru, kdy je potřeba  poskytnout pomoc bezprostředně</a:t>
            </a:r>
          </a:p>
          <a:p>
            <a:r>
              <a:rPr lang="cs-CZ" sz="1600" dirty="0"/>
              <a:t>osoba neplní podmínky hmotné nouze pro opakované dávky, ale kvůli nedostatku finančních prostředků jí </a:t>
            </a:r>
            <a:r>
              <a:rPr lang="cs-CZ" sz="1600" b="1" dirty="0"/>
              <a:t>hrozí vážná újma na zdraví</a:t>
            </a:r>
            <a:r>
              <a:rPr lang="cs-CZ" sz="1600" dirty="0"/>
              <a:t> – dávku lze poskytnout v částce, která doplní příjem osoby do existenčního minima (v případě nezaopatřeného dítěte do životního minima).</a:t>
            </a:r>
          </a:p>
          <a:p>
            <a:r>
              <a:rPr lang="cs-CZ" sz="1600" dirty="0"/>
              <a:t>vážná mimořádnou událostí, celkové sociální a majetkové poměry neumožňují překonat událost vlastními silami - např. </a:t>
            </a:r>
            <a:r>
              <a:rPr lang="cs-CZ" sz="1600" b="1" dirty="0"/>
              <a:t>živelní pohroma </a:t>
            </a:r>
            <a:r>
              <a:rPr lang="cs-CZ" sz="1600" dirty="0"/>
              <a:t>(povodeň, vichřice a vyšší stupně větrné pohromy, zemětřesení apod.), </a:t>
            </a:r>
            <a:r>
              <a:rPr lang="cs-CZ" sz="1600" b="1" dirty="0"/>
              <a:t>požár nebo jiná destruktivní událost, ekologická nebo průmyslová havárie</a:t>
            </a:r>
            <a:r>
              <a:rPr lang="cs-CZ" sz="1600" dirty="0"/>
              <a:t> - maximální výše dávky činí 15násobek částky životního minima jednotlivce.</a:t>
            </a:r>
          </a:p>
          <a:p>
            <a:r>
              <a:rPr lang="cs-CZ" sz="1600" dirty="0"/>
              <a:t>osoba </a:t>
            </a:r>
            <a:r>
              <a:rPr lang="cs-CZ" sz="1600" b="1" dirty="0"/>
              <a:t>nemá</a:t>
            </a:r>
            <a:r>
              <a:rPr lang="cs-CZ" sz="1600" dirty="0"/>
              <a:t> vzhledem k příjmům a celkovým sociálním a majetkovým poměrům </a:t>
            </a:r>
            <a:r>
              <a:rPr lang="cs-CZ" sz="1600" b="1" dirty="0"/>
              <a:t>dostatečné prostředky:</a:t>
            </a:r>
          </a:p>
          <a:p>
            <a:pPr lvl="1"/>
            <a:r>
              <a:rPr lang="cs-CZ" sz="1600" b="1" dirty="0"/>
              <a:t>k úhradě nezbytného jednorázového výdaje</a:t>
            </a:r>
            <a:r>
              <a:rPr lang="cs-CZ" sz="1600" dirty="0"/>
              <a:t>, spojeného zejména se zaplacením správního poplatku při prokázané ztrátě osobních dokladů, při vydání duplikátu rodného listu nebo dokladů potřebných k přijetí do zaměstnání, s úhradou jízdného v případě ztráty peněžních prostředků, a v případě nezbytné potřeby s úhradou noclehu; výše dávky se stanoví s ohledem na konkrétní výdaj.</a:t>
            </a:r>
            <a:r>
              <a:rPr lang="cs-CZ" sz="1600" b="1" dirty="0">
                <a:solidFill>
                  <a:prstClr val="black"/>
                </a:solidFill>
              </a:rPr>
              <a:t> </a:t>
            </a:r>
          </a:p>
          <a:p>
            <a:pPr lvl="1"/>
            <a:r>
              <a:rPr lang="cs-CZ" sz="1600" b="1" dirty="0">
                <a:solidFill>
                  <a:prstClr val="black"/>
                </a:solidFill>
              </a:rPr>
              <a:t>na úhradu nákladů spojených s pořízením nebo opravou nezbytných základních předmětů dlouhodobé potřeby</a:t>
            </a:r>
            <a:r>
              <a:rPr lang="cs-CZ" sz="1600" dirty="0">
                <a:solidFill>
                  <a:prstClr val="black"/>
                </a:solidFill>
              </a:rPr>
              <a:t>; výše dávky se stanoví až do výše konkrétního nákladu, ale součet poskytnutých dávek nesmí překročit v kalendářním roce 10násobek částky životního minima jednotlivce.</a:t>
            </a:r>
          </a:p>
          <a:p>
            <a:pPr lvl="1"/>
            <a:endParaRPr lang="cs-CZ" sz="1400" dirty="0"/>
          </a:p>
        </p:txBody>
      </p:sp>
    </p:spTree>
    <p:extLst>
      <p:ext uri="{BB962C8B-B14F-4D97-AF65-F5344CB8AC3E}">
        <p14:creationId xmlns:p14="http://schemas.microsoft.com/office/powerpoint/2010/main" val="143458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A28EA7-E315-486A-956E-894A6B66B33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3D7C052-6DDE-427B-9F19-55990659B629}"/>
              </a:ext>
            </a:extLst>
          </p:cNvPr>
          <p:cNvPicPr>
            <a:picLocks noGrp="1" noChangeAspect="1"/>
          </p:cNvPicPr>
          <p:nvPr>
            <p:ph idx="1"/>
          </p:nvPr>
        </p:nvPicPr>
        <p:blipFill>
          <a:blip r:embed="rId2"/>
          <a:stretch>
            <a:fillRect/>
          </a:stretch>
        </p:blipFill>
        <p:spPr>
          <a:xfrm>
            <a:off x="778380" y="720436"/>
            <a:ext cx="9575584" cy="5907931"/>
          </a:xfrm>
          <a:prstGeom prst="rect">
            <a:avLst/>
          </a:prstGeom>
        </p:spPr>
      </p:pic>
    </p:spTree>
    <p:extLst>
      <p:ext uri="{BB962C8B-B14F-4D97-AF65-F5344CB8AC3E}">
        <p14:creationId xmlns:p14="http://schemas.microsoft.com/office/powerpoint/2010/main" val="26018497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solidFill>
                  <a:prstClr val="black"/>
                </a:solidFill>
              </a:rPr>
              <a:t>Pomoc v hmotné nouzi</a:t>
            </a:r>
            <a:endParaRPr lang="cs-CZ" dirty="0"/>
          </a:p>
        </p:txBody>
      </p:sp>
      <p:sp>
        <p:nvSpPr>
          <p:cNvPr id="3" name="Zástupný symbol pro obsah 2"/>
          <p:cNvSpPr>
            <a:spLocks noGrp="1"/>
          </p:cNvSpPr>
          <p:nvPr>
            <p:ph idx="1"/>
          </p:nvPr>
        </p:nvSpPr>
        <p:spPr/>
        <p:txBody>
          <a:bodyPr>
            <a:normAutofit/>
          </a:bodyPr>
          <a:lstStyle/>
          <a:p>
            <a:pPr lvl="1"/>
            <a:r>
              <a:rPr lang="cs-CZ" sz="1600" b="1" dirty="0">
                <a:solidFill>
                  <a:prstClr val="black"/>
                </a:solidFill>
              </a:rPr>
              <a:t>k uhrazení odůvodněných nákladů vzniklých v souvislosti se vzděláním nebo se zájmovou činností nezaopatřených dětí a na zajištění nezbytných činností souvisejících se sociálně-právní ochranou dětí;</a:t>
            </a:r>
            <a:r>
              <a:rPr lang="cs-CZ" sz="1600" dirty="0">
                <a:solidFill>
                  <a:prstClr val="black"/>
                </a:solidFill>
              </a:rPr>
              <a:t> výše dávky se stanoví až do výše konkrétního nákladu, ale součet poskytnutých dávek nesmí překročit v kalendářním roce 10násobek částky životního minima jednotlivce</a:t>
            </a:r>
          </a:p>
          <a:p>
            <a:pPr lvl="1"/>
            <a:r>
              <a:rPr lang="cs-CZ" sz="1600" dirty="0">
                <a:solidFill>
                  <a:prstClr val="black"/>
                </a:solidFill>
              </a:rPr>
              <a:t>nemůže s ohledem na neuspokojivé sociální zázemí a nedostatek finančních prostředků úspěšně řešit svoji situaci a </a:t>
            </a:r>
            <a:r>
              <a:rPr lang="cs-CZ" sz="1600" b="1" dirty="0">
                <a:solidFill>
                  <a:prstClr val="black"/>
                </a:solidFill>
              </a:rPr>
              <a:t>jsou ohroženy sociálním vyloučením</a:t>
            </a:r>
            <a:r>
              <a:rPr lang="cs-CZ" sz="1600" dirty="0">
                <a:solidFill>
                  <a:prstClr val="black"/>
                </a:solidFill>
              </a:rPr>
              <a:t>, jde zejména o osobu, která:</a:t>
            </a:r>
          </a:p>
          <a:p>
            <a:pPr lvl="2"/>
            <a:r>
              <a:rPr lang="cs-CZ" sz="1600" dirty="0">
                <a:solidFill>
                  <a:prstClr val="black"/>
                </a:solidFill>
              </a:rPr>
              <a:t>je </a:t>
            </a:r>
            <a:r>
              <a:rPr lang="cs-CZ" sz="1600" b="1" dirty="0">
                <a:solidFill>
                  <a:prstClr val="black"/>
                </a:solidFill>
              </a:rPr>
              <a:t>propuštěna z výkonu vazby </a:t>
            </a:r>
            <a:r>
              <a:rPr lang="cs-CZ" sz="1600" dirty="0">
                <a:solidFill>
                  <a:prstClr val="black"/>
                </a:solidFill>
              </a:rPr>
              <a:t>nebo z výkonu trestu odnětí svobody, nebo</a:t>
            </a:r>
          </a:p>
          <a:p>
            <a:pPr lvl="2"/>
            <a:r>
              <a:rPr lang="cs-CZ" sz="1600" dirty="0">
                <a:solidFill>
                  <a:prstClr val="black"/>
                </a:solidFill>
              </a:rPr>
              <a:t>je </a:t>
            </a:r>
            <a:r>
              <a:rPr lang="cs-CZ" sz="1600" b="1" dirty="0">
                <a:solidFill>
                  <a:prstClr val="black"/>
                </a:solidFill>
              </a:rPr>
              <a:t>po ukončení léčby chorobných závislostí propuštěna ze zdravotnického zařízení</a:t>
            </a:r>
            <a:r>
              <a:rPr lang="cs-CZ" sz="1600" dirty="0">
                <a:solidFill>
                  <a:prstClr val="black"/>
                </a:solidFill>
              </a:rPr>
              <a:t>, psychiatrické léčebny nebo léčebného zařízení pro chorobné závislosti, nebo</a:t>
            </a:r>
          </a:p>
          <a:p>
            <a:pPr lvl="2"/>
            <a:r>
              <a:rPr lang="cs-CZ" sz="1600" dirty="0">
                <a:solidFill>
                  <a:prstClr val="black"/>
                </a:solidFill>
              </a:rPr>
              <a:t>je </a:t>
            </a:r>
            <a:r>
              <a:rPr lang="cs-CZ" sz="1600" b="1" dirty="0">
                <a:solidFill>
                  <a:prstClr val="black"/>
                </a:solidFill>
              </a:rPr>
              <a:t>propuštěna ze školského zařízení pro výkon ústavní či ochranné výchovy nebo z pěstounské péče </a:t>
            </a:r>
            <a:r>
              <a:rPr lang="cs-CZ" sz="1600" dirty="0">
                <a:solidFill>
                  <a:prstClr val="black"/>
                </a:solidFill>
              </a:rPr>
              <a:t>po dosažení zletilosti, respektive v 19 letech, nebo</a:t>
            </a:r>
          </a:p>
          <a:p>
            <a:pPr lvl="2"/>
            <a:r>
              <a:rPr lang="cs-CZ" sz="1600" dirty="0">
                <a:solidFill>
                  <a:prstClr val="black"/>
                </a:solidFill>
              </a:rPr>
              <a:t>nemá uspokojivě naplněny životně důležité potřeby vzhledem k tomu, že </a:t>
            </a:r>
            <a:r>
              <a:rPr lang="cs-CZ" sz="1600" b="1" dirty="0">
                <a:solidFill>
                  <a:prstClr val="black"/>
                </a:solidFill>
              </a:rPr>
              <a:t>je osobou bez přístřeší</a:t>
            </a:r>
            <a:r>
              <a:rPr lang="cs-CZ" sz="1600" dirty="0">
                <a:solidFill>
                  <a:prstClr val="black"/>
                </a:solidFill>
              </a:rPr>
              <a:t>, nebo</a:t>
            </a:r>
          </a:p>
          <a:p>
            <a:pPr lvl="2"/>
            <a:r>
              <a:rPr lang="cs-CZ" sz="1600" dirty="0">
                <a:solidFill>
                  <a:prstClr val="black"/>
                </a:solidFill>
              </a:rPr>
              <a:t>je </a:t>
            </a:r>
            <a:r>
              <a:rPr lang="cs-CZ" sz="1600" b="1" dirty="0">
                <a:solidFill>
                  <a:prstClr val="black"/>
                </a:solidFill>
              </a:rPr>
              <a:t>osobou, jejíž práva a zájmy jsou ohroženy trestnou činností jiné osoby</a:t>
            </a:r>
            <a:r>
              <a:rPr lang="cs-CZ" sz="1600" dirty="0">
                <a:solidFill>
                  <a:prstClr val="black"/>
                </a:solidFill>
              </a:rPr>
              <a:t>.</a:t>
            </a:r>
          </a:p>
          <a:p>
            <a:pPr lvl="2"/>
            <a:endParaRPr lang="cs-CZ" sz="1600" dirty="0">
              <a:solidFill>
                <a:prstClr val="black"/>
              </a:solidFill>
            </a:endParaRPr>
          </a:p>
          <a:p>
            <a:pPr lvl="2"/>
            <a:r>
              <a:rPr lang="cs-CZ" sz="1600" dirty="0">
                <a:solidFill>
                  <a:prstClr val="black"/>
                </a:solidFill>
              </a:rPr>
              <a:t>lze poskytnout dávku až do výše 1 000 Kč. Součet dávek poskytnutých v kalendářním roce nesmí přesáhnout 4násobek částky životního minima jednotlivce.</a:t>
            </a:r>
          </a:p>
        </p:txBody>
      </p:sp>
    </p:spTree>
    <p:extLst>
      <p:ext uri="{BB962C8B-B14F-4D97-AF65-F5344CB8AC3E}">
        <p14:creationId xmlns:p14="http://schemas.microsoft.com/office/powerpoint/2010/main" val="2121326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5EF001-CA9E-41D9-8268-AE0DF37340CD}"/>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5C7CD5A6-94C3-4D55-BBA2-6D57EFBFFF5B}"/>
              </a:ext>
            </a:extLst>
          </p:cNvPr>
          <p:cNvPicPr>
            <a:picLocks noGrp="1" noChangeAspect="1"/>
          </p:cNvPicPr>
          <p:nvPr>
            <p:ph idx="1"/>
          </p:nvPr>
        </p:nvPicPr>
        <p:blipFill>
          <a:blip r:embed="rId2"/>
          <a:stretch>
            <a:fillRect/>
          </a:stretch>
        </p:blipFill>
        <p:spPr>
          <a:xfrm>
            <a:off x="826588" y="603682"/>
            <a:ext cx="9178545" cy="5918144"/>
          </a:xfrm>
          <a:prstGeom prst="rect">
            <a:avLst/>
          </a:prstGeom>
        </p:spPr>
      </p:pic>
    </p:spTree>
    <p:extLst>
      <p:ext uri="{BB962C8B-B14F-4D97-AF65-F5344CB8AC3E}">
        <p14:creationId xmlns:p14="http://schemas.microsoft.com/office/powerpoint/2010/main" val="36924931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t>příspěvek na péči</a:t>
            </a:r>
            <a:br>
              <a:rPr lang="cs-CZ" dirty="0"/>
            </a:br>
            <a:r>
              <a:rPr lang="cs-CZ" sz="2800" dirty="0">
                <a:hlinkClick r:id="rId2"/>
              </a:rPr>
              <a:t>https://www.uradprace.cz/web/cz/prispevek-na-peci</a:t>
            </a:r>
            <a:endParaRPr lang="cs-CZ" sz="2800" dirty="0"/>
          </a:p>
        </p:txBody>
      </p:sp>
      <p:sp>
        <p:nvSpPr>
          <p:cNvPr id="3" name="Zástupný symbol pro obsah 2"/>
          <p:cNvSpPr>
            <a:spLocks noGrp="1"/>
          </p:cNvSpPr>
          <p:nvPr>
            <p:ph idx="1"/>
          </p:nvPr>
        </p:nvSpPr>
        <p:spPr/>
        <p:txBody>
          <a:bodyPr>
            <a:normAutofit fontScale="70000" lnSpcReduction="20000"/>
          </a:bodyPr>
          <a:lstStyle/>
          <a:p>
            <a:pPr>
              <a:lnSpc>
                <a:spcPct val="120000"/>
              </a:lnSpc>
              <a:buFont typeface="Wingdings" panose="05000000000000000000" pitchFamily="2" charset="2"/>
              <a:buChar char="§"/>
            </a:pPr>
            <a:r>
              <a:rPr lang="cs-CZ" dirty="0">
                <a:solidFill>
                  <a:srgbClr val="393939"/>
                </a:solidFill>
                <a:latin typeface="Verdana" panose="020B0604030504040204" pitchFamily="34" charset="0"/>
                <a:ea typeface="Verdana" panose="020B0604030504040204" pitchFamily="34" charset="0"/>
              </a:rPr>
              <a:t>určen osobám, které z důvodu dlouhodobě nepříznivého zdravotního stavu potřebují pomoc jiné fyzické osoby při zvládání základních životních potřeb v rozsahu stanoveném stupněm závislosti podle zákona o sociálních službách</a:t>
            </a:r>
          </a:p>
          <a:p>
            <a:pPr>
              <a:lnSpc>
                <a:spcPct val="120000"/>
              </a:lnSpc>
              <a:buFont typeface="Wingdings" panose="05000000000000000000" pitchFamily="2" charset="2"/>
              <a:buChar char="§"/>
            </a:pPr>
            <a:r>
              <a:rPr lang="cs-CZ" dirty="0">
                <a:solidFill>
                  <a:srgbClr val="393939"/>
                </a:solidFill>
                <a:latin typeface="Verdana" panose="020B0604030504040204" pitchFamily="34" charset="0"/>
                <a:ea typeface="Verdana" panose="020B0604030504040204" pitchFamily="34" charset="0"/>
              </a:rPr>
              <a:t>z poskytnutého příspěvku tyto osoby hradí pomoc, kterou jim může dle jejich rozhodnutí poskytovat osoba blízká, asistent sociální péče, registrovaný poskytovatel sociálních služeb, dětský domov nebo speciální lůžkové zdravotnické zařízení hospicového typu</a:t>
            </a:r>
          </a:p>
          <a:p>
            <a:pPr>
              <a:lnSpc>
                <a:spcPct val="120000"/>
              </a:lnSpc>
              <a:buFont typeface="Wingdings" panose="05000000000000000000" pitchFamily="2" charset="2"/>
              <a:buChar char="§"/>
            </a:pPr>
            <a:r>
              <a:rPr lang="cs-CZ" dirty="0">
                <a:latin typeface="Verdana" panose="020B0604030504040204" pitchFamily="34" charset="0"/>
                <a:ea typeface="Verdana" panose="020B0604030504040204" pitchFamily="34" charset="0"/>
              </a:rPr>
              <a:t>při posuzování stupně závislosti osoby se hodnotí schopnost zvládat tyto základní životní potřeby: mobilita, orientace, komunikace, stravování, oblékání a obouvání, tělesná hygiena, výkon fyziologické potřeby, péče o zdraví, osobní aktivity a péče o domácnost (péče o domácnost se neposuzuje u osob do 18 let). </a:t>
            </a:r>
          </a:p>
        </p:txBody>
      </p:sp>
    </p:spTree>
    <p:extLst>
      <p:ext uri="{BB962C8B-B14F-4D97-AF65-F5344CB8AC3E}">
        <p14:creationId xmlns:p14="http://schemas.microsoft.com/office/powerpoint/2010/main" val="18906301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příspěvek na péči</a:t>
            </a:r>
          </a:p>
        </p:txBody>
      </p:sp>
      <p:sp>
        <p:nvSpPr>
          <p:cNvPr id="3" name="Zástupný symbol pro obsah 2"/>
          <p:cNvSpPr>
            <a:spLocks noGrp="1"/>
          </p:cNvSpPr>
          <p:nvPr>
            <p:ph idx="1"/>
          </p:nvPr>
        </p:nvSpPr>
        <p:spPr/>
        <p:txBody>
          <a:bodyPr>
            <a:normAutofit/>
          </a:bodyPr>
          <a:lstStyle/>
          <a:p>
            <a:pPr marL="0" indent="0">
              <a:lnSpc>
                <a:spcPct val="120000"/>
              </a:lnSpc>
              <a:buNone/>
            </a:pPr>
            <a:r>
              <a:rPr lang="cs-CZ" dirty="0">
                <a:solidFill>
                  <a:srgbClr val="393939"/>
                </a:solidFill>
                <a:latin typeface="pt_sans"/>
              </a:rPr>
              <a:t>							</a:t>
            </a:r>
          </a:p>
          <a:p>
            <a:pPr marL="0" indent="0">
              <a:lnSpc>
                <a:spcPct val="120000"/>
              </a:lnSpc>
              <a:buNone/>
            </a:pPr>
            <a:r>
              <a:rPr lang="cs-CZ" dirty="0">
                <a:solidFill>
                  <a:srgbClr val="393939"/>
                </a:solidFill>
                <a:latin typeface="pt_sans"/>
              </a:rPr>
              <a:t>							do 18 let 	starší 18 let</a:t>
            </a:r>
          </a:p>
          <a:p>
            <a:pPr>
              <a:lnSpc>
                <a:spcPct val="120000"/>
              </a:lnSpc>
            </a:pPr>
            <a:r>
              <a:rPr lang="cs-CZ" dirty="0">
                <a:solidFill>
                  <a:srgbClr val="393939"/>
                </a:solidFill>
                <a:latin typeface="pt_sans"/>
              </a:rPr>
              <a:t>I. stupeň – lehká závislost			  3 300 Kč	     880 Kč</a:t>
            </a:r>
          </a:p>
          <a:p>
            <a:pPr>
              <a:lnSpc>
                <a:spcPct val="120000"/>
              </a:lnSpc>
            </a:pPr>
            <a:r>
              <a:rPr lang="cs-CZ" dirty="0">
                <a:solidFill>
                  <a:srgbClr val="393939"/>
                </a:solidFill>
                <a:latin typeface="pt_sans"/>
              </a:rPr>
              <a:t>II. stupeň – středně těžká závislost	  6 600 Kč 	  4 400 Kč</a:t>
            </a:r>
          </a:p>
          <a:p>
            <a:pPr>
              <a:lnSpc>
                <a:spcPct val="120000"/>
              </a:lnSpc>
            </a:pPr>
            <a:r>
              <a:rPr lang="cs-CZ" dirty="0">
                <a:solidFill>
                  <a:srgbClr val="393939"/>
                </a:solidFill>
                <a:latin typeface="pt_sans"/>
              </a:rPr>
              <a:t>III. stupeň – těžká závislost 		13 900 Kč	12 800 Kč</a:t>
            </a:r>
          </a:p>
          <a:p>
            <a:pPr>
              <a:lnSpc>
                <a:spcPct val="120000"/>
              </a:lnSpc>
            </a:pPr>
            <a:r>
              <a:rPr lang="cs-CZ" dirty="0">
                <a:solidFill>
                  <a:srgbClr val="393939"/>
                </a:solidFill>
                <a:latin typeface="pt_sans"/>
              </a:rPr>
              <a:t>IV. stupeň – úplná závislost			19 200 Kč	19 200 Kč</a:t>
            </a:r>
            <a:endParaRPr lang="cs-CZ" b="0" i="0" dirty="0">
              <a:solidFill>
                <a:srgbClr val="393939"/>
              </a:solidFill>
              <a:effectLst/>
              <a:latin typeface="pt_sans"/>
            </a:endParaRPr>
          </a:p>
        </p:txBody>
      </p:sp>
    </p:spTree>
    <p:extLst>
      <p:ext uri="{BB962C8B-B14F-4D97-AF65-F5344CB8AC3E}">
        <p14:creationId xmlns:p14="http://schemas.microsoft.com/office/powerpoint/2010/main" val="39368643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5E278E-E56C-489C-8716-78E2BA13D158}"/>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DAD1C34-4FBB-49E8-9413-0A96F6EE1C8C}"/>
              </a:ext>
            </a:extLst>
          </p:cNvPr>
          <p:cNvPicPr>
            <a:picLocks noGrp="1" noChangeAspect="1"/>
          </p:cNvPicPr>
          <p:nvPr>
            <p:ph idx="1"/>
          </p:nvPr>
        </p:nvPicPr>
        <p:blipFill>
          <a:blip r:embed="rId2"/>
          <a:stretch>
            <a:fillRect/>
          </a:stretch>
        </p:blipFill>
        <p:spPr>
          <a:xfrm>
            <a:off x="838200" y="611168"/>
            <a:ext cx="9384791" cy="6051127"/>
          </a:xfrm>
          <a:prstGeom prst="rect">
            <a:avLst/>
          </a:prstGeom>
        </p:spPr>
      </p:pic>
    </p:spTree>
    <p:extLst>
      <p:ext uri="{BB962C8B-B14F-4D97-AF65-F5344CB8AC3E}">
        <p14:creationId xmlns:p14="http://schemas.microsoft.com/office/powerpoint/2010/main" val="27484683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CBEE75-2DA7-4DEA-A1CE-F761277BD34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A9C7417E-8FE8-4BA5-BC89-0AD6BE2B9186}"/>
              </a:ext>
            </a:extLst>
          </p:cNvPr>
          <p:cNvPicPr>
            <a:picLocks noGrp="1" noChangeAspect="1"/>
          </p:cNvPicPr>
          <p:nvPr>
            <p:ph idx="1"/>
          </p:nvPr>
        </p:nvPicPr>
        <p:blipFill>
          <a:blip r:embed="rId2"/>
          <a:stretch>
            <a:fillRect/>
          </a:stretch>
        </p:blipFill>
        <p:spPr>
          <a:xfrm>
            <a:off x="838200" y="611169"/>
            <a:ext cx="9211055" cy="5939106"/>
          </a:xfrm>
          <a:prstGeom prst="rect">
            <a:avLst/>
          </a:prstGeom>
        </p:spPr>
      </p:pic>
    </p:spTree>
    <p:extLst>
      <p:ext uri="{BB962C8B-B14F-4D97-AF65-F5344CB8AC3E}">
        <p14:creationId xmlns:p14="http://schemas.microsoft.com/office/powerpoint/2010/main" val="18646455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7B7F2D-F4B7-48B4-A23E-9FE6279D7B0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DC913B4-0AAD-4CCD-B9CA-0D1A45D3F116}"/>
              </a:ext>
            </a:extLst>
          </p:cNvPr>
          <p:cNvPicPr>
            <a:picLocks noGrp="1" noChangeAspect="1"/>
          </p:cNvPicPr>
          <p:nvPr>
            <p:ph idx="1"/>
          </p:nvPr>
        </p:nvPicPr>
        <p:blipFill>
          <a:blip r:embed="rId2"/>
          <a:stretch>
            <a:fillRect/>
          </a:stretch>
        </p:blipFill>
        <p:spPr>
          <a:xfrm>
            <a:off x="838200" y="610942"/>
            <a:ext cx="9439656" cy="6086909"/>
          </a:xfrm>
          <a:prstGeom prst="rect">
            <a:avLst/>
          </a:prstGeom>
        </p:spPr>
      </p:pic>
    </p:spTree>
    <p:extLst>
      <p:ext uri="{BB962C8B-B14F-4D97-AF65-F5344CB8AC3E}">
        <p14:creationId xmlns:p14="http://schemas.microsoft.com/office/powerpoint/2010/main" val="1376881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sociální zabezpečení a EU</a:t>
            </a:r>
          </a:p>
        </p:txBody>
      </p:sp>
      <p:sp>
        <p:nvSpPr>
          <p:cNvPr id="3" name="Zástupný symbol pro obsah 2"/>
          <p:cNvSpPr>
            <a:spLocks noGrp="1"/>
          </p:cNvSpPr>
          <p:nvPr>
            <p:ph idx="1"/>
          </p:nvPr>
        </p:nvSpPr>
        <p:spPr/>
        <p:txBody>
          <a:bodyPr/>
          <a:lstStyle/>
          <a:p>
            <a:pPr marL="541338" indent="-541338">
              <a:buSzPct val="70000"/>
              <a:buFont typeface="Wingdings" panose="05000000000000000000" pitchFamily="2" charset="2"/>
              <a:buChar char="q"/>
            </a:pPr>
            <a:r>
              <a:rPr lang="cs-CZ" dirty="0"/>
              <a:t>sociální zabezpečení je v kompetenci jednotlivých členských zemí</a:t>
            </a:r>
          </a:p>
          <a:p>
            <a:pPr marL="541338" indent="-541338">
              <a:buSzPct val="70000"/>
              <a:buFont typeface="Wingdings" panose="05000000000000000000" pitchFamily="2" charset="2"/>
              <a:buChar char="q"/>
            </a:pPr>
            <a:r>
              <a:rPr lang="cs-CZ" dirty="0"/>
              <a:t>EU usiluje o koordinaci sociálních systémů na základě otevřené metody koordinace sociálních systémů (příklady dobré praxe)</a:t>
            </a:r>
          </a:p>
          <a:p>
            <a:pPr marL="541338" indent="-541338">
              <a:buSzPct val="70000"/>
              <a:buFont typeface="Wingdings" panose="05000000000000000000" pitchFamily="2" charset="2"/>
              <a:buChar char="q"/>
            </a:pPr>
            <a:r>
              <a:rPr lang="cs-CZ" dirty="0"/>
              <a:t>Modernizace sociálních systémů </a:t>
            </a:r>
          </a:p>
          <a:p>
            <a:pPr marL="998538" lvl="1" indent="-541338">
              <a:buSzPct val="70000"/>
              <a:buFont typeface="Wingdings" panose="05000000000000000000" pitchFamily="2" charset="2"/>
              <a:buChar char="q"/>
            </a:pPr>
            <a:r>
              <a:rPr lang="cs-CZ" dirty="0"/>
              <a:t>„aby se vyplatilo pracovat“ (</a:t>
            </a:r>
            <a:r>
              <a:rPr lang="cs-CZ" dirty="0" err="1"/>
              <a:t>ČMKOS</a:t>
            </a:r>
            <a:r>
              <a:rPr lang="cs-CZ" dirty="0"/>
              <a:t> – „Konec levné práce!“</a:t>
            </a:r>
          </a:p>
          <a:p>
            <a:pPr marL="998538" lvl="1" indent="-541338">
              <a:buSzPct val="70000"/>
              <a:buFont typeface="Wingdings" panose="05000000000000000000" pitchFamily="2" charset="2"/>
              <a:buChar char="q"/>
            </a:pPr>
            <a:r>
              <a:rPr lang="cs-CZ" dirty="0"/>
              <a:t>úsilí o sociální integraci (prevence sociálního vyloučení)</a:t>
            </a:r>
          </a:p>
          <a:p>
            <a:pPr marL="998538" lvl="1" indent="-541338">
              <a:buSzPct val="70000"/>
              <a:buFont typeface="Wingdings" panose="05000000000000000000" pitchFamily="2" charset="2"/>
              <a:buChar char="q"/>
            </a:pPr>
            <a:r>
              <a:rPr lang="cs-CZ" dirty="0"/>
              <a:t>dlouhodobá udržitelnost důchodových systémů</a:t>
            </a:r>
          </a:p>
          <a:p>
            <a:pPr marL="998538" lvl="1" indent="-541338">
              <a:buSzPct val="70000"/>
              <a:buFont typeface="Wingdings" panose="05000000000000000000" pitchFamily="2" charset="2"/>
              <a:buChar char="q"/>
            </a:pPr>
            <a:r>
              <a:rPr lang="cs-CZ" dirty="0"/>
              <a:t>dlouhodobá udržitelnosti systémů dlouhodobé sociálně zdravotní péče</a:t>
            </a:r>
          </a:p>
        </p:txBody>
      </p:sp>
    </p:spTree>
    <p:extLst>
      <p:ext uri="{BB962C8B-B14F-4D97-AF65-F5344CB8AC3E}">
        <p14:creationId xmlns:p14="http://schemas.microsoft.com/office/powerpoint/2010/main" val="122940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záchranná sociální síť</a:t>
            </a:r>
          </a:p>
        </p:txBody>
      </p:sp>
      <p:sp>
        <p:nvSpPr>
          <p:cNvPr id="3" name="Zástupný symbol pro obsah 2"/>
          <p:cNvSpPr>
            <a:spLocks noGrp="1"/>
          </p:cNvSpPr>
          <p:nvPr>
            <p:ph idx="1"/>
          </p:nvPr>
        </p:nvSpPr>
        <p:spPr>
          <a:xfrm>
            <a:off x="838200" y="1438182"/>
            <a:ext cx="10515600" cy="5060271"/>
          </a:xfrm>
        </p:spPr>
        <p:txBody>
          <a:bodyPr/>
          <a:lstStyle/>
          <a:p>
            <a:pPr marL="0" indent="0">
              <a:buNone/>
            </a:pPr>
            <a:r>
              <a:rPr lang="cs-CZ" dirty="0"/>
              <a:t>cíl:</a:t>
            </a:r>
          </a:p>
          <a:p>
            <a:pPr marL="444500" indent="-444500">
              <a:buSzPct val="70000"/>
              <a:buFont typeface="Wingdings" panose="05000000000000000000" pitchFamily="2" charset="2"/>
              <a:buChar char="q"/>
            </a:pPr>
            <a:r>
              <a:rPr lang="cs-CZ" dirty="0"/>
              <a:t>přispět ke zprůchodnění ekonomické transformace</a:t>
            </a:r>
          </a:p>
          <a:p>
            <a:pPr marL="444500" indent="-444500">
              <a:buSzPct val="70000"/>
              <a:buFont typeface="Wingdings" panose="05000000000000000000" pitchFamily="2" charset="2"/>
              <a:buChar char="q"/>
            </a:pPr>
            <a:r>
              <a:rPr lang="cs-CZ" dirty="0"/>
              <a:t>zabránit propadu širokých vrstev populace do chudoby (do stavu hmotné nouze</a:t>
            </a:r>
          </a:p>
          <a:p>
            <a:pPr marL="0" indent="0">
              <a:buSzPct val="70000"/>
              <a:buNone/>
            </a:pPr>
            <a:r>
              <a:rPr lang="cs-CZ" dirty="0"/>
              <a:t>okruhy řešení:</a:t>
            </a:r>
          </a:p>
          <a:p>
            <a:pPr marL="444500" indent="-444500">
              <a:buSzPct val="70000"/>
              <a:buFont typeface="Wingdings" panose="05000000000000000000" pitchFamily="2" charset="2"/>
              <a:buChar char="q"/>
            </a:pPr>
            <a:r>
              <a:rPr lang="cs-CZ" dirty="0"/>
              <a:t>vznik nových sociálních institucí (ČSSZ, ÚP) a personální posílení stávajících (okresní úřady, obce s pověřeným obecním úřadem)</a:t>
            </a:r>
          </a:p>
          <a:p>
            <a:pPr marL="444500" indent="-444500">
              <a:buSzPct val="70000"/>
              <a:buFont typeface="Wingdings" panose="05000000000000000000" pitchFamily="2" charset="2"/>
              <a:buChar char="q"/>
            </a:pPr>
            <a:r>
              <a:rPr lang="cs-CZ" dirty="0"/>
              <a:t>koncipování nových sociálních dávek (podpora v nezaměstnanosti) a sociálních institutů (životní minimum, minimální mzda)</a:t>
            </a:r>
          </a:p>
          <a:p>
            <a:pPr marL="444500" indent="-444500">
              <a:buSzPct val="70000"/>
              <a:buFont typeface="Wingdings" panose="05000000000000000000" pitchFamily="2" charset="2"/>
              <a:buChar char="q"/>
            </a:pPr>
            <a:r>
              <a:rPr lang="cs-CZ" dirty="0"/>
              <a:t>zavedení principu valorizace sociálních dávek</a:t>
            </a:r>
          </a:p>
        </p:txBody>
      </p:sp>
    </p:spTree>
    <p:extLst>
      <p:ext uri="{BB962C8B-B14F-4D97-AF65-F5344CB8AC3E}">
        <p14:creationId xmlns:p14="http://schemas.microsoft.com/office/powerpoint/2010/main" val="364490718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13951</TotalTime>
  <Words>7709</Words>
  <Application>Microsoft Office PowerPoint</Application>
  <PresentationFormat>Širokoúhlá obrazovka</PresentationFormat>
  <Paragraphs>630</Paragraphs>
  <Slides>87</Slides>
  <Notes>0</Notes>
  <HiddenSlides>0</HiddenSlides>
  <MMClips>0</MMClips>
  <ScaleCrop>false</ScaleCrop>
  <HeadingPairs>
    <vt:vector size="6" baseType="variant">
      <vt:variant>
        <vt:lpstr>Použitá písma</vt:lpstr>
      </vt:variant>
      <vt:variant>
        <vt:i4>9</vt:i4>
      </vt:variant>
      <vt:variant>
        <vt:lpstr>Motiv</vt:lpstr>
      </vt:variant>
      <vt:variant>
        <vt:i4>2</vt:i4>
      </vt:variant>
      <vt:variant>
        <vt:lpstr>Nadpisy snímků</vt:lpstr>
      </vt:variant>
      <vt:variant>
        <vt:i4>87</vt:i4>
      </vt:variant>
    </vt:vector>
  </HeadingPairs>
  <TitlesOfParts>
    <vt:vector size="98" baseType="lpstr">
      <vt:lpstr>Arial</vt:lpstr>
      <vt:lpstr>Calibri</vt:lpstr>
      <vt:lpstr>Calibri Light</vt:lpstr>
      <vt:lpstr>Open Sans</vt:lpstr>
      <vt:lpstr>pt_sans</vt:lpstr>
      <vt:lpstr>Tahoma</vt:lpstr>
      <vt:lpstr>Times New Roman</vt:lpstr>
      <vt:lpstr>Verdana</vt:lpstr>
      <vt:lpstr>Wingdings</vt:lpstr>
      <vt:lpstr>Motiv Office</vt:lpstr>
      <vt:lpstr>5_Motiv Office</vt:lpstr>
      <vt:lpstr>Ekonomika a správa sociálního zabezpečení</vt:lpstr>
      <vt:lpstr>Prezentace aplikace PowerPoint</vt:lpstr>
      <vt:lpstr>Prezentace aplikace PowerPoint</vt:lpstr>
      <vt:lpstr>osnova</vt:lpstr>
      <vt:lpstr>Prezentace aplikace PowerPoint</vt:lpstr>
      <vt:lpstr>Prezentace aplikace PowerPoint</vt:lpstr>
      <vt:lpstr>Prezentace aplikace PowerPoint</vt:lpstr>
      <vt:lpstr>Prezentace aplikace PowerPoint</vt:lpstr>
      <vt:lpstr>záchranná sociální síť</vt:lpstr>
      <vt:lpstr>Prezentace aplikace PowerPoint</vt:lpstr>
      <vt:lpstr>Prezentace aplikace PowerPoint</vt:lpstr>
      <vt:lpstr>Prezentace aplikace PowerPoint</vt:lpstr>
      <vt:lpstr>Prezentace aplikace PowerPoint</vt:lpstr>
      <vt:lpstr>Prezentace aplikace PowerPoint</vt:lpstr>
      <vt:lpstr>Vývoj sociálních příjmů obyvatelstva </vt:lpstr>
      <vt:lpstr>Struktura sociálních příjmů obyvatelstva v r. 2022</vt:lpstr>
      <vt:lpstr>Důchodové pojištění https://www.mpsv.cz/web/cz/duchodove-pojisteni</vt:lpstr>
      <vt:lpstr>Důchodové pojištění</vt:lpstr>
      <vt:lpstr>Důchodové pojištění</vt:lpstr>
      <vt:lpstr>Důchodové pojištění</vt:lpstr>
      <vt:lpstr>Důchodové pojištění</vt:lpstr>
      <vt:lpstr>Důchodové pojištění</vt:lpstr>
      <vt:lpstr>Důchodové pojištění</vt:lpstr>
      <vt:lpstr>https://www.mpsv.cz/web/cz/kalkulacky</vt:lpstr>
      <vt:lpstr>Důchodové pojištění</vt:lpstr>
      <vt:lpstr>Důchodové pojištění</vt:lpstr>
      <vt:lpstr>Důchodové pojištění</vt:lpstr>
      <vt:lpstr>Důchodové pojištění</vt:lpstr>
      <vt:lpstr>Důchodové pojištění</vt:lpstr>
      <vt:lpstr>Důchodové pojištění</vt:lpstr>
      <vt:lpstr>Důchodové pojištění</vt:lpstr>
      <vt:lpstr>Důchodové pojištění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Nemocenské pojištění https://www.mpsv.cz/web/cz/nemocenske-pojisteni</vt:lpstr>
      <vt:lpstr>důchodová „reforma“</vt:lpstr>
      <vt:lpstr>Nemocenské pojištění</vt:lpstr>
      <vt:lpstr>Nemocenské pojištění</vt:lpstr>
      <vt:lpstr>Nemocenské pojištění</vt:lpstr>
      <vt:lpstr>Nemocenské pojištění</vt:lpstr>
      <vt:lpstr>Nemocenské pojištění</vt:lpstr>
      <vt:lpstr>Nemocenské pojištění</vt:lpstr>
      <vt:lpstr>Nemocenské pojištění</vt:lpstr>
      <vt:lpstr>Nemocenské pojištění</vt:lpstr>
      <vt:lpstr>Nemocenské pojištění https://www.mpsv.cz/web/cz/kalkulacka-pro-vypocet-davek-v-roce-2019</vt:lpstr>
      <vt:lpstr>Prezentace aplikace PowerPoint</vt:lpstr>
      <vt:lpstr>Prezentace aplikace PowerPoint</vt:lpstr>
      <vt:lpstr>Prezentace aplikace PowerPoint</vt:lpstr>
      <vt:lpstr>Státní politika zaměstnanosti</vt:lpstr>
      <vt:lpstr>Státní politika zaměstnanosti</vt:lpstr>
      <vt:lpstr>Státní politika zaměstnanosti</vt:lpstr>
      <vt:lpstr>Státní politika zaměstnanosti</vt:lpstr>
      <vt:lpstr>Státní politika zaměstnanosti</vt:lpstr>
      <vt:lpstr>Státní politika zaměstnanosti</vt:lpstr>
      <vt:lpstr>Státní politika zaměstnanosti</vt:lpstr>
      <vt:lpstr>Státní politika zaměstnanosti</vt:lpstr>
      <vt:lpstr>Státní politika zaměstnanosti</vt:lpstr>
      <vt:lpstr>Prezentace aplikace PowerPoint</vt:lpstr>
      <vt:lpstr>Prezentace aplikace PowerPoint</vt:lpstr>
      <vt:lpstr>Státní sociální podpora https://www.uradprace.cz/web/cz/informace-pro-obcany https://www.uradprace.cz/web/cz/vzory-vyplnenych-formularu</vt:lpstr>
      <vt:lpstr>Státní sociální podpora</vt:lpstr>
      <vt:lpstr>Státní sociální podpora</vt:lpstr>
      <vt:lpstr>Státní sociální podpora</vt:lpstr>
      <vt:lpstr>Státní sociální podpora</vt:lpstr>
      <vt:lpstr>Státní sociální  podpora</vt:lpstr>
      <vt:lpstr>Státní sociální podpora</vt:lpstr>
      <vt:lpstr>Prezentace aplikace PowerPoint</vt:lpstr>
      <vt:lpstr>Prezentace aplikace PowerPoint</vt:lpstr>
      <vt:lpstr>Pomoc v hmotné nouzi</vt:lpstr>
      <vt:lpstr>Pomoc v hmotné nouzi</vt:lpstr>
      <vt:lpstr>Pomoc hmotné nouzi  https://www.uradprace.cz/web/cz/informace-pro-obcany-1</vt:lpstr>
      <vt:lpstr>Pomoc v hmotné nouzi</vt:lpstr>
      <vt:lpstr>Pomoc v hmotné nouzi</vt:lpstr>
      <vt:lpstr>Pomoc v hmotné nouzi</vt:lpstr>
      <vt:lpstr>Pomoc v hmotné nouzi</vt:lpstr>
      <vt:lpstr>Prezentace aplikace PowerPoint</vt:lpstr>
      <vt:lpstr>příspěvek na péči https://www.uradprace.cz/web/cz/prispevek-na-peci</vt:lpstr>
      <vt:lpstr>příspěvek na péči</vt:lpstr>
      <vt:lpstr>Prezentace aplikace PowerPoint</vt:lpstr>
      <vt:lpstr>Prezentace aplikace PowerPoint</vt:lpstr>
      <vt:lpstr>Prezentace aplikace PowerPoint</vt:lpstr>
      <vt:lpstr>sociální zabezpečení a EU</vt:lpstr>
    </vt:vector>
  </TitlesOfParts>
  <Company>VÚPSV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Průša Ladislav</dc:creator>
  <cp:lastModifiedBy>Lada Průša</cp:lastModifiedBy>
  <cp:revision>128</cp:revision>
  <dcterms:created xsi:type="dcterms:W3CDTF">2018-11-10T06:12:45Z</dcterms:created>
  <dcterms:modified xsi:type="dcterms:W3CDTF">2025-03-13T13:31:50Z</dcterms:modified>
</cp:coreProperties>
</file>