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handoutMasterIdLst>
    <p:handoutMasterId r:id="rId49"/>
  </p:handoutMasterIdLst>
  <p:sldIdLst>
    <p:sldId id="256" r:id="rId4"/>
    <p:sldId id="392" r:id="rId5"/>
    <p:sldId id="260" r:id="rId6"/>
    <p:sldId id="399" r:id="rId7"/>
    <p:sldId id="492" r:id="rId8"/>
    <p:sldId id="456" r:id="rId9"/>
    <p:sldId id="458" r:id="rId10"/>
    <p:sldId id="457" r:id="rId11"/>
    <p:sldId id="459" r:id="rId12"/>
    <p:sldId id="460" r:id="rId13"/>
    <p:sldId id="461" r:id="rId14"/>
    <p:sldId id="462" r:id="rId15"/>
    <p:sldId id="463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72" r:id="rId25"/>
    <p:sldId id="473" r:id="rId26"/>
    <p:sldId id="479" r:id="rId27"/>
    <p:sldId id="477" r:id="rId28"/>
    <p:sldId id="480" r:id="rId29"/>
    <p:sldId id="464" r:id="rId30"/>
    <p:sldId id="465" r:id="rId31"/>
    <p:sldId id="466" r:id="rId32"/>
    <p:sldId id="468" r:id="rId33"/>
    <p:sldId id="475" r:id="rId34"/>
    <p:sldId id="469" r:id="rId35"/>
    <p:sldId id="471" r:id="rId36"/>
    <p:sldId id="491" r:id="rId37"/>
    <p:sldId id="481" r:id="rId38"/>
    <p:sldId id="482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39"/>
    <p:restoredTop sz="94658"/>
  </p:normalViewPr>
  <p:slideViewPr>
    <p:cSldViewPr snapToGrid="0">
      <p:cViewPr varScale="1">
        <p:scale>
          <a:sx n="102" d="100"/>
          <a:sy n="102" d="100"/>
        </p:scale>
        <p:origin x="184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2732A4-8A8C-9690-A7E2-F70BF539046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FED36A-F232-3A27-63E5-861784698A4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7648" y="0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7C6283-5F7E-1DF3-8AB9-C7E9FF371AE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0472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BBF588-609A-49B8-55AD-91C4871CE5F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7648" y="9430472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4B5C27-C2CD-7849-9A67-151DF37E7D82}" type="slidenum"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1618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197BEE-BC5A-7C64-B076-D8FF8B9830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20645" y="882652"/>
            <a:ext cx="7734296" cy="43513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7B3D58-4B53-32B8-3C4E-69BE3CEB07B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49350" y="5513191"/>
            <a:ext cx="5994440" cy="52228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48F24D3-F375-DC2E-24F9-D7EA15DB7C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DB9033-04BD-21D6-3D80-E39FE6DF2B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41325" y="0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A1E966-F03C-914E-C902-37FF442E817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1026777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3414B3-DAE6-05C8-2F9A-F206606C81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3D2FBC2-8945-8546-98A5-AFFE834519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4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E9D1D5C-24F8-B29F-BB84-A0BE4E6CD4F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E0813A-5273-9A42-9C05-61A06405111F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BFC0E2C-E706-EFCE-FC85-478B4A16F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2713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EF178DD-D6F6-BBB6-9D2D-85D06B8343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39B14-6B99-E54E-CC13-65CD1BE5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1E49C88-3289-AC7A-A161-69553801095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D9EEDCA-19C7-B238-3A04-7A76EEF8F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3E54F71-54C2-27E1-70F8-79713ECF4C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39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D3AF-FAF9-4B73-F630-DF39AC35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7D4A59B-A114-CC5F-A81F-00D6C9528264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601540B-3E9F-18C9-1FE2-8BA6547CF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074823C-51D9-DE3E-2168-61CA0AED66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20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D85E-F6A0-06C1-CC3A-5B6F1C1D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1C64345-39A9-4D9A-0244-F3206D3F552C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F5D2EDE-00D2-1C62-F9CA-DCCDD8A96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9635395-67E0-7BEC-04A3-8E3BBD69CB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18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DDEBF-8ABB-3E8B-DDED-EC5E1A96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EA9CD8F-2CBD-E520-1008-BDC3717EED05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5180C71-7E67-2E77-6A8B-0389A7F73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3DACFFA-A3C5-AB37-714E-B5F232FF1B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27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B5CF-5835-6900-1A8A-1AD3CFFE2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A855BB6-E1C9-7445-F82B-BD64AE943C3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3079DD1-D3F5-902E-585D-2AE66EEA6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296F76F-9D47-C536-54A7-D3A1CE95AA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35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9D4F5-3ED5-CDBD-842B-1AE95607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1D0E436-BB42-82BC-48D9-ACD3E334D048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1E78710-9D1E-7526-4655-F77BFBB35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397A157-426C-ED5A-4B27-6DD2E15C50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34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C32D-68BE-4594-449A-7DD4CD10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A4CAC0D-9AA7-3D2A-1E5D-4694B913863D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4B998FF-71EC-ECD3-F7F4-1C6FDD48B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E07FFA6-5734-8BB5-E291-CB02CE339D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619A-E751-6128-C188-2CC4D5A71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AD870A7-FEBE-B0DA-2902-13F08572A379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E3C8AF0-E13D-84D8-FA20-2BA17BFC8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5DD807E-5063-7CC2-D295-A477A11CE3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6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739D5-BC55-1F97-1520-02BACC0B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9825B8B-BBDD-15F1-D3EC-35B92B97B8A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025595D-A8EB-7AE1-7C98-5B2DFEFED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3BF18AF-10E9-B4D4-F1DC-61114FEDCE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447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6A88-829E-39A1-E7DD-1AF40C98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3D9860C-8F44-5DA6-6E1F-2AAF7CF7095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6953491-C9E3-6F1F-B38A-07EEF2EC1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F17AB87-F524-6103-C308-5AEE995279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41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1CB1FB2-0F41-2EDD-86D4-170809560CF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68D6A3-C8B8-7645-88C8-333AC4B564D7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B82D15-CEB4-71FC-1594-8FA1AB1C7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58B5400-1D71-3271-6747-7A132C0710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200C-CDC8-005A-8811-66F18226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B3589F4-4341-4D56-D121-733221AC4D1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8D1B64D-9C4E-EA33-42CA-FB1F21E36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FD661BD-6390-D1B1-3AE8-EB85D2254B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862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EB87-AFD5-FA45-22CD-E091194CD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43C5055-683B-CEAE-EB92-C0C3F2FDFC4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072BC21-F2ED-7C80-293A-A332E2A7B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FC39AC1-44EF-3AE2-A537-0A5D4858A3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980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77959-5912-9B40-073D-5B1D7831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756F98-A1C1-4BD3-DEDB-40B9ACA3452A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0B01429-D010-3289-5B45-0155F64B8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31B975E-FC8E-DEC6-D2A7-D9F7C034E0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78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C9E6-6340-8894-3801-EA9D9064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DCA404D-8273-96E8-6AD9-3F6D407A6502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F28D4D0-9E5B-C48D-D8AA-BE21D398D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3BA2D6B-E785-DF26-81B0-527AF6D5AD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96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2BA7-A4CB-DD4D-6F79-30482A9F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72F65A3-A73D-8442-ECE0-518FF3EE3FD4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4030B2F-0B92-9352-F994-4C0E0878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49E530A-56A0-28B2-B557-BAE79D5040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15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C2219-ED89-0B51-54A4-CD02BD5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4B108CB-2A78-3D52-B6BF-D09CE83243D4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73C60BB-FEEB-A152-1D2C-CACC8D636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3EDC725-F1BF-2335-CB53-B0E57C7761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886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9F512-D47F-34F8-C49A-96F51F95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2B9A050-5452-51BF-C5B8-E00BD42AA51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6127E87-563D-146A-A4C9-AEAF0F5A0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71027EA-28CB-8B2A-18F7-BCFA1C17B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957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E0256-7DFE-3BF0-AADF-34EEEDF04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3FAC494-7651-3DD2-8A7E-B9069815AA9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591C6DF-5ED3-4510-CC87-38AC5CBD1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E108BCF-21B4-84D5-31AF-3B9D5AC941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429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62AC-4F97-5B45-59D5-1891B8BC4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F72C95C-BF53-084D-DBD5-36C9C84E630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517DF2D-C659-DBF3-09A3-72BA0B629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A8AD852-7371-4782-85B2-79C92A0D46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545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6411-E034-A4E0-D307-84037379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A2CB2A2-AC78-E582-B23B-4E062FA7360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0B994A1-FE37-6EA6-387E-1FD32E459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6EAEA80-F0C8-56D8-5592-A13DFA9566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9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C88E691-A029-104E-C9FC-38F7F887E1A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783929-6CAF-4042-9EA1-2A7E4B01F692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A972704-131E-ED2F-FBD1-4D1DD37BA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F726EF7-83F9-D2E2-EA70-4763833A3D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32DE-A540-6DD3-5B32-752C44E3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4540679-F519-474B-C58F-F7892FFE63B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61880AB-6C5C-FD97-7D67-7EF134724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DCF9F36-1519-DDB6-1EE2-4234538933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105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3EF2-3F23-04CF-07C5-388EE859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D295ED7-43CF-4D2F-6C63-FB9CB8E1F5B9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9EF756B-0AF6-74F1-D479-DAFD5D970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B1F5A6E-643F-5961-40D3-2CAB78C5E9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58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FEA7-3736-4DCE-498E-4E392B8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797E63C-0FF1-CE36-0CD3-BCF3CEEF9282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49E9992-99C3-CBF7-8BEF-E42593FEB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22E84D3-7C3A-FD2D-AA3C-1B17F552C4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3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A5D31-04DE-872D-5029-EA65AAD7A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5B8DA8D-FC32-FB7F-0F06-B7D5D8ABB6F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65F0EDD-5544-229F-DA64-F35DE1977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1064BB8-A772-3FA5-4269-C1939DB3C7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59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11AA-A7E0-766E-FEA3-305B85AE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FE4DDD2-0E38-C600-A024-92388393F8A9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DA4D138-D804-6F3D-C13B-8E55E00A8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6706984-B6E7-CD64-BF38-B4CF210216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929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1D6D-DB5B-FD84-57E0-9C2046B5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6494A15-30CB-3B3A-AD83-867B21E98CE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7BE0B34-671C-078E-2F40-A226C8A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30FB3B9-2066-6E8D-6434-B081635D8E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528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A4DFE-6246-4B6B-00F8-315033FCF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AEA6C63-FA56-E634-78CB-F06051BBC92C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84759A5-30E3-A4A1-7AE5-6482AE44E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76E32CA-3ED9-E5CC-AFBA-E74298F70B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942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2C739-F524-AD8C-4993-E0A9B515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8887C01-4073-3FFF-255B-BCE37AD5B945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A27FD73-8642-BEC8-A7B5-40AE4DA07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9B5BBB6-34F8-7D83-8465-D3C8E2F766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70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453AD-C07A-FD75-65D8-4998294C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6BF9427-29EA-0774-092B-8BB6520B36F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B8B7D6A-2A7B-1A33-56E7-6E641E8CA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F5BA0DC-6845-2EF3-23B3-4E1028B272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93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38E7-5985-9531-BFE2-B17292A7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18EEB75-9C87-9979-2BCC-3BB2BA992BD8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0AFF1C9-CBCF-CF38-A497-0B38A557E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7ED5D49-5571-5E06-F216-6CA82B3160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01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5F2A673-82D6-9687-5BE0-114F05343DB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DD1DB6D-F54F-5613-E34E-324EB4CAC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C010C80-8CE5-1374-2253-F4DFCBCA1B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0998A-F9B8-185F-69D1-1D4B911B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32498C9-1B9F-F22C-4900-150447B2118A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502F898-09C0-E720-6E66-12A8BBB59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0460368-B7CA-1D43-7911-A38C5C4D9A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75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0681-E7AC-C07D-B582-3CE2A0BA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B1D7661-5308-ECC5-BC07-42534E04E27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394320E-AF77-A109-0D4B-7BF6E6E28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01F0623-BC1F-1B69-0156-39FD6F6CA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76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C39C4-BD72-7571-DE99-2566EF219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2B727A1-142B-EF13-0612-3B5D228F324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60AD19D-A0D7-F068-A570-C848C513D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414E876-A421-3230-8885-519BA007D4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951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138A7-77C2-669F-9383-90004E45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25DFA15-E5F1-9C69-F101-BCA992A13D75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C54FE1B-4925-FF6B-42B3-E17C7C3EF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F0DBBED-E74F-7E9A-E0AF-15F03B7902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328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C4A0-CB17-8447-E25F-6E1971CE6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F78AA34-1490-B24C-F07C-3426203B8DA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6B3715C-2832-C9BD-265C-AAD4A2A3B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74F91F5-9C6C-9D73-AA48-183AE3885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63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EEE4E-842B-816E-3E65-3480E2ED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72C2AD6-FC63-4603-1FD7-EE0B1815F0F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9C35ADC-A950-8190-FAB2-14B17ACF1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883EDF7-0866-F588-BEC1-9828C02528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7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C9CF-05D4-41D7-54BD-FF67D26D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63CE270-3C2D-9C80-9DB1-64868E9E50F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75E0286-7CBF-9057-DAC4-C3F9A5CF1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22F6151-D525-474F-C6ED-AA4F7D4A88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8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D84E5-AE31-396C-1450-F0BE2CD1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82DA87C-145A-D40E-261B-D0F3477B26A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02636B8-96E3-0F71-7ECE-37D4E4787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ED76E78-EF06-AF93-CC95-1C9FAF154F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67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1DBC3-4403-0861-B42C-FE11DBD9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BEC29AA-4811-E90F-0EC4-1F7C7434CA1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AF865DD-C32F-FDE7-8219-CEAB1A2FC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635844D-4107-381A-2FC1-495FE2D7B1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2EE0-B23D-16B2-CC47-2D19C5D8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C29AE8F-7995-2B9F-98EE-C4EFD466DCBC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FB1030A-6A92-9AB6-2343-7BE33B1AE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0DC656B-405C-4DDD-79CC-BCBF0C3A01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9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818BD-95A3-A97A-4BEF-17F67E2F33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A60D8F-65B3-BE9B-C56F-95C8CC3985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2577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5FCC3-7830-F245-F0E7-CC93E51491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634ECA-8A61-5E3E-335A-E8F59BBC221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824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4A31C5-7FB6-01DD-1F9D-9CFE7AC9BE5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4789"/>
            <a:ext cx="2057400" cy="43926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0E7A0B-252B-3B59-4F10-CC02133EE22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4789"/>
            <a:ext cx="6019796" cy="43926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88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E3EC2-7334-6DD8-B5AC-51E0CE8E8A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6E392B-41C2-B7C9-6B5D-BC1269C1D5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05E773-FC8C-6DDC-D1E2-B06F0DA039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BD8EE7-7D6E-DE61-3C9B-B444E051F0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7CCB4-5BE7-2146-B14D-B36E1C7B9B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12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E77F2-50D1-8463-C0B3-EA78C9980A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B1A36-7E4E-536B-3BCF-4E332985B13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73A1F0-A86D-E50D-FB3F-CDF50B29CD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8878DE-0D7C-C133-F12A-214F017940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4EBFD-DE4F-0B40-9AA9-17D3A863C2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2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420F3-1EC9-A5E4-A08E-8530B7115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7243E-341B-4FC3-E07B-B0F305A17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84D062-7ED1-A5EC-D8C1-4875C32B84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C43271-2BB5-B644-8307-766E21AC74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014B9-5603-FC45-93F9-F6763EE9DA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7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70AE3-F777-B2DA-6F59-8B0FE2E865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DD494-945E-83EA-E5F2-7580172529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19DAE2-C31F-2195-C47E-7CA5879E89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F3DA95-BA22-0CF3-78C6-4A6C083028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24EA39-1BE6-7DCD-5409-088EFB409F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E0CC3-A0B1-664B-AF6D-AFD375ADCF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0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CB1D5-3E0E-D7D8-A388-8DB914C080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73EA3-B6F6-FE7C-B8DA-2C9A9D2B4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92BC4-FABE-87A6-0E43-62089F1D2F8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0786AD-5339-D55A-9444-FEDC492CF08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E41B60-B723-B10C-2271-4ACE2D1202E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FD8EE8C-654A-27D4-6C94-242DBC25B6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47953F1-2ADC-62E7-0586-EEF818ED9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9BAF88-30BC-7C40-A5A2-94A58BA0B8E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7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20FB9-E754-DE06-2CC2-713999C30B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0FE9CF-63F4-0A18-3262-4885D0677C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3AD613-94C4-74A1-3FD5-821E3D3585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A12863-E94D-C340-B6A2-3013AE553F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0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58B9-0CB2-4D33-07D8-47FA00A3B3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600929-E72A-5318-3354-A1F1AA36EA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061C1-4E1A-4B4B-A0C2-96C5C61AD8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37594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0B28F-D83E-BF58-0A03-AEE8085D73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EE6A4-78DD-84B4-01D1-C972F40D4C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20FC87-D9C3-B4EF-95A5-0C23A43181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C74017-B74B-6E16-490D-20DD5CA915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9D060C-B8C0-2E97-A17E-C7035593FA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385FA-AB03-6549-B4F5-4838A97008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4C63C-6B28-CFED-2832-E48E36D773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9E38D-0ED9-E14B-827B-5BBD26DE23C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102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4A6D9-9CC0-F258-2883-6F736A316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9FC179-4F32-26E3-BCE5-1152A15D6E2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6A813E-F78C-48B2-65E3-4D4906CB56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E4A8CD-7A2E-6E2A-EF08-F9D88F6D16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2CDD27-3F5B-0CD0-42BC-7A42A034D5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CFBDC-F140-2B41-BC56-9351D19C5F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9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0EA3A-184A-ACE8-DB01-9D3554F430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AA86B8-9CF3-12BA-6338-DEDCA8F292E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1585A-E38D-003D-D5EC-3D3B0C1617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879936-69D3-D1D8-81C8-2F2511253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9CFCCD-B818-2D4F-922B-9CB82FAD949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1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AD0A70-0E11-EA41-0955-504DF5E1B93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78595" y="195260"/>
            <a:ext cx="2108204" cy="440214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EFAAA6-CA1F-BEF0-1A2A-72C764EC2E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52410" y="195260"/>
            <a:ext cx="6173791" cy="44021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D01D5-E54D-23E6-4289-B7C47D28E6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DA4AE9-2B48-17B5-38A3-13F360642D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4296C-9374-204F-9DE8-4FDE1FD96B2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D1656-8739-74EE-F63B-EC561DD26F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3815C3-B9CB-2BB3-64D5-481F4E85368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83639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452C-24B4-B4FA-E7C1-57551E6E8B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A193E-81F2-B8BE-70A4-C6B138292F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46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8CD2F-8918-109A-EA77-03E598F5D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C17C2C-CE18-2836-F5CA-D1B6A15741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2550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C3948-7A43-8498-03F9-3E4CF5F6C4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13721-A766-9A16-BB62-5916A1DEB2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6EE489-EE6A-F228-21D5-D520F80B05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848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BD0EF-2627-2A4F-B7D5-2B12B71DE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17C6B-5F53-926C-748D-01B5590B6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0D2233-A392-E9C3-E25F-0F164C3990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B23039-5044-AAD2-BBE9-4946F747CBF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A210F4-82B1-A1EF-0B55-12706388C3F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124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1F278-80A5-5829-015E-B91FDAA7AB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84360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88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CAA95-9C6C-0658-0191-61A764FAAF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A85F1-806C-E08F-7EE8-02424BF9C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078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6F675-D7DA-A4EF-EF21-23970CC46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44775-3C85-3F89-B942-41F592B5E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8BF985-4A84-13F3-9094-81F1464978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86109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1400F-DEE8-8FDF-2DE4-A9311510C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D3BFB3-7B96-B682-8C5A-9AF1AFB70D0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F59F58-9D5F-4373-4B43-42685F9A55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7088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3E3DA-B933-BFAE-9D71-D65AC8084E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BF8198-082E-0939-79E7-AF7FE1BAC69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68044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DA09B68-0316-8B24-2218-7DFBA5E1112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4789"/>
            <a:ext cx="2057400" cy="43926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018112-6F04-CCBE-D363-854E6A2759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4789"/>
            <a:ext cx="6019796" cy="43926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169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DB153-235F-0466-EC67-EBBF874AF8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8C75B-E99B-B164-7EF3-3D882CC970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40E0DA-E589-F15B-43CD-0B325A18C1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2356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559C8-D08B-AD0B-86C8-8DAD616D5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85B1CE-CBC6-C219-711E-9D2335A86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D2A1DA-CA33-8560-A33B-10B953B6A4B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D17D32-06BA-61BD-975F-CA525A85154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EDD785-8864-144A-C82F-D1DE52237C2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5608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7723-95A5-EBC9-DCFD-CDEC6D1ADF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967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1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7039C-5FE5-E21A-3638-8FBF47CB1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378D2-AB98-E68B-D35D-C85265A2FF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D868D5-A983-1FD4-DC3D-46D08D5F33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223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BDCCD-B075-5982-49E0-F18C1E258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D81B8B-1ED2-19B5-50CD-EAE460932B4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2D904E-F5CD-1D03-D08F-16E9E64D7C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036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14810B-DDA9-DE88-D8CA-2C346EF27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C7DB38-3B02-6361-51B6-5AB21C9063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18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98AE2D8E-9D43-D5F8-CA7E-EDDDB9C2F05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56358" y="226798"/>
            <a:ext cx="955794" cy="745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C624501-2FB1-FA09-65A3-A1007F973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642" y="195480"/>
            <a:ext cx="4536000" cy="507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cs-CZ"/>
              <a:t>Klepněte pro úpravu formátu titulního textuNázev listu</a:t>
            </a:r>
          </a:p>
        </p:txBody>
      </p:sp>
      <p:sp>
        <p:nvSpPr>
          <p:cNvPr id="4" name="Přímá spojnice 8">
            <a:extLst>
              <a:ext uri="{FF2B5EF4-FFF2-40B4-BE49-F238E27FC236}">
                <a16:creationId xmlns:a16="http://schemas.microsoft.com/office/drawing/2014/main" id="{672C9942-BF0E-1FA0-0D57-FAA57BAD862E}"/>
              </a:ext>
            </a:extLst>
          </p:cNvPr>
          <p:cNvSpPr/>
          <p:nvPr/>
        </p:nvSpPr>
        <p:spPr>
          <a:xfrm>
            <a:off x="251277" y="699479"/>
            <a:ext cx="741671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 cap="flat">
            <a:solidFill>
              <a:srgbClr val="655481"/>
            </a:solidFill>
            <a:custDash>
              <a:ds d="134572" sp="134572"/>
            </a:custDash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Přímá spojnice 10">
            <a:extLst>
              <a:ext uri="{FF2B5EF4-FFF2-40B4-BE49-F238E27FC236}">
                <a16:creationId xmlns:a16="http://schemas.microsoft.com/office/drawing/2014/main" id="{E7857295-64BD-36B3-B56D-9AA89FFF313A}"/>
              </a:ext>
            </a:extLst>
          </p:cNvPr>
          <p:cNvSpPr/>
          <p:nvPr/>
        </p:nvSpPr>
        <p:spPr>
          <a:xfrm>
            <a:off x="251277" y="4731837"/>
            <a:ext cx="866052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 cap="flat">
            <a:solidFill>
              <a:srgbClr val="655481"/>
            </a:solidFill>
            <a:custDash>
              <a:ds d="134572" sp="134572"/>
            </a:custDash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Zástupný symbol pro zápatí 18">
            <a:extLst>
              <a:ext uri="{FF2B5EF4-FFF2-40B4-BE49-F238E27FC236}">
                <a16:creationId xmlns:a16="http://schemas.microsoft.com/office/drawing/2014/main" id="{95ABEE64-A0C7-4AA0-E60B-45AE251A5F2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36162" y="4731837"/>
            <a:ext cx="2895118" cy="27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8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Lucida Sans Unicode" pitchFamily="2"/>
                <a:cs typeface="Times New Roman" pitchFamily="18"/>
              </a:defRPr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7" name="Zástupný symbol pro číslo snímku 19">
            <a:extLst>
              <a:ext uri="{FF2B5EF4-FFF2-40B4-BE49-F238E27FC236}">
                <a16:creationId xmlns:a16="http://schemas.microsoft.com/office/drawing/2014/main" id="{22B73D8E-BF97-1E42-654D-04C611A0F2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812359" y="4731837"/>
            <a:ext cx="1079641" cy="27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2B042B7-D874-E843-8058-160C6E1A485D}" type="slidenum">
              <a:t>‹#›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9869331-AAE3-CCF8-BFD7-8DF4EB9B7D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4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Times New Roman" pitchFamily="18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1A08CC-CEED-FC70-9E5E-B4A7EC059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199419-1D6F-EFBD-B101-6D97F563D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18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niprostor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Beveridge#cite_note-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00BE5804-E605-E88C-AD4D-023C5749CE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8361" y="555479"/>
            <a:ext cx="1699202" cy="13251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7">
            <a:extLst>
              <a:ext uri="{FF2B5EF4-FFF2-40B4-BE49-F238E27FC236}">
                <a16:creationId xmlns:a16="http://schemas.microsoft.com/office/drawing/2014/main" id="{65C4E548-1077-2AB7-9BE3-A31A29A6E900}"/>
              </a:ext>
            </a:extLst>
          </p:cNvPr>
          <p:cNvSpPr/>
          <p:nvPr/>
        </p:nvSpPr>
        <p:spPr>
          <a:xfrm>
            <a:off x="251642" y="267480"/>
            <a:ext cx="5616363" cy="460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655481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DC896C7-5C9E-B892-A3B4-B15216CA5A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642" y="699479"/>
            <a:ext cx="5112355" cy="2159995"/>
          </a:xfrm>
        </p:spPr>
        <p:txBody>
          <a:bodyPr lIns="90004" tIns="44997" rIns="90004" bIns="44997" anchor="t"/>
          <a:lstStyle/>
          <a:p>
            <a:pPr lvl="0"/>
            <a:r>
              <a:rPr lang="cs-CZ" sz="2000" b="1" dirty="0">
                <a:solidFill>
                  <a:srgbClr val="FFFFFF"/>
                </a:solidFill>
                <a:cs typeface="Times New Roman" pitchFamily="18"/>
              </a:rPr>
              <a:t>Právo sociálního zabezpečení</a:t>
            </a:r>
            <a:endParaRPr lang="cs-CZ" sz="2000" b="1" dirty="0">
              <a:cs typeface="Times New Roman" pitchFamily="18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A54F0E3F-62D6-A705-BF00-3E9CC99DF3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63639" y="3219840"/>
            <a:ext cx="3888001" cy="1367640"/>
          </a:xfrm>
        </p:spPr>
        <p:txBody>
          <a:bodyPr lIns="90004" tIns="44997" rIns="90004" bIns="44997"/>
          <a:lstStyle/>
          <a:p>
            <a:pPr lvl="0" algn="r">
              <a:spcAft>
                <a:spcPts val="0"/>
              </a:spcAft>
            </a:pPr>
            <a:endParaRPr lang="cs-CZ" sz="1200" dirty="0">
              <a:solidFill>
                <a:srgbClr val="FFFFFF"/>
              </a:solidFill>
            </a:endParaRPr>
          </a:p>
          <a:p>
            <a:pPr lvl="0" algn="r"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  <a:cs typeface="Times New Roman" pitchFamily="18"/>
              </a:rPr>
              <a:t>letní semestr 2025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30D0834-3623-744B-B8E7-4C6D271694A0}"/>
              </a:ext>
            </a:extLst>
          </p:cNvPr>
          <p:cNvSpPr/>
          <p:nvPr/>
        </p:nvSpPr>
        <p:spPr>
          <a:xfrm>
            <a:off x="6955923" y="3723839"/>
            <a:ext cx="2015995" cy="115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JUDr. Michal Vítek, Ph.D.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Odborný asistent, ÚVSSP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michal.vitek@fvp.slu.cz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1FDA7-26F5-2FB5-7BC9-91A2A946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812B5-F4EE-6179-2C82-0FDCB214F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CE5256-38BF-DA32-D317-3993BA474D1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363C37-818C-76A0-FB1A-B0A201B21A35}"/>
              </a:ext>
            </a:extLst>
          </p:cNvPr>
          <p:cNvSpPr txBox="1"/>
          <p:nvPr/>
        </p:nvSpPr>
        <p:spPr>
          <a:xfrm>
            <a:off x="479685" y="1034320"/>
            <a:ext cx="713531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Československá republika (1918– 1938):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legislativní „smršť“ také v oblasti sociálního pojištění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zákon č. 221/1924 </a:t>
            </a:r>
            <a:r>
              <a:rPr lang="cs-CZ" sz="1400" b="1" dirty="0" err="1"/>
              <a:t>Sb.z</a:t>
            </a:r>
            <a:r>
              <a:rPr lang="cs-CZ" sz="1400" b="1" dirty="0"/>
              <a:t> a n. o pojištění zaměstnanců pro případ nemoci, invalidity a stáří</a:t>
            </a:r>
            <a:r>
              <a:rPr lang="cs-CZ" sz="1400" dirty="0"/>
              <a:t>, účinný od 1.7.1926 – nejvýznamnější norma, základní norma, která stanoví povinné pojištění všech zaměstnanců (prakticky dělnictvo, úředníci a státní zaměstnanci vyloučeni). Nemocenské pojištění provádí nemocenské pojišťovny, pojištění invalidní a starobní poskytuje Ústřední sociální pojišťovna jako ústřední orgán ČSR se sídlem v Praze.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Poskytuje se zejména: pomoc v nemoci (lékařská pomoc, léčiva, výlohy), pomoc v mateřství a pohřebné. Nemocenská se poskytuje nejdéle po dobu 1 roku, výše závislá na zařazení zaměstnance do příslušných platových tříd (10 tříd)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 invalidního a starobního pojištění se poskytuje zejména: důchod invalidní, starobní, vyrovnávací příplatky, důchod vdovský, vdovecký, sirotčí důchod a odbytné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Polovinu pojistného hradí zaměstnanec a polovinu zaměstnavatel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1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29D02-2471-52ED-ED4E-D804DDF4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3A158-DC2C-488E-FF33-0884757D0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79DE61-D8A0-98D8-DD2A-512943A0719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5BDFFD-8346-08B6-5716-676B183983ED}"/>
              </a:ext>
            </a:extLst>
          </p:cNvPr>
          <p:cNvSpPr txBox="1"/>
          <p:nvPr/>
        </p:nvSpPr>
        <p:spPr>
          <a:xfrm>
            <a:off x="479685" y="1034320"/>
            <a:ext cx="71353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Československá republika (1918– 1938):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221/1925 </a:t>
            </a:r>
            <a:r>
              <a:rPr lang="cs-CZ" sz="1400" dirty="0" err="1"/>
              <a:t>Sb.z</a:t>
            </a:r>
            <a:r>
              <a:rPr lang="cs-CZ" sz="1400" dirty="0"/>
              <a:t>. a n.: o nemocenském pojištění veřejných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43/1929 </a:t>
            </a:r>
            <a:r>
              <a:rPr lang="cs-CZ" sz="1400" dirty="0" err="1"/>
              <a:t>Sb.z</a:t>
            </a:r>
            <a:r>
              <a:rPr lang="cs-CZ" sz="1400" dirty="0"/>
              <a:t> a n.: státní starobní podpory, stanovení nároků na důchod pro zaměstnance, kteří byli nemajetní, výdělku neschopní a dovršili věku 65 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dirty="0"/>
              <a:t>Chudinská péče za první republiky byla organizována zejména domovskými obcemi, které zřizovaly starobince, chudobince, sirotčince, útulky, obecní kuchyně. </a:t>
            </a:r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37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3AC08-9C27-F4CB-4CAB-F19A83D1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725AB-2BFF-80C8-EBA3-F1976FA0B1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E0E14-FC73-B60F-DFC7-37C38236AAF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6C149E-8146-4B1F-7436-58040BB3921A}"/>
              </a:ext>
            </a:extLst>
          </p:cNvPr>
          <p:cNvSpPr txBox="1"/>
          <p:nvPr/>
        </p:nvSpPr>
        <p:spPr>
          <a:xfrm>
            <a:off x="479685" y="1034320"/>
            <a:ext cx="71353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Reformy po roce 1946: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99/1948 Sb., o národním pojištění – významná legislativní změna, vychází obsahově z </a:t>
            </a:r>
            <a:r>
              <a:rPr lang="cs-CZ" sz="1400" dirty="0" err="1"/>
              <a:t>Beveridgovy</a:t>
            </a:r>
            <a:r>
              <a:rPr lang="cs-CZ" sz="1400" dirty="0"/>
              <a:t> zprávy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Sjednocení roztříštěné úpravy sociálního pojištění v jedné právní normě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Vytvoření jednotného státního systému národního pojištění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Zrovnoprávnění nároků dělníků a „</a:t>
            </a:r>
            <a:r>
              <a:rPr lang="cs-CZ" sz="1400" dirty="0" err="1"/>
              <a:t>white</a:t>
            </a:r>
            <a:r>
              <a:rPr lang="cs-CZ" sz="1400" dirty="0"/>
              <a:t> </a:t>
            </a:r>
            <a:r>
              <a:rPr lang="cs-CZ" sz="1400" dirty="0" err="1"/>
              <a:t>collar</a:t>
            </a:r>
            <a:r>
              <a:rPr lang="cs-CZ" sz="1400" dirty="0"/>
              <a:t>“ profesí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Pojištění je povinné a vzniká v podstatě začátkem výdělečné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Platil pouze několik let 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58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82FF-D552-9539-26EC-F1859F9C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F66F-4DEB-2DC3-B30E-28759AA3B6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333200-6C2F-22D5-0CDF-497BD167871A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2A42F1-816D-C64A-AFE3-25485FCA74D5}"/>
              </a:ext>
            </a:extLst>
          </p:cNvPr>
          <p:cNvSpPr txBox="1"/>
          <p:nvPr/>
        </p:nvSpPr>
        <p:spPr>
          <a:xfrm>
            <a:off x="479685" y="1034320"/>
            <a:ext cx="713531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Vývoj v letech 1949 až 1989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54/1956 Sb., o nemocenském pojištění zaměstnanců (platil s novelami až do roku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55/1956 Sb., o sociálním zabezpečení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101/1964 Sb., o sociálním zabezpečení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103/1964 Sb., o sociálním zabezpečení družstevních rolníků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121/1975 Sb., o sociálním zabezpečení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27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020C9-AD34-B73A-ED08-27883FFA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48B0C-FB38-76F8-BC22-EE96679DF9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860B33-51CA-D644-B0D6-B283BEBE6B1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E176AA-5B21-7FCB-2DDC-9D3D715138F2}"/>
              </a:ext>
            </a:extLst>
          </p:cNvPr>
          <p:cNvSpPr txBox="1"/>
          <p:nvPr/>
        </p:nvSpPr>
        <p:spPr>
          <a:xfrm>
            <a:off x="479685" y="1034320"/>
            <a:ext cx="71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Sociální výdaje v optice rozpočtu ČR 2025</a:t>
            </a:r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8" name="Obrázek 7" descr="Obsah obrázku text, snímek obrazovky, Značka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B5BB6D8-4E3C-9ED7-0E65-69B26FDD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" y="1345572"/>
            <a:ext cx="6471569" cy="34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BFC1-1D99-B30A-2797-128B9E111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E33B7-B3B8-D9F0-FAC4-7401EAF6A3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2EBA8A-93C0-778F-2116-4F37267EBCA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E21E08-AC57-6C4A-186D-FAE4879FB6F4}"/>
              </a:ext>
            </a:extLst>
          </p:cNvPr>
          <p:cNvSpPr txBox="1"/>
          <p:nvPr/>
        </p:nvSpPr>
        <p:spPr>
          <a:xfrm>
            <a:off x="695327" y="1228749"/>
            <a:ext cx="71353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Demografie České republiky</a:t>
            </a:r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ED56B4-E997-A723-F81F-F547778D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2" y="892929"/>
            <a:ext cx="806986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7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363D-3D8E-65CC-87EF-D9A5BF66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5DC12-56CD-5616-32D3-55294FD2B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F66BDF-794E-7ED8-1894-CBDE74D6A0C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D1CB37-B04D-3BF4-FCC2-AE7606DB14AA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C137BD8-3F5B-F33A-D895-B9A241C6E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A866014-1992-B8B7-96EB-F8A44A7B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" y="702715"/>
            <a:ext cx="7135318" cy="3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0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64ADA-7375-3703-FDE6-E4F3D9C3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D425-F56F-B6B5-2FEC-96B9500152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D2ABEB-BAF1-D2CA-DE37-159D7BDEDE9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EC61EB-E350-7323-36D2-1671B717541B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43E14-0BE8-F391-4802-27C5797E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4" y="702715"/>
            <a:ext cx="6790841" cy="4015331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8BEE28E-FC00-F26A-A0CF-E28D2BAF94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46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C3AE-0EFE-AE77-5083-EF153D85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A938F-9EFF-23DA-3822-F9BDC114C3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63F95-3E13-A23E-6D4C-3D5B4847449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AA656B-2D0B-1086-D996-80B37004B04C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766D1B6-A92A-0DCC-26FD-F0512AFC7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B2DA15-D88C-A150-B3D0-02965D8B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4" y="702715"/>
            <a:ext cx="7022196" cy="39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186E-CD80-6FB0-928F-D5DB7703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46AAE-16AD-BABF-0566-EE29186C36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4C5A89-6955-843A-4F27-8D9D9D1798AD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7E11F0-134D-AD09-7FE1-F6B167F92E3F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B7031A7-62BE-96D4-7000-B542F2B7C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8416D3-ECE3-D0D3-E1D3-798D5089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2" y="702714"/>
            <a:ext cx="7356523" cy="39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84CA9-D6DA-9E78-D565-E71CBAE81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>
                <a:cs typeface="Arial" pitchFamily="2"/>
              </a:rPr>
              <a:t>Podmínky absolvování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F74997-6A83-4894-C779-10EB6EA661D4}"/>
              </a:ext>
            </a:extLst>
          </p:cNvPr>
          <p:cNvSpPr/>
          <p:nvPr/>
        </p:nvSpPr>
        <p:spPr>
          <a:xfrm>
            <a:off x="395642" y="987478"/>
            <a:ext cx="6768361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Zisk 80 kvalifikačních bodů.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Body je možné získat: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Aktivní účastí v rozsahu max. 10 bodů (účast nad 70%)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Vypracováním eseje na </a:t>
            </a: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zvolené téma v rozsahu max. 10 bodů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Písem</a:t>
            </a: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ným testem z předmětu max. 100 bodů 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457200" marR="0" lvl="1" indent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Doporučená literatura: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Zákon + komentář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Studijní opory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Monografie (zejména </a:t>
            </a:r>
            <a:r>
              <a:rPr lang="cs-CZ" sz="1400" b="0" i="0" u="none" strike="noStrike" kern="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Wolters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cs-CZ" sz="1400" b="0" i="0" u="none" strike="noStrike" kern="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Kluwer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)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www.epravo.cz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, 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www.pravniprostor.cz</a:t>
            </a: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2229-A855-56B8-FDAF-E1AD5FDE1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63768-C2FB-C502-BFF6-20D3ECA010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2CD137-4CF3-1F5D-CA99-E6EED43E1B6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BFC0EA-A79D-A146-E082-AF33FF47D64E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F99D848-625D-A972-7AD2-5C240C318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B14A5F-4572-F961-ADFD-265FD063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7" y="702714"/>
            <a:ext cx="7343825" cy="41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71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43FD7-CF86-99C1-6D7F-FADE25CE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49F62-A5AC-B888-AC02-0626524776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DBEAAA-F667-41E0-8B7F-F702C433931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394C7F-A510-6448-5D54-FC087AE3D495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6BD0988-B230-FCA7-2B2B-0AB2DBD2B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B7611D-3842-CD0E-8F23-9457F71B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3" y="731573"/>
            <a:ext cx="7742176" cy="3377607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729DF5C-08E6-BAEC-8C64-6B2F0AC72DEE}"/>
              </a:ext>
            </a:extLst>
          </p:cNvPr>
          <p:cNvGraphicFramePr>
            <a:graphicFrameLocks noGrp="1"/>
          </p:cNvGraphicFramePr>
          <p:nvPr/>
        </p:nvGraphicFramePr>
        <p:xfrm>
          <a:off x="4309698" y="1203325"/>
          <a:ext cx="524604" cy="3394075"/>
        </p:xfrm>
        <a:graphic>
          <a:graphicData uri="http://schemas.openxmlformats.org/drawingml/2006/table">
            <a:tbl>
              <a:tblPr/>
              <a:tblGrid>
                <a:gridCol w="36006">
                  <a:extLst>
                    <a:ext uri="{9D8B030D-6E8A-4147-A177-3AD203B41FA5}">
                      <a16:colId xmlns:a16="http://schemas.microsoft.com/office/drawing/2014/main" val="3001460017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1620702774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1991974543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2165364532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687707376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1201081264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3374052291"/>
                    </a:ext>
                  </a:extLst>
                </a:gridCol>
              </a:tblGrid>
              <a:tr h="68942"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 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nemocenského pojištění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státní sociální podpory*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pěstounské péče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pomoci v hmotné nouzi**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pro osoby se zdravotním postižením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příspěvek na péči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966036"/>
                  </a:ext>
                </a:extLst>
              </a:tr>
              <a:tr h="84852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Česko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45 451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54 085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4 929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5 858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3 759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37 175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270169"/>
                  </a:ext>
                </a:extLst>
              </a:tr>
              <a:tr h="25985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Hlavní město Praha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9 178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7 001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360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557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298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3 120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16273"/>
                  </a:ext>
                </a:extLst>
              </a:tr>
              <a:tr h="24394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Středočeský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4 643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6 460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524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526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419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4 211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457797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Jihočeský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2 407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2 961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269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2 359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05210"/>
                  </a:ext>
                </a:extLst>
              </a:tr>
              <a:tr h="19622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Plzeňský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2 418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2 462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287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217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2 203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599850"/>
                  </a:ext>
                </a:extLst>
              </a:tr>
              <a:tr h="24394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Karlovarský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774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1 373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1 041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842087"/>
                  </a:ext>
                </a:extLst>
              </a:tr>
              <a:tr h="18031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Ústecký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2 738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4 822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526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938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312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2 902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341365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Liberecký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1 551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2 343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263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1 648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27230"/>
                  </a:ext>
                </a:extLst>
              </a:tr>
              <a:tr h="307588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Královéhradecký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2 198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2 648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213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2 156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69273"/>
                  </a:ext>
                </a:extLst>
              </a:tr>
              <a:tr h="22803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Pardubický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2 035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2 446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193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1 861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505882"/>
                  </a:ext>
                </a:extLst>
              </a:tr>
              <a:tr h="19622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Kraj Vysočina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1 852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2 259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180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130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196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1 995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4068"/>
                  </a:ext>
                </a:extLst>
              </a:tr>
              <a:tr h="25985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Jihomoravský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5 082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6 188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439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517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444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4 386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3248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Olomoucký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2 392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3 103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271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388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2 369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387325"/>
                  </a:ext>
                </a:extLst>
              </a:tr>
              <a:tr h="18031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Zlínský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2 646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2 587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175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2 443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39625"/>
                  </a:ext>
                </a:extLst>
              </a:tr>
              <a:tr h="307588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Moravskoslezský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5 536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7 432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933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1 225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425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 dirty="0">
                          <a:effectLst/>
                        </a:rPr>
                        <a:t>4 479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517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2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3A82-2543-E984-0753-8B127FC4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2ADD2-4A50-2DAD-EF84-02736EC138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7A156B-FCF6-D964-4166-71C965BB63E8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038A7B-9B5E-CDAF-4E4E-47B408C18963}"/>
              </a:ext>
            </a:extLst>
          </p:cNvPr>
          <p:cNvSpPr txBox="1"/>
          <p:nvPr/>
        </p:nvSpPr>
        <p:spPr>
          <a:xfrm>
            <a:off x="-115226" y="1397877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F165DC8-0FA5-D28E-F2AE-95E51AFA5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8A30DB4-8439-ABCF-C6D3-9482F643A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5" y="837461"/>
            <a:ext cx="6472744" cy="4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943F-4753-BA2B-D32B-94BAA367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3110F-350C-670D-2D5C-574FDA56B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386D10-EC53-3A38-F8F4-7EE4C7652F4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A53E5D-4850-77C8-249C-4B08C7F9A965}"/>
              </a:ext>
            </a:extLst>
          </p:cNvPr>
          <p:cNvSpPr txBox="1"/>
          <p:nvPr/>
        </p:nvSpPr>
        <p:spPr>
          <a:xfrm>
            <a:off x="-115226" y="1397877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AD62EF6-D6C8-2AFA-C2E0-0C95917D48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EAD714-4430-9CE8-16A4-A67A6CEB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0" y="825538"/>
            <a:ext cx="6562050" cy="3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FD488-7618-04F7-3774-B50F3388E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A8558-65B9-BD06-29A7-BC7DF81627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6324522" cy="507235"/>
          </a:xfrm>
        </p:spPr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Problémy společnosti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9842C6-58DA-55D9-03EA-A487D7C92B8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F9285D-6E17-3ED5-F6E8-8099A6922DCE}"/>
              </a:ext>
            </a:extLst>
          </p:cNvPr>
          <p:cNvSpPr txBox="1"/>
          <p:nvPr/>
        </p:nvSpPr>
        <p:spPr>
          <a:xfrm>
            <a:off x="-36944" y="1451689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CC11D25-C1BA-EF36-E57B-8E012B55C0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307" y="771744"/>
            <a:ext cx="7790493" cy="3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Sociální událost je definována jako 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okolnost s níž právo spojuje vznik, změnu nebo zánik práv a povinností, s jejichž pomocí lze předejít, zmírnit nebo překonat tíživou životní situaci, která je způsobena takovou událostí.</a:t>
            </a: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Třídění soc. událostí: </a:t>
            </a: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- v užším slova smyslu a širším slova smyslu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- 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přirozené vs. nepřirozené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- biologické vs. sociální</a:t>
            </a: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- předvídatelné vs. nepředvídatelné</a:t>
            </a: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Jednotlivé druhy soc. události: stáří, chudoba, nemoc, ostatní (konkrétní: narození dítěte atd.)</a:t>
            </a:r>
          </a:p>
          <a:p>
            <a:endParaRPr lang="cs-CZ" baseline="30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75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CB75-CF43-5B68-1391-1EFA0337E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34C78-4F5F-1BE1-9365-EFFC4EBFC7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6324522" cy="507235"/>
          </a:xfrm>
        </p:spPr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Problémy společnosti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EB53B3-A5B8-7A4D-B264-C1A2162DC48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7D29C0-F055-9FF3-1E2D-792C9DD4F635}"/>
              </a:ext>
            </a:extLst>
          </p:cNvPr>
          <p:cNvSpPr txBox="1"/>
          <p:nvPr/>
        </p:nvSpPr>
        <p:spPr>
          <a:xfrm>
            <a:off x="-36944" y="1451689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D110081-C448-0A64-294A-3E0633C34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771744"/>
            <a:ext cx="7213600" cy="3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lphaUcParenR"/>
            </a:pPr>
            <a:r>
              <a:rPr lang="cs-CZ" dirty="0"/>
              <a:t>Problematika spojená s chudobou a sociálním vyloučením:</a:t>
            </a:r>
          </a:p>
          <a:p>
            <a:r>
              <a:rPr lang="cs-CZ" dirty="0"/>
              <a:t> - cca. 668 tis. osob v exekuci a v dluhové pasti, 149 tis. osob s větším množstvím exekucí</a:t>
            </a:r>
          </a:p>
          <a:p>
            <a:r>
              <a:rPr lang="cs-CZ" dirty="0"/>
              <a:t> - cca. 7,6% populace v exekucích, celkem 4,1 mil. vedených řízení</a:t>
            </a:r>
          </a:p>
          <a:p>
            <a:r>
              <a:rPr lang="cs-CZ" dirty="0"/>
              <a:t> - 620 mld. Kč vymáhaná částka (2022)</a:t>
            </a:r>
          </a:p>
          <a:p>
            <a:r>
              <a:rPr lang="cs-CZ" dirty="0"/>
              <a:t> - cca. 1 mil. osob na hranici chudoby</a:t>
            </a:r>
          </a:p>
          <a:p>
            <a:r>
              <a:rPr lang="cs-CZ" dirty="0"/>
              <a:t> - meziročně klesá</a:t>
            </a:r>
          </a:p>
          <a:p>
            <a:r>
              <a:rPr lang="cs-CZ" dirty="0"/>
              <a:t> - fenomén „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poor</a:t>
            </a:r>
            <a:r>
              <a:rPr lang="cs-CZ" dirty="0"/>
              <a:t>“</a:t>
            </a:r>
          </a:p>
          <a:p>
            <a:r>
              <a:rPr lang="cs-CZ" dirty="0"/>
              <a:t> - cca. 10% rodin s příjmem pod 60% mediánu (příjmová chudoba, průměr EU cca. 16%)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95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87167-4998-778F-374B-895E1326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737E1-BE10-CA62-EC32-5BA2919F79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6324522" cy="507235"/>
          </a:xfrm>
        </p:spPr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Problémy společnosti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C9BB8E-2688-A508-DA42-D29D48EA8B2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8E97C4-E7C0-12F3-3441-21F84F301C70}"/>
              </a:ext>
            </a:extLst>
          </p:cNvPr>
          <p:cNvSpPr txBox="1"/>
          <p:nvPr/>
        </p:nvSpPr>
        <p:spPr>
          <a:xfrm>
            <a:off x="-36944" y="1451689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CC70352-FEEB-B7D1-4067-1E4BA4DEC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771744"/>
            <a:ext cx="7213600" cy="3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B) Problematika spojená s nemocností a sociálně patologickými jevy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4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D0BC7-228A-0C03-9D6B-1609BA4F0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BC101-C358-8221-7FD3-01880DAEAC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6D891-D098-98F9-0602-35A7D63EB69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BB28F8-D300-FA64-5C3B-530BA667A2EE}"/>
              </a:ext>
            </a:extLst>
          </p:cNvPr>
          <p:cNvSpPr txBox="1"/>
          <p:nvPr/>
        </p:nvSpPr>
        <p:spPr>
          <a:xfrm>
            <a:off x="479685" y="1034320"/>
            <a:ext cx="7135318" cy="718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politika</a:t>
            </a:r>
            <a:endParaRPr lang="cs-CZ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 užším smyslu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soubor aktivit, nástrojů a opatření, jejichž smyslem je reakce na nepříznivé sociální události (stáří, nemoc, invalidita, nezaměstnanost či chudoba)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systém sociálních programů, dávek a zdravotního či sociálního pojištění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jejím rozsahu a charakteru rozhodují zejména zákonodárci a MPSV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spoluutváří ji nadnárodní neziskové organizace jako třeba UNICEF, Charita Česká republika či Člověk v tísni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 širším smyslu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způsob, jakým naplňujeme podstatu sociálního státu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Cílem 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vytváření důstojných životních podmínek pro všechny občany a prosazování hodnot spravedlnosti, rovnosti a solidarity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28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381A-0F67-8AEA-5386-1F7CF499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99DBE-0E28-ADEF-2212-82CF62D730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18EC2D-9BD3-E79F-4E51-BBD10DDBED9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31AFC9-9A00-633A-F9E7-F1440EB6E0BD}"/>
              </a:ext>
            </a:extLst>
          </p:cNvPr>
          <p:cNvSpPr txBox="1"/>
          <p:nvPr/>
        </p:nvSpPr>
        <p:spPr>
          <a:xfrm>
            <a:off x="479685" y="1034320"/>
            <a:ext cx="7135318" cy="94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Principy sociální politiky: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Spravedlnosti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(Utilitarismus)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spravedlnost lze chápat různými způsoby – český ekonom Josef Macek definuje sociální spravedlnost jako „největší štěstí největšího počtu“</a:t>
            </a:r>
            <a:endParaRPr lang="cs-CZ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Solidarity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Solidarita = etický příkaz jednotlivci splatit dluh za prospěch a výhody poskytované mu společností, státem (Masarykův slovník naučný)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 hlediska sociální politiky – </a:t>
            </a: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dobrovolná </a:t>
            </a:r>
            <a:r>
              <a:rPr lang="cs-CZ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vynucená</a:t>
            </a:r>
            <a:endParaRPr lang="cs-CZ" sz="11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Subsidiarity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nejefektivnější je řešit problémy přímo v jejich jádru, v tomto případě na co nejnižší úrovni veřejné správy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právo občanů účastnit se tvorby a realizace opatření, která se jich týkají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Účast na tomto rozhodování má v ideálním případě za důsledek větší míru ztotožnění s politikou státu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4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573C4-B303-9A9A-F031-720BF9BC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C267C-8AF3-CF86-E599-7A7A7D06EF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6DBD4-47A4-2861-D4E4-D27F1CAA63F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81271F-A9FA-FCBC-008E-D059C4711551}"/>
              </a:ext>
            </a:extLst>
          </p:cNvPr>
          <p:cNvSpPr txBox="1"/>
          <p:nvPr/>
        </p:nvSpPr>
        <p:spPr>
          <a:xfrm>
            <a:off x="479685" y="1034320"/>
            <a:ext cx="7135318" cy="1005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Funkce sociální politiky</a:t>
            </a:r>
            <a:endParaRPr lang="cs-CZ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Ochranná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dresné cílení na sociální </a:t>
            </a:r>
            <a:r>
              <a:rPr lang="cs-CZ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události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Preventivní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předcházet rizikovým situacím; zřetelná především ve vzdělávací a zdravotní politice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Stimulační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podněcovat žádoucí sociální jednání skupin a jednotlivců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levnější a efektivnější je problémům předcházet, než je dodatečně řešit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Například, je mnohem výhodnější realizovat program preventivních prohlídek, než hradit pozdní nákladnou léčbu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oblasti zaměstnanosti je pro stát výhodnější vytvářet co nejlepší podmínky pro tvorbu nových pracovních míst a zlepšení situace na trhu práce, než hradit nákladnou pasivní pomoc nezaměstnaným formou vyplácení podpor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Přerozdělovací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(nejvýznamnější)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uskutečňuje se výběrem daní a rozdělováním dávek a důchodů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Stát by měl v ideálním případě usilovat a zajištění důstojných životních podmínek všem občanům a snažit se zajistit rovné šance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 založena na principu klesajícího mezního užitku → přerozdělování od bohatých k chudým povede k většímu celkovému blahobytu ve společnosti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14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0AB28A-3B23-66C3-C250-757ED93AEBA6}"/>
              </a:ext>
            </a:extLst>
          </p:cNvPr>
          <p:cNvSpPr/>
          <p:nvPr/>
        </p:nvSpPr>
        <p:spPr>
          <a:xfrm>
            <a:off x="251642" y="267480"/>
            <a:ext cx="3456002" cy="460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655481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67BD38-503A-E9CA-8E43-561923C4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56002" y="226798"/>
            <a:ext cx="955794" cy="688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A551251-409C-D36A-CFAA-70E9EB85BAFF}"/>
              </a:ext>
            </a:extLst>
          </p:cNvPr>
          <p:cNvSpPr/>
          <p:nvPr/>
        </p:nvSpPr>
        <p:spPr>
          <a:xfrm>
            <a:off x="395642" y="1923842"/>
            <a:ext cx="2448004" cy="26640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5D6F8F0-31AA-721F-02AA-1B9649132E85}"/>
              </a:ext>
            </a:extLst>
          </p:cNvPr>
          <p:cNvSpPr/>
          <p:nvPr/>
        </p:nvSpPr>
        <p:spPr>
          <a:xfrm>
            <a:off x="4068001" y="1131478"/>
            <a:ext cx="3887635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Základní milníky tématu: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pojem </a:t>
            </a:r>
            <a:r>
              <a:rPr lang="cs-CZ" sz="1400" b="1" i="0" u="none" strike="noStrike" kern="120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welfare</a:t>
            </a: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cs-CZ" sz="1400" b="1" i="0" u="none" strike="noStrike" kern="120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state</a:t>
            </a: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– jsme stále ještě sociální stát, anebo již stát zaopatřující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perspektiva demografie, veřejných financí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historická východiska práva sociálního zabezpečení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limit sociálního státu?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Utopické představy: nepodmíněný příjem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E313F82-5B8C-ED1E-2110-93E8420C274C}"/>
              </a:ext>
            </a:extLst>
          </p:cNvPr>
          <p:cNvSpPr/>
          <p:nvPr/>
        </p:nvSpPr>
        <p:spPr>
          <a:xfrm>
            <a:off x="388080" y="411480"/>
            <a:ext cx="3182761" cy="2015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 dirty="0">
                <a:solidFill>
                  <a:srgbClr val="FFFF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Blok A)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Pojem sociálního zabezpečení, </a:t>
            </a:r>
            <a:r>
              <a:rPr lang="cs-CZ" sz="2400" b="1" kern="0" dirty="0" err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welfare</a:t>
            </a:r>
            <a:r>
              <a:rPr lang="cs-CZ" sz="2400" b="1" kern="0" dirty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cs-CZ" sz="2400" b="1" kern="0" dirty="0" err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state</a:t>
            </a:r>
            <a:r>
              <a:rPr lang="cs-CZ" sz="2400" b="1" kern="0" dirty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, jeho krize a perspektivy</a:t>
            </a:r>
            <a:endParaRPr lang="cs-CZ" sz="2400" b="1" i="0" u="none" strike="noStrike" kern="0" cap="none" spc="0" baseline="0" dirty="0">
              <a:solidFill>
                <a:srgbClr val="FFFFFF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226017F-4969-5601-0A0A-D526C928DE5F}"/>
              </a:ext>
            </a:extLst>
          </p:cNvPr>
          <p:cNvSpPr/>
          <p:nvPr/>
        </p:nvSpPr>
        <p:spPr>
          <a:xfrm>
            <a:off x="395642" y="2571841"/>
            <a:ext cx="2952003" cy="2015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426B0-48A3-BD19-0C76-003945AF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5276B-B810-4619-8EC1-D4B1AE2AC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F38994-9281-9842-D580-61E414C386FB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9BBD2F-0B9E-463B-697F-B2AC121A4774}"/>
              </a:ext>
            </a:extLst>
          </p:cNvPr>
          <p:cNvSpPr txBox="1"/>
          <p:nvPr/>
        </p:nvSpPr>
        <p:spPr>
          <a:xfrm>
            <a:off x="479685" y="1034320"/>
            <a:ext cx="7135318" cy="836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Nástroje sociální politiky</a:t>
            </a:r>
            <a:endParaRPr lang="cs-CZ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Právní normy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Ekonomické nástroje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Fiskální nástroje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Úvěrové nástroje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Cenová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dokumenty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Nátlakové akce </a:t>
            </a:r>
          </a:p>
          <a:p>
            <a:pPr lvl="0">
              <a:lnSpc>
                <a:spcPct val="107000"/>
              </a:lnSpc>
            </a:pPr>
            <a:endParaRPr lang="cs-CZ" sz="1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Oblasti sociální politiky: 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Zdravotní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Vzdělávací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Bytová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Politika zaměstnanosti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Rodinná politika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40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6ED4-DFC0-AC5E-A872-FF170C68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355C8-5CB0-54FA-A7A6-79ECF12A49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71FBC-A84C-A50C-9183-A19851F6E2A4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5221BD-2707-85C0-2842-B94A4F2D2864}"/>
              </a:ext>
            </a:extLst>
          </p:cNvPr>
          <p:cNvSpPr txBox="1"/>
          <p:nvPr/>
        </p:nvSpPr>
        <p:spPr>
          <a:xfrm>
            <a:off x="479685" y="1034320"/>
            <a:ext cx="7135318" cy="946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Koncepce sociálního zabezpečení v Č</a:t>
            </a:r>
            <a:r>
              <a:rPr lang="cs-CZ" sz="1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zabezpečení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„produktem“ sociální politiky státu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užší pojetí = zabezpečení ve stáří, při invaliditě a při ztrátě živitele a sociální péči 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širší pojetí = zabezpečení v nemoci, při pracovním úrazu a nemoci z povolání, mateřství a rodičovství, těhotenství a při nezaměstnanosti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ochrana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Účelem = chránit občany (event. jejich rodiny) v případě, že jim hrozí určité „sociální nebezpečí,“ tedy hrozí, že dojde k sociálně nepříznivé situaci, nebo k ní již dokonce došlo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zahrnuje všechna opatření, jež mají zabraňovat vzniku nepříznivých sociálních situací, nebo alespoň zmírňovat jejich dopad na život jedince a jeho rodiny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Skupiny sociální ochrany dle primární funkce: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Preventivní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zahrnuje všechny zábranné mechanismy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Terapeutická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jednotlivec poskytuje jinému službu a tím zabraňuje nepříznivým následkům tíživých sociálních situací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a integrační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jeden subjekt druhému napomáhá při udržování či znovuzískání si svého přirozeného sociálního prostředí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184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CF98-6702-205A-685D-1DE6620EB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23D0-3EA9-3570-B96D-A062DD4354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83269-47CB-C3CE-2F0A-318243B1549D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1739AD2-032F-E685-4092-35B1DCC62E46}"/>
              </a:ext>
            </a:extLst>
          </p:cNvPr>
          <p:cNvSpPr txBox="1"/>
          <p:nvPr/>
        </p:nvSpPr>
        <p:spPr>
          <a:xfrm>
            <a:off x="479685" y="1034320"/>
            <a:ext cx="7135318" cy="949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Proč v dnešní době potřebujeme sociální politiku a redistribuci?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Zejména k tomu vedou ekonomické důvody - individuální či kolektivní?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cs-CZ" sz="14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Piketty</a:t>
            </a:r>
            <a:endParaRPr lang="cs-CZ" sz="1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„Nerovnost bohatství a příjmů má tendenci se v kapitalistických ekonomikách zvyšovat, pokud není regulována politickými zásahy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Piketty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 argumentuje, že historicky 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výnos z kapitálu (</a:t>
            </a:r>
            <a:r>
              <a:rPr lang="cs-CZ" sz="14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bývá vyšší než ekonomický růst (g), tedy že </a:t>
            </a:r>
            <a:r>
              <a:rPr lang="cs-CZ" sz="14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 &gt; g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To znamená, že bohatí, kteří vlastní kapitál (nemovitosti, akcie, podniky), hromadí bohatství rychleji, než jakým tempem roste ekonomika a mzdy běžných pracujících.</a:t>
            </a:r>
          </a:p>
          <a:p>
            <a:pPr algn="l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Tento mechanismus vede k 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prohlubování nerovnosti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a koncentraci bohatství v rukou malé elity, což může ohrozit sociální stabilitu a demokracii.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Piketty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 proto navrhuje 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progresivní zdanění majetku a vysokých příjmů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aby bylo možné tento trend korigovat a zajistit spravedlivější rozdělení bohatství.“</a:t>
            </a:r>
          </a:p>
          <a:p>
            <a:pPr algn="l"/>
            <a:r>
              <a:rPr lang="cs-CZ" sz="1400" dirty="0">
                <a:solidFill>
                  <a:srgbClr val="000000"/>
                </a:solidFill>
                <a:latin typeface="+mj-lt"/>
              </a:rPr>
              <a:t>*</a:t>
            </a:r>
            <a:r>
              <a:rPr lang="cs-CZ" sz="1400" i="1" dirty="0">
                <a:solidFill>
                  <a:srgbClr val="000000"/>
                </a:solidFill>
                <a:latin typeface="+mj-lt"/>
              </a:rPr>
              <a:t>převzato z Chat GPT, zdroj: </a:t>
            </a:r>
            <a:r>
              <a:rPr lang="cs-CZ" sz="1400" i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capital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 au 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XXIe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siecle</a:t>
            </a:r>
            <a:r>
              <a:rPr lang="cs-CZ" sz="1400" b="0" i="1" u="none" strike="noStrike" dirty="0">
                <a:solidFill>
                  <a:srgbClr val="A6A5A5"/>
                </a:solidFill>
                <a:effectLst/>
                <a:latin typeface="+mj-lt"/>
              </a:rPr>
              <a:t>,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 2013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5AC756-CBE0-FE67-58C6-4216A2D4CA4B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58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1A66-24E4-D609-7D08-57CA13B0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FDD4F-0EE4-69CC-A4A4-863D507D70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FE0B6-8FBE-65C5-59CE-5606B875289D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5E3E15-9843-CE84-997A-EEDF34605E67}"/>
              </a:ext>
            </a:extLst>
          </p:cNvPr>
          <p:cNvSpPr txBox="1"/>
          <p:nvPr/>
        </p:nvSpPr>
        <p:spPr>
          <a:xfrm>
            <a:off x="479685" y="1034320"/>
            <a:ext cx="7135318" cy="924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/>
              <a:t>Systém práva sociálního zabezpečení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2447925" algn="l"/>
              </a:tabLst>
            </a:pPr>
            <a:r>
              <a:rPr lang="cs-CZ" sz="1400" b="1" dirty="0"/>
              <a:t>Sociální pojištění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Zdravotní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Nemocenské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Důchodové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Úrazové (povinnost pojištění zaměstnavatele)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2447925" algn="l"/>
              </a:tabLst>
            </a:pPr>
            <a:r>
              <a:rPr lang="cs-CZ" sz="1400" b="1" dirty="0"/>
              <a:t>Státní zaopatření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Státní sociální podpora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Dávky pěstounské péče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Zajištění v nezaměstnanosti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2447925" algn="l"/>
              </a:tabLst>
            </a:pPr>
            <a:r>
              <a:rPr lang="cs-CZ" sz="1400" b="1" dirty="0"/>
              <a:t>Sociální pomoc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Pomoc v hmotné nouzi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Dávky osobám se zdravotním postižením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Sociální služby</a:t>
            </a: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F528C6-CF45-9AA4-449D-2BF20FA83003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8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6042-1DF9-F446-52EE-79A1D214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EE027-655A-20A3-7DB8-934CED88D2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24DB4A-2E40-9F7D-CEB6-1EB2EF8B9590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29C51-CC1C-8168-52FC-DE7926335E2A}"/>
              </a:ext>
            </a:extLst>
          </p:cNvPr>
          <p:cNvSpPr txBox="1"/>
          <p:nvPr/>
        </p:nvSpPr>
        <p:spPr>
          <a:xfrm>
            <a:off x="479685" y="1034320"/>
            <a:ext cx="7135318" cy="580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FCF591-3DE3-CFB3-18D9-7355A5344D02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D5F6435-3601-3032-4C0B-663070EB7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45088"/>
              </p:ext>
            </p:extLst>
          </p:nvPr>
        </p:nvGraphicFramePr>
        <p:xfrm>
          <a:off x="479685" y="876193"/>
          <a:ext cx="7311504" cy="41115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9427">
                  <a:extLst>
                    <a:ext uri="{9D8B030D-6E8A-4147-A177-3AD203B41FA5}">
                      <a16:colId xmlns:a16="http://schemas.microsoft.com/office/drawing/2014/main" val="2235524611"/>
                    </a:ext>
                  </a:extLst>
                </a:gridCol>
                <a:gridCol w="1941535">
                  <a:extLst>
                    <a:ext uri="{9D8B030D-6E8A-4147-A177-3AD203B41FA5}">
                      <a16:colId xmlns:a16="http://schemas.microsoft.com/office/drawing/2014/main" val="3506635074"/>
                    </a:ext>
                  </a:extLst>
                </a:gridCol>
                <a:gridCol w="3870542">
                  <a:extLst>
                    <a:ext uri="{9D8B030D-6E8A-4147-A177-3AD203B41FA5}">
                      <a16:colId xmlns:a16="http://schemas.microsoft.com/office/drawing/2014/main" val="3904278301"/>
                    </a:ext>
                  </a:extLst>
                </a:gridCol>
              </a:tblGrid>
              <a:tr h="338248">
                <a:tc>
                  <a:txBody>
                    <a:bodyPr/>
                    <a:lstStyle/>
                    <a:p>
                      <a:r>
                        <a:rPr lang="cs-CZ" sz="1200" dirty="0"/>
                        <a:t>Odvětví 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Subsystém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17705"/>
                  </a:ext>
                </a:extLst>
              </a:tr>
              <a:tr h="750634">
                <a:tc>
                  <a:txBody>
                    <a:bodyPr/>
                    <a:lstStyle/>
                    <a:p>
                      <a:r>
                        <a:rPr lang="cs-CZ" sz="1200" b="1" dirty="0"/>
                        <a:t>Sociální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Důchodové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 o důchodovém pojištění, o organizaci a provádění soc. </a:t>
                      </a:r>
                      <a:r>
                        <a:rPr lang="cs-CZ" sz="1200" dirty="0" err="1"/>
                        <a:t>zabezp</a:t>
                      </a:r>
                      <a:r>
                        <a:rPr lang="cs-CZ" sz="1200" dirty="0"/>
                        <a:t>., o pojistném, o penzijním připojištění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0062"/>
                  </a:ext>
                </a:extLst>
              </a:tr>
              <a:tr h="423462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Nemocenské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nemocenském pojištění, o pojistném na soc. zabezpečení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47478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Zdravotní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VZP a další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83852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r>
                        <a:rPr lang="cs-CZ" sz="1200" b="1" dirty="0"/>
                        <a:t>Státní zaopatření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Státní sociální podpora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státní soc. podpoře, o životním a existenčním minimu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6064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Pěstounské dávky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soc.-</a:t>
                      </a:r>
                      <a:r>
                        <a:rPr lang="cs-CZ" sz="1200" dirty="0" err="1"/>
                        <a:t>pr</a:t>
                      </a:r>
                      <a:r>
                        <a:rPr lang="cs-CZ" sz="1200" dirty="0"/>
                        <a:t>. ochraně dětí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05285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Zaměstnanost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zaměstnanosti, o ÚP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23509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r>
                        <a:rPr lang="cs-CZ" sz="1200" b="1" dirty="0"/>
                        <a:t>Sociální pomoc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Pomoc v hmotné nouzi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pomoci v hmotné nouzi, o životním a existenčním minimu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79245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Dávky pro osoby se ZP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poskytování dávek osobám se zdrav. postižením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27814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Sociální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soc. službách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08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465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E922-84AD-1EF0-383B-928B8DDA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CA0ED-757F-E012-F3D2-868A17D74F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33CEAA-12EC-FF3B-9202-FEB780C1D54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E2E893-8EA0-3121-BB61-3AD1DFFC6C4F}"/>
              </a:ext>
            </a:extLst>
          </p:cNvPr>
          <p:cNvSpPr txBox="1"/>
          <p:nvPr/>
        </p:nvSpPr>
        <p:spPr>
          <a:xfrm>
            <a:off x="479685" y="1034320"/>
            <a:ext cx="7135318" cy="785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Koncepce sociální politiky</a:t>
            </a:r>
            <a:endParaRPr lang="cs-CZ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Přístupy k řešení sociálních problémů → dva typy sociální politiky: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Aktivní (perspektivní) sociální politika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která se vyznačuje snahou o předcházení vzniku sociálních problémů a přijímání preventivních opatření</a:t>
            </a: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Těch lze dosáhnout jednak systémovou změnou sociální politiky nebo intervencí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Pasivní (retrospektivní) politika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zaměřuje na řešení již vzniklých sociálních problémů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Její povaha je vždy intervenční</a:t>
            </a: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3FBB8F-543A-FB51-DD05-899D90F53CB5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24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6CDC-05D5-695F-A544-F1E95428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5DA59-A0E3-FA18-B173-F77AD3549F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170EA-D236-9678-B4B9-63B0D433E2F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95D88E-4619-C4A9-8CB1-79389126FA7A}"/>
              </a:ext>
            </a:extLst>
          </p:cNvPr>
          <p:cNvSpPr txBox="1"/>
          <p:nvPr/>
        </p:nvSpPr>
        <p:spPr>
          <a:xfrm>
            <a:off x="479685" y="1034320"/>
            <a:ext cx="7135318" cy="993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Obecné zásady PSZ: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Komplexnosti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(úplnosti)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  státu,   zákonodárce,   aby   dávky   pokryly všechny právně zakotvené (základní) sociální události, má souvislost také se zásadou univerzality (ohledně   subjektů,  na které se vztahuje)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Univerzality</a:t>
            </a:r>
            <a:r>
              <a:rPr lang="cs-CZ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(všeobecnosti)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systém sociálního zabezpečení se vztahuje na všechny osoby žijící na území určitého státu 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pohledu subjektů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na které se systém SZ vztahuje – všechny subjekty splňující určité obecné   kritérium   (státní   příslušnost,   trvalé   bydliště,   pobyt, ekonomické aktivity na území ČR) 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pohledu sociálních událostí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při kterých se poskytuje plnění – události splňující náležitosti tíživé situace v životě člověka, které jsou jako tíživé široce akceptovány a přijímány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solidarity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(sounáležitosti)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je systém financován → ekonomicky   aktivní   obyvatelé   vytvářejí   zdroje,   jež   jsou   využívány   zejména (nikoli samozřejmě výhradně)  těmi, co je nevytvořili  (a vytvářet je aktuálně ani nemohou)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intergenerační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solidarita osob v produktivním věku s osobami v postproduktivním věku (zejména tedy staří a mladí),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intragenerační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solidarita zdravých s nemocnými (nemocenské pojištění),   ekonomicky aktivních s neaktivními, bohatých s chudými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09CC17-B5BE-5C64-8227-1C36E26730CC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71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946AB-460E-E74A-780C-B3451D25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A9B93-9E71-4739-27B3-759C0D0C54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2BAADE-F46C-1B40-4132-BD098AF6F3D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7F6DD53-1274-A1E5-B343-7C436AA1AF20}"/>
              </a:ext>
            </a:extLst>
          </p:cNvPr>
          <p:cNvSpPr txBox="1"/>
          <p:nvPr/>
        </p:nvSpPr>
        <p:spPr>
          <a:xfrm>
            <a:off x="479685" y="1034320"/>
            <a:ext cx="7135318" cy="9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Obecné zásady PSZ: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Adekvátnosti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(přiměřenosti)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o přiměřenost dávek, jejich výše, frekvence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adekvátní vzhledem k individuálnímu přispění i sociálním potřebám jednotlivců, kteří o ně žádají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adekvátní i k možnostem státu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Garance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stát je základním garantem dávek poskytovaných jednotlivými orgány sociálního   zabezpečení,  připravuje  legislativu,  musí   být   solventní   a poskytnout plnění bez ohledu na tíživou momentální situaci (př. finanční krizi)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Uniformity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(rovnosti)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  zabezpečit   všechny   oprávněné   osoby   podle stejných pravidel, bez neodůvodněných rozdílů a </a:t>
            </a:r>
            <a:r>
              <a:rPr lang="cs-CZ" sz="1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nikoli rovné dávky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šlo by již o rovnostářství (zohledněna aktivita a aktuální potřeba a je vyloučeno subjektivní posuzování co do vzniku nároku)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A3FCEE-A685-0EFD-81A3-9C8EAB9F66AD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901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4327-2F77-338D-D497-9FBFCA0BF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04ECB-8BD1-AA02-F8A9-F1B928525E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7A755E-AC24-4306-1916-44C7250AD1D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36E1BF-7285-F22F-6063-15798ABE5139}"/>
              </a:ext>
            </a:extLst>
          </p:cNvPr>
          <p:cNvSpPr txBox="1"/>
          <p:nvPr/>
        </p:nvSpPr>
        <p:spPr>
          <a:xfrm>
            <a:off x="479685" y="1034320"/>
            <a:ext cx="7135318" cy="7752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Zvláštní zásady PSZ: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Zásluhovost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potřebnost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Zabezpečení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Iniciace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Valorizace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Kompenzace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Odstraňování tvrdosti</a:t>
            </a: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F5B88D-44E9-A74E-D207-BAB35838E699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04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BD565-4F5E-3687-A133-2203BF40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72C68-B2CE-D5C0-EC18-B491BE79C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128B2D-E9FF-85D7-AB8B-8B55887FBCAA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7FAD2-7BFE-E11D-A51B-F516D09D3CAC}"/>
              </a:ext>
            </a:extLst>
          </p:cNvPr>
          <p:cNvSpPr txBox="1"/>
          <p:nvPr/>
        </p:nvSpPr>
        <p:spPr>
          <a:xfrm>
            <a:off x="479685" y="1034320"/>
            <a:ext cx="7135318" cy="932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práva a jejich uplatňování: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práci a na náležitou přípravu na povolání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uspokojivé pracovní podmínky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životní úroveň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rodinu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právo na sociální zabezpečení 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sdružování</a:t>
            </a:r>
          </a:p>
          <a:p>
            <a:pPr lvl="1">
              <a:tabLst>
                <a:tab pos="1543050" algn="l"/>
              </a:tabLst>
            </a:pPr>
            <a:endParaRPr lang="cs-CZ" sz="1400" b="1" kern="100" dirty="0">
              <a:latin typeface="+mj-lt"/>
              <a:cs typeface="Times New Roman" panose="02020603050405020304" pitchFamily="18" charset="0"/>
            </a:endParaRPr>
          </a:p>
          <a:p>
            <a:pPr lvl="1">
              <a:tabLst>
                <a:tab pos="1543050" algn="l"/>
              </a:tabLst>
            </a:pPr>
            <a:endParaRPr lang="cs-CZ" sz="1400" b="1" kern="1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soc. zabezpečení – čl. 41 LZPS: </a:t>
            </a:r>
            <a:r>
              <a:rPr lang="cs-CZ" sz="1400" kern="100" dirty="0">
                <a:latin typeface="+mj-lt"/>
                <a:cs typeface="Times New Roman" panose="02020603050405020304" pitchFamily="18" charset="0"/>
              </a:rPr>
              <a:t>lze se domáhat jen v mezích zákonné úpravy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kern="100" dirty="0">
                <a:latin typeface="+mj-lt"/>
                <a:cs typeface="Times New Roman" panose="02020603050405020304" pitchFamily="18" charset="0"/>
              </a:rPr>
              <a:t>Cílí na ochranu občanů před důsledky následujících sociálních událostí s dopadem do kvality života (sociální události): rodičovství a mateřství, nemoc a úraz, invalidita, stáří, smrt, nezaměstnanost, chudoba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ADD40-007E-30E4-993B-CC1A81FCC308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20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FD9B9-C69F-411D-2FC0-B06836CB8A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76B4EC-78F3-AEE7-FA33-69B695D9A01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90523C-6C30-7642-9E79-3FC9FBFAA46B}"/>
              </a:ext>
            </a:extLst>
          </p:cNvPr>
          <p:cNvSpPr txBox="1"/>
          <p:nvPr/>
        </p:nvSpPr>
        <p:spPr>
          <a:xfrm>
            <a:off x="479685" y="1034320"/>
            <a:ext cx="71353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Pojem „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“</a:t>
            </a:r>
          </a:p>
          <a:p>
            <a:endParaRPr lang="cs-CZ" sz="1400" dirty="0"/>
          </a:p>
          <a:p>
            <a:r>
              <a:rPr lang="cs-CZ" sz="1400" dirty="0"/>
              <a:t>1942: </a:t>
            </a:r>
            <a:r>
              <a:rPr lang="cs-CZ" sz="1400" dirty="0" err="1"/>
              <a:t>Beveridge</a:t>
            </a:r>
            <a:r>
              <a:rPr lang="cs-CZ" sz="1400" dirty="0"/>
              <a:t> report – měl sloužit jako program pro obnovu poválečného hospodářství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Beveridge</a:t>
            </a:r>
            <a:r>
              <a:rPr lang="cs-CZ" sz="1400" dirty="0"/>
              <a:t> je do jisté míry kontroverzní osobou, člen eugenické společnosti, současně „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1909, he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proposed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who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supported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"but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complete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permanent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citizen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rights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franchise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but civil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freedom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fatherhood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."</a:t>
            </a:r>
            <a:r>
              <a:rPr lang="cs-CZ" sz="14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</a:t>
            </a:r>
            <a:endParaRPr lang="cs-CZ" sz="1400" dirty="0"/>
          </a:p>
          <a:p>
            <a:pPr marL="285750" indent="-285750">
              <a:buFontTx/>
              <a:buChar char="-"/>
            </a:pPr>
            <a:r>
              <a:rPr lang="cs-CZ" sz="1400" dirty="0"/>
              <a:t>Východiskem je analýza tzv. spodní hranice životní úrovně, a to po linii tzv. „neefektivních výdajů“ – pivo, tabák, noviny, lístky do kina apod.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Žádné přídavky na první dítě, důchody postupně navyšovány,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Definováno “5 zel moderní doby“: chudoba, nemoc, nevšímavost, špína a zahálka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Nutnost zjednodušení systému sociální péče vede k ustavení NHS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4651-5FFD-73E6-BFE9-F370686DF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28A68-0719-71E7-9D54-D08F2A4D6A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461ED0-B523-7E84-BFBE-6F01532A7AF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47F001-27A4-0B25-EB5A-812B16790AFE}"/>
              </a:ext>
            </a:extLst>
          </p:cNvPr>
          <p:cNvSpPr txBox="1"/>
          <p:nvPr/>
        </p:nvSpPr>
        <p:spPr>
          <a:xfrm>
            <a:off x="479685" y="1034320"/>
            <a:ext cx="7135318" cy="1001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sz="1800" b="1" i="1" dirty="0">
              <a:solidFill>
                <a:srgbClr val="2020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Hl. IV LZPS: sociální, hospodářská a kulturní práva:</a:t>
            </a:r>
          </a:p>
          <a:p>
            <a:pPr lvl="0"/>
            <a:endParaRPr lang="cs-CZ" sz="1800" b="1" i="1" dirty="0">
              <a:solidFill>
                <a:srgbClr val="20202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čl. 26 </a:t>
            </a:r>
            <a:r>
              <a:rPr lang="cs-CZ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(právo na svobodnou volbu povolání, podnikat a provozovat 	jinou hospodářskou činnost)</a:t>
            </a:r>
          </a:p>
          <a:p>
            <a:pPr marL="285750" lvl="0" indent="-285750">
              <a:buFontTx/>
              <a:buChar char="-"/>
            </a:pPr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čl. 27 </a:t>
            </a:r>
            <a:r>
              <a:rPr lang="cs-CZ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(právo se svobodně sdružovat)</a:t>
            </a:r>
          </a:p>
          <a:p>
            <a:pPr marL="285750" lvl="0" indent="-285750">
              <a:buFontTx/>
              <a:buChar char="-"/>
            </a:pPr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Čl. 29 </a:t>
            </a:r>
            <a:r>
              <a:rPr lang="cs-CZ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(ženy, mladiství a osoby zdravotně postižené mají právo na zvýšenou ochranu při práci a na zvláštní pracovní podmínky)</a:t>
            </a:r>
          </a:p>
          <a:p>
            <a:pPr marL="285750" lvl="0" indent="-285750">
              <a:buFontTx/>
              <a:buChar char="-"/>
            </a:pPr>
            <a:r>
              <a:rPr lang="cs-CZ" sz="1800" b="1" i="1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Čl. 30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(zabezpečení ve stáří, při nezpůsobilosti k práci, ztrátě živitele,</a:t>
            </a:r>
          </a:p>
          <a:p>
            <a:pPr lvl="0"/>
            <a:r>
              <a:rPr lang="cs-CZ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        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pomoc v nouzi)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b="1" i="1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Čl. 31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(právo na ochranu zdraví + veřejné pojištění → bezplatná zdravotní péče a pomůcky)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b="1" i="1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Čl. 32 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(ochrana rodiny a rodičovství, zvláštní ochrana ženy v těhotenství, pomoc státu při péči o dítě) + čl. 33 právo na vzdělání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B30E39-45D9-4277-D778-BE9CA5E1943B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037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2C673-D426-C9AA-D3B9-72811757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19D8F-C5FE-6069-6980-54A9CC0FBE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C3C612-E284-19E7-8042-395C192061B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D9A8F9-6E1C-1AF8-5E54-E9758D846E39}"/>
              </a:ext>
            </a:extLst>
          </p:cNvPr>
          <p:cNvSpPr txBox="1"/>
          <p:nvPr/>
        </p:nvSpPr>
        <p:spPr>
          <a:xfrm>
            <a:off x="479685" y="1034320"/>
            <a:ext cx="7135318" cy="958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Rozhodování Ústavního soudu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400" u="sng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Test proporcionality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cs-CZ" sz="1400" dirty="0" err="1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Pl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. ÚS 4/94) 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vhodnost 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– zda institut omezující určité základní právo, umožňuje dosáhnout sledovaný cíl (ochranu jiných práv)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potřebnost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– porovnání prostředku s jinými opatřeními, umožňujícími dosažení stejného cíle za nižšího dopadu na základní práva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přiměřenost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– porovnání závažnosti obou v kolizi základních práv; zvážení kontextových a empirických argumentů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400" u="sng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Test racionality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cs-CZ" sz="1400" dirty="0" err="1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Pl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. ÚS 1/08) 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významné jsou aspekty sociálně ekonomické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vymezení smyslu a podstaty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sociálního práva (esenciální obsah)	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zhodnocení, </a:t>
            </a: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zda se zákon nedotýká samotné existence sociálního práva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nebo jeho realizace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posouzení, </a:t>
            </a: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zda zákonná úprava sleduje legitimní cíl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(zamezení svévoli)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posouzení, </a:t>
            </a: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zda zákonný prostředek použitý k jeho dosažení je rozumný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, ne nutně nejlepší, ale racionální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4D21E8-3DFC-B4D8-C5FF-BD55C34BF949}"/>
              </a:ext>
            </a:extLst>
          </p:cNvPr>
          <p:cNvSpPr txBox="1"/>
          <p:nvPr/>
        </p:nvSpPr>
        <p:spPr>
          <a:xfrm>
            <a:off x="1528997" y="18322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497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45214-6A3D-BDCC-CB50-55FA89D72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75E12-0C60-4811-0E38-B056D2EB7E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systém práva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88AB07-28B8-7B1B-4EFF-1DADD2272B8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8D004A-039D-2685-C353-D75E1D814B62}"/>
              </a:ext>
            </a:extLst>
          </p:cNvPr>
          <p:cNvSpPr txBox="1"/>
          <p:nvPr/>
        </p:nvSpPr>
        <p:spPr>
          <a:xfrm>
            <a:off x="479685" y="1034320"/>
            <a:ext cx="7135318" cy="991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/>
              <a:t>Subjekty práva sociálního zabezpečení: orgány a fyzické osoby (oprávněný, pojištěnec, žadatel)</a:t>
            </a:r>
          </a:p>
          <a:p>
            <a:pPr algn="just">
              <a:tabLst>
                <a:tab pos="1828800" algn="l"/>
              </a:tabLst>
            </a:pPr>
            <a:endParaRPr lang="cs-CZ" sz="1400" dirty="0"/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nemocenské   a   důchodové   pojištění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  správa sociálního   zabezpečení   (ČSSZ)  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 okresní   správy   sociálního zabezpečení   (OSSZ)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popř.   služební   orgány   pro   příslušníky bezpečnostních sborů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pojištění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 ČR a další tzv. zaměstnanecké zdravotní pojišťovny</a:t>
            </a:r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pomoc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 v hmotné nouzi → </a:t>
            </a: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Úřadu práce</a:t>
            </a:r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o příspěvek na péči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Úřadu práce ČR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krajské úřady, poskytovatelé služeb sociálních služeb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péče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Úřadu práce ČR</a:t>
            </a:r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státní sociální podpora: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</a:t>
            </a: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Úřadu práce ČR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(potažmo vždy detašovaná lokální pracoviště)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4AF63D-7227-9BB4-5147-8C9D8A5FA6C2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5D3225-A12B-0834-E7CA-05008D0A0A82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6FFEBD-58D3-5FCA-B7DF-5CFCF6CCC5B7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49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2BEA-FAC0-C0AA-080F-D17146D5F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87102-C665-14B9-8ECE-B825F9D28F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systém práva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A884D-3374-A22B-95DA-5602967E187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D8DDCA-1076-82AF-7CB8-1799DA998D6A}"/>
              </a:ext>
            </a:extLst>
          </p:cNvPr>
          <p:cNvSpPr txBox="1"/>
          <p:nvPr/>
        </p:nvSpPr>
        <p:spPr>
          <a:xfrm>
            <a:off x="479685" y="1034320"/>
            <a:ext cx="7135318" cy="948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/>
              <a:t>Obsah práv a povinností – v hmotněprávní rovině se jedná o:</a:t>
            </a:r>
          </a:p>
          <a:p>
            <a:pPr algn="just">
              <a:tabLst>
                <a:tab pos="1828800" algn="l"/>
              </a:tabLst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Povinností fyzické osoby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cs-CZ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splnění podmínek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dávkového nároku.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Tomu odpovídá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oprávnění orgánu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požadovat splnění těchto podmínek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Právem fyzické osoby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cs-CZ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nárok na dávku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na poskytnutí dávkového plnění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Tomu odpovídá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 orgánu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plnění poskytnout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28800" algn="l"/>
              </a:tabLs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právních vztazích sociálního pojištění: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 fyzické osoby k úhradě pojistného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oprávnění orgánu přijímat toto plnění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28800" algn="l"/>
              </a:tabLs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Procesní stránka: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Procesním právem účastníka řízení je především jeho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právo uplatnit nárok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podat žádost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uplatnit opravný prostředek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Tomuto právu odpovídá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 orgánu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reagovat na podání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288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tabLst>
                <a:tab pos="1828800" algn="l"/>
              </a:tabLs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2538B5-097E-F336-5225-789867DDB877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BB51A0-39AB-7962-E7F7-713CEE65904B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0FF633-094C-C7EF-21CA-2E343854B221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027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EAD6E-45AB-8DCD-777A-B570F18B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B9EDC-164C-06CE-EDAC-CD658BBDA0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systém práva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B9346A-948D-08D5-3382-CBA90868EB4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084143-D4F1-F5B4-44F2-87E358D62032}"/>
              </a:ext>
            </a:extLst>
          </p:cNvPr>
          <p:cNvSpPr txBox="1"/>
          <p:nvPr/>
        </p:nvSpPr>
        <p:spPr>
          <a:xfrm>
            <a:off x="479685" y="1034320"/>
            <a:ext cx="7135318" cy="786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Způsoby financování sociálního systému:</a:t>
            </a:r>
          </a:p>
          <a:p>
            <a:pPr algn="just">
              <a:tabLst>
                <a:tab pos="1828800" algn="l"/>
              </a:tabLs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Pojistné systémy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platí se pojištění (příspěvek na podporu v nezaměstnanosti, veřejné zdravotní pojištění, sociální pojištění, úrazové pojištění zaměstnanců, důchodové pojištění, důchodové připojištění)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Nepojistné systémy</a:t>
            </a:r>
            <a:endParaRPr lang="cs-CZ" sz="1400" dirty="0">
              <a:latin typeface="+mj-lt"/>
            </a:endParaRPr>
          </a:p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Fondové financování vs. Průběžné financování.</a:t>
            </a: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63D189-92BD-EBBC-FAAF-5C0E60A28215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37DFEE-DE53-3D0A-DA86-43AC6FEBA738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317C96-2181-36AE-1CCE-1C8C6354C41D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20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0C3B-0400-A176-CFC6-914B13B31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2CFA5-0AB3-7E82-EC56-463A1FE243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79FA55-7300-5981-9C43-E0D947DCC73F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DB4604-9B73-89AF-14D6-83AE5B84DFF6}"/>
              </a:ext>
            </a:extLst>
          </p:cNvPr>
          <p:cNvSpPr txBox="1"/>
          <p:nvPr/>
        </p:nvSpPr>
        <p:spPr>
          <a:xfrm>
            <a:off x="479685" y="1034320"/>
            <a:ext cx="71353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Pojem „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“</a:t>
            </a:r>
          </a:p>
          <a:p>
            <a:endParaRPr lang="cs-CZ" sz="1400" dirty="0"/>
          </a:p>
          <a:p>
            <a:r>
              <a:rPr lang="cs-CZ" dirty="0"/>
              <a:t>Postupně začal být pojem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/</a:t>
            </a:r>
            <a:r>
              <a:rPr lang="cs-CZ" dirty="0" err="1"/>
              <a:t>Sozialstaat</a:t>
            </a:r>
            <a:r>
              <a:rPr lang="cs-CZ" dirty="0"/>
              <a:t> asociován jako předpoklad dlouhodobé demokratické udržitelnosti. </a:t>
            </a:r>
          </a:p>
          <a:p>
            <a:endParaRPr lang="cs-CZ" dirty="0"/>
          </a:p>
          <a:p>
            <a:r>
              <a:rPr lang="cs-CZ" dirty="0"/>
              <a:t>Julius </a:t>
            </a:r>
            <a:r>
              <a:rPr lang="cs-CZ" dirty="0" err="1"/>
              <a:t>Ofner</a:t>
            </a:r>
            <a:r>
              <a:rPr lang="cs-CZ" dirty="0"/>
              <a:t> (1894: </a:t>
            </a:r>
            <a:r>
              <a:rPr lang="cs-CZ" dirty="0" err="1"/>
              <a:t>Studien</a:t>
            </a:r>
            <a:r>
              <a:rPr lang="cs-CZ" dirty="0"/>
              <a:t> </a:t>
            </a:r>
            <a:r>
              <a:rPr lang="cs-CZ" dirty="0" err="1"/>
              <a:t>sozialer</a:t>
            </a:r>
            <a:r>
              <a:rPr lang="cs-CZ" dirty="0"/>
              <a:t> </a:t>
            </a:r>
            <a:r>
              <a:rPr lang="cs-CZ" dirty="0" err="1"/>
              <a:t>Jurisprudenz</a:t>
            </a:r>
            <a:r>
              <a:rPr lang="cs-CZ" dirty="0"/>
              <a:t>): Sociální stát je nezbytně související s demokratickým státem.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49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8BDC-70F4-975D-25C3-950970A44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9C68-B9C6-5E8D-8E6B-0824CF1FA7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25235-A5B9-25A8-5692-3F56760A74E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E67DC-D026-CB1C-6EAB-100267F40683}"/>
              </a:ext>
            </a:extLst>
          </p:cNvPr>
          <p:cNvSpPr txBox="1"/>
          <p:nvPr/>
        </p:nvSpPr>
        <p:spPr>
          <a:xfrm>
            <a:off x="479685" y="1034320"/>
            <a:ext cx="71353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Do 19. stol.:</a:t>
            </a:r>
          </a:p>
          <a:p>
            <a:endParaRPr lang="cs-CZ" sz="1400" dirty="0"/>
          </a:p>
          <a:p>
            <a:r>
              <a:rPr lang="cs-CZ" sz="1400" dirty="0"/>
              <a:t>Prehistorická doba – faktické rozdělení činností v rámci prvobytně pospolné společnosti</a:t>
            </a:r>
          </a:p>
          <a:p>
            <a:endParaRPr lang="cs-CZ" sz="1400" dirty="0"/>
          </a:p>
          <a:p>
            <a:r>
              <a:rPr lang="cs-CZ" sz="1400" dirty="0"/>
              <a:t>Starověká doba – různé formy, vesměs v rámci rodinných společenství</a:t>
            </a:r>
          </a:p>
          <a:p>
            <a:endParaRPr lang="cs-CZ" sz="1400" dirty="0"/>
          </a:p>
          <a:p>
            <a:r>
              <a:rPr lang="cs-CZ" sz="1400" dirty="0"/>
              <a:t>Středověk – svépomocné podpůrné spolky (hornická bratrstva, první podpůrné pokladny) církev, první záznam o hornické podpůrné pokladně pochází z roku 1527 (Ferdinand I potvrzuje statut pokladny) – vesměs organizováno po linii profesní samosprávy</a:t>
            </a:r>
          </a:p>
          <a:p>
            <a:endParaRPr lang="cs-CZ" sz="1400" dirty="0"/>
          </a:p>
          <a:p>
            <a:r>
              <a:rPr lang="cs-CZ" sz="1400" dirty="0"/>
              <a:t>V r. 1661 přijat patent o tulácích a žebrácích: obce mohou přiznávat právo žebrat jen práce neschopným</a:t>
            </a:r>
          </a:p>
          <a:p>
            <a:endParaRPr lang="cs-CZ" sz="1400" dirty="0"/>
          </a:p>
          <a:p>
            <a:r>
              <a:rPr lang="cs-CZ" sz="1400" dirty="0"/>
              <a:t>Církevní povinnost pečovat o chudé a nemocné nařízením z r. 1758 uložena nově vrchnosti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4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8FBBB-4925-4D95-1EB2-8069C4ED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52048-D5C1-B3DC-30AA-D4EB761C07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61ECE0-B8FB-163A-0A7B-1EA0261BA1A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DCE948-07BC-1AFE-DEC6-AAE0C314DE7E}"/>
              </a:ext>
            </a:extLst>
          </p:cNvPr>
          <p:cNvSpPr txBox="1"/>
          <p:nvPr/>
        </p:nvSpPr>
        <p:spPr>
          <a:xfrm>
            <a:off x="479685" y="1034320"/>
            <a:ext cx="71353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Do 19. stol.:</a:t>
            </a:r>
          </a:p>
          <a:p>
            <a:endParaRPr lang="cs-CZ" sz="1400" dirty="0"/>
          </a:p>
          <a:p>
            <a:r>
              <a:rPr lang="cs-CZ" sz="1400" dirty="0"/>
              <a:t>V r. 1771 pensijní normál pro vdovy a sirotky po zaměstnancích, kteří „věrně sloužili“</a:t>
            </a:r>
          </a:p>
          <a:p>
            <a:endParaRPr lang="cs-CZ" sz="1400" dirty="0"/>
          </a:p>
          <a:p>
            <a:r>
              <a:rPr lang="cs-CZ" sz="1400" dirty="0"/>
              <a:t>V r. 1781 pensijní normál pro zaměstnance, kteří se po 10 letech služby stali neschopni práce</a:t>
            </a:r>
          </a:p>
          <a:p>
            <a:endParaRPr lang="cs-CZ" sz="1400" dirty="0"/>
          </a:p>
          <a:p>
            <a:r>
              <a:rPr lang="cs-CZ" sz="1400" dirty="0"/>
              <a:t>Oba penzijní normály jsou počátkem sociálního zaopatření na našem území</a:t>
            </a:r>
          </a:p>
          <a:p>
            <a:endParaRPr lang="cs-CZ" sz="1400" dirty="0"/>
          </a:p>
          <a:p>
            <a:r>
              <a:rPr lang="cs-CZ" sz="1400" dirty="0"/>
              <a:t>V r. 1868 uzákoněna zásada, že péče se poskytuje pouze chudým a nemocným s domovským právem - “chudinská správa“ se stala de facto součástí veřejné obecní správy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32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4326-5463-85F4-0524-492E88F44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7F78F-0414-609A-6976-06C5034C7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0699C-C514-112B-599A-45B7B72208FF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45DD29-FC4B-7D20-D213-D9D6357DF352}"/>
              </a:ext>
            </a:extLst>
          </p:cNvPr>
          <p:cNvSpPr txBox="1"/>
          <p:nvPr/>
        </p:nvSpPr>
        <p:spPr>
          <a:xfrm>
            <a:off x="479685" y="1034320"/>
            <a:ext cx="713531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Od 19. stol.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1837 – dekret dvorské kanceláře, uložení povinnosti vybraným profesním skupinám (továrníci, živnostníci, obchodníci) platit stravné v nemocnici dělnictvu, alespoň po dobu 4 týdnů</a:t>
            </a:r>
          </a:p>
          <a:p>
            <a:endParaRPr lang="cs-CZ" sz="1400" dirty="0"/>
          </a:p>
          <a:p>
            <a:r>
              <a:rPr lang="cs-CZ" sz="1400" dirty="0"/>
              <a:t>1854 – první povinné zřizování bratrských pokladen v dolech, položení základu pro samostatné hornické sociální pojištění (v ČSR až do r. 1948)</a:t>
            </a:r>
          </a:p>
          <a:p>
            <a:endParaRPr lang="cs-CZ" sz="1400" dirty="0"/>
          </a:p>
          <a:p>
            <a:r>
              <a:rPr lang="cs-CZ" sz="1400" dirty="0"/>
              <a:t>Horní zákon č. 146/1854 </a:t>
            </a:r>
            <a:r>
              <a:rPr lang="cs-CZ" sz="1400" dirty="0" err="1"/>
              <a:t>ř.z</a:t>
            </a:r>
            <a:r>
              <a:rPr lang="cs-CZ" sz="1400" dirty="0"/>
              <a:t>., nařizuje majitelům dolů, aby pro podporu svých dělníků zřídili samostatnou bratrskou pokladnu, anebo se za tím účelem spojili s jinými podnikateli</a:t>
            </a:r>
          </a:p>
          <a:p>
            <a:endParaRPr lang="cs-CZ" sz="1400" dirty="0"/>
          </a:p>
          <a:p>
            <a:r>
              <a:rPr lang="cs-CZ" sz="1400" dirty="0"/>
              <a:t>Živnostenský řád č. 227/1859 </a:t>
            </a:r>
            <a:r>
              <a:rPr lang="cs-CZ" sz="1400" dirty="0" err="1"/>
              <a:t>ř.z</a:t>
            </a:r>
            <a:r>
              <a:rPr lang="cs-CZ" sz="1400" dirty="0"/>
              <a:t>. – ukládá podobně jako horní zákon závodům, které zaměstnávaly více než 20 dělníků, aby zřizovaly ústavy pro podporu onemocnělých, následně novela č. 39/1883 </a:t>
            </a:r>
            <a:r>
              <a:rPr lang="cs-CZ" sz="1400" dirty="0" err="1"/>
              <a:t>ř.z</a:t>
            </a:r>
            <a:r>
              <a:rPr lang="cs-CZ" sz="1400" dirty="0"/>
              <a:t>. – povinnost všem podnikatelům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9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2D1EB-01F9-B50B-C8E7-71D6339C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A2D67-A498-8CFE-F74E-97BCE015D2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61335A-056C-91CD-B817-51CB7B4426C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75EF97-C5DE-29FD-FFF0-AC2CD72A786C}"/>
              </a:ext>
            </a:extLst>
          </p:cNvPr>
          <p:cNvSpPr txBox="1"/>
          <p:nvPr/>
        </p:nvSpPr>
        <p:spPr>
          <a:xfrm>
            <a:off x="479685" y="1034320"/>
            <a:ext cx="71353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Vznik moderních systémů sociálního a zdravotního pojištění: </a:t>
            </a:r>
          </a:p>
          <a:p>
            <a:r>
              <a:rPr lang="cs-CZ" sz="1400" dirty="0"/>
              <a:t>Tzv. „</a:t>
            </a:r>
            <a:r>
              <a:rPr lang="cs-CZ" sz="1400" dirty="0" err="1"/>
              <a:t>Taafeho</a:t>
            </a:r>
            <a:r>
              <a:rPr lang="cs-CZ" sz="1400" dirty="0"/>
              <a:t> zákony“ – návrhy 1883 a 1885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1/1888 </a:t>
            </a:r>
            <a:r>
              <a:rPr lang="cs-CZ" sz="1400" dirty="0" err="1"/>
              <a:t>ř.z</a:t>
            </a:r>
            <a:r>
              <a:rPr lang="cs-CZ" sz="1400" dirty="0"/>
              <a:t>. zákon o úrazovém pojištění dělníků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33/1888 </a:t>
            </a:r>
            <a:r>
              <a:rPr lang="cs-CZ" sz="1400" dirty="0" err="1"/>
              <a:t>ř.z</a:t>
            </a:r>
            <a:r>
              <a:rPr lang="cs-CZ" sz="1400" dirty="0"/>
              <a:t>. zákon o nemocenském pojištění dělníků (účinný 1.8.1889)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127/1889 </a:t>
            </a:r>
            <a:r>
              <a:rPr lang="cs-CZ" sz="1400" dirty="0" err="1"/>
              <a:t>ř.z</a:t>
            </a:r>
            <a:r>
              <a:rPr lang="cs-CZ" sz="1400" dirty="0"/>
              <a:t>., o bratrských pokladnách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1/1907 Sb., o penzijním pojištění zřízenců ve službách soukromých a službách veřejných</a:t>
            </a:r>
          </a:p>
          <a:p>
            <a:endParaRPr lang="cs-CZ" sz="1400" dirty="0"/>
          </a:p>
          <a:p>
            <a:r>
              <a:rPr lang="cs-CZ" sz="1400" dirty="0"/>
              <a:t>Nároky mají pouze pojištění, nikoliv rodinní příslušníci. Nárok na dávky peněžité a věcné. Pojištěné ženy mají nárok na pomoc porodní asistentky a lékaře a nárok na pomůcky + nárok na peněžitou pomoc po dobu 4 týdnů od porodu.</a:t>
            </a:r>
          </a:p>
          <a:p>
            <a:endParaRPr lang="cs-CZ" sz="1400" dirty="0"/>
          </a:p>
          <a:p>
            <a:r>
              <a:rPr lang="cs-CZ" sz="1400" dirty="0"/>
              <a:t>Starobní a invalidní pojištění dělnictva nebylo do roku 1918 zavedeno.</a:t>
            </a:r>
          </a:p>
          <a:p>
            <a:endParaRPr lang="cs-CZ" sz="1400" dirty="0"/>
          </a:p>
          <a:p>
            <a:r>
              <a:rPr lang="cs-CZ" sz="1400" dirty="0"/>
              <a:t>V Německu první „Bismarckova“ reforma v r. 1881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78181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ýchozí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Výchozí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68375</TotalTime>
  <Words>3774</Words>
  <Application>Microsoft Macintosh PowerPoint</Application>
  <PresentationFormat>Předvádění na obrazovce (16:9)</PresentationFormat>
  <Paragraphs>1100</Paragraphs>
  <Slides>44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Aptos</vt:lpstr>
      <vt:lpstr>Arial</vt:lpstr>
      <vt:lpstr>Calibri</vt:lpstr>
      <vt:lpstr>Courier New</vt:lpstr>
      <vt:lpstr>Symbol</vt:lpstr>
      <vt:lpstr>Times New Roman</vt:lpstr>
      <vt:lpstr>Wingdings</vt:lpstr>
      <vt:lpstr>Výchozí</vt:lpstr>
      <vt:lpstr>Výchozí 1</vt:lpstr>
      <vt:lpstr>Výchozí 2</vt:lpstr>
      <vt:lpstr>Právo sociálního zabezpečení</vt:lpstr>
      <vt:lpstr>Podmínky absolvování předmětu</vt:lpstr>
      <vt:lpstr>Prezentace aplikace PowerPoint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Kde aktuálně jsme?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Problémy společnosti v ČR</vt:lpstr>
      <vt:lpstr>Kde aktuálně jsme? Problémy společnosti v ČR</vt:lpstr>
      <vt:lpstr>Kde aktuálně jsme? Problémy společnosti v ČR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systém práva soc. zabezpečení</vt:lpstr>
      <vt:lpstr>Právo sociálního zabezpečení – systém práva soc. zabezpečení</vt:lpstr>
      <vt:lpstr>Právo sociálního zabezpečení – systém práva soc. zabezpečení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Pojem rodinného práva - úprava</dc:title>
  <dc:creator>User</dc:creator>
  <cp:lastModifiedBy>Michal Vítek</cp:lastModifiedBy>
  <cp:revision>181</cp:revision>
  <cp:lastPrinted>2020-10-27T12:15:27Z</cp:lastPrinted>
  <dcterms:modified xsi:type="dcterms:W3CDTF">2025-02-21T07:05:26Z</dcterms:modified>
</cp:coreProperties>
</file>