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Lst>
  <p:notesMasterIdLst>
    <p:notesMasterId r:id="rId89"/>
  </p:notesMasterIdLst>
  <p:handoutMasterIdLst>
    <p:handoutMasterId r:id="rId90"/>
  </p:handoutMasterIdLst>
  <p:sldIdLst>
    <p:sldId id="256" r:id="rId4"/>
    <p:sldId id="392" r:id="rId5"/>
    <p:sldId id="260" r:id="rId6"/>
    <p:sldId id="550" r:id="rId7"/>
    <p:sldId id="399" r:id="rId8"/>
    <p:sldId id="492" r:id="rId9"/>
    <p:sldId id="456" r:id="rId10"/>
    <p:sldId id="458" r:id="rId11"/>
    <p:sldId id="457" r:id="rId12"/>
    <p:sldId id="459" r:id="rId13"/>
    <p:sldId id="460" r:id="rId14"/>
    <p:sldId id="461" r:id="rId15"/>
    <p:sldId id="462" r:id="rId16"/>
    <p:sldId id="463" r:id="rId17"/>
    <p:sldId id="448" r:id="rId18"/>
    <p:sldId id="449" r:id="rId19"/>
    <p:sldId id="450" r:id="rId20"/>
    <p:sldId id="451" r:id="rId21"/>
    <p:sldId id="452" r:id="rId22"/>
    <p:sldId id="453" r:id="rId23"/>
    <p:sldId id="454" r:id="rId24"/>
    <p:sldId id="455" r:id="rId25"/>
    <p:sldId id="472" r:id="rId26"/>
    <p:sldId id="473" r:id="rId27"/>
    <p:sldId id="479" r:id="rId28"/>
    <p:sldId id="477" r:id="rId29"/>
    <p:sldId id="480" r:id="rId30"/>
    <p:sldId id="464" r:id="rId31"/>
    <p:sldId id="465" r:id="rId32"/>
    <p:sldId id="466" r:id="rId33"/>
    <p:sldId id="468" r:id="rId34"/>
    <p:sldId id="475" r:id="rId35"/>
    <p:sldId id="469" r:id="rId36"/>
    <p:sldId id="471" r:id="rId37"/>
    <p:sldId id="491" r:id="rId38"/>
    <p:sldId id="481" r:id="rId39"/>
    <p:sldId id="482" r:id="rId40"/>
    <p:sldId id="483" r:id="rId41"/>
    <p:sldId id="484" r:id="rId42"/>
    <p:sldId id="485" r:id="rId43"/>
    <p:sldId id="486" r:id="rId44"/>
    <p:sldId id="487" r:id="rId45"/>
    <p:sldId id="488" r:id="rId46"/>
    <p:sldId id="489" r:id="rId47"/>
    <p:sldId id="490" r:id="rId48"/>
    <p:sldId id="504" r:id="rId49"/>
    <p:sldId id="493" r:id="rId50"/>
    <p:sldId id="495" r:id="rId51"/>
    <p:sldId id="494" r:id="rId52"/>
    <p:sldId id="496" r:id="rId53"/>
    <p:sldId id="497" r:id="rId54"/>
    <p:sldId id="498" r:id="rId55"/>
    <p:sldId id="499" r:id="rId56"/>
    <p:sldId id="500" r:id="rId57"/>
    <p:sldId id="501" r:id="rId58"/>
    <p:sldId id="502" r:id="rId59"/>
    <p:sldId id="505" r:id="rId60"/>
    <p:sldId id="503" r:id="rId61"/>
    <p:sldId id="506" r:id="rId62"/>
    <p:sldId id="507" r:id="rId63"/>
    <p:sldId id="541" r:id="rId64"/>
    <p:sldId id="543" r:id="rId65"/>
    <p:sldId id="544" r:id="rId66"/>
    <p:sldId id="542" r:id="rId67"/>
    <p:sldId id="508" r:id="rId68"/>
    <p:sldId id="519" r:id="rId69"/>
    <p:sldId id="520" r:id="rId70"/>
    <p:sldId id="528" r:id="rId71"/>
    <p:sldId id="529" r:id="rId72"/>
    <p:sldId id="521" r:id="rId73"/>
    <p:sldId id="522" r:id="rId74"/>
    <p:sldId id="524" r:id="rId75"/>
    <p:sldId id="525" r:id="rId76"/>
    <p:sldId id="526" r:id="rId77"/>
    <p:sldId id="533" r:id="rId78"/>
    <p:sldId id="534" r:id="rId79"/>
    <p:sldId id="535" r:id="rId80"/>
    <p:sldId id="536" r:id="rId81"/>
    <p:sldId id="537" r:id="rId82"/>
    <p:sldId id="538" r:id="rId83"/>
    <p:sldId id="539" r:id="rId84"/>
    <p:sldId id="540" r:id="rId85"/>
    <p:sldId id="545" r:id="rId86"/>
    <p:sldId id="548" r:id="rId87"/>
    <p:sldId id="549" r:id="rId88"/>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
    <a:wholeTbl>
      <a:tcTxStyle>
        <a:font>
          <a:latin typeface="+mn-lt"/>
          <a:ea typeface="+mn-ea"/>
          <a:cs typeface="+mn-cs"/>
        </a:font>
        <a:srgbClr val="000000"/>
      </a:tcTxStyle>
      <a:tcStyle>
        <a:tcBdr>
          <a:left>
            <a:ln w="12701" cap="flat" cmpd="sng" algn="ctr">
              <a:solidFill>
                <a:srgbClr val="FFFFFF"/>
              </a:solidFill>
              <a:prstDash val="solid"/>
              <a:round/>
              <a:headEnd type="none" w="med" len="med"/>
              <a:tailEnd type="none" w="med" len="med"/>
            </a:ln>
          </a:left>
          <a:right>
            <a:ln w="12701" cap="flat" cmpd="sng" algn="ctr">
              <a:solidFill>
                <a:srgbClr val="FFFFFF"/>
              </a:solidFill>
              <a:prstDash val="solid"/>
              <a:round/>
              <a:headEnd type="none" w="med" len="med"/>
              <a:tailEnd type="none" w="med" len="med"/>
            </a:ln>
          </a:right>
          <a:top>
            <a:ln w="12701" cap="flat" cmpd="sng" algn="ctr">
              <a:solidFill>
                <a:srgbClr val="FFFFFF"/>
              </a:solidFill>
              <a:prstDash val="solid"/>
              <a:round/>
              <a:headEnd type="none" w="med" len="med"/>
              <a:tailEnd type="none" w="med" len="med"/>
            </a:ln>
          </a:top>
          <a:bottom>
            <a:ln w="12701" cap="flat" cmpd="sng" algn="ctr">
              <a:solidFill>
                <a:srgbClr val="FFFFFF"/>
              </a:solidFill>
              <a:prstDash val="solid"/>
              <a:round/>
              <a:headEnd type="none" w="med" len="med"/>
              <a:tailEnd type="none" w="med" len="med"/>
            </a:ln>
          </a:bottom>
        </a:tcBdr>
        <a:fill>
          <a:solidFill>
            <a:srgbClr val="E9EBF5"/>
          </a:solidFill>
        </a:fill>
      </a:tcStyle>
    </a:wholeTbl>
    <a:band1H>
      <a:tcStyle>
        <a:tcBdr/>
        <a:fill>
          <a:solidFill>
            <a:srgbClr val="CFD5EA"/>
          </a:solidFill>
        </a:fill>
      </a:tcStyle>
    </a:band1H>
    <a:band2H>
      <a:tcStyle>
        <a:tcBdr/>
      </a:tcStyle>
    </a:band2H>
    <a:band1V>
      <a:tcStyle>
        <a:tcBdr/>
        <a:fill>
          <a:solidFill>
            <a:srgbClr val="CFD5EA"/>
          </a:solidFill>
        </a:fill>
      </a:tcStyle>
    </a:band1V>
    <a:band2V>
      <a:tcStyle>
        <a:tcBdr/>
      </a:tcStyle>
    </a:band2V>
    <a:lastCol>
      <a:tcTxStyle b="on">
        <a:font>
          <a:latin typeface="+mn-lt"/>
          <a:ea typeface="+mn-ea"/>
          <a:cs typeface="+mn-cs"/>
        </a:font>
        <a:srgbClr val="FFFFFF"/>
      </a:tcTxStyle>
      <a:tcStyle>
        <a:tcBdr/>
        <a:fill>
          <a:solidFill>
            <a:srgbClr val="4472C4"/>
          </a:solidFill>
        </a:fill>
      </a:tcStyle>
    </a:lastCol>
    <a:firstCol>
      <a:tcTxStyle b="on">
        <a:font>
          <a:latin typeface="+mn-lt"/>
          <a:ea typeface="+mn-ea"/>
          <a:cs typeface="+mn-cs"/>
        </a:font>
        <a:srgbClr val="FFFFFF"/>
      </a:tcTxStyle>
      <a:tcStyle>
        <a:tcBdr/>
        <a:fill>
          <a:solidFill>
            <a:srgbClr val="4472C4"/>
          </a:solidFill>
        </a:fill>
      </a:tcStyle>
    </a:firstCol>
    <a:lastRow>
      <a:tcTxStyle b="on">
        <a:font>
          <a:latin typeface="+mn-lt"/>
          <a:ea typeface="+mn-ea"/>
          <a:cs typeface="+mn-cs"/>
        </a:font>
        <a:srgbClr val="FFFFFF"/>
      </a:tcTxStyle>
      <a:tcStyle>
        <a:tcBdr>
          <a:top>
            <a:ln w="38103" cap="flat" cmpd="sng" algn="ctr">
              <a:solidFill>
                <a:srgbClr val="FFFFFF"/>
              </a:solidFill>
              <a:prstDash val="solid"/>
              <a:round/>
              <a:headEnd type="none" w="med" len="med"/>
              <a:tailEnd type="none" w="med" len="med"/>
            </a:ln>
          </a:top>
        </a:tcBdr>
        <a:fill>
          <a:solidFill>
            <a:srgbClr val="4472C4"/>
          </a:solidFill>
        </a:fill>
      </a:tcStyle>
    </a:lastRow>
    <a:firstRow>
      <a:tcTxStyle b="on">
        <a:font>
          <a:latin typeface="+mn-lt"/>
          <a:ea typeface="+mn-ea"/>
          <a:cs typeface="+mn-cs"/>
        </a:font>
        <a:srgbClr val="FFFFFF"/>
      </a:tcTxStyle>
      <a:tcStyle>
        <a:tcBdr>
          <a:bottom>
            <a:ln w="38103" cap="flat" cmpd="sng" algn="ctr">
              <a:solidFill>
                <a:srgbClr val="FFFFFF"/>
              </a:solidFill>
              <a:prstDash val="solid"/>
              <a:round/>
              <a:headEnd type="none" w="med" len="med"/>
              <a:tailEnd type="none" w="med" len="med"/>
            </a:ln>
          </a:bottom>
        </a:tcBdr>
        <a:fill>
          <a:solidFill>
            <a:srgbClr val="4472C4"/>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Střední styl 2 – zvýraznění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2"/>
    <p:restoredTop sz="94658"/>
  </p:normalViewPr>
  <p:slideViewPr>
    <p:cSldViewPr snapToGrid="0">
      <p:cViewPr varScale="1">
        <p:scale>
          <a:sx n="104" d="100"/>
          <a:sy n="104" d="100"/>
        </p:scale>
        <p:origin x="208" y="10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notesMaster" Target="notesMasters/notesMaster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handoutMaster" Target="handoutMasters/handoutMaster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Users/michalvitek/Downloads/gnez030424.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Users/michalvitek/Downloads/Statistiky%20NEZAMESTNOSTI_2412_pro%20media/2.%20Nez%202022_20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957180853871146E-2"/>
          <c:y val="0.11161702896913274"/>
          <c:w val="0.89377761625950602"/>
          <c:h val="0.65861966306344411"/>
        </c:manualLayout>
      </c:layout>
      <c:lineChart>
        <c:grouping val="standard"/>
        <c:varyColors val="0"/>
        <c:ser>
          <c:idx val="0"/>
          <c:order val="0"/>
          <c:tx>
            <c:v>Míra nezaměstnanosti v měsíční periodicitě/ Unemployment rate in monthly terms</c:v>
          </c:tx>
          <c:spPr>
            <a:ln>
              <a:solidFill>
                <a:schemeClr val="accent3">
                  <a:lumMod val="75000"/>
                </a:schemeClr>
              </a:solidFill>
            </a:ln>
          </c:spPr>
          <c:marker>
            <c:spPr>
              <a:noFill/>
              <a:ln>
                <a:noFill/>
              </a:ln>
            </c:spPr>
          </c:marker>
          <c:dLbls>
            <c:dLbl>
              <c:idx val="96"/>
              <c:layout>
                <c:manualLayout>
                  <c:x val="-1.2948800001034008E-3"/>
                  <c:y val="-7.9130434204684724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40-7B44-B189-3C34254793C5}"/>
                </c:ext>
              </c:extLst>
            </c:dLbl>
            <c:dLbl>
              <c:idx val="103"/>
              <c:layout>
                <c:manualLayout>
                  <c:x val="4.0095072756487382E-2"/>
                  <c:y val="-1.5826086840937718E-3"/>
                </c:manualLayout>
              </c:layout>
              <c:tx>
                <c:rich>
                  <a:bodyPr/>
                  <a:lstStyle/>
                  <a:p>
                    <a:r>
                      <a:rPr lang="en-US"/>
                      <a:t>2,7%</a:t>
                    </a:r>
                  </a:p>
                </c:rich>
              </c:tx>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E640-7B44-B189-3C34254793C5}"/>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15:leaderLines>
                  <c:spPr>
                    <a:ln>
                      <a:noFill/>
                      <a:headEnd type="none"/>
                      <a:tailEnd w="sm" len="sm"/>
                    </a:ln>
                  </c:spPr>
                </c15:leaderLines>
              </c:ext>
            </c:extLst>
          </c:dLbls>
          <c:cat>
            <c:multiLvlStrRef>
              <c:f>data!$A$7:$B$103</c:f>
              <c:multiLvlStrCache>
                <c:ptCount val="97"/>
                <c:lvl>
                  <c:pt idx="0">
                    <c:v>M 01</c:v>
                  </c:pt>
                  <c:pt idx="1">
                    <c:v>M 02</c:v>
                  </c:pt>
                  <c:pt idx="2">
                    <c:v>M 03</c:v>
                  </c:pt>
                  <c:pt idx="3">
                    <c:v>M 04</c:v>
                  </c:pt>
                  <c:pt idx="4">
                    <c:v>M 05</c:v>
                  </c:pt>
                  <c:pt idx="5">
                    <c:v>M 06</c:v>
                  </c:pt>
                  <c:pt idx="6">
                    <c:v>M 07</c:v>
                  </c:pt>
                  <c:pt idx="7">
                    <c:v>M 08</c:v>
                  </c:pt>
                  <c:pt idx="8">
                    <c:v>M 09</c:v>
                  </c:pt>
                  <c:pt idx="9">
                    <c:v>M 10</c:v>
                  </c:pt>
                  <c:pt idx="10">
                    <c:v>M 11</c:v>
                  </c:pt>
                  <c:pt idx="11">
                    <c:v>M 12</c:v>
                  </c:pt>
                  <c:pt idx="12">
                    <c:v>M 01</c:v>
                  </c:pt>
                  <c:pt idx="13">
                    <c:v>M 02</c:v>
                  </c:pt>
                  <c:pt idx="14">
                    <c:v>M 03</c:v>
                  </c:pt>
                  <c:pt idx="15">
                    <c:v>M 04</c:v>
                  </c:pt>
                  <c:pt idx="16">
                    <c:v>M 05</c:v>
                  </c:pt>
                  <c:pt idx="17">
                    <c:v>M 06</c:v>
                  </c:pt>
                  <c:pt idx="18">
                    <c:v>M 07</c:v>
                  </c:pt>
                  <c:pt idx="19">
                    <c:v>M 08</c:v>
                  </c:pt>
                  <c:pt idx="20">
                    <c:v>M 09</c:v>
                  </c:pt>
                  <c:pt idx="21">
                    <c:v>M 10</c:v>
                  </c:pt>
                  <c:pt idx="22">
                    <c:v>M 11</c:v>
                  </c:pt>
                  <c:pt idx="23">
                    <c:v>M 12</c:v>
                  </c:pt>
                  <c:pt idx="24">
                    <c:v>M 01</c:v>
                  </c:pt>
                  <c:pt idx="25">
                    <c:v>M 02</c:v>
                  </c:pt>
                  <c:pt idx="26">
                    <c:v>M 03</c:v>
                  </c:pt>
                  <c:pt idx="27">
                    <c:v>M 04</c:v>
                  </c:pt>
                  <c:pt idx="28">
                    <c:v>M 05</c:v>
                  </c:pt>
                  <c:pt idx="29">
                    <c:v>M 06</c:v>
                  </c:pt>
                  <c:pt idx="30">
                    <c:v>M 07</c:v>
                  </c:pt>
                  <c:pt idx="31">
                    <c:v>M 08</c:v>
                  </c:pt>
                  <c:pt idx="32">
                    <c:v>M 09</c:v>
                  </c:pt>
                  <c:pt idx="33">
                    <c:v>M 10</c:v>
                  </c:pt>
                  <c:pt idx="34">
                    <c:v>M 11</c:v>
                  </c:pt>
                  <c:pt idx="35">
                    <c:v>M 12</c:v>
                  </c:pt>
                  <c:pt idx="36">
                    <c:v>M 01</c:v>
                  </c:pt>
                  <c:pt idx="37">
                    <c:v>M 02</c:v>
                  </c:pt>
                  <c:pt idx="38">
                    <c:v>M 03</c:v>
                  </c:pt>
                  <c:pt idx="39">
                    <c:v>M 04</c:v>
                  </c:pt>
                  <c:pt idx="40">
                    <c:v>M 05</c:v>
                  </c:pt>
                  <c:pt idx="41">
                    <c:v>M 06</c:v>
                  </c:pt>
                  <c:pt idx="42">
                    <c:v>M 07</c:v>
                  </c:pt>
                  <c:pt idx="43">
                    <c:v>M 08</c:v>
                  </c:pt>
                  <c:pt idx="44">
                    <c:v>M 09</c:v>
                  </c:pt>
                  <c:pt idx="45">
                    <c:v>M 10</c:v>
                  </c:pt>
                  <c:pt idx="46">
                    <c:v>M 11</c:v>
                  </c:pt>
                  <c:pt idx="47">
                    <c:v>M 12</c:v>
                  </c:pt>
                  <c:pt idx="48">
                    <c:v>M 01</c:v>
                  </c:pt>
                  <c:pt idx="49">
                    <c:v>M 02</c:v>
                  </c:pt>
                  <c:pt idx="50">
                    <c:v>M 03</c:v>
                  </c:pt>
                  <c:pt idx="51">
                    <c:v>M 04</c:v>
                  </c:pt>
                  <c:pt idx="52">
                    <c:v>M 05</c:v>
                  </c:pt>
                  <c:pt idx="53">
                    <c:v>M 06</c:v>
                  </c:pt>
                  <c:pt idx="54">
                    <c:v>M 07</c:v>
                  </c:pt>
                  <c:pt idx="55">
                    <c:v>M 08</c:v>
                  </c:pt>
                  <c:pt idx="56">
                    <c:v>M 09</c:v>
                  </c:pt>
                  <c:pt idx="57">
                    <c:v>M 10</c:v>
                  </c:pt>
                  <c:pt idx="58">
                    <c:v>M 11</c:v>
                  </c:pt>
                  <c:pt idx="59">
                    <c:v>M 12</c:v>
                  </c:pt>
                  <c:pt idx="60">
                    <c:v>M 01</c:v>
                  </c:pt>
                  <c:pt idx="61">
                    <c:v>M 02</c:v>
                  </c:pt>
                  <c:pt idx="62">
                    <c:v>M 03</c:v>
                  </c:pt>
                  <c:pt idx="63">
                    <c:v>M 04</c:v>
                  </c:pt>
                  <c:pt idx="64">
                    <c:v>M 05</c:v>
                  </c:pt>
                  <c:pt idx="65">
                    <c:v>M 06</c:v>
                  </c:pt>
                  <c:pt idx="66">
                    <c:v>M 07</c:v>
                  </c:pt>
                  <c:pt idx="67">
                    <c:v>M 08</c:v>
                  </c:pt>
                  <c:pt idx="68">
                    <c:v>M 09</c:v>
                  </c:pt>
                  <c:pt idx="69">
                    <c:v>M 10</c:v>
                  </c:pt>
                  <c:pt idx="70">
                    <c:v>M 11</c:v>
                  </c:pt>
                  <c:pt idx="71">
                    <c:v>M 12</c:v>
                  </c:pt>
                  <c:pt idx="72">
                    <c:v>M 01</c:v>
                  </c:pt>
                  <c:pt idx="73">
                    <c:v>M 02</c:v>
                  </c:pt>
                  <c:pt idx="74">
                    <c:v>M 03</c:v>
                  </c:pt>
                  <c:pt idx="75">
                    <c:v>M 04</c:v>
                  </c:pt>
                  <c:pt idx="76">
                    <c:v>M 05</c:v>
                  </c:pt>
                  <c:pt idx="77">
                    <c:v>M 06</c:v>
                  </c:pt>
                  <c:pt idx="78">
                    <c:v>M 07</c:v>
                  </c:pt>
                  <c:pt idx="79">
                    <c:v>M 08</c:v>
                  </c:pt>
                  <c:pt idx="80">
                    <c:v>M 09</c:v>
                  </c:pt>
                  <c:pt idx="81">
                    <c:v>M 10</c:v>
                  </c:pt>
                  <c:pt idx="82">
                    <c:v>M 11</c:v>
                  </c:pt>
                  <c:pt idx="83">
                    <c:v>M 12</c:v>
                  </c:pt>
                  <c:pt idx="84">
                    <c:v>M 01</c:v>
                  </c:pt>
                  <c:pt idx="85">
                    <c:v>M 02</c:v>
                  </c:pt>
                  <c:pt idx="86">
                    <c:v>M 03</c:v>
                  </c:pt>
                  <c:pt idx="87">
                    <c:v>M 04</c:v>
                  </c:pt>
                  <c:pt idx="88">
                    <c:v>M 05</c:v>
                  </c:pt>
                  <c:pt idx="89">
                    <c:v>M 06</c:v>
                  </c:pt>
                  <c:pt idx="90">
                    <c:v>M 07</c:v>
                  </c:pt>
                  <c:pt idx="91">
                    <c:v>M 08</c:v>
                  </c:pt>
                  <c:pt idx="92">
                    <c:v>M 09</c:v>
                  </c:pt>
                  <c:pt idx="93">
                    <c:v>M 10</c:v>
                  </c:pt>
                  <c:pt idx="94">
                    <c:v>M 11</c:v>
                  </c:pt>
                  <c:pt idx="95">
                    <c:v>M 12</c:v>
                  </c:pt>
                  <c:pt idx="96">
                    <c:v>M 01</c:v>
                  </c:pt>
                </c:lvl>
                <c:lvl>
                  <c:pt idx="0">
                    <c:v>2016</c:v>
                  </c:pt>
                  <c:pt idx="12">
                    <c:v>2017</c:v>
                  </c:pt>
                  <c:pt idx="24">
                    <c:v>2018</c:v>
                  </c:pt>
                  <c:pt idx="36">
                    <c:v>2019</c:v>
                  </c:pt>
                  <c:pt idx="48">
                    <c:v>2020</c:v>
                  </c:pt>
                  <c:pt idx="60">
                    <c:v>2021</c:v>
                  </c:pt>
                  <c:pt idx="72">
                    <c:v>2022</c:v>
                  </c:pt>
                  <c:pt idx="84">
                    <c:v>2023</c:v>
                  </c:pt>
                  <c:pt idx="96">
                    <c:v>2024</c:v>
                  </c:pt>
                </c:lvl>
              </c:multiLvlStrCache>
            </c:multiLvlStrRef>
          </c:cat>
          <c:val>
            <c:numRef>
              <c:f>data!$C$7:$C$103</c:f>
              <c:numCache>
                <c:formatCode>0.0%</c:formatCode>
                <c:ptCount val="97"/>
                <c:pt idx="0">
                  <c:v>4.355259988240516E-2</c:v>
                </c:pt>
                <c:pt idx="1">
                  <c:v>4.3174104358735012E-2</c:v>
                </c:pt>
                <c:pt idx="2">
                  <c:v>4.1511185828962571E-2</c:v>
                </c:pt>
                <c:pt idx="3">
                  <c:v>3.9887467346595373E-2</c:v>
                </c:pt>
                <c:pt idx="4">
                  <c:v>4.0432779730160871E-2</c:v>
                </c:pt>
                <c:pt idx="5">
                  <c:v>4.2918350889059272E-2</c:v>
                </c:pt>
                <c:pt idx="6">
                  <c:v>4.2048314455798624E-2</c:v>
                </c:pt>
                <c:pt idx="7">
                  <c:v>3.8113825539807071E-2</c:v>
                </c:pt>
                <c:pt idx="8">
                  <c:v>4.0250205733125197E-2</c:v>
                </c:pt>
                <c:pt idx="9">
                  <c:v>3.8084169469917953E-2</c:v>
                </c:pt>
                <c:pt idx="10">
                  <c:v>3.6566910939010509E-2</c:v>
                </c:pt>
                <c:pt idx="11">
                  <c:v>3.6472772267387189E-2</c:v>
                </c:pt>
                <c:pt idx="12">
                  <c:v>3.4717425284246817E-2</c:v>
                </c:pt>
                <c:pt idx="13">
                  <c:v>3.337972938282377E-2</c:v>
                </c:pt>
                <c:pt idx="14">
                  <c:v>3.3815503785210317E-2</c:v>
                </c:pt>
                <c:pt idx="15">
                  <c:v>3.3582875109006781E-2</c:v>
                </c:pt>
                <c:pt idx="16">
                  <c:v>2.9822748818107397E-2</c:v>
                </c:pt>
                <c:pt idx="17">
                  <c:v>2.9624360712330683E-2</c:v>
                </c:pt>
                <c:pt idx="18">
                  <c:v>2.8772410414107517E-2</c:v>
                </c:pt>
                <c:pt idx="19">
                  <c:v>2.671741778227742E-2</c:v>
                </c:pt>
                <c:pt idx="20">
                  <c:v>2.7549681508772399E-2</c:v>
                </c:pt>
                <c:pt idx="21">
                  <c:v>2.6583265753111582E-2</c:v>
                </c:pt>
                <c:pt idx="22">
                  <c:v>2.4211506495558689E-2</c:v>
                </c:pt>
                <c:pt idx="23">
                  <c:v>2.3759970352168126E-2</c:v>
                </c:pt>
                <c:pt idx="24">
                  <c:v>2.5828346599672713E-2</c:v>
                </c:pt>
                <c:pt idx="25">
                  <c:v>2.3090804146151601E-2</c:v>
                </c:pt>
                <c:pt idx="26">
                  <c:v>2.1682382885556194E-2</c:v>
                </c:pt>
                <c:pt idx="27">
                  <c:v>2.3674591504514488E-2</c:v>
                </c:pt>
                <c:pt idx="28">
                  <c:v>2.2602058908276268E-2</c:v>
                </c:pt>
                <c:pt idx="29">
                  <c:v>2.330837549759297E-2</c:v>
                </c:pt>
                <c:pt idx="30">
                  <c:v>2.2781121443759628E-2</c:v>
                </c:pt>
                <c:pt idx="31">
                  <c:v>2.4775457751623275E-2</c:v>
                </c:pt>
                <c:pt idx="32">
                  <c:v>2.2317562641665959E-2</c:v>
                </c:pt>
                <c:pt idx="33">
                  <c:v>2.072728011194918E-2</c:v>
                </c:pt>
                <c:pt idx="34">
                  <c:v>2.0572393036539835E-2</c:v>
                </c:pt>
                <c:pt idx="35">
                  <c:v>2.2379179183115949E-2</c:v>
                </c:pt>
                <c:pt idx="36">
                  <c:v>2.0858825035682524E-2</c:v>
                </c:pt>
                <c:pt idx="37">
                  <c:v>1.8092206788961653E-2</c:v>
                </c:pt>
                <c:pt idx="38">
                  <c:v>2.0683852169896624E-2</c:v>
                </c:pt>
                <c:pt idx="39">
                  <c:v>2.1243712180489691E-2</c:v>
                </c:pt>
                <c:pt idx="40">
                  <c:v>2.162903525258936E-2</c:v>
                </c:pt>
                <c:pt idx="41">
                  <c:v>1.8133502262196531E-2</c:v>
                </c:pt>
                <c:pt idx="42">
                  <c:v>2.1829584510165822E-2</c:v>
                </c:pt>
                <c:pt idx="43">
                  <c:v>2.0407110828354266E-2</c:v>
                </c:pt>
                <c:pt idx="44">
                  <c:v>2.1544118450382208E-2</c:v>
                </c:pt>
                <c:pt idx="45">
                  <c:v>2.2232524033141271E-2</c:v>
                </c:pt>
                <c:pt idx="46">
                  <c:v>2.0984367459376606E-2</c:v>
                </c:pt>
                <c:pt idx="47">
                  <c:v>2.0573594007280017E-2</c:v>
                </c:pt>
                <c:pt idx="48">
                  <c:v>1.9866100868965921E-2</c:v>
                </c:pt>
                <c:pt idx="49">
                  <c:v>1.8302806121294604E-2</c:v>
                </c:pt>
                <c:pt idx="50">
                  <c:v>1.9671513234433155E-2</c:v>
                </c:pt>
                <c:pt idx="51">
                  <c:v>2.2291978276065924E-2</c:v>
                </c:pt>
                <c:pt idx="52">
                  <c:v>2.5677770131739632E-2</c:v>
                </c:pt>
                <c:pt idx="53">
                  <c:v>2.6825718631579887E-2</c:v>
                </c:pt>
                <c:pt idx="54">
                  <c:v>3.0991441589479248E-2</c:v>
                </c:pt>
                <c:pt idx="55">
                  <c:v>2.724286029094948E-2</c:v>
                </c:pt>
                <c:pt idx="56">
                  <c:v>2.8813542254846315E-2</c:v>
                </c:pt>
                <c:pt idx="57">
                  <c:v>3.2690746405245968E-2</c:v>
                </c:pt>
                <c:pt idx="58">
                  <c:v>3.0313679221047475E-2</c:v>
                </c:pt>
                <c:pt idx="59">
                  <c:v>3.1281999152551365E-2</c:v>
                </c:pt>
                <c:pt idx="60">
                  <c:v>3.36584272260654E-2</c:v>
                </c:pt>
                <c:pt idx="61">
                  <c:v>3.1959077922318925E-2</c:v>
                </c:pt>
                <c:pt idx="62">
                  <c:v>3.4261181252556457E-2</c:v>
                </c:pt>
                <c:pt idx="63">
                  <c:v>3.4106999014208619E-2</c:v>
                </c:pt>
                <c:pt idx="64">
                  <c:v>3.1926679021245546E-2</c:v>
                </c:pt>
                <c:pt idx="65">
                  <c:v>2.8371196546770866E-2</c:v>
                </c:pt>
                <c:pt idx="66">
                  <c:v>2.689089146891617E-2</c:v>
                </c:pt>
                <c:pt idx="67">
                  <c:v>2.8435438267476711E-2</c:v>
                </c:pt>
                <c:pt idx="68">
                  <c:v>2.6273452213009599E-2</c:v>
                </c:pt>
                <c:pt idx="69">
                  <c:v>2.567309225383858E-2</c:v>
                </c:pt>
                <c:pt idx="70">
                  <c:v>2.1658163546752852E-2</c:v>
                </c:pt>
                <c:pt idx="71">
                  <c:v>2.2063705557725025E-2</c:v>
                </c:pt>
                <c:pt idx="72">
                  <c:v>2.3861466973735763E-2</c:v>
                </c:pt>
                <c:pt idx="73">
                  <c:v>2.6016468044232421E-2</c:v>
                </c:pt>
                <c:pt idx="74">
                  <c:v>2.2778742925466243E-2</c:v>
                </c:pt>
                <c:pt idx="75">
                  <c:v>2.4981959269903414E-2</c:v>
                </c:pt>
                <c:pt idx="76">
                  <c:v>2.5023571599226201E-2</c:v>
                </c:pt>
                <c:pt idx="77">
                  <c:v>2.4641021936532049E-2</c:v>
                </c:pt>
                <c:pt idx="78">
                  <c:v>2.3855857210707994E-2</c:v>
                </c:pt>
                <c:pt idx="79">
                  <c:v>2.4284519602343436E-2</c:v>
                </c:pt>
                <c:pt idx="80">
                  <c:v>2.2622215687990933E-2</c:v>
                </c:pt>
                <c:pt idx="81">
                  <c:v>2.2774930216870028E-2</c:v>
                </c:pt>
                <c:pt idx="82">
                  <c:v>2.7033617549602273E-2</c:v>
                </c:pt>
                <c:pt idx="83">
                  <c:v>2.261029576239617E-2</c:v>
                </c:pt>
                <c:pt idx="84">
                  <c:v>2.5387976673017489E-2</c:v>
                </c:pt>
                <c:pt idx="85">
                  <c:v>2.5078215032369715E-2</c:v>
                </c:pt>
                <c:pt idx="86">
                  <c:v>2.5887395219630724E-2</c:v>
                </c:pt>
                <c:pt idx="87">
                  <c:v>2.7707934140084451E-2</c:v>
                </c:pt>
                <c:pt idx="88">
                  <c:v>2.5490254927781609E-2</c:v>
                </c:pt>
                <c:pt idx="89">
                  <c:v>2.6808605474710603E-2</c:v>
                </c:pt>
                <c:pt idx="90">
                  <c:v>2.8202435051522055E-2</c:v>
                </c:pt>
                <c:pt idx="91">
                  <c:v>2.6530064744217534E-2</c:v>
                </c:pt>
                <c:pt idx="92">
                  <c:v>2.6838711816734393E-2</c:v>
                </c:pt>
                <c:pt idx="93">
                  <c:v>2.9113140042164243E-2</c:v>
                </c:pt>
                <c:pt idx="94">
                  <c:v>2.6082090977412417E-2</c:v>
                </c:pt>
                <c:pt idx="95">
                  <c:v>2.7735790627088953E-2</c:v>
                </c:pt>
                <c:pt idx="96">
                  <c:v>2.9871793787725733E-2</c:v>
                </c:pt>
              </c:numCache>
            </c:numRef>
          </c:val>
          <c:smooth val="0"/>
          <c:extLst>
            <c:ext xmlns:c16="http://schemas.microsoft.com/office/drawing/2014/chart" uri="{C3380CC4-5D6E-409C-BE32-E72D297353CC}">
              <c16:uniqueId val="{00000002-E640-7B44-B189-3C34254793C5}"/>
            </c:ext>
          </c:extLst>
        </c:ser>
        <c:ser>
          <c:idx val="1"/>
          <c:order val="1"/>
          <c:tx>
            <c:v>Míra nezaměstnanosti - muži / Unemployment rate - males</c:v>
          </c:tx>
          <c:spPr>
            <a:ln>
              <a:solidFill>
                <a:schemeClr val="accent5"/>
              </a:solidFill>
            </a:ln>
          </c:spPr>
          <c:marker>
            <c:spPr>
              <a:noFill/>
              <a:ln>
                <a:noFill/>
              </a:ln>
            </c:spPr>
          </c:marker>
          <c:dLbls>
            <c:dLbl>
              <c:idx val="96"/>
              <c:layout>
                <c:manualLayout>
                  <c:x val="-1.2948800001034008E-3"/>
                  <c:y val="-1.5826086840936943E-3"/>
                </c:manualLayout>
              </c:layout>
              <c:dLblPos val="r"/>
              <c:showLegendKey val="0"/>
              <c:showVal val="1"/>
              <c:showCatName val="0"/>
              <c:showSerName val="0"/>
              <c:showPercent val="0"/>
              <c:showBubbleSize val="0"/>
              <c:extLst>
                <c:ext xmlns:c15="http://schemas.microsoft.com/office/drawing/2012/chart" uri="{CE6537A1-D6FC-4f65-9D91-7224C49458BB}">
                  <c15:layout>
                    <c:manualLayout>
                      <c:w val="3.9382037853752015E-2"/>
                      <c:h val="3.0597101225811427E-2"/>
                    </c:manualLayout>
                  </c15:layout>
                </c:ext>
                <c:ext xmlns:c16="http://schemas.microsoft.com/office/drawing/2014/chart" uri="{C3380CC4-5D6E-409C-BE32-E72D297353CC}">
                  <c16:uniqueId val="{00000003-E640-7B44-B189-3C34254793C5}"/>
                </c:ext>
              </c:extLst>
            </c:dLbl>
            <c:dLbl>
              <c:idx val="103"/>
              <c:layout>
                <c:manualLayout>
                  <c:x val="4.0095072756487382E-2"/>
                  <c:y val="1.7408695525030563E-2"/>
                </c:manualLayout>
              </c:layout>
              <c:tx>
                <c:rich>
                  <a:bodyPr wrap="square" lIns="38100" tIns="19050" rIns="38100" bIns="19050" anchor="ctr">
                    <a:noAutofit/>
                  </a:bodyPr>
                  <a:lstStyle/>
                  <a:p>
                    <a:pPr>
                      <a:defRPr/>
                    </a:pPr>
                    <a:r>
                      <a:rPr lang="en-US"/>
                      <a:t>2.3%</a:t>
                    </a:r>
                  </a:p>
                  <a:p>
                    <a:pPr>
                      <a:defRPr/>
                    </a:pPr>
                    <a:endParaRPr lang="en-US"/>
                  </a:p>
                </c:rich>
              </c:tx>
              <c:spPr>
                <a:noFill/>
                <a:ln>
                  <a:noFill/>
                </a:ln>
                <a:effectLst/>
              </c:spPr>
              <c:dLblPos val="r"/>
              <c:showLegendKey val="0"/>
              <c:showVal val="1"/>
              <c:showCatName val="0"/>
              <c:showSerName val="0"/>
              <c:showPercent val="0"/>
              <c:showBubbleSize val="0"/>
              <c:extLst>
                <c:ext xmlns:c15="http://schemas.microsoft.com/office/drawing/2012/chart" uri="{CE6537A1-D6FC-4f65-9D91-7224C49458BB}">
                  <c15:layout>
                    <c:manualLayout>
                      <c:w val="3.9382037853752015E-2"/>
                      <c:h val="5.0643477890998219E-2"/>
                    </c:manualLayout>
                  </c15:layout>
                  <c15:showDataLabelsRange val="0"/>
                </c:ext>
                <c:ext xmlns:c16="http://schemas.microsoft.com/office/drawing/2014/chart" uri="{C3380CC4-5D6E-409C-BE32-E72D297353CC}">
                  <c16:uniqueId val="{00000004-E640-7B44-B189-3C34254793C5}"/>
                </c:ext>
              </c:extLst>
            </c:dLbl>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1"/>
                <c15:leaderLines>
                  <c:spPr>
                    <a:ln>
                      <a:noFill/>
                      <a:headEnd type="none"/>
                    </a:ln>
                  </c:spPr>
                </c15:leaderLines>
              </c:ext>
            </c:extLst>
          </c:dLbls>
          <c:cat>
            <c:multiLvlStrRef>
              <c:f>data!$A$7:$B$103</c:f>
              <c:multiLvlStrCache>
                <c:ptCount val="97"/>
                <c:lvl>
                  <c:pt idx="0">
                    <c:v>M 01</c:v>
                  </c:pt>
                  <c:pt idx="1">
                    <c:v>M 02</c:v>
                  </c:pt>
                  <c:pt idx="2">
                    <c:v>M 03</c:v>
                  </c:pt>
                  <c:pt idx="3">
                    <c:v>M 04</c:v>
                  </c:pt>
                  <c:pt idx="4">
                    <c:v>M 05</c:v>
                  </c:pt>
                  <c:pt idx="5">
                    <c:v>M 06</c:v>
                  </c:pt>
                  <c:pt idx="6">
                    <c:v>M 07</c:v>
                  </c:pt>
                  <c:pt idx="7">
                    <c:v>M 08</c:v>
                  </c:pt>
                  <c:pt idx="8">
                    <c:v>M 09</c:v>
                  </c:pt>
                  <c:pt idx="9">
                    <c:v>M 10</c:v>
                  </c:pt>
                  <c:pt idx="10">
                    <c:v>M 11</c:v>
                  </c:pt>
                  <c:pt idx="11">
                    <c:v>M 12</c:v>
                  </c:pt>
                  <c:pt idx="12">
                    <c:v>M 01</c:v>
                  </c:pt>
                  <c:pt idx="13">
                    <c:v>M 02</c:v>
                  </c:pt>
                  <c:pt idx="14">
                    <c:v>M 03</c:v>
                  </c:pt>
                  <c:pt idx="15">
                    <c:v>M 04</c:v>
                  </c:pt>
                  <c:pt idx="16">
                    <c:v>M 05</c:v>
                  </c:pt>
                  <c:pt idx="17">
                    <c:v>M 06</c:v>
                  </c:pt>
                  <c:pt idx="18">
                    <c:v>M 07</c:v>
                  </c:pt>
                  <c:pt idx="19">
                    <c:v>M 08</c:v>
                  </c:pt>
                  <c:pt idx="20">
                    <c:v>M 09</c:v>
                  </c:pt>
                  <c:pt idx="21">
                    <c:v>M 10</c:v>
                  </c:pt>
                  <c:pt idx="22">
                    <c:v>M 11</c:v>
                  </c:pt>
                  <c:pt idx="23">
                    <c:v>M 12</c:v>
                  </c:pt>
                  <c:pt idx="24">
                    <c:v>M 01</c:v>
                  </c:pt>
                  <c:pt idx="25">
                    <c:v>M 02</c:v>
                  </c:pt>
                  <c:pt idx="26">
                    <c:v>M 03</c:v>
                  </c:pt>
                  <c:pt idx="27">
                    <c:v>M 04</c:v>
                  </c:pt>
                  <c:pt idx="28">
                    <c:v>M 05</c:v>
                  </c:pt>
                  <c:pt idx="29">
                    <c:v>M 06</c:v>
                  </c:pt>
                  <c:pt idx="30">
                    <c:v>M 07</c:v>
                  </c:pt>
                  <c:pt idx="31">
                    <c:v>M 08</c:v>
                  </c:pt>
                  <c:pt idx="32">
                    <c:v>M 09</c:v>
                  </c:pt>
                  <c:pt idx="33">
                    <c:v>M 10</c:v>
                  </c:pt>
                  <c:pt idx="34">
                    <c:v>M 11</c:v>
                  </c:pt>
                  <c:pt idx="35">
                    <c:v>M 12</c:v>
                  </c:pt>
                  <c:pt idx="36">
                    <c:v>M 01</c:v>
                  </c:pt>
                  <c:pt idx="37">
                    <c:v>M 02</c:v>
                  </c:pt>
                  <c:pt idx="38">
                    <c:v>M 03</c:v>
                  </c:pt>
                  <c:pt idx="39">
                    <c:v>M 04</c:v>
                  </c:pt>
                  <c:pt idx="40">
                    <c:v>M 05</c:v>
                  </c:pt>
                  <c:pt idx="41">
                    <c:v>M 06</c:v>
                  </c:pt>
                  <c:pt idx="42">
                    <c:v>M 07</c:v>
                  </c:pt>
                  <c:pt idx="43">
                    <c:v>M 08</c:v>
                  </c:pt>
                  <c:pt idx="44">
                    <c:v>M 09</c:v>
                  </c:pt>
                  <c:pt idx="45">
                    <c:v>M 10</c:v>
                  </c:pt>
                  <c:pt idx="46">
                    <c:v>M 11</c:v>
                  </c:pt>
                  <c:pt idx="47">
                    <c:v>M 12</c:v>
                  </c:pt>
                  <c:pt idx="48">
                    <c:v>M 01</c:v>
                  </c:pt>
                  <c:pt idx="49">
                    <c:v>M 02</c:v>
                  </c:pt>
                  <c:pt idx="50">
                    <c:v>M 03</c:v>
                  </c:pt>
                  <c:pt idx="51">
                    <c:v>M 04</c:v>
                  </c:pt>
                  <c:pt idx="52">
                    <c:v>M 05</c:v>
                  </c:pt>
                  <c:pt idx="53">
                    <c:v>M 06</c:v>
                  </c:pt>
                  <c:pt idx="54">
                    <c:v>M 07</c:v>
                  </c:pt>
                  <c:pt idx="55">
                    <c:v>M 08</c:v>
                  </c:pt>
                  <c:pt idx="56">
                    <c:v>M 09</c:v>
                  </c:pt>
                  <c:pt idx="57">
                    <c:v>M 10</c:v>
                  </c:pt>
                  <c:pt idx="58">
                    <c:v>M 11</c:v>
                  </c:pt>
                  <c:pt idx="59">
                    <c:v>M 12</c:v>
                  </c:pt>
                  <c:pt idx="60">
                    <c:v>M 01</c:v>
                  </c:pt>
                  <c:pt idx="61">
                    <c:v>M 02</c:v>
                  </c:pt>
                  <c:pt idx="62">
                    <c:v>M 03</c:v>
                  </c:pt>
                  <c:pt idx="63">
                    <c:v>M 04</c:v>
                  </c:pt>
                  <c:pt idx="64">
                    <c:v>M 05</c:v>
                  </c:pt>
                  <c:pt idx="65">
                    <c:v>M 06</c:v>
                  </c:pt>
                  <c:pt idx="66">
                    <c:v>M 07</c:v>
                  </c:pt>
                  <c:pt idx="67">
                    <c:v>M 08</c:v>
                  </c:pt>
                  <c:pt idx="68">
                    <c:v>M 09</c:v>
                  </c:pt>
                  <c:pt idx="69">
                    <c:v>M 10</c:v>
                  </c:pt>
                  <c:pt idx="70">
                    <c:v>M 11</c:v>
                  </c:pt>
                  <c:pt idx="71">
                    <c:v>M 12</c:v>
                  </c:pt>
                  <c:pt idx="72">
                    <c:v>M 01</c:v>
                  </c:pt>
                  <c:pt idx="73">
                    <c:v>M 02</c:v>
                  </c:pt>
                  <c:pt idx="74">
                    <c:v>M 03</c:v>
                  </c:pt>
                  <c:pt idx="75">
                    <c:v>M 04</c:v>
                  </c:pt>
                  <c:pt idx="76">
                    <c:v>M 05</c:v>
                  </c:pt>
                  <c:pt idx="77">
                    <c:v>M 06</c:v>
                  </c:pt>
                  <c:pt idx="78">
                    <c:v>M 07</c:v>
                  </c:pt>
                  <c:pt idx="79">
                    <c:v>M 08</c:v>
                  </c:pt>
                  <c:pt idx="80">
                    <c:v>M 09</c:v>
                  </c:pt>
                  <c:pt idx="81">
                    <c:v>M 10</c:v>
                  </c:pt>
                  <c:pt idx="82">
                    <c:v>M 11</c:v>
                  </c:pt>
                  <c:pt idx="83">
                    <c:v>M 12</c:v>
                  </c:pt>
                  <c:pt idx="84">
                    <c:v>M 01</c:v>
                  </c:pt>
                  <c:pt idx="85">
                    <c:v>M 02</c:v>
                  </c:pt>
                  <c:pt idx="86">
                    <c:v>M 03</c:v>
                  </c:pt>
                  <c:pt idx="87">
                    <c:v>M 04</c:v>
                  </c:pt>
                  <c:pt idx="88">
                    <c:v>M 05</c:v>
                  </c:pt>
                  <c:pt idx="89">
                    <c:v>M 06</c:v>
                  </c:pt>
                  <c:pt idx="90">
                    <c:v>M 07</c:v>
                  </c:pt>
                  <c:pt idx="91">
                    <c:v>M 08</c:v>
                  </c:pt>
                  <c:pt idx="92">
                    <c:v>M 09</c:v>
                  </c:pt>
                  <c:pt idx="93">
                    <c:v>M 10</c:v>
                  </c:pt>
                  <c:pt idx="94">
                    <c:v>M 11</c:v>
                  </c:pt>
                  <c:pt idx="95">
                    <c:v>M 12</c:v>
                  </c:pt>
                  <c:pt idx="96">
                    <c:v>M 01</c:v>
                  </c:pt>
                </c:lvl>
                <c:lvl>
                  <c:pt idx="0">
                    <c:v>2016</c:v>
                  </c:pt>
                  <c:pt idx="12">
                    <c:v>2017</c:v>
                  </c:pt>
                  <c:pt idx="24">
                    <c:v>2018</c:v>
                  </c:pt>
                  <c:pt idx="36">
                    <c:v>2019</c:v>
                  </c:pt>
                  <c:pt idx="48">
                    <c:v>2020</c:v>
                  </c:pt>
                  <c:pt idx="60">
                    <c:v>2021</c:v>
                  </c:pt>
                  <c:pt idx="72">
                    <c:v>2022</c:v>
                  </c:pt>
                  <c:pt idx="84">
                    <c:v>2023</c:v>
                  </c:pt>
                  <c:pt idx="96">
                    <c:v>2024</c:v>
                  </c:pt>
                </c:lvl>
              </c:multiLvlStrCache>
            </c:multiLvlStrRef>
          </c:cat>
          <c:val>
            <c:numRef>
              <c:f>data!$D$7:$D$103</c:f>
              <c:numCache>
                <c:formatCode>0.0%</c:formatCode>
                <c:ptCount val="97"/>
                <c:pt idx="0">
                  <c:v>3.7018279665276016E-2</c:v>
                </c:pt>
                <c:pt idx="1">
                  <c:v>3.6456370639318759E-2</c:v>
                </c:pt>
                <c:pt idx="2">
                  <c:v>3.571602549278418E-2</c:v>
                </c:pt>
                <c:pt idx="3">
                  <c:v>3.5548122112242148E-2</c:v>
                </c:pt>
                <c:pt idx="4">
                  <c:v>3.554258406863503E-2</c:v>
                </c:pt>
                <c:pt idx="5">
                  <c:v>3.5971905614700858E-2</c:v>
                </c:pt>
                <c:pt idx="6">
                  <c:v>3.5009466632419002E-2</c:v>
                </c:pt>
                <c:pt idx="7">
                  <c:v>3.3770921422568302E-2</c:v>
                </c:pt>
                <c:pt idx="8">
                  <c:v>3.2657928070031865E-2</c:v>
                </c:pt>
                <c:pt idx="9">
                  <c:v>3.2539652619972576E-2</c:v>
                </c:pt>
                <c:pt idx="10">
                  <c:v>3.1404633792848809E-2</c:v>
                </c:pt>
                <c:pt idx="11">
                  <c:v>3.0931185702057166E-2</c:v>
                </c:pt>
                <c:pt idx="12">
                  <c:v>2.864243487102312E-2</c:v>
                </c:pt>
                <c:pt idx="13">
                  <c:v>2.7221289848368316E-2</c:v>
                </c:pt>
                <c:pt idx="14">
                  <c:v>2.5178777791332298E-2</c:v>
                </c:pt>
                <c:pt idx="15">
                  <c:v>2.50828917147317E-2</c:v>
                </c:pt>
                <c:pt idx="16">
                  <c:v>2.4676351788670205E-2</c:v>
                </c:pt>
                <c:pt idx="17">
                  <c:v>2.4170676201909741E-2</c:v>
                </c:pt>
                <c:pt idx="18">
                  <c:v>2.3504246148741092E-2</c:v>
                </c:pt>
                <c:pt idx="19">
                  <c:v>2.235667462815847E-2</c:v>
                </c:pt>
                <c:pt idx="20">
                  <c:v>2.184809272219335E-2</c:v>
                </c:pt>
                <c:pt idx="21">
                  <c:v>2.1683856602239995E-2</c:v>
                </c:pt>
                <c:pt idx="22">
                  <c:v>2.0331579306434904E-2</c:v>
                </c:pt>
                <c:pt idx="23">
                  <c:v>1.9674284042773917E-2</c:v>
                </c:pt>
                <c:pt idx="24">
                  <c:v>1.8865933221892454E-2</c:v>
                </c:pt>
                <c:pt idx="25">
                  <c:v>1.9548429597556899E-2</c:v>
                </c:pt>
                <c:pt idx="26">
                  <c:v>1.836687016965196E-2</c:v>
                </c:pt>
                <c:pt idx="27">
                  <c:v>1.7880781004115432E-2</c:v>
                </c:pt>
                <c:pt idx="28">
                  <c:v>1.8128345702266853E-2</c:v>
                </c:pt>
                <c:pt idx="29">
                  <c:v>1.9380034440361467E-2</c:v>
                </c:pt>
                <c:pt idx="30">
                  <c:v>1.9890923487250644E-2</c:v>
                </c:pt>
                <c:pt idx="31">
                  <c:v>1.8797303357025067E-2</c:v>
                </c:pt>
                <c:pt idx="32">
                  <c:v>1.8006694765997464E-2</c:v>
                </c:pt>
                <c:pt idx="33">
                  <c:v>1.6435137428907457E-2</c:v>
                </c:pt>
                <c:pt idx="34">
                  <c:v>1.5836228763486171E-2</c:v>
                </c:pt>
                <c:pt idx="35">
                  <c:v>1.7652860839177741E-2</c:v>
                </c:pt>
                <c:pt idx="36">
                  <c:v>1.7970283517852625E-2</c:v>
                </c:pt>
                <c:pt idx="37">
                  <c:v>1.777861614077008E-2</c:v>
                </c:pt>
                <c:pt idx="38">
                  <c:v>1.8176824988466806E-2</c:v>
                </c:pt>
                <c:pt idx="39">
                  <c:v>1.7771774712702523E-2</c:v>
                </c:pt>
                <c:pt idx="40">
                  <c:v>1.8274110645939291E-2</c:v>
                </c:pt>
                <c:pt idx="41">
                  <c:v>1.4424867334879486E-2</c:v>
                </c:pt>
                <c:pt idx="42">
                  <c:v>1.879541407635953E-2</c:v>
                </c:pt>
                <c:pt idx="43">
                  <c:v>1.5505174692810162E-2</c:v>
                </c:pt>
                <c:pt idx="44">
                  <c:v>1.8740738160785305E-2</c:v>
                </c:pt>
                <c:pt idx="45">
                  <c:v>1.8511883449506782E-2</c:v>
                </c:pt>
                <c:pt idx="46">
                  <c:v>1.9401822070760657E-2</c:v>
                </c:pt>
                <c:pt idx="47">
                  <c:v>1.8126030372668613E-2</c:v>
                </c:pt>
                <c:pt idx="48">
                  <c:v>1.8673537084544486E-2</c:v>
                </c:pt>
                <c:pt idx="49">
                  <c:v>1.7791559774018261E-2</c:v>
                </c:pt>
                <c:pt idx="50">
                  <c:v>1.8481414594006412E-2</c:v>
                </c:pt>
                <c:pt idx="51">
                  <c:v>2.0398346355814764E-2</c:v>
                </c:pt>
                <c:pt idx="52">
                  <c:v>2.2513462627193514E-2</c:v>
                </c:pt>
                <c:pt idx="53">
                  <c:v>2.4872424057821689E-2</c:v>
                </c:pt>
                <c:pt idx="54">
                  <c:v>2.4781891204122667E-2</c:v>
                </c:pt>
                <c:pt idx="55">
                  <c:v>2.634361368480187E-2</c:v>
                </c:pt>
                <c:pt idx="56">
                  <c:v>2.4663141754429706E-2</c:v>
                </c:pt>
                <c:pt idx="57">
                  <c:v>2.497052242481904E-2</c:v>
                </c:pt>
                <c:pt idx="58">
                  <c:v>2.4860743607805345E-2</c:v>
                </c:pt>
                <c:pt idx="59">
                  <c:v>2.6322207315518282E-2</c:v>
                </c:pt>
                <c:pt idx="60">
                  <c:v>2.5538030690173564E-2</c:v>
                </c:pt>
                <c:pt idx="61">
                  <c:v>2.4889612876798518E-2</c:v>
                </c:pt>
                <c:pt idx="62">
                  <c:v>2.9471939749876375E-2</c:v>
                </c:pt>
                <c:pt idx="63">
                  <c:v>2.7492767013275864E-2</c:v>
                </c:pt>
                <c:pt idx="64">
                  <c:v>2.5750341350405933E-2</c:v>
                </c:pt>
                <c:pt idx="65">
                  <c:v>2.3672511200188161E-2</c:v>
                </c:pt>
                <c:pt idx="66">
                  <c:v>2.3190730997260049E-2</c:v>
                </c:pt>
                <c:pt idx="67">
                  <c:v>2.2838395472709935E-2</c:v>
                </c:pt>
                <c:pt idx="68">
                  <c:v>2.2269807694827285E-2</c:v>
                </c:pt>
                <c:pt idx="69">
                  <c:v>2.255898047742683E-2</c:v>
                </c:pt>
                <c:pt idx="70">
                  <c:v>1.7649223950009459E-2</c:v>
                </c:pt>
                <c:pt idx="71">
                  <c:v>1.8940730518851975E-2</c:v>
                </c:pt>
                <c:pt idx="72">
                  <c:v>1.9316170877450953E-2</c:v>
                </c:pt>
                <c:pt idx="73">
                  <c:v>1.9979203510277606E-2</c:v>
                </c:pt>
                <c:pt idx="74">
                  <c:v>1.9669666266389784E-2</c:v>
                </c:pt>
                <c:pt idx="75">
                  <c:v>1.9578193725705136E-2</c:v>
                </c:pt>
                <c:pt idx="76">
                  <c:v>1.8647274581776809E-2</c:v>
                </c:pt>
                <c:pt idx="77">
                  <c:v>1.8886455763657915E-2</c:v>
                </c:pt>
                <c:pt idx="78">
                  <c:v>1.8962588646022172E-2</c:v>
                </c:pt>
                <c:pt idx="79">
                  <c:v>1.9051209435239636E-2</c:v>
                </c:pt>
                <c:pt idx="80">
                  <c:v>1.9804252493225705E-2</c:v>
                </c:pt>
                <c:pt idx="81">
                  <c:v>2.0342110903844898E-2</c:v>
                </c:pt>
                <c:pt idx="82">
                  <c:v>2.2044069261880281E-2</c:v>
                </c:pt>
                <c:pt idx="83">
                  <c:v>2.0512161523514517E-2</c:v>
                </c:pt>
                <c:pt idx="84">
                  <c:v>2.1110606501348928E-2</c:v>
                </c:pt>
                <c:pt idx="85">
                  <c:v>2.1643420979887095E-2</c:v>
                </c:pt>
                <c:pt idx="86">
                  <c:v>2.1758815411841787E-2</c:v>
                </c:pt>
                <c:pt idx="87">
                  <c:v>2.2057336240717103E-2</c:v>
                </c:pt>
                <c:pt idx="88">
                  <c:v>2.2136571562925846E-2</c:v>
                </c:pt>
                <c:pt idx="89">
                  <c:v>2.3150113344502624E-2</c:v>
                </c:pt>
                <c:pt idx="90">
                  <c:v>2.2990693024050216E-2</c:v>
                </c:pt>
                <c:pt idx="91">
                  <c:v>2.3352204309982603E-2</c:v>
                </c:pt>
                <c:pt idx="92">
                  <c:v>2.375497391308877E-2</c:v>
                </c:pt>
                <c:pt idx="93">
                  <c:v>2.3516329512828428E-2</c:v>
                </c:pt>
                <c:pt idx="94">
                  <c:v>2.2273008090489176E-2</c:v>
                </c:pt>
                <c:pt idx="95">
                  <c:v>2.3730050224206042E-2</c:v>
                </c:pt>
                <c:pt idx="96">
                  <c:v>2.4587113707547962E-2</c:v>
                </c:pt>
              </c:numCache>
            </c:numRef>
          </c:val>
          <c:smooth val="0"/>
          <c:extLst>
            <c:ext xmlns:c16="http://schemas.microsoft.com/office/drawing/2014/chart" uri="{C3380CC4-5D6E-409C-BE32-E72D297353CC}">
              <c16:uniqueId val="{00000005-E640-7B44-B189-3C34254793C5}"/>
            </c:ext>
          </c:extLst>
        </c:ser>
        <c:ser>
          <c:idx val="2"/>
          <c:order val="2"/>
          <c:tx>
            <c:v>Míra nezaměstnanosti - ženy / Unemployment rate - females</c:v>
          </c:tx>
          <c:spPr>
            <a:ln>
              <a:solidFill>
                <a:schemeClr val="accent2">
                  <a:lumMod val="60000"/>
                  <a:lumOff val="40000"/>
                </a:schemeClr>
              </a:solidFill>
            </a:ln>
          </c:spPr>
          <c:marker>
            <c:spPr>
              <a:noFill/>
              <a:ln>
                <a:noFill/>
              </a:ln>
            </c:spPr>
          </c:marker>
          <c:dLbls>
            <c:dLbl>
              <c:idx val="96"/>
              <c:layout>
                <c:manualLayout>
                  <c:x val="-1.2948800001034008E-3"/>
                  <c:y val="-3.6927535962185429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640-7B44-B189-3C34254793C5}"/>
                </c:ext>
              </c:extLst>
            </c:dLbl>
            <c:dLbl>
              <c:idx val="103"/>
              <c:layout>
                <c:manualLayout>
                  <c:x val="4.0095072756487382E-2"/>
                  <c:y val="-7.9130434204684724E-3"/>
                </c:manualLayout>
              </c:layout>
              <c:tx>
                <c:rich>
                  <a:bodyPr/>
                  <a:lstStyle/>
                  <a:p>
                    <a:r>
                      <a:rPr lang="en-US"/>
                      <a:t>3,3%</a:t>
                    </a:r>
                  </a:p>
                </c:rich>
              </c:tx>
              <c:dLblPos val="r"/>
              <c:showLegendKey val="0"/>
              <c:showVal val="1"/>
              <c:showCatName val="0"/>
              <c:showSerName val="0"/>
              <c:showPercent val="0"/>
              <c:showBubbleSize val="0"/>
              <c:extLst>
                <c:ext xmlns:c15="http://schemas.microsoft.com/office/drawing/2012/chart" uri="{CE6537A1-D6FC-4f65-9D91-7224C49458BB}">
                  <c15:layout>
                    <c:manualLayout>
                      <c:w val="3.9382037853752015E-2"/>
                      <c:h val="3.0597101225811427E-2"/>
                    </c:manualLayout>
                  </c15:layout>
                  <c15:showDataLabelsRange val="0"/>
                </c:ext>
                <c:ext xmlns:c16="http://schemas.microsoft.com/office/drawing/2014/chart" uri="{C3380CC4-5D6E-409C-BE32-E72D297353CC}">
                  <c16:uniqueId val="{00000007-E640-7B44-B189-3C34254793C5}"/>
                </c:ext>
              </c:extLst>
            </c:dLbl>
            <c:spPr>
              <a:noFill/>
              <a:ln>
                <a:noFill/>
              </a:ln>
              <a:effectLst/>
            </c:spPr>
            <c:txPr>
              <a:bodyPr wrap="square" lIns="38100" tIns="19050" rIns="38100" bIns="19050" anchor="ctr">
                <a:spAutoFit/>
              </a:bodyPr>
              <a:lstStyle/>
              <a:p>
                <a:pPr>
                  <a:defRPr>
                    <a:ln>
                      <a:noFill/>
                    </a:ln>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cap="flat">
                      <a:noFill/>
                      <a:prstDash val="sysDot"/>
                      <a:bevel/>
                    </a:ln>
                  </c:spPr>
                </c15:leaderLines>
              </c:ext>
            </c:extLst>
          </c:dLbls>
          <c:cat>
            <c:multiLvlStrRef>
              <c:f>data!$A$7:$B$103</c:f>
              <c:multiLvlStrCache>
                <c:ptCount val="97"/>
                <c:lvl>
                  <c:pt idx="0">
                    <c:v>M 01</c:v>
                  </c:pt>
                  <c:pt idx="1">
                    <c:v>M 02</c:v>
                  </c:pt>
                  <c:pt idx="2">
                    <c:v>M 03</c:v>
                  </c:pt>
                  <c:pt idx="3">
                    <c:v>M 04</c:v>
                  </c:pt>
                  <c:pt idx="4">
                    <c:v>M 05</c:v>
                  </c:pt>
                  <c:pt idx="5">
                    <c:v>M 06</c:v>
                  </c:pt>
                  <c:pt idx="6">
                    <c:v>M 07</c:v>
                  </c:pt>
                  <c:pt idx="7">
                    <c:v>M 08</c:v>
                  </c:pt>
                  <c:pt idx="8">
                    <c:v>M 09</c:v>
                  </c:pt>
                  <c:pt idx="9">
                    <c:v>M 10</c:v>
                  </c:pt>
                  <c:pt idx="10">
                    <c:v>M 11</c:v>
                  </c:pt>
                  <c:pt idx="11">
                    <c:v>M 12</c:v>
                  </c:pt>
                  <c:pt idx="12">
                    <c:v>M 01</c:v>
                  </c:pt>
                  <c:pt idx="13">
                    <c:v>M 02</c:v>
                  </c:pt>
                  <c:pt idx="14">
                    <c:v>M 03</c:v>
                  </c:pt>
                  <c:pt idx="15">
                    <c:v>M 04</c:v>
                  </c:pt>
                  <c:pt idx="16">
                    <c:v>M 05</c:v>
                  </c:pt>
                  <c:pt idx="17">
                    <c:v>M 06</c:v>
                  </c:pt>
                  <c:pt idx="18">
                    <c:v>M 07</c:v>
                  </c:pt>
                  <c:pt idx="19">
                    <c:v>M 08</c:v>
                  </c:pt>
                  <c:pt idx="20">
                    <c:v>M 09</c:v>
                  </c:pt>
                  <c:pt idx="21">
                    <c:v>M 10</c:v>
                  </c:pt>
                  <c:pt idx="22">
                    <c:v>M 11</c:v>
                  </c:pt>
                  <c:pt idx="23">
                    <c:v>M 12</c:v>
                  </c:pt>
                  <c:pt idx="24">
                    <c:v>M 01</c:v>
                  </c:pt>
                  <c:pt idx="25">
                    <c:v>M 02</c:v>
                  </c:pt>
                  <c:pt idx="26">
                    <c:v>M 03</c:v>
                  </c:pt>
                  <c:pt idx="27">
                    <c:v>M 04</c:v>
                  </c:pt>
                  <c:pt idx="28">
                    <c:v>M 05</c:v>
                  </c:pt>
                  <c:pt idx="29">
                    <c:v>M 06</c:v>
                  </c:pt>
                  <c:pt idx="30">
                    <c:v>M 07</c:v>
                  </c:pt>
                  <c:pt idx="31">
                    <c:v>M 08</c:v>
                  </c:pt>
                  <c:pt idx="32">
                    <c:v>M 09</c:v>
                  </c:pt>
                  <c:pt idx="33">
                    <c:v>M 10</c:v>
                  </c:pt>
                  <c:pt idx="34">
                    <c:v>M 11</c:v>
                  </c:pt>
                  <c:pt idx="35">
                    <c:v>M 12</c:v>
                  </c:pt>
                  <c:pt idx="36">
                    <c:v>M 01</c:v>
                  </c:pt>
                  <c:pt idx="37">
                    <c:v>M 02</c:v>
                  </c:pt>
                  <c:pt idx="38">
                    <c:v>M 03</c:v>
                  </c:pt>
                  <c:pt idx="39">
                    <c:v>M 04</c:v>
                  </c:pt>
                  <c:pt idx="40">
                    <c:v>M 05</c:v>
                  </c:pt>
                  <c:pt idx="41">
                    <c:v>M 06</c:v>
                  </c:pt>
                  <c:pt idx="42">
                    <c:v>M 07</c:v>
                  </c:pt>
                  <c:pt idx="43">
                    <c:v>M 08</c:v>
                  </c:pt>
                  <c:pt idx="44">
                    <c:v>M 09</c:v>
                  </c:pt>
                  <c:pt idx="45">
                    <c:v>M 10</c:v>
                  </c:pt>
                  <c:pt idx="46">
                    <c:v>M 11</c:v>
                  </c:pt>
                  <c:pt idx="47">
                    <c:v>M 12</c:v>
                  </c:pt>
                  <c:pt idx="48">
                    <c:v>M 01</c:v>
                  </c:pt>
                  <c:pt idx="49">
                    <c:v>M 02</c:v>
                  </c:pt>
                  <c:pt idx="50">
                    <c:v>M 03</c:v>
                  </c:pt>
                  <c:pt idx="51">
                    <c:v>M 04</c:v>
                  </c:pt>
                  <c:pt idx="52">
                    <c:v>M 05</c:v>
                  </c:pt>
                  <c:pt idx="53">
                    <c:v>M 06</c:v>
                  </c:pt>
                  <c:pt idx="54">
                    <c:v>M 07</c:v>
                  </c:pt>
                  <c:pt idx="55">
                    <c:v>M 08</c:v>
                  </c:pt>
                  <c:pt idx="56">
                    <c:v>M 09</c:v>
                  </c:pt>
                  <c:pt idx="57">
                    <c:v>M 10</c:v>
                  </c:pt>
                  <c:pt idx="58">
                    <c:v>M 11</c:v>
                  </c:pt>
                  <c:pt idx="59">
                    <c:v>M 12</c:v>
                  </c:pt>
                  <c:pt idx="60">
                    <c:v>M 01</c:v>
                  </c:pt>
                  <c:pt idx="61">
                    <c:v>M 02</c:v>
                  </c:pt>
                  <c:pt idx="62">
                    <c:v>M 03</c:v>
                  </c:pt>
                  <c:pt idx="63">
                    <c:v>M 04</c:v>
                  </c:pt>
                  <c:pt idx="64">
                    <c:v>M 05</c:v>
                  </c:pt>
                  <c:pt idx="65">
                    <c:v>M 06</c:v>
                  </c:pt>
                  <c:pt idx="66">
                    <c:v>M 07</c:v>
                  </c:pt>
                  <c:pt idx="67">
                    <c:v>M 08</c:v>
                  </c:pt>
                  <c:pt idx="68">
                    <c:v>M 09</c:v>
                  </c:pt>
                  <c:pt idx="69">
                    <c:v>M 10</c:v>
                  </c:pt>
                  <c:pt idx="70">
                    <c:v>M 11</c:v>
                  </c:pt>
                  <c:pt idx="71">
                    <c:v>M 12</c:v>
                  </c:pt>
                  <c:pt idx="72">
                    <c:v>M 01</c:v>
                  </c:pt>
                  <c:pt idx="73">
                    <c:v>M 02</c:v>
                  </c:pt>
                  <c:pt idx="74">
                    <c:v>M 03</c:v>
                  </c:pt>
                  <c:pt idx="75">
                    <c:v>M 04</c:v>
                  </c:pt>
                  <c:pt idx="76">
                    <c:v>M 05</c:v>
                  </c:pt>
                  <c:pt idx="77">
                    <c:v>M 06</c:v>
                  </c:pt>
                  <c:pt idx="78">
                    <c:v>M 07</c:v>
                  </c:pt>
                  <c:pt idx="79">
                    <c:v>M 08</c:v>
                  </c:pt>
                  <c:pt idx="80">
                    <c:v>M 09</c:v>
                  </c:pt>
                  <c:pt idx="81">
                    <c:v>M 10</c:v>
                  </c:pt>
                  <c:pt idx="82">
                    <c:v>M 11</c:v>
                  </c:pt>
                  <c:pt idx="83">
                    <c:v>M 12</c:v>
                  </c:pt>
                  <c:pt idx="84">
                    <c:v>M 01</c:v>
                  </c:pt>
                  <c:pt idx="85">
                    <c:v>M 02</c:v>
                  </c:pt>
                  <c:pt idx="86">
                    <c:v>M 03</c:v>
                  </c:pt>
                  <c:pt idx="87">
                    <c:v>M 04</c:v>
                  </c:pt>
                  <c:pt idx="88">
                    <c:v>M 05</c:v>
                  </c:pt>
                  <c:pt idx="89">
                    <c:v>M 06</c:v>
                  </c:pt>
                  <c:pt idx="90">
                    <c:v>M 07</c:v>
                  </c:pt>
                  <c:pt idx="91">
                    <c:v>M 08</c:v>
                  </c:pt>
                  <c:pt idx="92">
                    <c:v>M 09</c:v>
                  </c:pt>
                  <c:pt idx="93">
                    <c:v>M 10</c:v>
                  </c:pt>
                  <c:pt idx="94">
                    <c:v>M 11</c:v>
                  </c:pt>
                  <c:pt idx="95">
                    <c:v>M 12</c:v>
                  </c:pt>
                  <c:pt idx="96">
                    <c:v>M 01</c:v>
                  </c:pt>
                </c:lvl>
                <c:lvl>
                  <c:pt idx="0">
                    <c:v>2016</c:v>
                  </c:pt>
                  <c:pt idx="12">
                    <c:v>2017</c:v>
                  </c:pt>
                  <c:pt idx="24">
                    <c:v>2018</c:v>
                  </c:pt>
                  <c:pt idx="36">
                    <c:v>2019</c:v>
                  </c:pt>
                  <c:pt idx="48">
                    <c:v>2020</c:v>
                  </c:pt>
                  <c:pt idx="60">
                    <c:v>2021</c:v>
                  </c:pt>
                  <c:pt idx="72">
                    <c:v>2022</c:v>
                  </c:pt>
                  <c:pt idx="84">
                    <c:v>2023</c:v>
                  </c:pt>
                  <c:pt idx="96">
                    <c:v>2024</c:v>
                  </c:pt>
                </c:lvl>
              </c:multiLvlStrCache>
            </c:multiLvlStrRef>
          </c:cat>
          <c:val>
            <c:numRef>
              <c:f>data!$E$7:$E$103</c:f>
              <c:numCache>
                <c:formatCode>0.0%</c:formatCode>
                <c:ptCount val="97"/>
                <c:pt idx="0">
                  <c:v>5.1780702410191642E-2</c:v>
                </c:pt>
                <c:pt idx="1">
                  <c:v>5.1683831550768111E-2</c:v>
                </c:pt>
                <c:pt idx="2">
                  <c:v>4.8820323752209814E-2</c:v>
                </c:pt>
                <c:pt idx="3">
                  <c:v>4.5380379892016244E-2</c:v>
                </c:pt>
                <c:pt idx="4">
                  <c:v>4.6512142848515771E-2</c:v>
                </c:pt>
                <c:pt idx="5">
                  <c:v>5.1581193524367228E-2</c:v>
                </c:pt>
                <c:pt idx="6">
                  <c:v>5.0861812239662359E-2</c:v>
                </c:pt>
                <c:pt idx="7">
                  <c:v>4.355692996719833E-2</c:v>
                </c:pt>
                <c:pt idx="8">
                  <c:v>4.9717757254173801E-2</c:v>
                </c:pt>
                <c:pt idx="9">
                  <c:v>4.5004037608371045E-2</c:v>
                </c:pt>
                <c:pt idx="10">
                  <c:v>4.2965503165001528E-2</c:v>
                </c:pt>
                <c:pt idx="11">
                  <c:v>4.3365980855188703E-2</c:v>
                </c:pt>
                <c:pt idx="12">
                  <c:v>4.2252645750189541E-2</c:v>
                </c:pt>
                <c:pt idx="13">
                  <c:v>4.1076311269603892E-2</c:v>
                </c:pt>
                <c:pt idx="14">
                  <c:v>4.4587903782140392E-2</c:v>
                </c:pt>
                <c:pt idx="15">
                  <c:v>4.4121264267748643E-2</c:v>
                </c:pt>
                <c:pt idx="16">
                  <c:v>3.6278022839193333E-2</c:v>
                </c:pt>
                <c:pt idx="17">
                  <c:v>3.6451470947495998E-2</c:v>
                </c:pt>
                <c:pt idx="18">
                  <c:v>3.5319026452581177E-2</c:v>
                </c:pt>
                <c:pt idx="19">
                  <c:v>3.2183474940801808E-2</c:v>
                </c:pt>
                <c:pt idx="20">
                  <c:v>3.4601785977205028E-2</c:v>
                </c:pt>
                <c:pt idx="21">
                  <c:v>3.2689261495585584E-2</c:v>
                </c:pt>
                <c:pt idx="22">
                  <c:v>2.9069029202178555E-2</c:v>
                </c:pt>
                <c:pt idx="23">
                  <c:v>2.8844334047941886E-2</c:v>
                </c:pt>
                <c:pt idx="24">
                  <c:v>3.4478119488029417E-2</c:v>
                </c:pt>
                <c:pt idx="25">
                  <c:v>2.7529759599587204E-2</c:v>
                </c:pt>
                <c:pt idx="26">
                  <c:v>2.5808052990615903E-2</c:v>
                </c:pt>
                <c:pt idx="27">
                  <c:v>3.0845549039592791E-2</c:v>
                </c:pt>
                <c:pt idx="28">
                  <c:v>2.8215935332094814E-2</c:v>
                </c:pt>
                <c:pt idx="29">
                  <c:v>2.8140586798409774E-2</c:v>
                </c:pt>
                <c:pt idx="30">
                  <c:v>2.6371576976410308E-2</c:v>
                </c:pt>
                <c:pt idx="31">
                  <c:v>3.2200310189148068E-2</c:v>
                </c:pt>
                <c:pt idx="32">
                  <c:v>2.7573827194561262E-2</c:v>
                </c:pt>
                <c:pt idx="33">
                  <c:v>2.6017123906258717E-2</c:v>
                </c:pt>
                <c:pt idx="34">
                  <c:v>2.6467729806875003E-2</c:v>
                </c:pt>
                <c:pt idx="35">
                  <c:v>2.8193617293040957E-2</c:v>
                </c:pt>
                <c:pt idx="36">
                  <c:v>2.4440932801429244E-2</c:v>
                </c:pt>
                <c:pt idx="37">
                  <c:v>1.8486083139470474E-2</c:v>
                </c:pt>
                <c:pt idx="38">
                  <c:v>2.3792707463372541E-2</c:v>
                </c:pt>
                <c:pt idx="39">
                  <c:v>2.5570723721103073E-2</c:v>
                </c:pt>
                <c:pt idx="40">
                  <c:v>2.5813250602121571E-2</c:v>
                </c:pt>
                <c:pt idx="41">
                  <c:v>2.2745274497037934E-2</c:v>
                </c:pt>
                <c:pt idx="42">
                  <c:v>2.5600509707605176E-2</c:v>
                </c:pt>
                <c:pt idx="43">
                  <c:v>2.6410318491312389E-2</c:v>
                </c:pt>
                <c:pt idx="44">
                  <c:v>2.5032847424898814E-2</c:v>
                </c:pt>
                <c:pt idx="45">
                  <c:v>2.6853559629636214E-2</c:v>
                </c:pt>
                <c:pt idx="46">
                  <c:v>2.2958304791274687E-2</c:v>
                </c:pt>
                <c:pt idx="47">
                  <c:v>2.3631327583929024E-2</c:v>
                </c:pt>
                <c:pt idx="48">
                  <c:v>2.1362151576887308E-2</c:v>
                </c:pt>
                <c:pt idx="49">
                  <c:v>1.894170436536962E-2</c:v>
                </c:pt>
                <c:pt idx="50">
                  <c:v>2.1175007825666885E-2</c:v>
                </c:pt>
                <c:pt idx="51">
                  <c:v>2.4675217417697425E-2</c:v>
                </c:pt>
                <c:pt idx="52">
                  <c:v>2.9641595149316458E-2</c:v>
                </c:pt>
                <c:pt idx="53">
                  <c:v>2.9286068323190993E-2</c:v>
                </c:pt>
                <c:pt idx="54">
                  <c:v>3.878905327537796E-2</c:v>
                </c:pt>
                <c:pt idx="55">
                  <c:v>2.8382879960158883E-2</c:v>
                </c:pt>
                <c:pt idx="56">
                  <c:v>3.4048226953332622E-2</c:v>
                </c:pt>
                <c:pt idx="57">
                  <c:v>4.2341336147628042E-2</c:v>
                </c:pt>
                <c:pt idx="58">
                  <c:v>3.7177544427307981E-2</c:v>
                </c:pt>
                <c:pt idx="59">
                  <c:v>3.7462452141452468E-2</c:v>
                </c:pt>
                <c:pt idx="60">
                  <c:v>4.378688057694153E-2</c:v>
                </c:pt>
                <c:pt idx="61">
                  <c:v>4.0771280816376043E-2</c:v>
                </c:pt>
                <c:pt idx="62">
                  <c:v>4.0280701195660712E-2</c:v>
                </c:pt>
                <c:pt idx="63">
                  <c:v>4.2489442533519856E-2</c:v>
                </c:pt>
                <c:pt idx="64">
                  <c:v>3.968137678864795E-2</c:v>
                </c:pt>
                <c:pt idx="65">
                  <c:v>3.4292003034101889E-2</c:v>
                </c:pt>
                <c:pt idx="66">
                  <c:v>3.1497478646601705E-2</c:v>
                </c:pt>
                <c:pt idx="67">
                  <c:v>3.5390726368154261E-2</c:v>
                </c:pt>
                <c:pt idx="68">
                  <c:v>3.1273186336537424E-2</c:v>
                </c:pt>
                <c:pt idx="69">
                  <c:v>2.9531279910888171E-2</c:v>
                </c:pt>
                <c:pt idx="70">
                  <c:v>2.6650673494464355E-2</c:v>
                </c:pt>
                <c:pt idx="71">
                  <c:v>2.5969184706136583E-2</c:v>
                </c:pt>
                <c:pt idx="72">
                  <c:v>2.9553636581823469E-2</c:v>
                </c:pt>
                <c:pt idx="73">
                  <c:v>3.3564331064491595E-2</c:v>
                </c:pt>
                <c:pt idx="74">
                  <c:v>2.6698665661884301E-2</c:v>
                </c:pt>
                <c:pt idx="75">
                  <c:v>3.1716781346904865E-2</c:v>
                </c:pt>
                <c:pt idx="76">
                  <c:v>3.298360173532152E-2</c:v>
                </c:pt>
                <c:pt idx="77">
                  <c:v>3.1797125577366123E-2</c:v>
                </c:pt>
                <c:pt idx="78">
                  <c:v>2.9939564619852321E-2</c:v>
                </c:pt>
                <c:pt idx="79">
                  <c:v>3.0707330287033131E-2</c:v>
                </c:pt>
                <c:pt idx="80">
                  <c:v>2.6105420647480341E-2</c:v>
                </c:pt>
                <c:pt idx="81">
                  <c:v>2.5773188739586662E-2</c:v>
                </c:pt>
                <c:pt idx="82">
                  <c:v>3.3163360177954952E-2</c:v>
                </c:pt>
                <c:pt idx="83">
                  <c:v>2.5215577484671334E-2</c:v>
                </c:pt>
                <c:pt idx="84">
                  <c:v>3.0634799822016001E-2</c:v>
                </c:pt>
                <c:pt idx="85">
                  <c:v>2.9287525759442511E-2</c:v>
                </c:pt>
                <c:pt idx="86">
                  <c:v>3.0958767796031926E-2</c:v>
                </c:pt>
                <c:pt idx="87">
                  <c:v>3.4570163231997027E-2</c:v>
                </c:pt>
                <c:pt idx="88">
                  <c:v>2.9557581474451644E-2</c:v>
                </c:pt>
                <c:pt idx="89">
                  <c:v>3.1314578653972351E-2</c:v>
                </c:pt>
                <c:pt idx="90">
                  <c:v>3.4631428561635737E-2</c:v>
                </c:pt>
                <c:pt idx="91">
                  <c:v>3.0489504480289895E-2</c:v>
                </c:pt>
                <c:pt idx="92">
                  <c:v>3.0677454018643011E-2</c:v>
                </c:pt>
                <c:pt idx="93">
                  <c:v>3.6002055064894997E-2</c:v>
                </c:pt>
                <c:pt idx="94">
                  <c:v>3.0791355903379104E-2</c:v>
                </c:pt>
                <c:pt idx="95">
                  <c:v>3.2682189557543061E-2</c:v>
                </c:pt>
                <c:pt idx="96">
                  <c:v>3.6400330463046353E-2</c:v>
                </c:pt>
              </c:numCache>
            </c:numRef>
          </c:val>
          <c:smooth val="0"/>
          <c:extLst>
            <c:ext xmlns:c16="http://schemas.microsoft.com/office/drawing/2014/chart" uri="{C3380CC4-5D6E-409C-BE32-E72D297353CC}">
              <c16:uniqueId val="{00000008-E640-7B44-B189-3C34254793C5}"/>
            </c:ext>
          </c:extLst>
        </c:ser>
        <c:dLbls>
          <c:dLblPos val="t"/>
          <c:showLegendKey val="0"/>
          <c:showVal val="1"/>
          <c:showCatName val="0"/>
          <c:showSerName val="0"/>
          <c:showPercent val="0"/>
          <c:showBubbleSize val="0"/>
        </c:dLbls>
        <c:marker val="1"/>
        <c:smooth val="0"/>
        <c:axId val="56428032"/>
        <c:axId val="134737920"/>
      </c:lineChart>
      <c:catAx>
        <c:axId val="56428032"/>
        <c:scaling>
          <c:orientation val="minMax"/>
        </c:scaling>
        <c:delete val="0"/>
        <c:axPos val="b"/>
        <c:numFmt formatCode="General" sourceLinked="1"/>
        <c:majorTickMark val="out"/>
        <c:minorTickMark val="none"/>
        <c:tickLblPos val="low"/>
        <c:spPr>
          <a:ln/>
        </c:spPr>
        <c:txPr>
          <a:bodyPr rot="-5400000" vert="horz"/>
          <a:lstStyle/>
          <a:p>
            <a:pPr>
              <a:defRPr sz="800"/>
            </a:pPr>
            <a:endParaRPr lang="en-US"/>
          </a:p>
        </c:txPr>
        <c:crossAx val="134737920"/>
        <c:crosses val="autoZero"/>
        <c:auto val="1"/>
        <c:lblAlgn val="ctr"/>
        <c:lblOffset val="300"/>
        <c:noMultiLvlLbl val="0"/>
      </c:catAx>
      <c:valAx>
        <c:axId val="134737920"/>
        <c:scaling>
          <c:orientation val="minMax"/>
        </c:scaling>
        <c:delete val="0"/>
        <c:axPos val="l"/>
        <c:majorGridlines/>
        <c:numFmt formatCode="0%" sourceLinked="0"/>
        <c:majorTickMark val="out"/>
        <c:minorTickMark val="none"/>
        <c:tickLblPos val="nextTo"/>
        <c:txPr>
          <a:bodyPr/>
          <a:lstStyle/>
          <a:p>
            <a:pPr>
              <a:defRPr sz="900"/>
            </a:pPr>
            <a:endParaRPr lang="en-US"/>
          </a:p>
        </c:txPr>
        <c:crossAx val="56428032"/>
        <c:crosses val="autoZero"/>
        <c:crossBetween val="between"/>
      </c:valAx>
      <c:spPr>
        <a:ln>
          <a:solidFill>
            <a:schemeClr val="tx1">
              <a:shade val="95000"/>
              <a:satMod val="105000"/>
            </a:schemeClr>
          </a:solidFill>
        </a:ln>
      </c:spPr>
    </c:plotArea>
    <c:legend>
      <c:legendPos val="b"/>
      <c:layout>
        <c:manualLayout>
          <c:xMode val="edge"/>
          <c:yMode val="edge"/>
          <c:x val="6.4939497947371957E-2"/>
          <c:y val="0.90297371596322973"/>
          <c:w val="0.59929707248132447"/>
          <c:h val="9.7026284036770286E-2"/>
        </c:manualLayout>
      </c:layout>
      <c:overlay val="0"/>
    </c:legend>
    <c:plotVisOnly val="1"/>
    <c:dispBlanksAs val="gap"/>
    <c:showDLblsOverMax val="0"/>
  </c:chart>
  <c:txPr>
    <a:bodyPr/>
    <a:lstStyle/>
    <a:p>
      <a:pPr>
        <a:defRPr>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3550" b="0" i="0" u="none" strike="noStrike" baseline="0">
                <a:solidFill>
                  <a:srgbClr val="000000"/>
                </a:solidFill>
                <a:latin typeface="Arial"/>
                <a:ea typeface="Arial"/>
                <a:cs typeface="Arial"/>
              </a:defRPr>
            </a:pPr>
            <a:r>
              <a:rPr lang="cs-CZ" sz="2400" b="1" i="0" u="none" strike="noStrike" baseline="0">
                <a:solidFill>
                  <a:srgbClr val="000000"/>
                </a:solidFill>
                <a:latin typeface="Arial"/>
                <a:cs typeface="Arial"/>
              </a:rPr>
              <a:t>Vývoj počtu uchazečů o zaměstnání</a:t>
            </a:r>
          </a:p>
          <a:p>
            <a:pPr>
              <a:defRPr sz="3550" b="0" i="0" u="none" strike="noStrike" baseline="0">
                <a:solidFill>
                  <a:srgbClr val="000000"/>
                </a:solidFill>
                <a:latin typeface="Arial"/>
                <a:ea typeface="Arial"/>
                <a:cs typeface="Arial"/>
              </a:defRPr>
            </a:pPr>
            <a:r>
              <a:rPr lang="cs-CZ" sz="2400" b="1" i="0" u="none" strike="noStrike" baseline="0">
                <a:solidFill>
                  <a:srgbClr val="000000"/>
                </a:solidFill>
                <a:latin typeface="Arial"/>
                <a:cs typeface="Arial"/>
              </a:rPr>
              <a:t>a volných pracovních míst</a:t>
            </a:r>
          </a:p>
        </c:rich>
      </c:tx>
      <c:layout>
        <c:manualLayout>
          <c:xMode val="edge"/>
          <c:yMode val="edge"/>
          <c:x val="0.33900941794040451"/>
          <c:y val="1.0377267030810336E-2"/>
        </c:manualLayout>
      </c:layout>
      <c:overlay val="0"/>
      <c:spPr>
        <a:noFill/>
        <a:ln w="25400">
          <a:noFill/>
        </a:ln>
      </c:spPr>
    </c:title>
    <c:autoTitleDeleted val="0"/>
    <c:plotArea>
      <c:layout>
        <c:manualLayout>
          <c:layoutTarget val="inner"/>
          <c:xMode val="edge"/>
          <c:yMode val="edge"/>
          <c:x val="6.472079040021507E-2"/>
          <c:y val="0.1226074537764086"/>
          <c:w val="0.91906547956015305"/>
          <c:h val="0.77154049454728524"/>
        </c:manualLayout>
      </c:layout>
      <c:lineChart>
        <c:grouping val="standard"/>
        <c:varyColors val="0"/>
        <c:ser>
          <c:idx val="1"/>
          <c:order val="1"/>
          <c:spPr>
            <a:ln>
              <a:solidFill>
                <a:schemeClr val="tx2"/>
              </a:solidFill>
            </a:ln>
          </c:spPr>
          <c:marker>
            <c:symbol val="none"/>
          </c:marker>
          <c:cat>
            <c:numRef>
              <c:f>List1!$1:$1</c:f>
              <c:numCache>
                <c:formatCode>General</c:formatCode>
                <c:ptCount val="16384"/>
                <c:pt idx="1">
                  <c:v>1991</c:v>
                </c:pt>
                <c:pt idx="13">
                  <c:v>1992</c:v>
                </c:pt>
                <c:pt idx="25">
                  <c:v>1993</c:v>
                </c:pt>
                <c:pt idx="37">
                  <c:v>1994</c:v>
                </c:pt>
                <c:pt idx="49">
                  <c:v>1995</c:v>
                </c:pt>
                <c:pt idx="61">
                  <c:v>1996</c:v>
                </c:pt>
                <c:pt idx="73">
                  <c:v>1997</c:v>
                </c:pt>
                <c:pt idx="85">
                  <c:v>1998</c:v>
                </c:pt>
                <c:pt idx="97">
                  <c:v>1999</c:v>
                </c:pt>
                <c:pt idx="109">
                  <c:v>2000</c:v>
                </c:pt>
                <c:pt idx="121">
                  <c:v>2001</c:v>
                </c:pt>
                <c:pt idx="133">
                  <c:v>2002</c:v>
                </c:pt>
                <c:pt idx="145">
                  <c:v>2003</c:v>
                </c:pt>
                <c:pt idx="157">
                  <c:v>2004</c:v>
                </c:pt>
                <c:pt idx="169">
                  <c:v>2005</c:v>
                </c:pt>
                <c:pt idx="181">
                  <c:v>2006</c:v>
                </c:pt>
                <c:pt idx="193">
                  <c:v>2007</c:v>
                </c:pt>
                <c:pt idx="205">
                  <c:v>2008</c:v>
                </c:pt>
                <c:pt idx="217">
                  <c:v>2009</c:v>
                </c:pt>
                <c:pt idx="229">
                  <c:v>2010</c:v>
                </c:pt>
                <c:pt idx="241">
                  <c:v>2011</c:v>
                </c:pt>
                <c:pt idx="253">
                  <c:v>2012</c:v>
                </c:pt>
                <c:pt idx="265">
                  <c:v>2013</c:v>
                </c:pt>
                <c:pt idx="278">
                  <c:v>2014</c:v>
                </c:pt>
                <c:pt idx="289">
                  <c:v>2015</c:v>
                </c:pt>
                <c:pt idx="301">
                  <c:v>2016</c:v>
                </c:pt>
                <c:pt idx="313">
                  <c:v>2017</c:v>
                </c:pt>
                <c:pt idx="325">
                  <c:v>2018</c:v>
                </c:pt>
                <c:pt idx="337">
                  <c:v>2019</c:v>
                </c:pt>
                <c:pt idx="349" formatCode="0">
                  <c:v>2020</c:v>
                </c:pt>
                <c:pt idx="361">
                  <c:v>2021</c:v>
                </c:pt>
                <c:pt idx="373">
                  <c:v>2022</c:v>
                </c:pt>
                <c:pt idx="385">
                  <c:v>2023</c:v>
                </c:pt>
                <c:pt idx="397">
                  <c:v>2024</c:v>
                </c:pt>
              </c:numCache>
            </c:numRef>
          </c:cat>
          <c:val>
            <c:numRef>
              <c:f>List1!$B$2:$OS$2</c:f>
              <c:numCache>
                <c:formatCode>General</c:formatCode>
                <c:ptCount val="408"/>
                <c:pt idx="0">
                  <c:v>58895</c:v>
                </c:pt>
                <c:pt idx="1">
                  <c:v>74753</c:v>
                </c:pt>
                <c:pt idx="2">
                  <c:v>89770</c:v>
                </c:pt>
                <c:pt idx="3">
                  <c:v>106725</c:v>
                </c:pt>
                <c:pt idx="4">
                  <c:v>118280</c:v>
                </c:pt>
                <c:pt idx="5">
                  <c:v>139351</c:v>
                </c:pt>
                <c:pt idx="6">
                  <c:v>165599</c:v>
                </c:pt>
                <c:pt idx="7">
                  <c:v>182805</c:v>
                </c:pt>
                <c:pt idx="8">
                  <c:v>202225</c:v>
                </c:pt>
                <c:pt idx="9">
                  <c:v>211318</c:v>
                </c:pt>
                <c:pt idx="10">
                  <c:v>217525</c:v>
                </c:pt>
                <c:pt idx="11">
                  <c:v>221749</c:v>
                </c:pt>
                <c:pt idx="12">
                  <c:v>231201</c:v>
                </c:pt>
                <c:pt idx="13">
                  <c:v>217554</c:v>
                </c:pt>
                <c:pt idx="14">
                  <c:v>195162</c:v>
                </c:pt>
                <c:pt idx="15">
                  <c:v>168922</c:v>
                </c:pt>
                <c:pt idx="16">
                  <c:v>149665</c:v>
                </c:pt>
                <c:pt idx="17">
                  <c:v>141718</c:v>
                </c:pt>
                <c:pt idx="18">
                  <c:v>140167</c:v>
                </c:pt>
                <c:pt idx="19">
                  <c:v>139253</c:v>
                </c:pt>
                <c:pt idx="20">
                  <c:v>136963</c:v>
                </c:pt>
                <c:pt idx="21">
                  <c:v>131258</c:v>
                </c:pt>
                <c:pt idx="22">
                  <c:v>128904</c:v>
                </c:pt>
                <c:pt idx="23">
                  <c:v>134788</c:v>
                </c:pt>
                <c:pt idx="24">
                  <c:v>158113</c:v>
                </c:pt>
                <c:pt idx="25">
                  <c:v>156176</c:v>
                </c:pt>
                <c:pt idx="26">
                  <c:v>151570</c:v>
                </c:pt>
                <c:pt idx="27">
                  <c:v>142639</c:v>
                </c:pt>
                <c:pt idx="28">
                  <c:v>136136</c:v>
                </c:pt>
                <c:pt idx="29">
                  <c:v>138581</c:v>
                </c:pt>
                <c:pt idx="30">
                  <c:v>148634</c:v>
                </c:pt>
                <c:pt idx="31">
                  <c:v>158612</c:v>
                </c:pt>
                <c:pt idx="32">
                  <c:v>166963</c:v>
                </c:pt>
                <c:pt idx="33">
                  <c:v>169383</c:v>
                </c:pt>
                <c:pt idx="34">
                  <c:v>175756</c:v>
                </c:pt>
                <c:pt idx="35">
                  <c:v>185216</c:v>
                </c:pt>
                <c:pt idx="36">
                  <c:v>198837</c:v>
                </c:pt>
                <c:pt idx="37">
                  <c:v>196569</c:v>
                </c:pt>
                <c:pt idx="38">
                  <c:v>184466</c:v>
                </c:pt>
                <c:pt idx="39">
                  <c:v>171851</c:v>
                </c:pt>
                <c:pt idx="40">
                  <c:v>162490</c:v>
                </c:pt>
                <c:pt idx="41">
                  <c:v>160098</c:v>
                </c:pt>
                <c:pt idx="42">
                  <c:v>165202</c:v>
                </c:pt>
                <c:pt idx="43">
                  <c:v>163794</c:v>
                </c:pt>
                <c:pt idx="44">
                  <c:v>163877</c:v>
                </c:pt>
                <c:pt idx="45">
                  <c:v>160537</c:v>
                </c:pt>
                <c:pt idx="46">
                  <c:v>161197</c:v>
                </c:pt>
                <c:pt idx="47">
                  <c:v>166480</c:v>
                </c:pt>
                <c:pt idx="48">
                  <c:v>177849</c:v>
                </c:pt>
                <c:pt idx="49">
                  <c:v>173678</c:v>
                </c:pt>
                <c:pt idx="50">
                  <c:v>161520</c:v>
                </c:pt>
                <c:pt idx="51">
                  <c:v>151019</c:v>
                </c:pt>
                <c:pt idx="52">
                  <c:v>143225</c:v>
                </c:pt>
                <c:pt idx="53">
                  <c:v>143984</c:v>
                </c:pt>
                <c:pt idx="54">
                  <c:v>152261</c:v>
                </c:pt>
                <c:pt idx="55">
                  <c:v>155324</c:v>
                </c:pt>
                <c:pt idx="56">
                  <c:v>154048</c:v>
                </c:pt>
                <c:pt idx="57">
                  <c:v>146140</c:v>
                </c:pt>
                <c:pt idx="58">
                  <c:v>148042</c:v>
                </c:pt>
                <c:pt idx="59">
                  <c:v>153041</c:v>
                </c:pt>
                <c:pt idx="60">
                  <c:v>164430</c:v>
                </c:pt>
                <c:pt idx="61">
                  <c:v>163982</c:v>
                </c:pt>
                <c:pt idx="62">
                  <c:v>159196</c:v>
                </c:pt>
                <c:pt idx="63">
                  <c:v>148727</c:v>
                </c:pt>
                <c:pt idx="64">
                  <c:v>141236</c:v>
                </c:pt>
                <c:pt idx="65">
                  <c:v>144065</c:v>
                </c:pt>
                <c:pt idx="66">
                  <c:v>158252</c:v>
                </c:pt>
                <c:pt idx="67">
                  <c:v>162970</c:v>
                </c:pt>
                <c:pt idx="68">
                  <c:v>169024</c:v>
                </c:pt>
                <c:pt idx="69">
                  <c:v>170471</c:v>
                </c:pt>
                <c:pt idx="70">
                  <c:v>175842</c:v>
                </c:pt>
                <c:pt idx="71">
                  <c:v>186339</c:v>
                </c:pt>
                <c:pt idx="72">
                  <c:v>205185</c:v>
                </c:pt>
                <c:pt idx="73">
                  <c:v>206658</c:v>
                </c:pt>
                <c:pt idx="74">
                  <c:v>199597</c:v>
                </c:pt>
                <c:pt idx="75">
                  <c:v>195023</c:v>
                </c:pt>
                <c:pt idx="76">
                  <c:v>193442</c:v>
                </c:pt>
                <c:pt idx="77">
                  <c:v>202562</c:v>
                </c:pt>
                <c:pt idx="78">
                  <c:v>222374</c:v>
                </c:pt>
                <c:pt idx="79">
                  <c:v>230301</c:v>
                </c:pt>
                <c:pt idx="80">
                  <c:v>247633</c:v>
                </c:pt>
                <c:pt idx="81">
                  <c:v>249519</c:v>
                </c:pt>
                <c:pt idx="82">
                  <c:v>254106</c:v>
                </c:pt>
                <c:pt idx="83">
                  <c:v>268902</c:v>
                </c:pt>
                <c:pt idx="84">
                  <c:v>287253</c:v>
                </c:pt>
                <c:pt idx="85">
                  <c:v>289222</c:v>
                </c:pt>
                <c:pt idx="86">
                  <c:v>284090</c:v>
                </c:pt>
                <c:pt idx="87">
                  <c:v>277640</c:v>
                </c:pt>
                <c:pt idx="88">
                  <c:v>275322</c:v>
                </c:pt>
                <c:pt idx="89">
                  <c:v>289537</c:v>
                </c:pt>
                <c:pt idx="90">
                  <c:v>313841</c:v>
                </c:pt>
                <c:pt idx="91">
                  <c:v>330024</c:v>
                </c:pt>
                <c:pt idx="92">
                  <c:v>350690</c:v>
                </c:pt>
                <c:pt idx="93">
                  <c:v>351800</c:v>
                </c:pt>
                <c:pt idx="94">
                  <c:v>362795</c:v>
                </c:pt>
                <c:pt idx="95">
                  <c:v>386918</c:v>
                </c:pt>
                <c:pt idx="96">
                  <c:v>416940</c:v>
                </c:pt>
                <c:pt idx="97">
                  <c:v>427994</c:v>
                </c:pt>
                <c:pt idx="98">
                  <c:v>433340</c:v>
                </c:pt>
                <c:pt idx="99">
                  <c:v>423884</c:v>
                </c:pt>
                <c:pt idx="100">
                  <c:v>421574</c:v>
                </c:pt>
                <c:pt idx="101">
                  <c:v>435005</c:v>
                </c:pt>
                <c:pt idx="102">
                  <c:v>456716</c:v>
                </c:pt>
                <c:pt idx="103">
                  <c:v>465454</c:v>
                </c:pt>
                <c:pt idx="104">
                  <c:v>469840</c:v>
                </c:pt>
                <c:pt idx="105">
                  <c:v>464064</c:v>
                </c:pt>
                <c:pt idx="106">
                  <c:v>465965</c:v>
                </c:pt>
                <c:pt idx="107">
                  <c:v>487623</c:v>
                </c:pt>
                <c:pt idx="108">
                  <c:v>508451</c:v>
                </c:pt>
                <c:pt idx="109">
                  <c:v>506111</c:v>
                </c:pt>
                <c:pt idx="110">
                  <c:v>493442</c:v>
                </c:pt>
                <c:pt idx="111">
                  <c:v>471200</c:v>
                </c:pt>
                <c:pt idx="112">
                  <c:v>453843</c:v>
                </c:pt>
                <c:pt idx="113">
                  <c:v>451396</c:v>
                </c:pt>
                <c:pt idx="114">
                  <c:v>469728</c:v>
                </c:pt>
                <c:pt idx="115">
                  <c:v>467264</c:v>
                </c:pt>
                <c:pt idx="116">
                  <c:v>458272</c:v>
                </c:pt>
                <c:pt idx="117">
                  <c:v>445174</c:v>
                </c:pt>
                <c:pt idx="118">
                  <c:v>442232</c:v>
                </c:pt>
                <c:pt idx="119">
                  <c:v>457369</c:v>
                </c:pt>
                <c:pt idx="120">
                  <c:v>474077</c:v>
                </c:pt>
                <c:pt idx="121">
                  <c:v>466120</c:v>
                </c:pt>
                <c:pt idx="122">
                  <c:v>451516</c:v>
                </c:pt>
                <c:pt idx="123">
                  <c:v>433325</c:v>
                </c:pt>
                <c:pt idx="124">
                  <c:v>420578</c:v>
                </c:pt>
                <c:pt idx="125">
                  <c:v>420267</c:v>
                </c:pt>
                <c:pt idx="126">
                  <c:v>439759</c:v>
                </c:pt>
                <c:pt idx="127">
                  <c:v>443637</c:v>
                </c:pt>
                <c:pt idx="128">
                  <c:v>440472</c:v>
                </c:pt>
                <c:pt idx="129">
                  <c:v>437299</c:v>
                </c:pt>
                <c:pt idx="130">
                  <c:v>439164</c:v>
                </c:pt>
                <c:pt idx="131">
                  <c:v>461923</c:v>
                </c:pt>
                <c:pt idx="132">
                  <c:v>488970</c:v>
                </c:pt>
                <c:pt idx="133">
                  <c:v>485219</c:v>
                </c:pt>
                <c:pt idx="134">
                  <c:v>471673</c:v>
                </c:pt>
                <c:pt idx="135">
                  <c:v>456435</c:v>
                </c:pt>
                <c:pt idx="136">
                  <c:v>447877</c:v>
                </c:pt>
                <c:pt idx="137">
                  <c:v>454303</c:v>
                </c:pt>
                <c:pt idx="138">
                  <c:v>479241</c:v>
                </c:pt>
                <c:pt idx="139">
                  <c:v>488309</c:v>
                </c:pt>
                <c:pt idx="140">
                  <c:v>492903</c:v>
                </c:pt>
                <c:pt idx="141">
                  <c:v>486681</c:v>
                </c:pt>
                <c:pt idx="142">
                  <c:v>489797</c:v>
                </c:pt>
                <c:pt idx="143">
                  <c:v>514435</c:v>
                </c:pt>
                <c:pt idx="144">
                  <c:v>539002</c:v>
                </c:pt>
                <c:pt idx="145">
                  <c:v>538099</c:v>
                </c:pt>
                <c:pt idx="146">
                  <c:v>528195</c:v>
                </c:pt>
                <c:pt idx="147">
                  <c:v>509360</c:v>
                </c:pt>
                <c:pt idx="148">
                  <c:v>496778</c:v>
                </c:pt>
                <c:pt idx="149">
                  <c:v>500996</c:v>
                </c:pt>
                <c:pt idx="150">
                  <c:v>520366</c:v>
                </c:pt>
                <c:pt idx="151">
                  <c:v>524980</c:v>
                </c:pt>
                <c:pt idx="152">
                  <c:v>529407</c:v>
                </c:pt>
                <c:pt idx="153">
                  <c:v>522355</c:v>
                </c:pt>
                <c:pt idx="154">
                  <c:v>521035</c:v>
                </c:pt>
                <c:pt idx="155">
                  <c:v>542420</c:v>
                </c:pt>
                <c:pt idx="156">
                  <c:v>569474</c:v>
                </c:pt>
                <c:pt idx="157">
                  <c:v>570787</c:v>
                </c:pt>
                <c:pt idx="158">
                  <c:v>559822</c:v>
                </c:pt>
                <c:pt idx="159">
                  <c:v>535091</c:v>
                </c:pt>
                <c:pt idx="160">
                  <c:v>520442</c:v>
                </c:pt>
                <c:pt idx="161">
                  <c:v>517526</c:v>
                </c:pt>
                <c:pt idx="162">
                  <c:v>532128</c:v>
                </c:pt>
                <c:pt idx="163">
                  <c:v>536012</c:v>
                </c:pt>
                <c:pt idx="164">
                  <c:v>530239</c:v>
                </c:pt>
                <c:pt idx="165">
                  <c:v>517812</c:v>
                </c:pt>
                <c:pt idx="166">
                  <c:v>517726</c:v>
                </c:pt>
                <c:pt idx="167">
                  <c:v>541675</c:v>
                </c:pt>
                <c:pt idx="168">
                  <c:v>561662</c:v>
                </c:pt>
                <c:pt idx="169">
                  <c:v>555046</c:v>
                </c:pt>
                <c:pt idx="170">
                  <c:v>540456</c:v>
                </c:pt>
                <c:pt idx="171">
                  <c:v>512557</c:v>
                </c:pt>
                <c:pt idx="172">
                  <c:v>494576</c:v>
                </c:pt>
                <c:pt idx="173">
                  <c:v>489744</c:v>
                </c:pt>
                <c:pt idx="174">
                  <c:v>500325</c:v>
                </c:pt>
                <c:pt idx="175">
                  <c:v>505254</c:v>
                </c:pt>
                <c:pt idx="176">
                  <c:v>503396</c:v>
                </c:pt>
                <c:pt idx="177">
                  <c:v>491878</c:v>
                </c:pt>
                <c:pt idx="178">
                  <c:v>490779</c:v>
                </c:pt>
                <c:pt idx="179">
                  <c:v>510416</c:v>
                </c:pt>
                <c:pt idx="180">
                  <c:v>531235</c:v>
                </c:pt>
                <c:pt idx="181">
                  <c:v>528154</c:v>
                </c:pt>
                <c:pt idx="182">
                  <c:v>514759</c:v>
                </c:pt>
                <c:pt idx="183">
                  <c:v>486163</c:v>
                </c:pt>
                <c:pt idx="184">
                  <c:v>463042</c:v>
                </c:pt>
                <c:pt idx="185">
                  <c:v>451106</c:v>
                </c:pt>
                <c:pt idx="186">
                  <c:v>458270</c:v>
                </c:pt>
                <c:pt idx="187">
                  <c:v>458729</c:v>
                </c:pt>
                <c:pt idx="188">
                  <c:v>454182</c:v>
                </c:pt>
                <c:pt idx="189">
                  <c:v>439788</c:v>
                </c:pt>
                <c:pt idx="190">
                  <c:v>432573</c:v>
                </c:pt>
                <c:pt idx="191">
                  <c:v>448545</c:v>
                </c:pt>
                <c:pt idx="192">
                  <c:v>465458</c:v>
                </c:pt>
                <c:pt idx="193">
                  <c:v>454737</c:v>
                </c:pt>
                <c:pt idx="194">
                  <c:v>430474</c:v>
                </c:pt>
                <c:pt idx="195">
                  <c:v>402932</c:v>
                </c:pt>
                <c:pt idx="196">
                  <c:v>382599</c:v>
                </c:pt>
                <c:pt idx="197">
                  <c:v>370791</c:v>
                </c:pt>
                <c:pt idx="198">
                  <c:v>376608</c:v>
                </c:pt>
                <c:pt idx="199">
                  <c:v>372759</c:v>
                </c:pt>
                <c:pt idx="200">
                  <c:v>364978</c:v>
                </c:pt>
                <c:pt idx="201">
                  <c:v>348842</c:v>
                </c:pt>
                <c:pt idx="202">
                  <c:v>341438</c:v>
                </c:pt>
                <c:pt idx="203">
                  <c:v>354878</c:v>
                </c:pt>
                <c:pt idx="204">
                  <c:v>364544</c:v>
                </c:pt>
                <c:pt idx="205">
                  <c:v>355033</c:v>
                </c:pt>
                <c:pt idx="206">
                  <c:v>336297</c:v>
                </c:pt>
                <c:pt idx="207">
                  <c:v>316118</c:v>
                </c:pt>
                <c:pt idx="208">
                  <c:v>302507</c:v>
                </c:pt>
                <c:pt idx="209">
                  <c:v>297880</c:v>
                </c:pt>
                <c:pt idx="210">
                  <c:v>310058</c:v>
                </c:pt>
                <c:pt idx="211">
                  <c:v>312333</c:v>
                </c:pt>
                <c:pt idx="212">
                  <c:v>314558</c:v>
                </c:pt>
                <c:pt idx="213">
                  <c:v>311705</c:v>
                </c:pt>
                <c:pt idx="214">
                  <c:v>320299</c:v>
                </c:pt>
                <c:pt idx="215">
                  <c:v>352250</c:v>
                </c:pt>
                <c:pt idx="216">
                  <c:v>398061</c:v>
                </c:pt>
                <c:pt idx="217">
                  <c:v>428848</c:v>
                </c:pt>
                <c:pt idx="218">
                  <c:v>448912</c:v>
                </c:pt>
                <c:pt idx="219">
                  <c:v>456726</c:v>
                </c:pt>
                <c:pt idx="220">
                  <c:v>457561</c:v>
                </c:pt>
                <c:pt idx="221">
                  <c:v>463555</c:v>
                </c:pt>
                <c:pt idx="222">
                  <c:v>485319</c:v>
                </c:pt>
                <c:pt idx="223">
                  <c:v>493751</c:v>
                </c:pt>
                <c:pt idx="224">
                  <c:v>500812</c:v>
                </c:pt>
                <c:pt idx="225">
                  <c:v>498760</c:v>
                </c:pt>
                <c:pt idx="226">
                  <c:v>508909</c:v>
                </c:pt>
                <c:pt idx="227">
                  <c:v>539136</c:v>
                </c:pt>
                <c:pt idx="228">
                  <c:v>574226</c:v>
                </c:pt>
                <c:pt idx="229">
                  <c:v>583135</c:v>
                </c:pt>
                <c:pt idx="230">
                  <c:v>572824</c:v>
                </c:pt>
                <c:pt idx="231">
                  <c:v>540128</c:v>
                </c:pt>
                <c:pt idx="232">
                  <c:v>514779</c:v>
                </c:pt>
                <c:pt idx="233">
                  <c:v>500500</c:v>
                </c:pt>
                <c:pt idx="234">
                  <c:v>505284</c:v>
                </c:pt>
                <c:pt idx="235">
                  <c:v>501494</c:v>
                </c:pt>
                <c:pt idx="236">
                  <c:v>500481</c:v>
                </c:pt>
                <c:pt idx="237">
                  <c:v>495161</c:v>
                </c:pt>
                <c:pt idx="238">
                  <c:v>506640</c:v>
                </c:pt>
                <c:pt idx="239">
                  <c:v>561551</c:v>
                </c:pt>
                <c:pt idx="240">
                  <c:v>571863</c:v>
                </c:pt>
                <c:pt idx="241">
                  <c:v>566896</c:v>
                </c:pt>
                <c:pt idx="242">
                  <c:v>547762</c:v>
                </c:pt>
                <c:pt idx="243">
                  <c:v>513842</c:v>
                </c:pt>
                <c:pt idx="244">
                  <c:v>489956</c:v>
                </c:pt>
                <c:pt idx="245">
                  <c:v>478775</c:v>
                </c:pt>
                <c:pt idx="246">
                  <c:v>485584</c:v>
                </c:pt>
                <c:pt idx="247">
                  <c:v>481535</c:v>
                </c:pt>
                <c:pt idx="248">
                  <c:v>475115</c:v>
                </c:pt>
                <c:pt idx="249">
                  <c:v>470618</c:v>
                </c:pt>
                <c:pt idx="250">
                  <c:v>476404</c:v>
                </c:pt>
                <c:pt idx="251">
                  <c:v>508451</c:v>
                </c:pt>
                <c:pt idx="252">
                  <c:v>534089</c:v>
                </c:pt>
                <c:pt idx="253">
                  <c:v>541685</c:v>
                </c:pt>
                <c:pt idx="254">
                  <c:v>525180</c:v>
                </c:pt>
                <c:pt idx="255">
                  <c:v>497322</c:v>
                </c:pt>
                <c:pt idx="256">
                  <c:v>482099</c:v>
                </c:pt>
                <c:pt idx="257">
                  <c:v>474586</c:v>
                </c:pt>
                <c:pt idx="258">
                  <c:v>485597</c:v>
                </c:pt>
                <c:pt idx="259">
                  <c:v>486693</c:v>
                </c:pt>
                <c:pt idx="260">
                  <c:v>493185</c:v>
                </c:pt>
                <c:pt idx="261">
                  <c:v>496762</c:v>
                </c:pt>
                <c:pt idx="262">
                  <c:v>508498</c:v>
                </c:pt>
                <c:pt idx="263">
                  <c:v>545311</c:v>
                </c:pt>
                <c:pt idx="264" formatCode="#,##0">
                  <c:v>585809</c:v>
                </c:pt>
                <c:pt idx="265" formatCode="#,##0">
                  <c:v>593683</c:v>
                </c:pt>
                <c:pt idx="266" formatCode="#,##0">
                  <c:v>587768</c:v>
                </c:pt>
                <c:pt idx="267" formatCode="#,##0">
                  <c:v>565228</c:v>
                </c:pt>
                <c:pt idx="268" formatCode="#,##0">
                  <c:v>547463</c:v>
                </c:pt>
                <c:pt idx="269" formatCode="#,##0">
                  <c:v>540473</c:v>
                </c:pt>
                <c:pt idx="270" formatCode="#,##0">
                  <c:v>551096</c:v>
                </c:pt>
                <c:pt idx="271" formatCode="#,##0">
                  <c:v>551731</c:v>
                </c:pt>
                <c:pt idx="272" formatCode="#,##0">
                  <c:v>557058</c:v>
                </c:pt>
                <c:pt idx="273" formatCode="#,##0">
                  <c:v>556681</c:v>
                </c:pt>
                <c:pt idx="274">
                  <c:v>565313</c:v>
                </c:pt>
                <c:pt idx="275">
                  <c:v>596833</c:v>
                </c:pt>
                <c:pt idx="276">
                  <c:v>629274</c:v>
                </c:pt>
                <c:pt idx="277">
                  <c:v>625390</c:v>
                </c:pt>
                <c:pt idx="278">
                  <c:v>608315</c:v>
                </c:pt>
                <c:pt idx="279">
                  <c:v>574908</c:v>
                </c:pt>
                <c:pt idx="280" formatCode="#,##0">
                  <c:v>549973</c:v>
                </c:pt>
                <c:pt idx="281" formatCode="#,##0">
                  <c:v>537179</c:v>
                </c:pt>
                <c:pt idx="282">
                  <c:v>541364</c:v>
                </c:pt>
                <c:pt idx="283">
                  <c:v>535225</c:v>
                </c:pt>
                <c:pt idx="284">
                  <c:v>529098</c:v>
                </c:pt>
                <c:pt idx="285">
                  <c:v>519638</c:v>
                </c:pt>
                <c:pt idx="286">
                  <c:v>517508</c:v>
                </c:pt>
                <c:pt idx="287">
                  <c:v>541914</c:v>
                </c:pt>
                <c:pt idx="288">
                  <c:v>556191</c:v>
                </c:pt>
                <c:pt idx="289" formatCode="#,##0">
                  <c:v>548117</c:v>
                </c:pt>
                <c:pt idx="290">
                  <c:v>525315</c:v>
                </c:pt>
                <c:pt idx="291">
                  <c:v>491585</c:v>
                </c:pt>
                <c:pt idx="292">
                  <c:v>465689</c:v>
                </c:pt>
                <c:pt idx="293">
                  <c:v>451395</c:v>
                </c:pt>
                <c:pt idx="294">
                  <c:v>456341</c:v>
                </c:pt>
                <c:pt idx="295">
                  <c:v>450666</c:v>
                </c:pt>
                <c:pt idx="296" formatCode="#,##0">
                  <c:v>441892</c:v>
                </c:pt>
                <c:pt idx="297" formatCode="#,##0">
                  <c:v>430432</c:v>
                </c:pt>
                <c:pt idx="298" formatCode="#,##0">
                  <c:v>431364</c:v>
                </c:pt>
                <c:pt idx="299" formatCode="#,##0">
                  <c:v>453118</c:v>
                </c:pt>
                <c:pt idx="300" formatCode="#,##0">
                  <c:v>467403</c:v>
                </c:pt>
                <c:pt idx="301">
                  <c:v>461254</c:v>
                </c:pt>
                <c:pt idx="302">
                  <c:v>443109</c:v>
                </c:pt>
                <c:pt idx="303">
                  <c:v>414960</c:v>
                </c:pt>
                <c:pt idx="304">
                  <c:v>394789</c:v>
                </c:pt>
                <c:pt idx="305">
                  <c:v>384328</c:v>
                </c:pt>
                <c:pt idx="306">
                  <c:v>392667</c:v>
                </c:pt>
                <c:pt idx="307">
                  <c:v>388474</c:v>
                </c:pt>
                <c:pt idx="308">
                  <c:v>378258</c:v>
                </c:pt>
                <c:pt idx="309">
                  <c:v>366244</c:v>
                </c:pt>
                <c:pt idx="310">
                  <c:v>362755</c:v>
                </c:pt>
                <c:pt idx="311">
                  <c:v>381373</c:v>
                </c:pt>
                <c:pt idx="312" formatCode="#,##0">
                  <c:v>389416</c:v>
                </c:pt>
                <c:pt idx="313">
                  <c:v>380208</c:v>
                </c:pt>
                <c:pt idx="314">
                  <c:v>356112</c:v>
                </c:pt>
                <c:pt idx="315">
                  <c:v>327199</c:v>
                </c:pt>
                <c:pt idx="316">
                  <c:v>308521</c:v>
                </c:pt>
                <c:pt idx="317">
                  <c:v>297439</c:v>
                </c:pt>
                <c:pt idx="318">
                  <c:v>303074</c:v>
                </c:pt>
                <c:pt idx="319">
                  <c:v>296826</c:v>
                </c:pt>
                <c:pt idx="320">
                  <c:v>284915</c:v>
                </c:pt>
                <c:pt idx="321">
                  <c:v>271173</c:v>
                </c:pt>
                <c:pt idx="322">
                  <c:v>265500</c:v>
                </c:pt>
                <c:pt idx="323">
                  <c:v>280620</c:v>
                </c:pt>
                <c:pt idx="324" formatCode="#,##0">
                  <c:v>289228</c:v>
                </c:pt>
                <c:pt idx="325">
                  <c:v>280899</c:v>
                </c:pt>
                <c:pt idx="326" formatCode="#,##0">
                  <c:v>263608</c:v>
                </c:pt>
                <c:pt idx="327">
                  <c:v>242798</c:v>
                </c:pt>
                <c:pt idx="328">
                  <c:v>229632</c:v>
                </c:pt>
                <c:pt idx="329">
                  <c:v>223786</c:v>
                </c:pt>
                <c:pt idx="330">
                  <c:v>231565</c:v>
                </c:pt>
                <c:pt idx="331">
                  <c:v>230499</c:v>
                </c:pt>
                <c:pt idx="332">
                  <c:v>224331</c:v>
                </c:pt>
                <c:pt idx="333">
                  <c:v>215622</c:v>
                </c:pt>
                <c:pt idx="334">
                  <c:v>215010</c:v>
                </c:pt>
                <c:pt idx="335">
                  <c:v>231534</c:v>
                </c:pt>
                <c:pt idx="336">
                  <c:v>245057</c:v>
                </c:pt>
                <c:pt idx="337">
                  <c:v>241417</c:v>
                </c:pt>
                <c:pt idx="338">
                  <c:v>227053</c:v>
                </c:pt>
                <c:pt idx="339">
                  <c:v>209828</c:v>
                </c:pt>
                <c:pt idx="340">
                  <c:v>200675</c:v>
                </c:pt>
                <c:pt idx="341">
                  <c:v>195723</c:v>
                </c:pt>
                <c:pt idx="342">
                  <c:v>205120</c:v>
                </c:pt>
                <c:pt idx="343">
                  <c:v>204789</c:v>
                </c:pt>
                <c:pt idx="344">
                  <c:v>201907</c:v>
                </c:pt>
                <c:pt idx="345">
                  <c:v>196518</c:v>
                </c:pt>
                <c:pt idx="346">
                  <c:v>197289</c:v>
                </c:pt>
                <c:pt idx="347">
                  <c:v>215532</c:v>
                </c:pt>
                <c:pt idx="348">
                  <c:v>230022</c:v>
                </c:pt>
                <c:pt idx="349">
                  <c:v>227369</c:v>
                </c:pt>
                <c:pt idx="350">
                  <c:v>225678</c:v>
                </c:pt>
                <c:pt idx="351">
                  <c:v>254040</c:v>
                </c:pt>
                <c:pt idx="352">
                  <c:v>266144</c:v>
                </c:pt>
                <c:pt idx="353">
                  <c:v>269637</c:v>
                </c:pt>
                <c:pt idx="354">
                  <c:v>279673</c:v>
                </c:pt>
                <c:pt idx="355">
                  <c:v>279078</c:v>
                </c:pt>
                <c:pt idx="356">
                  <c:v>277015</c:v>
                </c:pt>
                <c:pt idx="357">
                  <c:v>271685</c:v>
                </c:pt>
                <c:pt idx="358">
                  <c:v>274526</c:v>
                </c:pt>
                <c:pt idx="359">
                  <c:v>291977</c:v>
                </c:pt>
                <c:pt idx="360">
                  <c:v>308859</c:v>
                </c:pt>
                <c:pt idx="361">
                  <c:v>311463</c:v>
                </c:pt>
                <c:pt idx="362">
                  <c:v>306616</c:v>
                </c:pt>
                <c:pt idx="363">
                  <c:v>297876</c:v>
                </c:pt>
                <c:pt idx="364">
                  <c:v>285822</c:v>
                </c:pt>
                <c:pt idx="365">
                  <c:v>273302</c:v>
                </c:pt>
                <c:pt idx="366">
                  <c:v>272178</c:v>
                </c:pt>
                <c:pt idx="367">
                  <c:v>267889</c:v>
                </c:pt>
                <c:pt idx="368">
                  <c:v>262142</c:v>
                </c:pt>
                <c:pt idx="369">
                  <c:v>251689</c:v>
                </c:pt>
                <c:pt idx="370">
                  <c:v>245549</c:v>
                </c:pt>
                <c:pt idx="371">
                  <c:v>258173</c:v>
                </c:pt>
                <c:pt idx="372">
                  <c:v>267076</c:v>
                </c:pt>
                <c:pt idx="373">
                  <c:v>263433</c:v>
                </c:pt>
                <c:pt idx="374">
                  <c:v>252873</c:v>
                </c:pt>
                <c:pt idx="375">
                  <c:v>243658</c:v>
                </c:pt>
                <c:pt idx="376">
                  <c:v>235468</c:v>
                </c:pt>
                <c:pt idx="377">
                  <c:v>231309</c:v>
                </c:pt>
                <c:pt idx="378">
                  <c:v>240706</c:v>
                </c:pt>
                <c:pt idx="379">
                  <c:v>251753</c:v>
                </c:pt>
                <c:pt idx="380">
                  <c:v>256380</c:v>
                </c:pt>
                <c:pt idx="381">
                  <c:v>255792</c:v>
                </c:pt>
                <c:pt idx="382">
                  <c:v>257187</c:v>
                </c:pt>
                <c:pt idx="383">
                  <c:v>271803</c:v>
                </c:pt>
                <c:pt idx="384">
                  <c:v>283059</c:v>
                </c:pt>
                <c:pt idx="385">
                  <c:v>282508</c:v>
                </c:pt>
                <c:pt idx="386">
                  <c:v>273478</c:v>
                </c:pt>
                <c:pt idx="387">
                  <c:v>261683</c:v>
                </c:pt>
                <c:pt idx="388">
                  <c:v>253893</c:v>
                </c:pt>
                <c:pt idx="389">
                  <c:v>249792</c:v>
                </c:pt>
                <c:pt idx="390">
                  <c:v>258933</c:v>
                </c:pt>
                <c:pt idx="391">
                  <c:v>260803</c:v>
                </c:pt>
                <c:pt idx="392">
                  <c:v>263020</c:v>
                </c:pt>
                <c:pt idx="393">
                  <c:v>260641.00000000003</c:v>
                </c:pt>
                <c:pt idx="394">
                  <c:v>263226</c:v>
                </c:pt>
                <c:pt idx="395">
                  <c:v>279227</c:v>
                </c:pt>
                <c:pt idx="396">
                  <c:v>295546</c:v>
                </c:pt>
                <c:pt idx="397">
                  <c:v>296107</c:v>
                </c:pt>
                <c:pt idx="398">
                  <c:v>288623</c:v>
                </c:pt>
                <c:pt idx="399">
                  <c:v>280078</c:v>
                </c:pt>
                <c:pt idx="400">
                  <c:v>274322</c:v>
                </c:pt>
                <c:pt idx="401">
                  <c:v>272684</c:v>
                </c:pt>
                <c:pt idx="402">
                  <c:v>283011</c:v>
                </c:pt>
                <c:pt idx="403">
                  <c:v>286320</c:v>
                </c:pt>
                <c:pt idx="404">
                  <c:v>290905</c:v>
                </c:pt>
                <c:pt idx="405">
                  <c:v>289003</c:v>
                </c:pt>
                <c:pt idx="406">
                  <c:v>290425</c:v>
                </c:pt>
                <c:pt idx="407">
                  <c:v>306478</c:v>
                </c:pt>
              </c:numCache>
            </c:numRef>
          </c:val>
          <c:smooth val="0"/>
          <c:extLst>
            <c:ext xmlns:c16="http://schemas.microsoft.com/office/drawing/2014/chart" uri="{C3380CC4-5D6E-409C-BE32-E72D297353CC}">
              <c16:uniqueId val="{00000000-190C-FD4C-B185-5547F9D1B7E1}"/>
            </c:ext>
          </c:extLst>
        </c:ser>
        <c:ser>
          <c:idx val="2"/>
          <c:order val="2"/>
          <c:spPr>
            <a:ln>
              <a:solidFill>
                <a:srgbClr val="F618F6"/>
              </a:solidFill>
            </a:ln>
          </c:spPr>
          <c:marker>
            <c:symbol val="none"/>
          </c:marker>
          <c:cat>
            <c:numRef>
              <c:f>List1!$1:$1</c:f>
              <c:numCache>
                <c:formatCode>General</c:formatCode>
                <c:ptCount val="16384"/>
                <c:pt idx="1">
                  <c:v>1991</c:v>
                </c:pt>
                <c:pt idx="13">
                  <c:v>1992</c:v>
                </c:pt>
                <c:pt idx="25">
                  <c:v>1993</c:v>
                </c:pt>
                <c:pt idx="37">
                  <c:v>1994</c:v>
                </c:pt>
                <c:pt idx="49">
                  <c:v>1995</c:v>
                </c:pt>
                <c:pt idx="61">
                  <c:v>1996</c:v>
                </c:pt>
                <c:pt idx="73">
                  <c:v>1997</c:v>
                </c:pt>
                <c:pt idx="85">
                  <c:v>1998</c:v>
                </c:pt>
                <c:pt idx="97">
                  <c:v>1999</c:v>
                </c:pt>
                <c:pt idx="109">
                  <c:v>2000</c:v>
                </c:pt>
                <c:pt idx="121">
                  <c:v>2001</c:v>
                </c:pt>
                <c:pt idx="133">
                  <c:v>2002</c:v>
                </c:pt>
                <c:pt idx="145">
                  <c:v>2003</c:v>
                </c:pt>
                <c:pt idx="157">
                  <c:v>2004</c:v>
                </c:pt>
                <c:pt idx="169">
                  <c:v>2005</c:v>
                </c:pt>
                <c:pt idx="181">
                  <c:v>2006</c:v>
                </c:pt>
                <c:pt idx="193">
                  <c:v>2007</c:v>
                </c:pt>
                <c:pt idx="205">
                  <c:v>2008</c:v>
                </c:pt>
                <c:pt idx="217">
                  <c:v>2009</c:v>
                </c:pt>
                <c:pt idx="229">
                  <c:v>2010</c:v>
                </c:pt>
                <c:pt idx="241">
                  <c:v>2011</c:v>
                </c:pt>
                <c:pt idx="253">
                  <c:v>2012</c:v>
                </c:pt>
                <c:pt idx="265">
                  <c:v>2013</c:v>
                </c:pt>
                <c:pt idx="278">
                  <c:v>2014</c:v>
                </c:pt>
                <c:pt idx="289">
                  <c:v>2015</c:v>
                </c:pt>
                <c:pt idx="301">
                  <c:v>2016</c:v>
                </c:pt>
                <c:pt idx="313">
                  <c:v>2017</c:v>
                </c:pt>
                <c:pt idx="325">
                  <c:v>2018</c:v>
                </c:pt>
                <c:pt idx="337">
                  <c:v>2019</c:v>
                </c:pt>
                <c:pt idx="349" formatCode="0">
                  <c:v>2020</c:v>
                </c:pt>
                <c:pt idx="361">
                  <c:v>2021</c:v>
                </c:pt>
                <c:pt idx="373">
                  <c:v>2022</c:v>
                </c:pt>
                <c:pt idx="385">
                  <c:v>2023</c:v>
                </c:pt>
                <c:pt idx="397">
                  <c:v>2024</c:v>
                </c:pt>
              </c:numCache>
            </c:numRef>
          </c:cat>
          <c:val>
            <c:numRef>
              <c:f>List1!$B$3:$OS$3</c:f>
              <c:numCache>
                <c:formatCode>0</c:formatCode>
                <c:ptCount val="408"/>
                <c:pt idx="0">
                  <c:v>48657</c:v>
                </c:pt>
                <c:pt idx="1">
                  <c:v>37978</c:v>
                </c:pt>
                <c:pt idx="2">
                  <c:v>37305</c:v>
                </c:pt>
                <c:pt idx="3">
                  <c:v>36280</c:v>
                </c:pt>
                <c:pt idx="4">
                  <c:v>37129</c:v>
                </c:pt>
                <c:pt idx="5">
                  <c:v>35176</c:v>
                </c:pt>
                <c:pt idx="6">
                  <c:v>37942</c:v>
                </c:pt>
                <c:pt idx="7">
                  <c:v>42153</c:v>
                </c:pt>
                <c:pt idx="8">
                  <c:v>43913</c:v>
                </c:pt>
                <c:pt idx="9">
                  <c:v>44733</c:v>
                </c:pt>
                <c:pt idx="10">
                  <c:v>45517</c:v>
                </c:pt>
                <c:pt idx="11">
                  <c:v>48402</c:v>
                </c:pt>
                <c:pt idx="12">
                  <c:v>52579</c:v>
                </c:pt>
                <c:pt idx="13">
                  <c:v>59838</c:v>
                </c:pt>
                <c:pt idx="14">
                  <c:v>65731</c:v>
                </c:pt>
                <c:pt idx="15">
                  <c:v>71996</c:v>
                </c:pt>
                <c:pt idx="16">
                  <c:v>78306</c:v>
                </c:pt>
                <c:pt idx="17">
                  <c:v>84966</c:v>
                </c:pt>
                <c:pt idx="18">
                  <c:v>88878</c:v>
                </c:pt>
                <c:pt idx="19">
                  <c:v>93656</c:v>
                </c:pt>
                <c:pt idx="20">
                  <c:v>88806</c:v>
                </c:pt>
                <c:pt idx="21">
                  <c:v>84907</c:v>
                </c:pt>
                <c:pt idx="22">
                  <c:v>81338</c:v>
                </c:pt>
                <c:pt idx="23">
                  <c:v>79422</c:v>
                </c:pt>
                <c:pt idx="24">
                  <c:v>74594</c:v>
                </c:pt>
                <c:pt idx="25">
                  <c:v>72402</c:v>
                </c:pt>
                <c:pt idx="26">
                  <c:v>73098</c:v>
                </c:pt>
                <c:pt idx="27">
                  <c:v>71949</c:v>
                </c:pt>
                <c:pt idx="28">
                  <c:v>74441</c:v>
                </c:pt>
                <c:pt idx="29">
                  <c:v>74048</c:v>
                </c:pt>
                <c:pt idx="30">
                  <c:v>72309</c:v>
                </c:pt>
                <c:pt idx="31">
                  <c:v>71920</c:v>
                </c:pt>
                <c:pt idx="32">
                  <c:v>65821</c:v>
                </c:pt>
                <c:pt idx="33">
                  <c:v>60513</c:v>
                </c:pt>
                <c:pt idx="34">
                  <c:v>55067</c:v>
                </c:pt>
                <c:pt idx="35">
                  <c:v>53938</c:v>
                </c:pt>
                <c:pt idx="36">
                  <c:v>56366</c:v>
                </c:pt>
                <c:pt idx="37">
                  <c:v>60737</c:v>
                </c:pt>
                <c:pt idx="38">
                  <c:v>66310</c:v>
                </c:pt>
                <c:pt idx="39">
                  <c:v>69678</c:v>
                </c:pt>
                <c:pt idx="40">
                  <c:v>74128</c:v>
                </c:pt>
                <c:pt idx="41">
                  <c:v>78485</c:v>
                </c:pt>
                <c:pt idx="42">
                  <c:v>81304</c:v>
                </c:pt>
                <c:pt idx="43">
                  <c:v>87025</c:v>
                </c:pt>
                <c:pt idx="44">
                  <c:v>82167</c:v>
                </c:pt>
                <c:pt idx="45">
                  <c:v>79480</c:v>
                </c:pt>
                <c:pt idx="46">
                  <c:v>76561</c:v>
                </c:pt>
                <c:pt idx="47">
                  <c:v>76581</c:v>
                </c:pt>
                <c:pt idx="48">
                  <c:v>75659</c:v>
                </c:pt>
                <c:pt idx="49">
                  <c:v>81242</c:v>
                </c:pt>
                <c:pt idx="50">
                  <c:v>86987</c:v>
                </c:pt>
                <c:pt idx="51">
                  <c:v>89646</c:v>
                </c:pt>
                <c:pt idx="52">
                  <c:v>95198</c:v>
                </c:pt>
                <c:pt idx="53">
                  <c:v>98656</c:v>
                </c:pt>
                <c:pt idx="54">
                  <c:v>100862</c:v>
                </c:pt>
                <c:pt idx="55">
                  <c:v>101432</c:v>
                </c:pt>
                <c:pt idx="56">
                  <c:v>94383</c:v>
                </c:pt>
                <c:pt idx="57">
                  <c:v>92363</c:v>
                </c:pt>
                <c:pt idx="58">
                  <c:v>90503</c:v>
                </c:pt>
                <c:pt idx="59">
                  <c:v>88047</c:v>
                </c:pt>
                <c:pt idx="60">
                  <c:v>89916</c:v>
                </c:pt>
                <c:pt idx="61">
                  <c:v>94325</c:v>
                </c:pt>
                <c:pt idx="62">
                  <c:v>95830</c:v>
                </c:pt>
                <c:pt idx="63">
                  <c:v>100985</c:v>
                </c:pt>
                <c:pt idx="64">
                  <c:v>106605</c:v>
                </c:pt>
                <c:pt idx="65">
                  <c:v>109774</c:v>
                </c:pt>
                <c:pt idx="66">
                  <c:v>107772</c:v>
                </c:pt>
                <c:pt idx="67">
                  <c:v>109426</c:v>
                </c:pt>
                <c:pt idx="68">
                  <c:v>102936</c:v>
                </c:pt>
                <c:pt idx="69">
                  <c:v>95536</c:v>
                </c:pt>
                <c:pt idx="70">
                  <c:v>87649</c:v>
                </c:pt>
                <c:pt idx="71">
                  <c:v>83976</c:v>
                </c:pt>
                <c:pt idx="72">
                  <c:v>81472</c:v>
                </c:pt>
                <c:pt idx="73">
                  <c:v>83598</c:v>
                </c:pt>
                <c:pt idx="74">
                  <c:v>87125</c:v>
                </c:pt>
                <c:pt idx="75">
                  <c:v>84357</c:v>
                </c:pt>
                <c:pt idx="76">
                  <c:v>84893</c:v>
                </c:pt>
                <c:pt idx="77">
                  <c:v>81601</c:v>
                </c:pt>
                <c:pt idx="78">
                  <c:v>77380</c:v>
                </c:pt>
                <c:pt idx="79">
                  <c:v>78367</c:v>
                </c:pt>
                <c:pt idx="80">
                  <c:v>73220</c:v>
                </c:pt>
                <c:pt idx="81">
                  <c:v>68389</c:v>
                </c:pt>
                <c:pt idx="82">
                  <c:v>64141</c:v>
                </c:pt>
                <c:pt idx="83">
                  <c:v>62284</c:v>
                </c:pt>
                <c:pt idx="84">
                  <c:v>62157</c:v>
                </c:pt>
                <c:pt idx="85">
                  <c:v>62546</c:v>
                </c:pt>
                <c:pt idx="86">
                  <c:v>64252</c:v>
                </c:pt>
                <c:pt idx="87">
                  <c:v>65394</c:v>
                </c:pt>
                <c:pt idx="88">
                  <c:v>61457</c:v>
                </c:pt>
                <c:pt idx="89">
                  <c:v>58207</c:v>
                </c:pt>
                <c:pt idx="90">
                  <c:v>56659</c:v>
                </c:pt>
                <c:pt idx="91">
                  <c:v>54530</c:v>
                </c:pt>
                <c:pt idx="92">
                  <c:v>51440</c:v>
                </c:pt>
                <c:pt idx="93">
                  <c:v>46851</c:v>
                </c:pt>
                <c:pt idx="94">
                  <c:v>41517</c:v>
                </c:pt>
                <c:pt idx="95">
                  <c:v>37641</c:v>
                </c:pt>
                <c:pt idx="96">
                  <c:v>36390</c:v>
                </c:pt>
                <c:pt idx="97">
                  <c:v>35207</c:v>
                </c:pt>
                <c:pt idx="98">
                  <c:v>32966</c:v>
                </c:pt>
                <c:pt idx="99">
                  <c:v>32812</c:v>
                </c:pt>
                <c:pt idx="100">
                  <c:v>33531</c:v>
                </c:pt>
                <c:pt idx="101">
                  <c:v>34451</c:v>
                </c:pt>
                <c:pt idx="102">
                  <c:v>36537</c:v>
                </c:pt>
                <c:pt idx="103">
                  <c:v>38647</c:v>
                </c:pt>
                <c:pt idx="104">
                  <c:v>36650</c:v>
                </c:pt>
                <c:pt idx="105">
                  <c:v>37560</c:v>
                </c:pt>
                <c:pt idx="106">
                  <c:v>36892</c:v>
                </c:pt>
                <c:pt idx="107">
                  <c:v>35117</c:v>
                </c:pt>
                <c:pt idx="108">
                  <c:v>34694</c:v>
                </c:pt>
                <c:pt idx="109">
                  <c:v>37122</c:v>
                </c:pt>
                <c:pt idx="110">
                  <c:v>38365</c:v>
                </c:pt>
                <c:pt idx="111">
                  <c:v>41401</c:v>
                </c:pt>
                <c:pt idx="112">
                  <c:v>45044</c:v>
                </c:pt>
                <c:pt idx="113">
                  <c:v>47951</c:v>
                </c:pt>
                <c:pt idx="114">
                  <c:v>49454</c:v>
                </c:pt>
                <c:pt idx="115">
                  <c:v>54578</c:v>
                </c:pt>
                <c:pt idx="116">
                  <c:v>53097</c:v>
                </c:pt>
                <c:pt idx="117">
                  <c:v>54164</c:v>
                </c:pt>
                <c:pt idx="118">
                  <c:v>52476</c:v>
                </c:pt>
                <c:pt idx="119">
                  <c:v>52060</c:v>
                </c:pt>
                <c:pt idx="120">
                  <c:v>53472</c:v>
                </c:pt>
                <c:pt idx="121">
                  <c:v>54900</c:v>
                </c:pt>
                <c:pt idx="122">
                  <c:v>55677</c:v>
                </c:pt>
                <c:pt idx="123">
                  <c:v>58023</c:v>
                </c:pt>
                <c:pt idx="124">
                  <c:v>60003</c:v>
                </c:pt>
                <c:pt idx="125">
                  <c:v>59798</c:v>
                </c:pt>
                <c:pt idx="126">
                  <c:v>60734</c:v>
                </c:pt>
                <c:pt idx="127">
                  <c:v>63576</c:v>
                </c:pt>
                <c:pt idx="128">
                  <c:v>62899</c:v>
                </c:pt>
                <c:pt idx="129">
                  <c:v>60506</c:v>
                </c:pt>
                <c:pt idx="130">
                  <c:v>56458</c:v>
                </c:pt>
                <c:pt idx="131">
                  <c:v>52084</c:v>
                </c:pt>
                <c:pt idx="132">
                  <c:v>51672</c:v>
                </c:pt>
                <c:pt idx="133">
                  <c:v>49448</c:v>
                </c:pt>
                <c:pt idx="134">
                  <c:v>49230</c:v>
                </c:pt>
                <c:pt idx="135">
                  <c:v>48817</c:v>
                </c:pt>
                <c:pt idx="136">
                  <c:v>49470</c:v>
                </c:pt>
                <c:pt idx="137">
                  <c:v>49073</c:v>
                </c:pt>
                <c:pt idx="138">
                  <c:v>50240</c:v>
                </c:pt>
                <c:pt idx="139">
                  <c:v>50933</c:v>
                </c:pt>
                <c:pt idx="140">
                  <c:v>48302</c:v>
                </c:pt>
                <c:pt idx="141">
                  <c:v>46133</c:v>
                </c:pt>
                <c:pt idx="142">
                  <c:v>43436</c:v>
                </c:pt>
                <c:pt idx="143">
                  <c:v>40651</c:v>
                </c:pt>
                <c:pt idx="144">
                  <c:v>40309</c:v>
                </c:pt>
                <c:pt idx="145">
                  <c:v>40161</c:v>
                </c:pt>
                <c:pt idx="146">
                  <c:v>41278</c:v>
                </c:pt>
                <c:pt idx="147">
                  <c:v>41190</c:v>
                </c:pt>
                <c:pt idx="148">
                  <c:v>42344</c:v>
                </c:pt>
                <c:pt idx="149">
                  <c:v>43005</c:v>
                </c:pt>
                <c:pt idx="150">
                  <c:v>43742</c:v>
                </c:pt>
                <c:pt idx="151">
                  <c:v>45542</c:v>
                </c:pt>
                <c:pt idx="152">
                  <c:v>45216</c:v>
                </c:pt>
                <c:pt idx="153">
                  <c:v>44170</c:v>
                </c:pt>
                <c:pt idx="154">
                  <c:v>42717</c:v>
                </c:pt>
                <c:pt idx="155">
                  <c:v>40188</c:v>
                </c:pt>
                <c:pt idx="156">
                  <c:v>41653</c:v>
                </c:pt>
                <c:pt idx="157">
                  <c:v>43917</c:v>
                </c:pt>
                <c:pt idx="158">
                  <c:v>42406</c:v>
                </c:pt>
                <c:pt idx="159">
                  <c:v>42657</c:v>
                </c:pt>
                <c:pt idx="160">
                  <c:v>44660</c:v>
                </c:pt>
                <c:pt idx="161">
                  <c:v>45426</c:v>
                </c:pt>
                <c:pt idx="162">
                  <c:v>45737</c:v>
                </c:pt>
                <c:pt idx="163">
                  <c:v>48543</c:v>
                </c:pt>
                <c:pt idx="164">
                  <c:v>47104</c:v>
                </c:pt>
                <c:pt idx="165">
                  <c:v>49026</c:v>
                </c:pt>
                <c:pt idx="166">
                  <c:v>50316</c:v>
                </c:pt>
                <c:pt idx="167">
                  <c:v>51203</c:v>
                </c:pt>
                <c:pt idx="168">
                  <c:v>54180</c:v>
                </c:pt>
                <c:pt idx="169">
                  <c:v>56037</c:v>
                </c:pt>
                <c:pt idx="170">
                  <c:v>55866</c:v>
                </c:pt>
                <c:pt idx="171">
                  <c:v>55864</c:v>
                </c:pt>
                <c:pt idx="172">
                  <c:v>57172</c:v>
                </c:pt>
                <c:pt idx="173">
                  <c:v>56998</c:v>
                </c:pt>
                <c:pt idx="174">
                  <c:v>56789</c:v>
                </c:pt>
                <c:pt idx="175">
                  <c:v>59296</c:v>
                </c:pt>
                <c:pt idx="176">
                  <c:v>55798</c:v>
                </c:pt>
                <c:pt idx="177">
                  <c:v>55133</c:v>
                </c:pt>
                <c:pt idx="178">
                  <c:v>53006</c:v>
                </c:pt>
                <c:pt idx="179">
                  <c:v>52164</c:v>
                </c:pt>
                <c:pt idx="180">
                  <c:v>59359</c:v>
                </c:pt>
                <c:pt idx="181">
                  <c:v>66487</c:v>
                </c:pt>
                <c:pt idx="182">
                  <c:v>70473</c:v>
                </c:pt>
                <c:pt idx="183">
                  <c:v>74148</c:v>
                </c:pt>
                <c:pt idx="184">
                  <c:v>80902</c:v>
                </c:pt>
                <c:pt idx="185">
                  <c:v>85945</c:v>
                </c:pt>
                <c:pt idx="186">
                  <c:v>88217</c:v>
                </c:pt>
                <c:pt idx="187">
                  <c:v>94217</c:v>
                </c:pt>
                <c:pt idx="188">
                  <c:v>97543</c:v>
                </c:pt>
                <c:pt idx="189">
                  <c:v>101139</c:v>
                </c:pt>
                <c:pt idx="190">
                  <c:v>98966</c:v>
                </c:pt>
                <c:pt idx="191">
                  <c:v>93425</c:v>
                </c:pt>
                <c:pt idx="192">
                  <c:v>97896</c:v>
                </c:pt>
                <c:pt idx="193">
                  <c:v>104877</c:v>
                </c:pt>
                <c:pt idx="194">
                  <c:v>107709</c:v>
                </c:pt>
                <c:pt idx="195">
                  <c:v>113895</c:v>
                </c:pt>
                <c:pt idx="196">
                  <c:v>119492</c:v>
                </c:pt>
                <c:pt idx="197">
                  <c:v>123269</c:v>
                </c:pt>
                <c:pt idx="198">
                  <c:v>123951</c:v>
                </c:pt>
                <c:pt idx="199">
                  <c:v>133407</c:v>
                </c:pt>
                <c:pt idx="200">
                  <c:v>137429</c:v>
                </c:pt>
                <c:pt idx="201">
                  <c:v>143467</c:v>
                </c:pt>
                <c:pt idx="202">
                  <c:v>141280</c:v>
                </c:pt>
                <c:pt idx="203">
                  <c:v>141066</c:v>
                </c:pt>
                <c:pt idx="204">
                  <c:v>145921</c:v>
                </c:pt>
                <c:pt idx="205">
                  <c:v>150328</c:v>
                </c:pt>
                <c:pt idx="206">
                  <c:v>151311</c:v>
                </c:pt>
                <c:pt idx="207">
                  <c:v>152267</c:v>
                </c:pt>
                <c:pt idx="208">
                  <c:v>151344</c:v>
                </c:pt>
                <c:pt idx="209">
                  <c:v>151881</c:v>
                </c:pt>
                <c:pt idx="210">
                  <c:v>150240</c:v>
                </c:pt>
                <c:pt idx="211">
                  <c:v>150907</c:v>
                </c:pt>
                <c:pt idx="212">
                  <c:v>139557</c:v>
                </c:pt>
                <c:pt idx="213">
                  <c:v>130124</c:v>
                </c:pt>
                <c:pt idx="214">
                  <c:v>111307</c:v>
                </c:pt>
                <c:pt idx="215">
                  <c:v>91189</c:v>
                </c:pt>
                <c:pt idx="216">
                  <c:v>68494</c:v>
                </c:pt>
                <c:pt idx="217">
                  <c:v>64881</c:v>
                </c:pt>
                <c:pt idx="218">
                  <c:v>55412</c:v>
                </c:pt>
                <c:pt idx="219">
                  <c:v>50517</c:v>
                </c:pt>
                <c:pt idx="220">
                  <c:v>48254</c:v>
                </c:pt>
                <c:pt idx="221">
                  <c:v>43402</c:v>
                </c:pt>
                <c:pt idx="222">
                  <c:v>41763</c:v>
                </c:pt>
                <c:pt idx="223">
                  <c:v>41297</c:v>
                </c:pt>
                <c:pt idx="224">
                  <c:v>38844</c:v>
                </c:pt>
                <c:pt idx="225">
                  <c:v>35803</c:v>
                </c:pt>
                <c:pt idx="226">
                  <c:v>32924</c:v>
                </c:pt>
                <c:pt idx="227">
                  <c:v>30927</c:v>
                </c:pt>
                <c:pt idx="228">
                  <c:v>31557</c:v>
                </c:pt>
                <c:pt idx="229">
                  <c:v>32119.999999999996</c:v>
                </c:pt>
                <c:pt idx="230">
                  <c:v>33137</c:v>
                </c:pt>
                <c:pt idx="231">
                  <c:v>32913</c:v>
                </c:pt>
                <c:pt idx="232">
                  <c:v>33105</c:v>
                </c:pt>
                <c:pt idx="233">
                  <c:v>32927</c:v>
                </c:pt>
                <c:pt idx="234">
                  <c:v>33479</c:v>
                </c:pt>
                <c:pt idx="235">
                  <c:v>36567</c:v>
                </c:pt>
                <c:pt idx="236">
                  <c:v>35100</c:v>
                </c:pt>
                <c:pt idx="237">
                  <c:v>33651</c:v>
                </c:pt>
                <c:pt idx="238">
                  <c:v>32337.000000000004</c:v>
                </c:pt>
                <c:pt idx="239">
                  <c:v>30803</c:v>
                </c:pt>
                <c:pt idx="240">
                  <c:v>31393</c:v>
                </c:pt>
                <c:pt idx="241">
                  <c:v>32164</c:v>
                </c:pt>
                <c:pt idx="242">
                  <c:v>33931</c:v>
                </c:pt>
                <c:pt idx="243">
                  <c:v>36053</c:v>
                </c:pt>
                <c:pt idx="244">
                  <c:v>37649</c:v>
                </c:pt>
                <c:pt idx="245">
                  <c:v>38416</c:v>
                </c:pt>
                <c:pt idx="246">
                  <c:v>38898</c:v>
                </c:pt>
                <c:pt idx="247">
                  <c:v>40758</c:v>
                </c:pt>
                <c:pt idx="248">
                  <c:v>39795</c:v>
                </c:pt>
                <c:pt idx="249">
                  <c:v>38732</c:v>
                </c:pt>
                <c:pt idx="250">
                  <c:v>36832</c:v>
                </c:pt>
                <c:pt idx="251">
                  <c:v>35784</c:v>
                </c:pt>
                <c:pt idx="252">
                  <c:v>34471</c:v>
                </c:pt>
                <c:pt idx="253">
                  <c:v>36671</c:v>
                </c:pt>
                <c:pt idx="254">
                  <c:v>39906</c:v>
                </c:pt>
                <c:pt idx="255">
                  <c:v>41707</c:v>
                </c:pt>
                <c:pt idx="256">
                  <c:v>43665</c:v>
                </c:pt>
                <c:pt idx="257">
                  <c:v>42779</c:v>
                </c:pt>
                <c:pt idx="258">
                  <c:v>41093</c:v>
                </c:pt>
                <c:pt idx="259">
                  <c:v>42559</c:v>
                </c:pt>
                <c:pt idx="260">
                  <c:v>40809</c:v>
                </c:pt>
                <c:pt idx="261">
                  <c:v>40729</c:v>
                </c:pt>
                <c:pt idx="262">
                  <c:v>38806</c:v>
                </c:pt>
                <c:pt idx="263">
                  <c:v>34893</c:v>
                </c:pt>
                <c:pt idx="264">
                  <c:v>33794</c:v>
                </c:pt>
                <c:pt idx="265">
                  <c:v>34635</c:v>
                </c:pt>
                <c:pt idx="266">
                  <c:v>38863</c:v>
                </c:pt>
                <c:pt idx="267">
                  <c:v>39763</c:v>
                </c:pt>
                <c:pt idx="268">
                  <c:v>42632</c:v>
                </c:pt>
                <c:pt idx="269">
                  <c:v>44032</c:v>
                </c:pt>
                <c:pt idx="270">
                  <c:v>40175</c:v>
                </c:pt>
                <c:pt idx="271">
                  <c:v>40579</c:v>
                </c:pt>
                <c:pt idx="272">
                  <c:v>41422</c:v>
                </c:pt>
                <c:pt idx="273">
                  <c:v>39137</c:v>
                </c:pt>
                <c:pt idx="274">
                  <c:v>37501</c:v>
                </c:pt>
                <c:pt idx="275">
                  <c:v>35178</c:v>
                </c:pt>
                <c:pt idx="276">
                  <c:v>36394</c:v>
                </c:pt>
                <c:pt idx="277">
                  <c:v>38301</c:v>
                </c:pt>
                <c:pt idx="278">
                  <c:v>40808</c:v>
                </c:pt>
                <c:pt idx="279">
                  <c:v>44246</c:v>
                </c:pt>
                <c:pt idx="280">
                  <c:v>48023</c:v>
                </c:pt>
                <c:pt idx="281">
                  <c:v>49479</c:v>
                </c:pt>
                <c:pt idx="282">
                  <c:v>51079</c:v>
                </c:pt>
                <c:pt idx="283">
                  <c:v>54724</c:v>
                </c:pt>
                <c:pt idx="284">
                  <c:v>56556</c:v>
                </c:pt>
                <c:pt idx="285">
                  <c:v>58217</c:v>
                </c:pt>
                <c:pt idx="286">
                  <c:v>59397</c:v>
                </c:pt>
                <c:pt idx="287">
                  <c:v>58739</c:v>
                </c:pt>
                <c:pt idx="288">
                  <c:v>62257</c:v>
                </c:pt>
                <c:pt idx="289">
                  <c:v>68971</c:v>
                </c:pt>
                <c:pt idx="290">
                  <c:v>76050</c:v>
                </c:pt>
                <c:pt idx="291">
                  <c:v>83692</c:v>
                </c:pt>
                <c:pt idx="292">
                  <c:v>92701</c:v>
                </c:pt>
                <c:pt idx="293">
                  <c:v>96983</c:v>
                </c:pt>
                <c:pt idx="294">
                  <c:v>98055</c:v>
                </c:pt>
                <c:pt idx="295">
                  <c:v>103768</c:v>
                </c:pt>
                <c:pt idx="296">
                  <c:v>108573</c:v>
                </c:pt>
                <c:pt idx="297">
                  <c:v>107324</c:v>
                </c:pt>
                <c:pt idx="298">
                  <c:v>105049</c:v>
                </c:pt>
                <c:pt idx="299">
                  <c:v>102545</c:v>
                </c:pt>
                <c:pt idx="300">
                  <c:v>107779</c:v>
                </c:pt>
                <c:pt idx="301">
                  <c:v>114826</c:v>
                </c:pt>
                <c:pt idx="302">
                  <c:v>117335</c:v>
                </c:pt>
                <c:pt idx="303">
                  <c:v>124280</c:v>
                </c:pt>
                <c:pt idx="304">
                  <c:v>129054</c:v>
                </c:pt>
                <c:pt idx="305">
                  <c:v>133939</c:v>
                </c:pt>
                <c:pt idx="306">
                  <c:v>135758</c:v>
                </c:pt>
                <c:pt idx="307">
                  <c:v>139268</c:v>
                </c:pt>
                <c:pt idx="308">
                  <c:v>140993</c:v>
                </c:pt>
                <c:pt idx="309">
                  <c:v>139063</c:v>
                </c:pt>
                <c:pt idx="310">
                  <c:v>135300</c:v>
                </c:pt>
                <c:pt idx="311">
                  <c:v>132496</c:v>
                </c:pt>
                <c:pt idx="312">
                  <c:v>135536</c:v>
                </c:pt>
                <c:pt idx="313">
                  <c:v>143098</c:v>
                </c:pt>
                <c:pt idx="314">
                  <c:v>150917</c:v>
                </c:pt>
                <c:pt idx="315">
                  <c:v>159072</c:v>
                </c:pt>
                <c:pt idx="316">
                  <c:v>174043</c:v>
                </c:pt>
                <c:pt idx="317">
                  <c:v>183500</c:v>
                </c:pt>
                <c:pt idx="318">
                  <c:v>188066</c:v>
                </c:pt>
                <c:pt idx="319">
                  <c:v>199273</c:v>
                </c:pt>
                <c:pt idx="320">
                  <c:v>206081</c:v>
                </c:pt>
                <c:pt idx="321">
                  <c:v>209866</c:v>
                </c:pt>
                <c:pt idx="322">
                  <c:v>213800</c:v>
                </c:pt>
                <c:pt idx="323">
                  <c:v>216629</c:v>
                </c:pt>
                <c:pt idx="324">
                  <c:v>230728</c:v>
                </c:pt>
                <c:pt idx="325">
                  <c:v>239254</c:v>
                </c:pt>
                <c:pt idx="326">
                  <c:v>253522</c:v>
                </c:pt>
                <c:pt idx="327">
                  <c:v>267107</c:v>
                </c:pt>
                <c:pt idx="328">
                  <c:v>283243</c:v>
                </c:pt>
                <c:pt idx="329">
                  <c:v>301516</c:v>
                </c:pt>
                <c:pt idx="330">
                  <c:v>309996</c:v>
                </c:pt>
                <c:pt idx="331">
                  <c:v>313224</c:v>
                </c:pt>
                <c:pt idx="332">
                  <c:v>316132</c:v>
                </c:pt>
                <c:pt idx="333">
                  <c:v>316884</c:v>
                </c:pt>
                <c:pt idx="334">
                  <c:v>323542</c:v>
                </c:pt>
                <c:pt idx="335">
                  <c:v>324410</c:v>
                </c:pt>
                <c:pt idx="336">
                  <c:v>331453</c:v>
                </c:pt>
                <c:pt idx="337">
                  <c:v>333111</c:v>
                </c:pt>
                <c:pt idx="338">
                  <c:v>339331</c:v>
                </c:pt>
                <c:pt idx="339">
                  <c:v>339919</c:v>
                </c:pt>
                <c:pt idx="340">
                  <c:v>346552</c:v>
                </c:pt>
                <c:pt idx="341">
                  <c:v>342510</c:v>
                </c:pt>
                <c:pt idx="342">
                  <c:v>346563</c:v>
                </c:pt>
                <c:pt idx="343">
                  <c:v>350564</c:v>
                </c:pt>
                <c:pt idx="344">
                  <c:v>345354</c:v>
                </c:pt>
                <c:pt idx="345">
                  <c:v>337453</c:v>
                </c:pt>
                <c:pt idx="346">
                  <c:v>338670</c:v>
                </c:pt>
                <c:pt idx="347">
                  <c:v>340957</c:v>
                </c:pt>
                <c:pt idx="348">
                  <c:v>341391</c:v>
                </c:pt>
                <c:pt idx="349">
                  <c:v>351624</c:v>
                </c:pt>
                <c:pt idx="350">
                  <c:v>342287</c:v>
                </c:pt>
                <c:pt idx="351">
                  <c:v>332748</c:v>
                </c:pt>
                <c:pt idx="352">
                  <c:v>331050</c:v>
                </c:pt>
                <c:pt idx="353">
                  <c:v>334904</c:v>
                </c:pt>
                <c:pt idx="354">
                  <c:v>334283</c:v>
                </c:pt>
                <c:pt idx="355">
                  <c:v>340823</c:v>
                </c:pt>
                <c:pt idx="356">
                  <c:v>316658</c:v>
                </c:pt>
                <c:pt idx="357">
                  <c:v>310730</c:v>
                </c:pt>
                <c:pt idx="358">
                  <c:v>317972</c:v>
                </c:pt>
                <c:pt idx="359">
                  <c:v>318582</c:v>
                </c:pt>
                <c:pt idx="360" formatCode="General">
                  <c:v>325425</c:v>
                </c:pt>
                <c:pt idx="361">
                  <c:v>330735</c:v>
                </c:pt>
                <c:pt idx="362">
                  <c:v>338862</c:v>
                </c:pt>
                <c:pt idx="363">
                  <c:v>343407</c:v>
                </c:pt>
                <c:pt idx="364">
                  <c:v>346604</c:v>
                </c:pt>
                <c:pt idx="365">
                  <c:v>355612</c:v>
                </c:pt>
                <c:pt idx="366">
                  <c:v>358152</c:v>
                </c:pt>
                <c:pt idx="367">
                  <c:v>363114</c:v>
                </c:pt>
                <c:pt idx="368">
                  <c:v>357911</c:v>
                </c:pt>
                <c:pt idx="369">
                  <c:v>352454</c:v>
                </c:pt>
                <c:pt idx="370">
                  <c:v>344840</c:v>
                </c:pt>
                <c:pt idx="371">
                  <c:v>343148</c:v>
                </c:pt>
                <c:pt idx="372">
                  <c:v>351680</c:v>
                </c:pt>
                <c:pt idx="373">
                  <c:v>363917</c:v>
                </c:pt>
                <c:pt idx="374">
                  <c:v>360168</c:v>
                </c:pt>
                <c:pt idx="375">
                  <c:v>344350</c:v>
                </c:pt>
                <c:pt idx="376">
                  <c:v>337331</c:v>
                </c:pt>
                <c:pt idx="377">
                  <c:v>319408</c:v>
                </c:pt>
                <c:pt idx="378">
                  <c:v>313250</c:v>
                </c:pt>
                <c:pt idx="379">
                  <c:v>312327</c:v>
                </c:pt>
                <c:pt idx="380">
                  <c:v>306098</c:v>
                </c:pt>
                <c:pt idx="381">
                  <c:v>297360</c:v>
                </c:pt>
                <c:pt idx="382">
                  <c:v>291970</c:v>
                </c:pt>
                <c:pt idx="383">
                  <c:v>288647</c:v>
                </c:pt>
                <c:pt idx="384">
                  <c:v>281141</c:v>
                </c:pt>
                <c:pt idx="385">
                  <c:v>283097</c:v>
                </c:pt>
                <c:pt idx="386">
                  <c:v>284525</c:v>
                </c:pt>
                <c:pt idx="387">
                  <c:v>284530</c:v>
                </c:pt>
                <c:pt idx="388">
                  <c:v>285692</c:v>
                </c:pt>
                <c:pt idx="389">
                  <c:v>286690</c:v>
                </c:pt>
                <c:pt idx="390">
                  <c:v>285627</c:v>
                </c:pt>
                <c:pt idx="391">
                  <c:v>281207</c:v>
                </c:pt>
                <c:pt idx="392">
                  <c:v>281995</c:v>
                </c:pt>
                <c:pt idx="393">
                  <c:v>280496</c:v>
                </c:pt>
                <c:pt idx="394">
                  <c:v>278708</c:v>
                </c:pt>
                <c:pt idx="395">
                  <c:v>271789</c:v>
                </c:pt>
                <c:pt idx="396">
                  <c:v>266783</c:v>
                </c:pt>
                <c:pt idx="397">
                  <c:v>268579</c:v>
                </c:pt>
                <c:pt idx="398">
                  <c:v>268660</c:v>
                </c:pt>
                <c:pt idx="399">
                  <c:v>268046</c:v>
                </c:pt>
                <c:pt idx="400">
                  <c:v>266517</c:v>
                </c:pt>
                <c:pt idx="401">
                  <c:v>263552</c:v>
                </c:pt>
                <c:pt idx="402">
                  <c:v>262026</c:v>
                </c:pt>
                <c:pt idx="403">
                  <c:v>263247</c:v>
                </c:pt>
                <c:pt idx="404">
                  <c:v>264654</c:v>
                </c:pt>
                <c:pt idx="405">
                  <c:v>265972</c:v>
                </c:pt>
                <c:pt idx="406">
                  <c:v>255641</c:v>
                </c:pt>
                <c:pt idx="407">
                  <c:v>246573</c:v>
                </c:pt>
              </c:numCache>
            </c:numRef>
          </c:val>
          <c:smooth val="0"/>
          <c:extLst>
            <c:ext xmlns:c16="http://schemas.microsoft.com/office/drawing/2014/chart" uri="{C3380CC4-5D6E-409C-BE32-E72D297353CC}">
              <c16:uniqueId val="{00000001-190C-FD4C-B185-5547F9D1B7E1}"/>
            </c:ext>
          </c:extLst>
        </c:ser>
        <c:dLbls>
          <c:showLegendKey val="0"/>
          <c:showVal val="0"/>
          <c:showCatName val="0"/>
          <c:showSerName val="0"/>
          <c:showPercent val="0"/>
          <c:showBubbleSize val="0"/>
        </c:dLbls>
        <c:smooth val="0"/>
        <c:axId val="124410880"/>
        <c:axId val="137954432"/>
        <c:extLst>
          <c:ext xmlns:c15="http://schemas.microsoft.com/office/drawing/2012/chart" uri="{02D57815-91ED-43cb-92C2-25804820EDAC}">
            <c15:filteredLineSeries>
              <c15:ser>
                <c:idx val="0"/>
                <c:order val="0"/>
                <c:spPr>
                  <a:ln w="38100">
                    <a:solidFill>
                      <a:srgbClr val="000080"/>
                    </a:solidFill>
                    <a:prstDash val="solid"/>
                  </a:ln>
                </c:spPr>
                <c:marker>
                  <c:symbol val="diamond"/>
                  <c:size val="2"/>
                  <c:spPr>
                    <a:solidFill>
                      <a:srgbClr val="000080"/>
                    </a:solidFill>
                    <a:ln>
                      <a:solidFill>
                        <a:srgbClr val="000080"/>
                      </a:solidFill>
                      <a:prstDash val="solid"/>
                    </a:ln>
                  </c:spPr>
                </c:marker>
                <c:cat>
                  <c:numRef>
                    <c:extLst>
                      <c:ext uri="{02D57815-91ED-43cb-92C2-25804820EDAC}">
                        <c15:formulaRef>
                          <c15:sqref>List1!$1:$1</c15:sqref>
                        </c15:formulaRef>
                      </c:ext>
                    </c:extLst>
                    <c:numCache>
                      <c:formatCode>General</c:formatCode>
                      <c:ptCount val="16384"/>
                      <c:pt idx="1">
                        <c:v>1991</c:v>
                      </c:pt>
                      <c:pt idx="13">
                        <c:v>1992</c:v>
                      </c:pt>
                      <c:pt idx="25">
                        <c:v>1993</c:v>
                      </c:pt>
                      <c:pt idx="37">
                        <c:v>1994</c:v>
                      </c:pt>
                      <c:pt idx="49">
                        <c:v>1995</c:v>
                      </c:pt>
                      <c:pt idx="61">
                        <c:v>1996</c:v>
                      </c:pt>
                      <c:pt idx="73">
                        <c:v>1997</c:v>
                      </c:pt>
                      <c:pt idx="85">
                        <c:v>1998</c:v>
                      </c:pt>
                      <c:pt idx="97">
                        <c:v>1999</c:v>
                      </c:pt>
                      <c:pt idx="109">
                        <c:v>2000</c:v>
                      </c:pt>
                      <c:pt idx="121">
                        <c:v>2001</c:v>
                      </c:pt>
                      <c:pt idx="133">
                        <c:v>2002</c:v>
                      </c:pt>
                      <c:pt idx="145">
                        <c:v>2003</c:v>
                      </c:pt>
                      <c:pt idx="157">
                        <c:v>2004</c:v>
                      </c:pt>
                      <c:pt idx="169">
                        <c:v>2005</c:v>
                      </c:pt>
                      <c:pt idx="181">
                        <c:v>2006</c:v>
                      </c:pt>
                      <c:pt idx="193">
                        <c:v>2007</c:v>
                      </c:pt>
                      <c:pt idx="205">
                        <c:v>2008</c:v>
                      </c:pt>
                      <c:pt idx="217">
                        <c:v>2009</c:v>
                      </c:pt>
                      <c:pt idx="229">
                        <c:v>2010</c:v>
                      </c:pt>
                      <c:pt idx="241">
                        <c:v>2011</c:v>
                      </c:pt>
                      <c:pt idx="253">
                        <c:v>2012</c:v>
                      </c:pt>
                      <c:pt idx="265">
                        <c:v>2013</c:v>
                      </c:pt>
                      <c:pt idx="278">
                        <c:v>2014</c:v>
                      </c:pt>
                      <c:pt idx="289">
                        <c:v>2015</c:v>
                      </c:pt>
                      <c:pt idx="301">
                        <c:v>2016</c:v>
                      </c:pt>
                      <c:pt idx="313">
                        <c:v>2017</c:v>
                      </c:pt>
                      <c:pt idx="325">
                        <c:v>2018</c:v>
                      </c:pt>
                      <c:pt idx="337">
                        <c:v>2019</c:v>
                      </c:pt>
                      <c:pt idx="349" formatCode="0">
                        <c:v>2020</c:v>
                      </c:pt>
                      <c:pt idx="361">
                        <c:v>2021</c:v>
                      </c:pt>
                      <c:pt idx="373">
                        <c:v>2022</c:v>
                      </c:pt>
                      <c:pt idx="385">
                        <c:v>2023</c:v>
                      </c:pt>
                      <c:pt idx="397">
                        <c:v>2024</c:v>
                      </c:pt>
                    </c:numCache>
                  </c:numRef>
                </c:cat>
                <c:val>
                  <c:numRef>
                    <c:extLst>
                      <c:ext uri="{02D57815-91ED-43cb-92C2-25804820EDAC}">
                        <c15:formulaRef>
                          <c15:sqref>List1!$B$1:$OG$1</c15:sqref>
                        </c15:formulaRef>
                      </c:ext>
                    </c:extLst>
                    <c:numCache>
                      <c:formatCode>General</c:formatCode>
                      <c:ptCount val="396"/>
                      <c:pt idx="0">
                        <c:v>1991</c:v>
                      </c:pt>
                      <c:pt idx="12">
                        <c:v>1992</c:v>
                      </c:pt>
                      <c:pt idx="24">
                        <c:v>1993</c:v>
                      </c:pt>
                      <c:pt idx="36">
                        <c:v>1994</c:v>
                      </c:pt>
                      <c:pt idx="48">
                        <c:v>1995</c:v>
                      </c:pt>
                      <c:pt idx="60">
                        <c:v>1996</c:v>
                      </c:pt>
                      <c:pt idx="72">
                        <c:v>1997</c:v>
                      </c:pt>
                      <c:pt idx="84">
                        <c:v>1998</c:v>
                      </c:pt>
                      <c:pt idx="96">
                        <c:v>1999</c:v>
                      </c:pt>
                      <c:pt idx="108">
                        <c:v>2000</c:v>
                      </c:pt>
                      <c:pt idx="120">
                        <c:v>2001</c:v>
                      </c:pt>
                      <c:pt idx="132">
                        <c:v>2002</c:v>
                      </c:pt>
                      <c:pt idx="144">
                        <c:v>2003</c:v>
                      </c:pt>
                      <c:pt idx="156">
                        <c:v>2004</c:v>
                      </c:pt>
                      <c:pt idx="168">
                        <c:v>2005</c:v>
                      </c:pt>
                      <c:pt idx="180">
                        <c:v>2006</c:v>
                      </c:pt>
                      <c:pt idx="192">
                        <c:v>2007</c:v>
                      </c:pt>
                      <c:pt idx="204">
                        <c:v>2008</c:v>
                      </c:pt>
                      <c:pt idx="216">
                        <c:v>2009</c:v>
                      </c:pt>
                      <c:pt idx="228">
                        <c:v>2010</c:v>
                      </c:pt>
                      <c:pt idx="240">
                        <c:v>2011</c:v>
                      </c:pt>
                      <c:pt idx="252">
                        <c:v>2012</c:v>
                      </c:pt>
                      <c:pt idx="264">
                        <c:v>2013</c:v>
                      </c:pt>
                      <c:pt idx="277">
                        <c:v>2014</c:v>
                      </c:pt>
                      <c:pt idx="288">
                        <c:v>2015</c:v>
                      </c:pt>
                      <c:pt idx="300">
                        <c:v>2016</c:v>
                      </c:pt>
                      <c:pt idx="312">
                        <c:v>2017</c:v>
                      </c:pt>
                      <c:pt idx="324">
                        <c:v>2018</c:v>
                      </c:pt>
                      <c:pt idx="336">
                        <c:v>2019</c:v>
                      </c:pt>
                      <c:pt idx="348" formatCode="0">
                        <c:v>2020</c:v>
                      </c:pt>
                      <c:pt idx="360">
                        <c:v>2021</c:v>
                      </c:pt>
                      <c:pt idx="372">
                        <c:v>2022</c:v>
                      </c:pt>
                      <c:pt idx="384">
                        <c:v>2023</c:v>
                      </c:pt>
                    </c:numCache>
                  </c:numRef>
                </c:val>
                <c:smooth val="0"/>
                <c:extLst>
                  <c:ext xmlns:c16="http://schemas.microsoft.com/office/drawing/2014/chart" uri="{C3380CC4-5D6E-409C-BE32-E72D297353CC}">
                    <c16:uniqueId val="{00000002-190C-FD4C-B185-5547F9D1B7E1}"/>
                  </c:ext>
                </c:extLst>
              </c15:ser>
            </c15:filteredLineSeries>
          </c:ext>
        </c:extLst>
      </c:lineChart>
      <c:catAx>
        <c:axId val="124410880"/>
        <c:scaling>
          <c:orientation val="minMax"/>
        </c:scaling>
        <c:delete val="0"/>
        <c:axPos val="b"/>
        <c:numFmt formatCode="0" sourceLinked="0"/>
        <c:majorTickMark val="none"/>
        <c:minorTickMark val="none"/>
        <c:tickLblPos val="nextTo"/>
        <c:spPr>
          <a:ln w="3175">
            <a:solidFill>
              <a:srgbClr val="000000"/>
            </a:solidFill>
            <a:prstDash val="solid"/>
          </a:ln>
        </c:spPr>
        <c:txPr>
          <a:bodyPr rot="-2580000" vert="horz"/>
          <a:lstStyle/>
          <a:p>
            <a:pPr>
              <a:defRPr sz="1600" b="0" i="0" u="none" strike="noStrike" baseline="0">
                <a:solidFill>
                  <a:srgbClr val="000000"/>
                </a:solidFill>
                <a:latin typeface="Arial"/>
                <a:ea typeface="Arial"/>
                <a:cs typeface="Arial"/>
              </a:defRPr>
            </a:pPr>
            <a:endParaRPr lang="cs-CZ"/>
          </a:p>
        </c:txPr>
        <c:crossAx val="137954432"/>
        <c:crosses val="autoZero"/>
        <c:auto val="1"/>
        <c:lblAlgn val="ctr"/>
        <c:lblOffset val="100"/>
        <c:tickLblSkip val="1"/>
        <c:tickMarkSkip val="1"/>
        <c:noMultiLvlLbl val="0"/>
      </c:catAx>
      <c:valAx>
        <c:axId val="137954432"/>
        <c:scaling>
          <c:orientation val="minMax"/>
          <c:max val="650000"/>
          <c:min val="0"/>
        </c:scaling>
        <c:delete val="0"/>
        <c:axPos val="l"/>
        <c:majorGridlines>
          <c:spPr>
            <a:ln w="3175">
              <a:solidFill>
                <a:schemeClr val="tx1">
                  <a:lumMod val="65000"/>
                  <a:lumOff val="35000"/>
                </a:schemeClr>
              </a:solidFill>
              <a:prstDash val="solid"/>
            </a:ln>
          </c:spPr>
        </c:majorGridlines>
        <c:title>
          <c:tx>
            <c:rich>
              <a:bodyPr/>
              <a:lstStyle/>
              <a:p>
                <a:pPr>
                  <a:defRPr sz="2175" b="1" i="0" u="none" strike="noStrike" baseline="0">
                    <a:solidFill>
                      <a:srgbClr val="000000"/>
                    </a:solidFill>
                    <a:latin typeface="Arial"/>
                    <a:ea typeface="Arial"/>
                    <a:cs typeface="Arial"/>
                  </a:defRPr>
                </a:pPr>
                <a:r>
                  <a:rPr lang="cs-CZ"/>
                  <a:t>osoby, místa v tis.</a:t>
                </a:r>
              </a:p>
            </c:rich>
          </c:tx>
          <c:layout>
            <c:manualLayout>
              <c:xMode val="edge"/>
              <c:yMode val="edge"/>
              <c:x val="2.5508380079940995E-3"/>
              <c:y val="0.39552099737532809"/>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500" b="1" i="0" u="none" strike="noStrike" baseline="0">
                <a:solidFill>
                  <a:srgbClr val="000000"/>
                </a:solidFill>
                <a:latin typeface="Arial"/>
                <a:ea typeface="Arial"/>
                <a:cs typeface="Arial"/>
              </a:defRPr>
            </a:pPr>
            <a:endParaRPr lang="cs-CZ"/>
          </a:p>
        </c:txPr>
        <c:crossAx val="124410880"/>
        <c:crossesAt val="1"/>
        <c:crossBetween val="between"/>
        <c:majorUnit val="50000"/>
        <c:dispUnits>
          <c:builtInUnit val="thousands"/>
        </c:dispUnits>
      </c:valAx>
      <c:spPr>
        <a:noFill/>
        <a:ln w="25400">
          <a:solidFill>
            <a:srgbClr val="000000"/>
          </a:solidFill>
          <a:prstDash val="solid"/>
        </a:ln>
      </c:spPr>
    </c:plotArea>
    <c:plotVisOnly val="1"/>
    <c:dispBlanksAs val="gap"/>
    <c:showDLblsOverMax val="0"/>
  </c:chart>
  <c:spPr>
    <a:solidFill>
      <a:srgbClr val="FFFFFF"/>
    </a:solidFill>
    <a:ln w="9525">
      <a:noFill/>
    </a:ln>
  </c:spPr>
  <c:txPr>
    <a:bodyPr/>
    <a:lstStyle/>
    <a:p>
      <a:pPr>
        <a:defRPr sz="3550" b="0" i="0" u="none" strike="noStrike" baseline="0">
          <a:solidFill>
            <a:srgbClr val="000000"/>
          </a:solidFill>
          <a:latin typeface="Arial"/>
          <a:ea typeface="Arial"/>
          <a:cs typeface="Arial"/>
        </a:defRPr>
      </a:pPr>
      <a:endParaRPr lang="cs-CZ"/>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0.7229</cdr:x>
      <cdr:y>0.93839</cdr:y>
    </cdr:from>
    <cdr:to>
      <cdr:x>1</cdr:x>
      <cdr:y>1</cdr:y>
    </cdr:to>
    <cdr:sp macro="" textlink="">
      <cdr:nvSpPr>
        <cdr:cNvPr id="2" name="TextovéPole 1"/>
        <cdr:cNvSpPr txBox="1"/>
      </cdr:nvSpPr>
      <cdr:spPr>
        <a:xfrm xmlns:a="http://schemas.openxmlformats.org/drawingml/2006/main">
          <a:off x="6713511" y="5657850"/>
          <a:ext cx="2573364" cy="3714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cs-CZ" sz="800">
              <a:latin typeface="Arial" panose="020B0604020202020204" pitchFamily="34" charset="0"/>
              <a:cs typeface="Arial" panose="020B0604020202020204" pitchFamily="34" charset="0"/>
            </a:rPr>
            <a:t>Periodicky</a:t>
          </a:r>
          <a:r>
            <a:rPr lang="cs-CZ" sz="800" baseline="0">
              <a:latin typeface="Arial" panose="020B0604020202020204" pitchFamily="34" charset="0"/>
              <a:cs typeface="Arial" panose="020B0604020202020204" pitchFamily="34" charset="0"/>
            </a:rPr>
            <a:t> aktualizovaná s</a:t>
          </a:r>
          <a:r>
            <a:rPr lang="en-US" sz="800">
              <a:latin typeface="Arial" panose="020B0604020202020204" pitchFamily="34" charset="0"/>
              <a:cs typeface="Arial" panose="020B0604020202020204" pitchFamily="34" charset="0"/>
            </a:rPr>
            <a:t>e</a:t>
          </a:r>
          <a:r>
            <a:rPr lang="cs-CZ" sz="800">
              <a:latin typeface="Arial" panose="020B0604020202020204" pitchFamily="34" charset="0"/>
              <a:cs typeface="Arial" panose="020B0604020202020204" pitchFamily="34" charset="0"/>
            </a:rPr>
            <a:t>zónně</a:t>
          </a:r>
          <a:r>
            <a:rPr lang="cs-CZ" sz="800" baseline="0">
              <a:latin typeface="Arial" panose="020B0604020202020204" pitchFamily="34" charset="0"/>
              <a:cs typeface="Arial" panose="020B0604020202020204" pitchFamily="34" charset="0"/>
            </a:rPr>
            <a:t> očištěné data</a:t>
          </a:r>
          <a:r>
            <a:rPr lang="cs-CZ" sz="800">
              <a:latin typeface="Arial" panose="020B0604020202020204" pitchFamily="34" charset="0"/>
              <a:cs typeface="Arial" panose="020B0604020202020204" pitchFamily="34" charset="0"/>
            </a:rPr>
            <a:t> /</a:t>
          </a:r>
          <a:r>
            <a:rPr lang="cs-CZ" sz="800" i="1">
              <a:latin typeface="Arial" panose="020B0604020202020204" pitchFamily="34" charset="0"/>
              <a:cs typeface="Arial" panose="020B0604020202020204" pitchFamily="34" charset="0"/>
            </a:rPr>
            <a:t> Rolling seasonally</a:t>
          </a:r>
          <a:r>
            <a:rPr lang="cs-CZ" sz="800" i="1" baseline="0">
              <a:latin typeface="Arial" panose="020B0604020202020204" pitchFamily="34" charset="0"/>
              <a:cs typeface="Arial" panose="020B0604020202020204" pitchFamily="34" charset="0"/>
            </a:rPr>
            <a:t> adjusted figures</a:t>
          </a:r>
          <a:endParaRPr lang="cs-CZ" sz="80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0.39715</cdr:x>
      <cdr:y>0.55307</cdr:y>
    </cdr:from>
    <cdr:to>
      <cdr:x>0.65929</cdr:x>
      <cdr:y>0.59337</cdr:y>
    </cdr:to>
    <cdr:sp macro="" textlink="">
      <cdr:nvSpPr>
        <cdr:cNvPr id="4099" name="Text Box 3"/>
        <cdr:cNvSpPr txBox="1">
          <a:spLocks xmlns:a="http://schemas.openxmlformats.org/drawingml/2006/main" noChangeArrowheads="1"/>
        </cdr:cNvSpPr>
      </cdr:nvSpPr>
      <cdr:spPr bwMode="auto">
        <a:xfrm xmlns:a="http://schemas.openxmlformats.org/drawingml/2006/main">
          <a:off x="5761250" y="5053785"/>
          <a:ext cx="3802753" cy="368247"/>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45720" tIns="41148" rIns="45720" bIns="41148" anchor="ctr" upright="1"/>
        <a:lstStyle xmlns:a="http://schemas.openxmlformats.org/drawingml/2006/main"/>
        <a:p xmlns:a="http://schemas.openxmlformats.org/drawingml/2006/main">
          <a:pPr algn="ctr" rtl="0">
            <a:defRPr sz="1000"/>
          </a:pPr>
          <a:r>
            <a:rPr lang="cs-CZ" sz="2000" b="1" i="0" u="none" strike="noStrike" baseline="0">
              <a:solidFill>
                <a:srgbClr val="000080"/>
              </a:solidFill>
              <a:latin typeface="Arial"/>
              <a:cs typeface="Arial"/>
            </a:rPr>
            <a:t>uchazeči o zaměstnání</a:t>
          </a:r>
        </a:p>
      </cdr:txBody>
    </cdr:sp>
  </cdr:relSizeAnchor>
  <cdr:relSizeAnchor xmlns:cdr="http://schemas.openxmlformats.org/drawingml/2006/chartDrawing">
    <cdr:from>
      <cdr:x>0.42746</cdr:x>
      <cdr:y>0.6536</cdr:y>
    </cdr:from>
    <cdr:to>
      <cdr:x>0.63375</cdr:x>
      <cdr:y>0.69883</cdr:y>
    </cdr:to>
    <cdr:sp macro="" textlink="">
      <cdr:nvSpPr>
        <cdr:cNvPr id="4100" name="Text Box 4"/>
        <cdr:cNvSpPr txBox="1">
          <a:spLocks xmlns:a="http://schemas.openxmlformats.org/drawingml/2006/main" noChangeArrowheads="1"/>
        </cdr:cNvSpPr>
      </cdr:nvSpPr>
      <cdr:spPr bwMode="auto">
        <a:xfrm xmlns:a="http://schemas.openxmlformats.org/drawingml/2006/main">
          <a:off x="6200930" y="5972361"/>
          <a:ext cx="2992561" cy="413296"/>
        </a:xfrm>
        <a:prstGeom xmlns:a="http://schemas.openxmlformats.org/drawingml/2006/main" prst="rect">
          <a:avLst/>
        </a:prstGeom>
        <a:noFill xmlns:a="http://schemas.openxmlformats.org/drawingml/2006/main"/>
        <a:ln xmlns:a="http://schemas.openxmlformats.org/drawingml/2006/main" w="1">
          <a:noFill/>
          <a:miter lim="800000"/>
          <a:headEnd/>
          <a:tailEnd/>
        </a:ln>
        <a:effectLst xmlns:a="http://schemas.openxmlformats.org/drawingml/2006/main"/>
      </cdr:spPr>
      <cdr:txBody>
        <a:bodyPr xmlns:a="http://schemas.openxmlformats.org/drawingml/2006/main" vertOverflow="clip" wrap="square" lIns="45720" tIns="41148" rIns="45720" bIns="41148" anchor="ctr" upright="1"/>
        <a:lstStyle xmlns:a="http://schemas.openxmlformats.org/drawingml/2006/main"/>
        <a:p xmlns:a="http://schemas.openxmlformats.org/drawingml/2006/main">
          <a:pPr algn="ctr" rtl="0">
            <a:defRPr sz="1000"/>
          </a:pPr>
          <a:r>
            <a:rPr lang="cs-CZ" sz="2000" b="1" i="0" u="none" strike="noStrike" baseline="0" dirty="0">
              <a:solidFill>
                <a:srgbClr val="FF00FF"/>
              </a:solidFill>
              <a:latin typeface="Arial"/>
              <a:cs typeface="Arial"/>
            </a:rPr>
            <a:t>volná pracovní místa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072732A4-8A8C-9690-A7E2-F70BF5390468}"/>
              </a:ext>
            </a:extLst>
          </p:cNvPr>
          <p:cNvSpPr txBox="1">
            <a:spLocks noGrp="1"/>
          </p:cNvSpPr>
          <p:nvPr>
            <p:ph type="hdr" sz="quarter"/>
          </p:nvPr>
        </p:nvSpPr>
        <p:spPr>
          <a:xfrm>
            <a:off x="0" y="0"/>
            <a:ext cx="2949991" cy="496007"/>
          </a:xfrm>
          <a:prstGeom prst="rect">
            <a:avLst/>
          </a:prstGeom>
          <a:noFill/>
          <a:ln>
            <a:noFill/>
          </a:ln>
        </p:spPr>
        <p:txBody>
          <a:bodyPr vert="horz" wrap="none" lIns="78903" tIns="39456" rIns="78903" bIns="39456" anchor="t"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cs-CZ" sz="1200" b="0" i="0" u="none" strike="noStrike" kern="1200" cap="none" spc="0" baseline="0">
              <a:solidFill>
                <a:srgbClr val="000000"/>
              </a:solidFill>
              <a:uFillTx/>
              <a:latin typeface="Arial" pitchFamily="18"/>
              <a:ea typeface="Microsoft YaHei" pitchFamily="2"/>
              <a:cs typeface="Arial" pitchFamily="2"/>
            </a:endParaRPr>
          </a:p>
        </p:txBody>
      </p:sp>
      <p:sp>
        <p:nvSpPr>
          <p:cNvPr id="3" name="Zástupný symbol pro datum 2">
            <a:extLst>
              <a:ext uri="{FF2B5EF4-FFF2-40B4-BE49-F238E27FC236}">
                <a16:creationId xmlns:a16="http://schemas.microsoft.com/office/drawing/2014/main" id="{4AFED36A-F232-3A27-63E5-861784698A46}"/>
              </a:ext>
            </a:extLst>
          </p:cNvPr>
          <p:cNvSpPr txBox="1">
            <a:spLocks noGrp="1"/>
          </p:cNvSpPr>
          <p:nvPr>
            <p:ph type="dt" sz="quarter" idx="1"/>
          </p:nvPr>
        </p:nvSpPr>
        <p:spPr>
          <a:xfrm>
            <a:off x="3847648" y="0"/>
            <a:ext cx="2949991" cy="496007"/>
          </a:xfrm>
          <a:prstGeom prst="rect">
            <a:avLst/>
          </a:prstGeom>
          <a:noFill/>
          <a:ln>
            <a:noFill/>
          </a:ln>
        </p:spPr>
        <p:txBody>
          <a:bodyPr vert="horz" wrap="none" lIns="78903" tIns="39456" rIns="78903" bIns="39456" anchor="t"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cs-CZ" sz="1200" b="0" i="0" u="none" strike="noStrike" kern="1200" cap="none" spc="0" baseline="0">
              <a:solidFill>
                <a:srgbClr val="000000"/>
              </a:solidFill>
              <a:uFillTx/>
              <a:latin typeface="Arial" pitchFamily="18"/>
              <a:ea typeface="Microsoft YaHei" pitchFamily="2"/>
              <a:cs typeface="Arial" pitchFamily="2"/>
            </a:endParaRPr>
          </a:p>
        </p:txBody>
      </p:sp>
      <p:sp>
        <p:nvSpPr>
          <p:cNvPr id="4" name="Zástupný symbol pro zápatí 3">
            <a:extLst>
              <a:ext uri="{FF2B5EF4-FFF2-40B4-BE49-F238E27FC236}">
                <a16:creationId xmlns:a16="http://schemas.microsoft.com/office/drawing/2014/main" id="{0C7C6283-5F7E-1DF3-8AB9-C7E9FF371AEE}"/>
              </a:ext>
            </a:extLst>
          </p:cNvPr>
          <p:cNvSpPr txBox="1">
            <a:spLocks noGrp="1"/>
          </p:cNvSpPr>
          <p:nvPr>
            <p:ph type="ftr" sz="quarter" idx="2"/>
          </p:nvPr>
        </p:nvSpPr>
        <p:spPr>
          <a:xfrm>
            <a:off x="0" y="9430472"/>
            <a:ext cx="2949991" cy="496007"/>
          </a:xfrm>
          <a:prstGeom prst="rect">
            <a:avLst/>
          </a:prstGeom>
          <a:noFill/>
          <a:ln>
            <a:noFill/>
          </a:ln>
        </p:spPr>
        <p:txBody>
          <a:bodyPr vert="horz" wrap="none" lIns="78903" tIns="39456" rIns="78903" bIns="39456" anchor="b" anchorCtr="0" compatLnSpc="0">
            <a:noAutofit/>
          </a:bodyPr>
          <a:lstStyle/>
          <a:p>
            <a:pPr marL="0" marR="0" lvl="0" indent="0" algn="l"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endParaRPr lang="cs-CZ" sz="1200" b="0" i="0" u="none" strike="noStrike" kern="1200" cap="none" spc="0" baseline="0">
              <a:solidFill>
                <a:srgbClr val="000000"/>
              </a:solidFill>
              <a:uFillTx/>
              <a:latin typeface="Arial" pitchFamily="18"/>
              <a:ea typeface="Microsoft YaHei" pitchFamily="2"/>
              <a:cs typeface="Arial" pitchFamily="2"/>
            </a:endParaRPr>
          </a:p>
        </p:txBody>
      </p:sp>
      <p:sp>
        <p:nvSpPr>
          <p:cNvPr id="5" name="Zástupný symbol pro číslo snímku 4">
            <a:extLst>
              <a:ext uri="{FF2B5EF4-FFF2-40B4-BE49-F238E27FC236}">
                <a16:creationId xmlns:a16="http://schemas.microsoft.com/office/drawing/2014/main" id="{34BBF588-609A-49B8-55AD-91C4871CE5F3}"/>
              </a:ext>
            </a:extLst>
          </p:cNvPr>
          <p:cNvSpPr txBox="1">
            <a:spLocks noGrp="1"/>
          </p:cNvSpPr>
          <p:nvPr>
            <p:ph type="sldNum" sz="quarter" idx="3"/>
          </p:nvPr>
        </p:nvSpPr>
        <p:spPr>
          <a:xfrm>
            <a:off x="3847648" y="9430472"/>
            <a:ext cx="2949991" cy="496007"/>
          </a:xfrm>
          <a:prstGeom prst="rect">
            <a:avLst/>
          </a:prstGeom>
          <a:noFill/>
          <a:ln>
            <a:noFill/>
          </a:ln>
        </p:spPr>
        <p:txBody>
          <a:bodyPr vert="horz" wrap="none" lIns="78903" tIns="39456" rIns="78903" bIns="39456" anchor="b" anchorCtr="0" compatLnSpc="0">
            <a:noAutofit/>
          </a:bodyPr>
          <a:lstStyle/>
          <a:p>
            <a:pPr marL="0" marR="0" lvl="0" indent="0" algn="r" defTabSz="914400" rtl="0" fontAlgn="auto" hangingPunct="0">
              <a:lnSpc>
                <a:spcPct val="100000"/>
              </a:lnSpc>
              <a:spcBef>
                <a:spcPts val="0"/>
              </a:spcBef>
              <a:spcAft>
                <a:spcPts val="0"/>
              </a:spcAft>
              <a:buNone/>
              <a:tabLst/>
              <a:defRPr sz="1400" b="0" i="0" u="none" strike="noStrike" kern="0" cap="none" spc="0" baseline="0">
                <a:solidFill>
                  <a:srgbClr val="000000"/>
                </a:solidFill>
                <a:uFillTx/>
              </a:defRPr>
            </a:pPr>
            <a:fld id="{B64B5C27-C2CD-7849-9A67-151DF37E7D82}" type="slidenum">
              <a:t>‹#›</a:t>
            </a:fld>
            <a:endParaRPr lang="cs-CZ" sz="1200" b="0" i="0" u="none" strike="noStrike" kern="1200" cap="none" spc="0" baseline="0">
              <a:solidFill>
                <a:srgbClr val="000000"/>
              </a:solidFill>
              <a:uFillTx/>
              <a:latin typeface="Arial" pitchFamily="18"/>
              <a:ea typeface="Microsoft YaHei" pitchFamily="2"/>
              <a:cs typeface="Arial" pitchFamily="2"/>
            </a:endParaRPr>
          </a:p>
        </p:txBody>
      </p:sp>
    </p:spTree>
    <p:extLst>
      <p:ext uri="{BB962C8B-B14F-4D97-AF65-F5344CB8AC3E}">
        <p14:creationId xmlns:p14="http://schemas.microsoft.com/office/powerpoint/2010/main" val="2081618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Zástupný symbol pro obrázek snímku 1">
            <a:extLst>
              <a:ext uri="{FF2B5EF4-FFF2-40B4-BE49-F238E27FC236}">
                <a16:creationId xmlns:a16="http://schemas.microsoft.com/office/drawing/2014/main" id="{26197BEE-BC5A-7C64-B076-D8FF8B9830C2}"/>
              </a:ext>
            </a:extLst>
          </p:cNvPr>
          <p:cNvSpPr>
            <a:spLocks noGrp="1" noRot="1" noChangeAspect="1"/>
          </p:cNvSpPr>
          <p:nvPr>
            <p:ph type="sldImg" idx="2"/>
          </p:nvPr>
        </p:nvSpPr>
        <p:spPr>
          <a:xfrm>
            <a:off x="-120645" y="882652"/>
            <a:ext cx="7734296" cy="4351336"/>
          </a:xfrm>
          <a:prstGeom prst="rect">
            <a:avLst/>
          </a:prstGeom>
          <a:noFill/>
          <a:ln>
            <a:noFill/>
            <a:prstDash val="solid"/>
          </a:ln>
        </p:spPr>
      </p:sp>
      <p:sp>
        <p:nvSpPr>
          <p:cNvPr id="3" name="Zástupný symbol pro poznámky 2">
            <a:extLst>
              <a:ext uri="{FF2B5EF4-FFF2-40B4-BE49-F238E27FC236}">
                <a16:creationId xmlns:a16="http://schemas.microsoft.com/office/drawing/2014/main" id="{6D7B3D58-4B53-32B8-3C4E-69BE3CEB07BB}"/>
              </a:ext>
            </a:extLst>
          </p:cNvPr>
          <p:cNvSpPr txBox="1">
            <a:spLocks noGrp="1"/>
          </p:cNvSpPr>
          <p:nvPr>
            <p:ph type="body" sz="quarter" idx="3"/>
          </p:nvPr>
        </p:nvSpPr>
        <p:spPr>
          <a:xfrm>
            <a:off x="749350" y="5513191"/>
            <a:ext cx="5994440" cy="5222824"/>
          </a:xfrm>
          <a:prstGeom prst="rect">
            <a:avLst/>
          </a:prstGeom>
          <a:noFill/>
          <a:ln>
            <a:noFill/>
          </a:ln>
        </p:spPr>
        <p:txBody>
          <a:bodyPr vert="horz" wrap="square" lIns="0" tIns="0" rIns="0" bIns="0" anchor="t" anchorCtr="0" compatLnSpc="1">
            <a:noAutofit/>
          </a:bodyPr>
          <a:lstStyle/>
          <a:p>
            <a:pPr lvl="0"/>
            <a:endParaRPr lang="cs-CZ"/>
          </a:p>
        </p:txBody>
      </p:sp>
      <p:sp>
        <p:nvSpPr>
          <p:cNvPr id="4" name="Zástupný symbol pro záhlaví 3">
            <a:extLst>
              <a:ext uri="{FF2B5EF4-FFF2-40B4-BE49-F238E27FC236}">
                <a16:creationId xmlns:a16="http://schemas.microsoft.com/office/drawing/2014/main" id="{F48F24D3-F375-DC2E-24F9-D7EA15DB7C3A}"/>
              </a:ext>
            </a:extLst>
          </p:cNvPr>
          <p:cNvSpPr txBox="1">
            <a:spLocks noGrp="1"/>
          </p:cNvSpPr>
          <p:nvPr>
            <p:ph type="hdr" sz="quarter"/>
          </p:nvPr>
        </p:nvSpPr>
        <p:spPr>
          <a:xfrm>
            <a:off x="0" y="0"/>
            <a:ext cx="3251825" cy="579967"/>
          </a:xfrm>
          <a:prstGeom prst="rect">
            <a:avLst/>
          </a:prstGeom>
          <a:noFill/>
          <a:ln>
            <a:noFill/>
          </a:ln>
        </p:spPr>
        <p:txBody>
          <a:bodyPr vert="horz" wrap="square" lIns="0" tIns="0" rIns="0" bIns="0" anchor="t" anchorCtr="0" compatLnSpc="1">
            <a:noAutofit/>
          </a:bodyPr>
          <a:lstStyle>
            <a:lvl1pPr marL="0" marR="0" lvl="0" indent="0" algn="l" defTabSz="914400" rtl="0" fontAlgn="auto" hangingPunct="0">
              <a:lnSpc>
                <a:spcPct val="100000"/>
              </a:lnSpc>
              <a:spcBef>
                <a:spcPts val="0"/>
              </a:spcBef>
              <a:spcAft>
                <a:spcPts val="0"/>
              </a:spcAft>
              <a:buNone/>
              <a:tabLst/>
              <a:defRPr lang="cs-CZ"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cs-CZ"/>
          </a:p>
        </p:txBody>
      </p:sp>
      <p:sp>
        <p:nvSpPr>
          <p:cNvPr id="5" name="Zástupný symbol pro datum 4">
            <a:extLst>
              <a:ext uri="{FF2B5EF4-FFF2-40B4-BE49-F238E27FC236}">
                <a16:creationId xmlns:a16="http://schemas.microsoft.com/office/drawing/2014/main" id="{EFDB9033-04BD-21D6-3D80-E39FE6DF2BF5}"/>
              </a:ext>
            </a:extLst>
          </p:cNvPr>
          <p:cNvSpPr txBox="1">
            <a:spLocks noGrp="1"/>
          </p:cNvSpPr>
          <p:nvPr>
            <p:ph type="dt" idx="1"/>
          </p:nvPr>
        </p:nvSpPr>
        <p:spPr>
          <a:xfrm>
            <a:off x="4241325" y="0"/>
            <a:ext cx="3251825" cy="579967"/>
          </a:xfrm>
          <a:prstGeom prst="rect">
            <a:avLst/>
          </a:prstGeom>
          <a:noFill/>
          <a:ln>
            <a:noFill/>
          </a:ln>
        </p:spPr>
        <p:txBody>
          <a:bodyPr vert="horz" wrap="square" lIns="0" tIns="0" rIns="0" bIns="0" anchor="t" anchorCtr="0" compatLnSpc="1">
            <a:noAutofit/>
          </a:bodyPr>
          <a:lstStyle>
            <a:lvl1pPr marL="0" marR="0" lvl="0" indent="0" algn="r" defTabSz="914400" rtl="0" fontAlgn="auto" hangingPunct="0">
              <a:lnSpc>
                <a:spcPct val="100000"/>
              </a:lnSpc>
              <a:spcBef>
                <a:spcPts val="0"/>
              </a:spcBef>
              <a:spcAft>
                <a:spcPts val="0"/>
              </a:spcAft>
              <a:buNone/>
              <a:tabLst/>
              <a:defRPr lang="cs-CZ"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cs-CZ"/>
          </a:p>
        </p:txBody>
      </p:sp>
      <p:sp>
        <p:nvSpPr>
          <p:cNvPr id="6" name="Zástupný symbol pro zápatí 5">
            <a:extLst>
              <a:ext uri="{FF2B5EF4-FFF2-40B4-BE49-F238E27FC236}">
                <a16:creationId xmlns:a16="http://schemas.microsoft.com/office/drawing/2014/main" id="{1DA1E966-F03C-914E-C902-37FF442E817E}"/>
              </a:ext>
            </a:extLst>
          </p:cNvPr>
          <p:cNvSpPr txBox="1">
            <a:spLocks noGrp="1"/>
          </p:cNvSpPr>
          <p:nvPr>
            <p:ph type="ftr" sz="quarter" idx="4"/>
          </p:nvPr>
        </p:nvSpPr>
        <p:spPr>
          <a:xfrm>
            <a:off x="0" y="11026777"/>
            <a:ext cx="3251825" cy="579967"/>
          </a:xfrm>
          <a:prstGeom prst="rect">
            <a:avLst/>
          </a:prstGeom>
          <a:noFill/>
          <a:ln>
            <a:noFill/>
          </a:ln>
        </p:spPr>
        <p:txBody>
          <a:bodyPr vert="horz" wrap="square" lIns="0" tIns="0" rIns="0" bIns="0" anchor="b" anchorCtr="0" compatLnSpc="1">
            <a:noAutofit/>
          </a:bodyPr>
          <a:lstStyle>
            <a:lvl1pPr marL="0" marR="0" lvl="0" indent="0" algn="l" defTabSz="914400" rtl="0" fontAlgn="auto" hangingPunct="0">
              <a:lnSpc>
                <a:spcPct val="100000"/>
              </a:lnSpc>
              <a:spcBef>
                <a:spcPts val="0"/>
              </a:spcBef>
              <a:spcAft>
                <a:spcPts val="0"/>
              </a:spcAft>
              <a:buNone/>
              <a:tabLst/>
              <a:defRPr lang="cs-CZ"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endParaRPr lang="cs-CZ"/>
          </a:p>
        </p:txBody>
      </p:sp>
      <p:sp>
        <p:nvSpPr>
          <p:cNvPr id="7" name="Zástupný symbol pro číslo snímku 6">
            <a:extLst>
              <a:ext uri="{FF2B5EF4-FFF2-40B4-BE49-F238E27FC236}">
                <a16:creationId xmlns:a16="http://schemas.microsoft.com/office/drawing/2014/main" id="{C73414B3-DAE6-05C8-2F9A-F206606C81A6}"/>
              </a:ext>
            </a:extLst>
          </p:cNvPr>
          <p:cNvSpPr txBox="1">
            <a:spLocks noGrp="1"/>
          </p:cNvSpPr>
          <p:nvPr>
            <p:ph type="sldNum" sz="quarter" idx="5"/>
          </p:nvPr>
        </p:nvSpPr>
        <p:spPr>
          <a:xfrm>
            <a:off x="4241325" y="11026777"/>
            <a:ext cx="3251825" cy="579967"/>
          </a:xfrm>
          <a:prstGeom prst="rect">
            <a:avLst/>
          </a:prstGeom>
          <a:noFill/>
          <a:ln>
            <a:noFill/>
          </a:ln>
        </p:spPr>
        <p:txBody>
          <a:bodyPr vert="horz" wrap="square" lIns="0" tIns="0" rIns="0" bIns="0" anchor="b" anchorCtr="0" compatLnSpc="1">
            <a:noAutofit/>
          </a:bodyPr>
          <a:lstStyle>
            <a:lvl1pPr marL="0" marR="0" lvl="0" indent="0" algn="r" defTabSz="914400" rtl="0" fontAlgn="auto" hangingPunct="0">
              <a:lnSpc>
                <a:spcPct val="100000"/>
              </a:lnSpc>
              <a:spcBef>
                <a:spcPts val="0"/>
              </a:spcBef>
              <a:spcAft>
                <a:spcPts val="0"/>
              </a:spcAft>
              <a:buNone/>
              <a:tabLst/>
              <a:defRPr lang="cs-CZ" sz="1400" b="0" i="0" u="none" strike="noStrike" kern="1200" cap="none" spc="0" baseline="0">
                <a:solidFill>
                  <a:srgbClr val="000000"/>
                </a:solidFill>
                <a:uFillTx/>
                <a:latin typeface="Times New Roman" pitchFamily="18"/>
                <a:ea typeface="Lucida Sans Unicode" pitchFamily="2"/>
                <a:cs typeface="Tahoma" pitchFamily="2"/>
              </a:defRPr>
            </a:lvl1pPr>
          </a:lstStyle>
          <a:p>
            <a:pPr lvl="0"/>
            <a:fld id="{B3D2FBC2-8945-8546-98A5-AFFE8345196B}" type="slidenum">
              <a:t>‹#›</a:t>
            </a:fld>
            <a:endParaRPr lang="cs-CZ"/>
          </a:p>
        </p:txBody>
      </p:sp>
    </p:spTree>
    <p:extLst>
      <p:ext uri="{BB962C8B-B14F-4D97-AF65-F5344CB8AC3E}">
        <p14:creationId xmlns:p14="http://schemas.microsoft.com/office/powerpoint/2010/main" val="798847374"/>
      </p:ext>
    </p:extLst>
  </p:cSld>
  <p:clrMap bg1="lt1" tx1="dk1" bg2="lt2" tx2="dk2" accent1="accent1" accent2="accent2" accent3="accent3" accent4="accent4" accent5="accent5" accent6="accent6" hlink="hlink" folHlink="folHlink"/>
  <p:notesStyle>
    <a:lvl1pPr marL="215999" marR="0" lvl="0" indent="-215999" defTabSz="914400" rtl="0" fontAlgn="auto" hangingPunct="0">
      <a:lnSpc>
        <a:spcPct val="100000"/>
      </a:lnSpc>
      <a:spcBef>
        <a:spcPts val="0"/>
      </a:spcBef>
      <a:spcAft>
        <a:spcPts val="0"/>
      </a:spcAft>
      <a:buNone/>
      <a:tabLst/>
      <a:defRPr lang="cs-CZ" sz="2000" b="0" i="0" u="none" strike="noStrike" kern="1200" cap="none" spc="0" baseline="0">
        <a:solidFill>
          <a:srgbClr val="000000"/>
        </a:solidFill>
        <a:uFillTx/>
        <a:latin typeface="Arial" pitchFamily="18"/>
        <a:ea typeface="Microsoft YaHei" pitchFamily="2"/>
        <a:cs typeface="Ari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7E9D1D5C-24F8-B29F-BB84-A0BE4E6CD4FE}"/>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17E0813A-5273-9A42-9C05-61A06405111F}" type="slidenum">
              <a:t>1</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1BFC0E2C-E706-EFCE-FC85-478B4A16F925}"/>
              </a:ext>
            </a:extLst>
          </p:cNvPr>
          <p:cNvSpPr>
            <a:spLocks noGrp="1" noRot="1" noChangeAspect="1"/>
          </p:cNvSpPr>
          <p:nvPr>
            <p:ph type="sldImg"/>
          </p:nvPr>
        </p:nvSpPr>
        <p:spPr>
          <a:xfrm>
            <a:off x="-120650" y="882650"/>
            <a:ext cx="7732713"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7EF178DD-D6F6-BBB6-9D2D-85D06B83432D}"/>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5C2EE0-B23D-16B2-CC47-2D19C5D80830}"/>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0C29AE8F-7995-2B9F-98EE-C4EFD466DCBC}"/>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10</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7FB1030A-6A92-9AB6-2343-7BE33B1AEDDF}"/>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F0DC656B-405C-4DDD-79CC-BCBF0C3A0162}"/>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22191957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39B14-6B99-E54E-CC13-65CD1BE515BC}"/>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11E49C88-3289-AC7A-A161-69553801095E}"/>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11</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AD9EEDCA-19C7-B238-3A04-7A76EEF8F5E1}"/>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73E54F71-54C2-27E1-70F8-79713ECF4C92}"/>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1884395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3D3AF-FAF9-4B73-F630-DF39AC35532F}"/>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97D4A59B-A114-CC5F-A81F-00D6C9528264}"/>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12</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C601540B-3E9F-18C9-1FE2-8BA6547CF3BD}"/>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4074823C-51D9-DE3E-2168-61CA0AED66CF}"/>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1584201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AD85E-F6A0-06C1-CC3A-5B6F1C1DB818}"/>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E1C64345-39A9-4D9A-0244-F3206D3F552C}"/>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13</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1F5D2EDE-00D2-1C62-F9CA-DCCDD8A96525}"/>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F9635395-67E0-7BEC-04A3-8E3BBD69CB2E}"/>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3510186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DDEBF-8ABB-3E8B-DDED-EC5E1A96E643}"/>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1EA9CD8F-2CBD-E520-1008-BDC3717EED05}"/>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14</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35180C71-7E67-2E77-6A8B-0389A7F73562}"/>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73DACFFA-A3C5-AB37-714E-B5F232FF1B22}"/>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821271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CB5CF-5835-6900-1A8A-1AD3CFFE25B8}"/>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FA855BB6-E1C9-7445-F82B-BD64AE943C37}"/>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15</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93079DD1-D3F5-902E-585D-2AE66EEA6D92}"/>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B296F76F-9D47-C536-54A7-D3A1CE95AADF}"/>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28913537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9D4F5-3ED5-CDBD-842B-1AE95607D3C7}"/>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61D0E436-BB42-82BC-48D9-ACD3E334D048}"/>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16</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21E78710-9D1E-7526-4655-F77BFBB35E8F}"/>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A397A157-426C-ED5A-4B27-6DD2E15C50C4}"/>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30943462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EEC32D-68BE-4594-449A-7DD4CD103C09}"/>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3A4CAC0D-9AA7-3D2A-1E5D-4694B913863D}"/>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17</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D4B998FF-71EC-ECD3-F7F4-1C6FDD48B5F3}"/>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3E07FFA6-5734-8BB5-E291-CB02CE339DDD}"/>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421314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C9619A-E751-6128-C188-2CC4D5A7110C}"/>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7AD870A7-FEBE-B0DA-2902-13F08572A379}"/>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18</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1E3C8AF0-E13D-84D8-FA20-2BA17BFC8FEC}"/>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55DD807E-5063-7CC2-D295-A477A11CE384}"/>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11378661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739D5-BC55-1F97-1520-02BACC0B6D63}"/>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F9825B8B-BBDD-15F1-D3EC-35B92B97B8A0}"/>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19</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E025595D-A8EB-7AE1-7C98-5B2DFEFED9E6}"/>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13BF18AF-10E9-B4D4-F1DC-61114FEDCE31}"/>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1302447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51CB1FB2-0F41-2EDD-86D4-170809560CF6}"/>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3B68D6A3-C8B8-7645-88C8-333AC4B564D7}" type="slidenum">
              <a:t>2</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EAB82D15-CEB4-71FC-1594-8FA1AB1C75E2}"/>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558B5400-1D71-3271-6747-7A132C0710FC}"/>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9C6A88-829E-39A1-E7DD-1AF40C98F97B}"/>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83D9860C-8F44-5DA6-6E1F-2AAF7CF70956}"/>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20</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B6953491-C9E3-6F1F-B38A-07EEF2EC180F}"/>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EF17AB87-F524-6103-C308-5AEE99527972}"/>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2102419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4200C-CDC8-005A-8811-66F182263F07}"/>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0B3589F4-4341-4D56-D121-733221AC4D16}"/>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21</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68D1B64D-9C4E-EA33-42CA-FB1F21E36DB8}"/>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5FD661BD-6390-D1B1-3AE8-EB85D2254B46}"/>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4161862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05EB87-AFD5-FA45-22CD-E091194CD7A0}"/>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043C5055-683B-CEAE-EB92-C0C3F2FDFC40}"/>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22</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7072BC21-F2ED-7C80-293A-A332E2A7BCD8}"/>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3FC39AC1-44EF-3AE2-A537-0A5D4858A3FF}"/>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1342980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B77959-5912-9B40-073D-5B1D78312FDD}"/>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44756F98-A1C1-4BD3-DEDB-40B9ACA3452A}"/>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23</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30B01429-D010-3289-5B45-0155F64B8AE9}"/>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831B975E-FC8E-DEC6-D2A7-D9F7C034E010}"/>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10714780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2C9E6-6340-8894-3801-EA9D90643BD7}"/>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5DCA404D-8273-96E8-6AD9-3F6D407A6502}"/>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24</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CF28D4D0-9E5B-C48D-D8AA-BE21D398D53A}"/>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83BA2D6B-E785-DF26-81B0-527AF6D5AD80}"/>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1238796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D82BA7-A4CB-DD4D-6F79-30482A9F93E1}"/>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372F65A3-A73D-8442-ECE0-518FF3EE3FD4}"/>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25</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54030B2F-0B92-9352-F994-4C0E0878AE5F}"/>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B49E530A-56A0-28B2-B557-BAE79D504052}"/>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2871315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C2219-ED89-0B51-54A4-CD02BD5F71CA}"/>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74B108CB-2A78-3D52-B6BF-D09CE83243D4}"/>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26</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C73C60BB-FEEB-A152-1D2C-CACC8D636246}"/>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03EDC725-F1BF-2335-CB53-B0E57C7761FF}"/>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17818863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89F512-D47F-34F8-C49A-96F51F95AB31}"/>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C2B9A050-5452-51BF-C5B8-E00BD42AA510}"/>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27</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86127E87-563D-146A-A4C9-AEAF0F5A0E1A}"/>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571027EA-28CB-8B2A-18F7-BCFA1C17BD74}"/>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31499576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8E0256-7DFE-3BF0-AADF-34EEEDF040A7}"/>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A3FAC494-7651-3DD2-8A7E-B9069815AA9E}"/>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28</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9591C6DF-5ED3-4510-CC87-38AC5CBD1E46}"/>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EE108BCF-21B4-84D5-31AF-3B9D5AC941BA}"/>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650429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AB62AC-4F97-5B45-59D5-1891B8BC490E}"/>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AF72C95C-BF53-084D-DBD5-36C9C84E630F}"/>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29</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1517DF2D-C659-DBF3-09A3-72BA0B629489}"/>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BA8AD852-7371-4782-85B2-79C92A0D469D}"/>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2873545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4C88E691-A029-104E-C9FC-38F7F887E1A6}"/>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5783929-6CAF-4042-9EA1-2A7E4B01F692}" type="slidenum">
              <a:t>3</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FA972704-131E-ED2F-FBD1-4D1DD37BAB16}"/>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9F726EF7-83F9-D2E2-EA70-4763833A3DA4}"/>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96411-E034-A4E0-D307-84037379E8BD}"/>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EA2CB2A2-AC78-E582-B23B-4E062FA73607}"/>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30</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B0B994A1-FE37-6EA6-387E-1FD32E459903}"/>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56EAEA80-F0C8-56D8-5592-A13DFA95663F}"/>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21826980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AB32DE-A540-6DD3-5B32-752C44E39D4B}"/>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84540679-F519-474B-C58F-F7892FFE63BB}"/>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31</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261880AB-6C5C-FD97-7D67-7EF134724748}"/>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1DCF9F36-1519-DDB6-1EE2-423453893369}"/>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37741056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343EF2-3F23-04CF-07C5-388EE859099D}"/>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0D295ED7-43CF-4D2F-6C63-FB9CB8E1F5B9}"/>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32</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19EF756B-0AF6-74F1-D479-DAFD5D9708BB}"/>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0B1F5A6E-643F-5961-40D3-2CAB78C5E901}"/>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2062258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2FEA7-3736-4DCE-498E-4E392B883C93}"/>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E797E63C-0FF1-CE36-0CD3-BCF3CEEF9282}"/>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33</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F49E9992-99C3-CBF7-8BEF-E42593FEB9A6}"/>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922E84D3-7C3A-FD2D-AA3C-1B17F552C43E}"/>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20974358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A5D31-04DE-872D-5029-EA65AAD7A09E}"/>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95B8DA8D-FC32-FB7F-0F06-B7D5D8ABB6F1}"/>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34</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465F0EDD-5544-229F-DA64-F35DE197760D}"/>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71064BB8-A772-3FA5-4269-C1939DB3C7FD}"/>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42512592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0511AA-A7E0-766E-FEA3-305B85AEF85B}"/>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7FE4DDD2-0E38-C600-A024-92388393F8A9}"/>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35</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9DA4D138-D804-6F3D-C13B-8E55E00A8195}"/>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76706984-B6E7-CD64-BF38-B4CF21021676}"/>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16819290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A1D6D-DB5B-FD84-57E0-9C2046B5CB67}"/>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46494A15-30CB-3B3A-AD83-867B21E98CEF}"/>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36</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C7BE0B34-671C-078E-2F40-A226C8A85D59}"/>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130FB3B9-2066-6E8D-6434-B081635D8ED1}"/>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26435287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A4DFE-6246-4B6B-00F8-315033FCF173}"/>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CAEA6C63-FA56-E634-78CB-F06051BBC92C}"/>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37</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C84759A5-30E3-A4A1-7AE5-6482AE44E946}"/>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176E32CA-3ED9-E5CC-AFBA-E74298F70B26}"/>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186994297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2C739-F524-AD8C-4993-E0A9B515CD27}"/>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08887C01-4073-3FFF-255B-BCE37AD5B945}"/>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38</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CA27FD73-8642-BEC8-A7B5-40AE4DA07535}"/>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59B5BBB6-34F8-7D83-8465-D3C8E2F766F8}"/>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31125705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C453AD-C07A-FD75-65D8-4998294C5BAD}"/>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66BF9427-29EA-0774-092B-8BB6520B36F7}"/>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39</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7B8B7D6A-2A7B-1A33-56E7-6E641E8CAB8F}"/>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0F5BA0DC-6845-2EF3-23B3-4E1028B27274}"/>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2217293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8D122-00DD-D114-7994-377D00BF0724}"/>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59DAFABA-3194-B719-904C-3C8CFA5362A8}"/>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F5783929-6CAF-4042-9EA1-2A7E4B01F692}" type="slidenum">
              <a:t>4</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7ABE31C3-4C51-4DB7-56EC-B74E4FEEB77E}"/>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56EBF2FD-E5AB-D07C-8ECA-446A89804EDC}"/>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32473534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638E7-5985-9531-BFE2-B17292A79D0F}"/>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518EEB75-9C87-9979-2BCC-3BB2BA992BD8}"/>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40</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00AFF1C9-CBCF-CF38-A497-0B38A557ED8A}"/>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67ED5D49-5571-5E06-F216-6CA82B316048}"/>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15850142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0998A-F9B8-185F-69D1-1D4B911B2904}"/>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532498C9-1B9F-F22C-4900-150447B2118A}"/>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41</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9502F898-09C0-E720-6E66-12A8BBB59B41}"/>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60460368-B7CA-1D43-7911-A38C5C4D9A0F}"/>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18803751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B0681-E7AC-C07D-B582-3CE2A0BA71B1}"/>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CB1D7661-5308-ECC5-BC07-42534E04E271}"/>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42</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D394320E-AF77-A109-0D4B-7BF6E6E286C1}"/>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701F0623-BC1F-1B69-0156-39FD6F6CA59F}"/>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35789768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C39C4-BD72-7571-DE99-2566EF2190BE}"/>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12B727A1-142B-EF13-0612-3B5D228F324E}"/>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43</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560AD19D-A0D7-F068-A570-C848C513DA9F}"/>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C414E876-A421-3230-8885-519BA007D49D}"/>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5579512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E138A7-77C2-669F-9383-90004E45DD56}"/>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C25DFA15-E5F1-9C69-F101-BCA992A13D75}"/>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44</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EC54FE1B-4925-FF6B-42B3-E17C7C3EF0C4}"/>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2F0DBBED-E74F-7E9A-E0AF-15F03B7902D1}"/>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263832822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BDC4A0-CB17-8447-E25F-6E1971CE617A}"/>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AF78AA34-1490-B24C-F07C-3426203B8DA1}"/>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45</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86B3715C-2832-C9BD-265C-AAD4A2A3B167}"/>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A74F91F5-9C6C-9D73-AA48-183AE388523F}"/>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34076386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5424C-2CF8-63F2-E4CE-8ECDBC1943B2}"/>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E6DD007B-13CE-A8B3-2EB6-52EF41BB780E}"/>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46</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7B3DDDFD-1404-08A5-2FAF-848A9008722C}"/>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E385462D-5F8F-2873-84A4-544A43745CC2}"/>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2717736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D0745-B876-0395-3669-2C8B09CC602D}"/>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FC3E59A4-AB09-FD40-131E-D1A36108ECF0}"/>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47</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B99D590F-1028-EF80-224F-2FAEF8DBBC09}"/>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B23B89F2-8AD6-7136-E479-8CD3C5A9E844}"/>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292870749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E956C0-8684-2934-61F1-45CB0BDA3869}"/>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E807846C-564F-D9A7-C1D3-FFD13710339A}"/>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48</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0C9E1DA3-FCC8-7C11-C47C-58E34FC62D46}"/>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233D0A64-3426-F21D-E5C8-5BAF2F954C75}"/>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215463210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58EEF-936C-A2B8-52B2-AADB0DCA5BC5}"/>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913C5C74-071B-87AF-13F3-959E22142058}"/>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49</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1376839A-77A1-2048-B9F1-B6AB1C9DF25E}"/>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B96FAF80-CB01-1403-205E-DC7C2F9E6E83}"/>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2129816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45F2A673-82D6-9687-5BE0-114F05343DB0}"/>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5</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8DD1DB6D-F54F-5613-E34E-324EB4CACB54}"/>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FC010C80-8CE5-1374-2253-F4DFCBCA1BDC}"/>
              </a:ext>
            </a:extLst>
          </p:cNvPr>
          <p:cNvSpPr txBox="1">
            <a:spLocks noGrp="1"/>
          </p:cNvSpPr>
          <p:nvPr>
            <p:ph type="body" sz="quarter" idx="1"/>
          </p:nvPr>
        </p:nvSpPr>
        <p:spPr/>
        <p:txBody>
          <a:bodyPr/>
          <a:lstStyle/>
          <a:p>
            <a:endParaRPr lang="cs-CZ"/>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593699-18ED-B50B-0F08-C6EA85B7732A}"/>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F56EB1AE-90B9-4887-37E6-36349FEDC30B}"/>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50</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D361C5B5-6E68-5CEC-723F-DDC982C155BD}"/>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2E35C17C-CA02-0990-77FB-D55CF34ADF38}"/>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11028281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20FE1-37A1-51CE-BD45-6F9E3D7B430B}"/>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9A8EEF65-325B-D597-1465-E0403DD1B94B}"/>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51</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94645C5F-4FF1-CC7D-7D1C-C8117F5B62FB}"/>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D5DF42F1-B0F6-752D-7838-5A6A23ED6B8B}"/>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29004614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DD406-7A39-1BBF-D89B-C4E4834CEC9D}"/>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469290F1-F421-E538-D3CC-028E3FDFBFF7}"/>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52</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680FD52C-8868-2305-2306-90FBD5809EE6}"/>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9E530460-2FC8-0F06-E19C-CE3BAB7B47FF}"/>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207579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821ACD-CCA9-28D0-308C-542281C056C1}"/>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B02F75A5-FC35-F791-EF32-7983D71B6901}"/>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53</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5C73084A-B834-E682-9DC6-BC109E1D2F77}"/>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8C4CBE24-E46D-E2EB-A137-FBB770A2A5D1}"/>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405725061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AB1E0C-BE2F-45EC-25C1-114986F1B1E4}"/>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C3D812F7-EAF2-F0CA-6892-86AE2DE97287}"/>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54</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DAC58FDF-078D-AA9A-62FC-CA9012E2A75A}"/>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61527678-6669-B80E-2FE0-0FC2A71DA28A}"/>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31770030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700F7-DBF2-6A2F-CB65-2476C8C209FF}"/>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86DFD2AE-A893-6018-64B9-AD6F4E8D58CE}"/>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55</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4C76C262-5B4B-13BE-15A6-B5FA89117155}"/>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EF35E4EA-BB95-5E1A-2ABF-44BB3723DBBA}"/>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14553676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F2DF1-3D96-D5C6-266F-8279410D07AB}"/>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77C2FFC6-2701-A593-5386-7E59ADB72EAB}"/>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56</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3C4EC718-262E-A2E4-DE7E-766AE6396CE1}"/>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37954029-3DB1-2716-B1F6-362F33BDFBE3}"/>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61456872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D8C93-9900-D8A2-5873-97F1F35182B9}"/>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C4ED71CC-8C07-BEFB-96AB-D1F56BAB623A}"/>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57</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9A414FAA-4824-D5CC-6241-69C45C55D309}"/>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7728BF83-CDC1-7390-6D0E-A532269FD55C}"/>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108097959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8D39DC-DF10-7E2E-EBD5-1B4716E3426E}"/>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C11B6229-025C-E241-4318-8277949740E6}"/>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58</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269FBCC7-FE0A-A197-EF12-B47952CD17E4}"/>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C0EFC930-C0A6-ADE4-EBD3-BBA978FE0738}"/>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52348021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410C07-59FD-B72B-930F-4EE573433F85}"/>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DFE4D849-EC07-8393-DD30-54B1F786F68F}"/>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59</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7EC9D237-0A90-7A63-A5C3-6963CCEFFBAE}"/>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7891F3CD-A751-86F0-146A-830B21196640}"/>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3077328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EEE4E-842B-816E-3E65-3480E2ED46EE}"/>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872C2AD6-FC63-4603-1FD7-EE0B1815F0F0}"/>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6</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F9C35ADC-A950-8190-FAB2-14B17ACF108B}"/>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6883EDF7-0866-F588-BEC1-9828C02528E1}"/>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9177472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90975-30E7-F32E-CBC6-3E4FB0386325}"/>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667DFA83-65B9-1918-8275-B1F266938547}"/>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60</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76834623-73DA-DBBE-838F-F3568C68A198}"/>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B7584650-E03A-807E-61C2-953463F47E3F}"/>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18827258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D3918-65BE-F9F8-3B40-13FA108CB39C}"/>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EAFCFCA8-BCF0-622A-5269-6FF9C5EB8062}"/>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61</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709449F4-62D8-6E27-B41A-4B9CE196B805}"/>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BF28EC7E-918F-E557-3583-376079F5D45B}"/>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9907757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DBE66-683B-C297-6616-1C2B95968095}"/>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3E1690FC-4BA6-9E09-5F0D-562B9ACC699D}"/>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62</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1027E424-A352-E97C-0BD0-49DE5319A785}"/>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737448D0-3C1C-0785-D5C3-1DC96D27E5D9}"/>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48682258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A6B03-7610-B341-0B58-C745D4C9642B}"/>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7DFAC731-B960-D40F-6356-5B245375C84F}"/>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63</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9594C35A-327B-EE5A-0D70-EAFA8CA558D5}"/>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9EE34C36-139F-FDFE-50BF-1DFCAA5D9BEA}"/>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23167513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ADC35-76DD-1222-CB53-C54D7DDF968E}"/>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C948BDF8-B00F-4374-D4EA-AB3366C11BCF}"/>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64</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CD7ED178-DAAB-4B9F-1809-22FAB0980EC3}"/>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324944D2-402C-62A7-4C4A-D30343CF8FF6}"/>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271702537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CE9C2E-7E83-2D45-0702-361C87BC5496}"/>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19D14061-93EA-C83C-C45D-AE4BE7A812E0}"/>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65</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248867CB-CA26-2DC2-D620-C649177125BC}"/>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1E455A6A-764E-2E63-F08D-13422E985071}"/>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6384286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B5699-631B-1293-B3BE-40BF1EA56342}"/>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DD0845B0-0CAC-72E0-EFAC-A93AA17317A6}"/>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66</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F675C303-EE36-6EF9-A8E9-BCF522EF7B7D}"/>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536B6639-5997-625A-D078-9495CABD2EFE}"/>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399815847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E5B976-6750-2114-752A-BFE3A99834F2}"/>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AB9DACBF-7FC1-65AF-CC7B-A56C0E40D33F}"/>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67</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486E7AD6-3003-39EA-490C-716F24FA0291}"/>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12E7189E-6CFC-5141-9F18-572AF7D56931}"/>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376754742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36F74-D032-4B2F-3B5B-5E7AB348659A}"/>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546EF9F7-0611-E293-E4B1-0564B7825C6C}"/>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68</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41FFE04F-9DB2-7463-2796-DD4AC4D21889}"/>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7D12EC9C-1E87-AF7B-5B83-0D4A2F66191B}"/>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418829654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20230-000C-EAA7-E731-DB16D91BD974}"/>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4B9C7E6F-11B3-C82D-7E7C-6474A3EB6577}"/>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69</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6133B3B4-A943-CEA9-2F20-67B441D5534C}"/>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6D4A806A-6F36-4782-3E31-B1AB654CC127}"/>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3579135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0C9CF-05D4-41D7-54BD-FF67D26D5E75}"/>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B63CE270-3C2D-9C80-9DB1-64868E9E50FF}"/>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7</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F75E0286-7CBF-9057-DAC4-C3F9A5CF1A6C}"/>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F22F6151-D525-474F-C6ED-AA4F7D4A88C6}"/>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296098798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C5E0A6-1F3E-E7A7-2D45-B0560BC9C1A6}"/>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E94ABB1D-9929-D4A9-E618-C92D81FF7599}"/>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70</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17B5815A-D199-4DA3-74FD-768CE2D3EDDA}"/>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447DA696-AD69-7733-ADE8-8828E36CA720}"/>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8543275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FAA5B-7400-D284-DA07-1953704FB23A}"/>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C6E2BDB2-E98C-B509-9E06-50F039666EDB}"/>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71</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8B11157B-1AA2-AC0B-DBA6-B5560087DB6E}"/>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C1AB75F7-A4FD-E220-2402-F5275EC06A68}"/>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62168090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8BE95-C588-C99B-BD66-69BC06AAC846}"/>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83B2A792-B054-B2AC-306B-1053D0CDB8DD}"/>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72</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0D611D90-98B0-18AE-AB01-E10401AF2697}"/>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0AA18DAC-4EA7-8325-1BE9-C2EC1B4B11EA}"/>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292597682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BDD1A9-A1DC-FA3E-6FC8-072A6FEF5D65}"/>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C175BDBE-FC01-E25C-FE3A-B2B381917D33}"/>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73</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8F5E7FBF-9244-B060-1177-6ADD761619F0}"/>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2595648A-17F8-25EB-48A2-7C85C173A753}"/>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21277283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272CE-7DDA-287C-D43E-B49398770450}"/>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8E21A57A-6B8D-6784-7E75-A953AEECF7B3}"/>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74</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3DE68D86-7D83-6A81-17B6-47562FBB245A}"/>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8EF4EC72-4BB6-FCBE-88DD-84FAAE5FC525}"/>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265828736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D3635-6BCE-30D0-43E9-C0936ADB3B05}"/>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4FA1D43D-6515-3DBB-BB57-013D5DEB9165}"/>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75</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12E98EF2-22B6-4F01-EB05-4D2811600610}"/>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B5CA381E-80F5-FFB8-B073-43B0521E7FC2}"/>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37739529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B3D0B-1AE2-0457-3EA5-BBA837DA9969}"/>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6942AD2E-5AE5-33A7-DFF5-CF266622A8EF}"/>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76</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31DA5448-E100-BF8F-0ED2-78BF7CDCACA8}"/>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A9CF56A2-CE68-A064-468C-E3DC38F06742}"/>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104250290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5C3B79-A9F3-BD33-D8FD-864ABB4DFF47}"/>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4CA3A92B-D231-8AB6-A84B-E8450F6876D6}"/>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77</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E6C08D46-E1F3-DA4F-9595-626D08332F3E}"/>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0DF2E011-BB18-7CBA-8477-5AD32E433240}"/>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7432524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CE6BF-C490-C666-13CE-6D0B982082AC}"/>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ABC231CA-92D8-2110-80ED-41E2D87D1676}"/>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78</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553046F3-D455-8B35-F35C-596165BD98E3}"/>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BD108320-25ED-4A97-E784-6ADDCC1F3A17}"/>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228230110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6A71D-E569-F06E-A433-461F92066DB7}"/>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DB5450FB-A639-B91F-080F-D40998BB4448}"/>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79</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8B7BCF53-BB26-F374-EBE6-884C36E588D7}"/>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8A463CB2-0611-C05C-EBD8-95826C1E06AC}"/>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2964087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D84E5-AE31-396C-1450-F0BE2CD18B38}"/>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C82DA87C-145A-D40E-261B-D0F3477B26AB}"/>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8</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E02636B8-96E3-0F71-7ECE-37D4E478789A}"/>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AED76E78-EF06-AF93-CC95-1C9FAF154F29}"/>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266367451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76181F-8E48-EF82-C976-C8DC2AE996ED}"/>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36DE9BB2-14EB-735F-B833-F9F7EB353A96}"/>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80</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8D820482-7405-BF09-D0E3-45DCB4623CFD}"/>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DF38D244-A385-5793-C146-DFACD0C8B9EC}"/>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312861540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6DA70B-568A-FF02-DC22-6EA8140E1800}"/>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9F9EBA25-0246-2F8A-0D5F-6B16C763221B}"/>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81</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7F0F843C-88F1-2AB2-5925-B279AEADB4A8}"/>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291D41DF-8C77-208E-CB4A-3491434D4D4E}"/>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130069941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9B7A45-465D-441A-1986-5C34AC20358C}"/>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8B0E42F3-40E3-E8E8-19F5-5CAEB7319EA1}"/>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82</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90CC77D6-C089-D822-7870-827E0A5E76EF}"/>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AB85FD8D-2536-D602-BF99-E5BCAE3D3233}"/>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9838454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4898E9-3303-5A3C-E149-D6BE6959808E}"/>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447AC76D-61F0-24EB-2544-4E4B50A087BF}"/>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83</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78FBA340-FEDE-B57E-5B8F-CD1A1DE7F1A8}"/>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007A3337-6722-0216-154D-0893DFED58E5}"/>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11291390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61C1F-75DE-A54D-9E84-6A3D6D5F6F4C}"/>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66A9BFCF-0BF2-8FD5-139B-1A729BC434D2}"/>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84</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13AC92D7-BDD9-CC30-6E8E-C23876EA58CD}"/>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85CFECFF-CA67-E836-1DC2-4AC22F626082}"/>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365066488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9C187C-467E-6701-5447-3AB6C31E8FF0}"/>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813C4A95-5ADC-7EF1-E05A-61563F3E9BA4}"/>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85</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2BDADB00-DAFB-1EA9-B53E-03D82EE2595C}"/>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43DCE26D-5A1F-AB86-05EF-7D39F4F459C9}"/>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4206262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1DBC3-4403-0861-B42C-FE11DBD9D4A6}"/>
            </a:ext>
          </a:extLst>
        </p:cNvPr>
        <p:cNvGrpSpPr/>
        <p:nvPr/>
      </p:nvGrpSpPr>
      <p:grpSpPr>
        <a:xfrm>
          <a:off x="0" y="0"/>
          <a:ext cx="0" cy="0"/>
          <a:chOff x="0" y="0"/>
          <a:chExt cx="0" cy="0"/>
        </a:xfrm>
      </p:grpSpPr>
      <p:sp>
        <p:nvSpPr>
          <p:cNvPr id="2" name="Zástupný symbol pro číslo snímku 6">
            <a:extLst>
              <a:ext uri="{FF2B5EF4-FFF2-40B4-BE49-F238E27FC236}">
                <a16:creationId xmlns:a16="http://schemas.microsoft.com/office/drawing/2014/main" id="{5BEC29AA-4811-E90F-0EC4-1F7C7434CA1B}"/>
              </a:ext>
            </a:extLst>
          </p:cNvPr>
          <p:cNvSpPr txBox="1"/>
          <p:nvPr/>
        </p:nvSpPr>
        <p:spPr>
          <a:xfrm>
            <a:off x="4241325" y="11026777"/>
            <a:ext cx="3251825" cy="579967"/>
          </a:xfrm>
          <a:prstGeom prst="rect">
            <a:avLst/>
          </a:prstGeom>
          <a:noFill/>
          <a:ln cap="flat">
            <a:noFill/>
          </a:ln>
        </p:spPr>
        <p:txBody>
          <a:bodyPr vert="horz" wrap="square" lIns="0" tIns="0" rIns="0" bIns="0" anchor="b"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fld id="{07BCAE26-E8F5-8E4B-93E4-D85FCAC0C030}" type="slidenum">
              <a:t>9</a:t>
            </a:fld>
            <a:endParaRPr lang="cs-CZ" sz="1400" b="0" i="0" u="none" strike="noStrike" kern="1200" cap="none" spc="0" baseline="0">
              <a:solidFill>
                <a:srgbClr val="000000"/>
              </a:solidFill>
              <a:uFillTx/>
              <a:latin typeface="Times New Roman" pitchFamily="18"/>
              <a:ea typeface="Lucida Sans Unicode" pitchFamily="2"/>
              <a:cs typeface="Tahoma" pitchFamily="2"/>
            </a:endParaRPr>
          </a:p>
        </p:txBody>
      </p:sp>
      <p:sp>
        <p:nvSpPr>
          <p:cNvPr id="3" name="Zástupný symbol pro obrázek snímku 1">
            <a:extLst>
              <a:ext uri="{FF2B5EF4-FFF2-40B4-BE49-F238E27FC236}">
                <a16:creationId xmlns:a16="http://schemas.microsoft.com/office/drawing/2014/main" id="{FAF865DD-C32F-FDE7-8219-CEAB1A2FC486}"/>
              </a:ext>
            </a:extLst>
          </p:cNvPr>
          <p:cNvSpPr>
            <a:spLocks noGrp="1" noRot="1" noChangeAspect="1"/>
          </p:cNvSpPr>
          <p:nvPr>
            <p:ph type="sldImg"/>
          </p:nvPr>
        </p:nvSpPr>
        <p:spPr>
          <a:xfrm>
            <a:off x="-120650" y="882650"/>
            <a:ext cx="7734300" cy="4351338"/>
          </a:xfrm>
          <a:solidFill>
            <a:srgbClr val="4472C4"/>
          </a:solidFill>
          <a:ln w="25402">
            <a:solidFill>
              <a:srgbClr val="2F528F"/>
            </a:solidFill>
            <a:prstDash val="solid"/>
          </a:ln>
        </p:spPr>
      </p:sp>
      <p:sp>
        <p:nvSpPr>
          <p:cNvPr id="4" name="Zástupný symbol pro poznámky 2">
            <a:extLst>
              <a:ext uri="{FF2B5EF4-FFF2-40B4-BE49-F238E27FC236}">
                <a16:creationId xmlns:a16="http://schemas.microsoft.com/office/drawing/2014/main" id="{9635844D-4107-381A-2FC1-495FE2D7B1D4}"/>
              </a:ext>
            </a:extLst>
          </p:cNvPr>
          <p:cNvSpPr txBox="1">
            <a:spLocks noGrp="1"/>
          </p:cNvSpPr>
          <p:nvPr>
            <p:ph type="body" sz="quarter" idx="1"/>
          </p:nvPr>
        </p:nvSpPr>
        <p:spPr/>
        <p:txBody>
          <a:bodyPr/>
          <a:lstStyle/>
          <a:p>
            <a:endParaRPr lang="cs-CZ"/>
          </a:p>
        </p:txBody>
      </p:sp>
    </p:spTree>
    <p:extLst>
      <p:ext uri="{BB962C8B-B14F-4D97-AF65-F5344CB8AC3E}">
        <p14:creationId xmlns:p14="http://schemas.microsoft.com/office/powerpoint/2010/main" val="175331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B818BD-95A3-A97A-4BEF-17F67E2F337C}"/>
              </a:ext>
            </a:extLst>
          </p:cNvPr>
          <p:cNvSpPr txBox="1">
            <a:spLocks noGrp="1"/>
          </p:cNvSpPr>
          <p:nvPr>
            <p:ph type="ctrTitle"/>
          </p:nvPr>
        </p:nvSpPr>
        <p:spPr>
          <a:xfrm>
            <a:off x="1143000" y="841376"/>
            <a:ext cx="6858000" cy="1790696"/>
          </a:xfrm>
        </p:spPr>
        <p:txBody>
          <a:bodyPr anchor="b" anchorCtr="1"/>
          <a:lstStyle>
            <a:lvl1pPr algn="ctr">
              <a:defRPr sz="6000"/>
            </a:lvl1pPr>
          </a:lstStyle>
          <a:p>
            <a:pPr lvl="0"/>
            <a:r>
              <a:rPr lang="cs-CZ"/>
              <a:t>Kliknutím lze upravit styl.</a:t>
            </a:r>
          </a:p>
        </p:txBody>
      </p:sp>
      <p:sp>
        <p:nvSpPr>
          <p:cNvPr id="3" name="Podnadpis 2">
            <a:extLst>
              <a:ext uri="{FF2B5EF4-FFF2-40B4-BE49-F238E27FC236}">
                <a16:creationId xmlns:a16="http://schemas.microsoft.com/office/drawing/2014/main" id="{49A60D8F-65B3-BE9B-C56F-95C8CC398566}"/>
              </a:ext>
            </a:extLst>
          </p:cNvPr>
          <p:cNvSpPr txBox="1">
            <a:spLocks noGrp="1"/>
          </p:cNvSpPr>
          <p:nvPr>
            <p:ph type="subTitle" idx="1"/>
          </p:nvPr>
        </p:nvSpPr>
        <p:spPr>
          <a:xfrm>
            <a:off x="1143000" y="2701923"/>
            <a:ext cx="6858000" cy="1241426"/>
          </a:xfrm>
        </p:spPr>
        <p:txBody>
          <a:bodyPr anchorCtr="1"/>
          <a:lstStyle>
            <a:lvl1pPr algn="ctr">
              <a:defRPr sz="2400"/>
            </a:lvl1pPr>
          </a:lstStyle>
          <a:p>
            <a:pPr lvl="0"/>
            <a:r>
              <a:rPr lang="cs-CZ"/>
              <a:t>Kliknutím můžete upravit styl předlohy.</a:t>
            </a:r>
          </a:p>
        </p:txBody>
      </p:sp>
    </p:spTree>
    <p:extLst>
      <p:ext uri="{BB962C8B-B14F-4D97-AF65-F5344CB8AC3E}">
        <p14:creationId xmlns:p14="http://schemas.microsoft.com/office/powerpoint/2010/main" val="21257713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15FCC3-7830-F245-F0E7-CC93E5149197}"/>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symbol pro svislý text 2">
            <a:extLst>
              <a:ext uri="{FF2B5EF4-FFF2-40B4-BE49-F238E27FC236}">
                <a16:creationId xmlns:a16="http://schemas.microsoft.com/office/drawing/2014/main" id="{39634ECA-8A61-5E3E-335A-E8F59BBC2217}"/>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282486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874A31C5-7FB6-01DD-1F9D-9CFE7AC9BE51}"/>
              </a:ext>
            </a:extLst>
          </p:cNvPr>
          <p:cNvSpPr txBox="1">
            <a:spLocks noGrp="1"/>
          </p:cNvSpPr>
          <p:nvPr>
            <p:ph type="title" orient="vert"/>
          </p:nvPr>
        </p:nvSpPr>
        <p:spPr>
          <a:xfrm>
            <a:off x="6629400" y="204789"/>
            <a:ext cx="2057400" cy="4392613"/>
          </a:xfrm>
        </p:spPr>
        <p:txBody>
          <a:bodyPr vert="eaVert"/>
          <a:lstStyle>
            <a:lvl1pPr>
              <a:defRPr/>
            </a:lvl1pPr>
          </a:lstStyle>
          <a:p>
            <a:pPr lvl="0"/>
            <a:r>
              <a:rPr lang="cs-CZ"/>
              <a:t>Kliknutím lze upravit styl.</a:t>
            </a:r>
          </a:p>
        </p:txBody>
      </p:sp>
      <p:sp>
        <p:nvSpPr>
          <p:cNvPr id="3" name="Zástupný symbol pro svislý text 2">
            <a:extLst>
              <a:ext uri="{FF2B5EF4-FFF2-40B4-BE49-F238E27FC236}">
                <a16:creationId xmlns:a16="http://schemas.microsoft.com/office/drawing/2014/main" id="{B10E7A0B-252B-3B59-4F10-CC02133EE22F}"/>
              </a:ext>
            </a:extLst>
          </p:cNvPr>
          <p:cNvSpPr txBox="1">
            <a:spLocks noGrp="1"/>
          </p:cNvSpPr>
          <p:nvPr>
            <p:ph type="body" orient="vert" idx="1"/>
          </p:nvPr>
        </p:nvSpPr>
        <p:spPr>
          <a:xfrm>
            <a:off x="457200" y="204789"/>
            <a:ext cx="6019796" cy="4392613"/>
          </a:xfrm>
        </p:spPr>
        <p:txBody>
          <a:bodyPr vert="eaVert"/>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96883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E4E3EC2-7334-6DD8-B5AC-51E0CE8E8A72}"/>
              </a:ext>
            </a:extLst>
          </p:cNvPr>
          <p:cNvSpPr txBox="1">
            <a:spLocks noGrp="1"/>
          </p:cNvSpPr>
          <p:nvPr>
            <p:ph type="ctrTitle"/>
          </p:nvPr>
        </p:nvSpPr>
        <p:spPr>
          <a:xfrm>
            <a:off x="1143000" y="841376"/>
            <a:ext cx="6858000" cy="1790696"/>
          </a:xfrm>
        </p:spPr>
        <p:txBody>
          <a:bodyPr anchor="b" anchorCtr="1"/>
          <a:lstStyle>
            <a:lvl1pPr algn="ctr">
              <a:defRPr sz="6000"/>
            </a:lvl1pPr>
          </a:lstStyle>
          <a:p>
            <a:pPr lvl="0"/>
            <a:r>
              <a:rPr lang="cs-CZ"/>
              <a:t>Kliknutím lze upravit styl.</a:t>
            </a:r>
          </a:p>
        </p:txBody>
      </p:sp>
      <p:sp>
        <p:nvSpPr>
          <p:cNvPr id="3" name="Podnadpis 2">
            <a:extLst>
              <a:ext uri="{FF2B5EF4-FFF2-40B4-BE49-F238E27FC236}">
                <a16:creationId xmlns:a16="http://schemas.microsoft.com/office/drawing/2014/main" id="{B36E392B-41C2-B7C9-6B5D-BC1269C1D51D}"/>
              </a:ext>
            </a:extLst>
          </p:cNvPr>
          <p:cNvSpPr txBox="1">
            <a:spLocks noGrp="1"/>
          </p:cNvSpPr>
          <p:nvPr>
            <p:ph type="subTitle" idx="1"/>
          </p:nvPr>
        </p:nvSpPr>
        <p:spPr>
          <a:xfrm>
            <a:off x="1143000" y="2701923"/>
            <a:ext cx="6858000" cy="1241426"/>
          </a:xfrm>
        </p:spPr>
        <p:txBody>
          <a:bodyPr anchorCtr="1"/>
          <a:lstStyle>
            <a:lvl1pPr algn="ctr">
              <a:defRPr sz="2400"/>
            </a:lvl1pPr>
          </a:lstStyle>
          <a:p>
            <a:pPr lvl="0"/>
            <a:r>
              <a:rPr lang="cs-CZ"/>
              <a:t>Kliknutím můžete upravit styl předlohy.</a:t>
            </a:r>
          </a:p>
        </p:txBody>
      </p:sp>
      <p:sp>
        <p:nvSpPr>
          <p:cNvPr id="4" name="Zástupný symbol pro zápatí 3">
            <a:extLst>
              <a:ext uri="{FF2B5EF4-FFF2-40B4-BE49-F238E27FC236}">
                <a16:creationId xmlns:a16="http://schemas.microsoft.com/office/drawing/2014/main" id="{A405E773-FC8C-6DDC-D1E2-B06F0DA03985}"/>
              </a:ext>
            </a:extLst>
          </p:cNvPr>
          <p:cNvSpPr txBox="1">
            <a:spLocks noGrp="1"/>
          </p:cNvSpPr>
          <p:nvPr>
            <p:ph type="ftr" sz="quarter" idx="9"/>
          </p:nvPr>
        </p:nvSpPr>
        <p:spPr/>
        <p:txBody>
          <a:bodyPr/>
          <a:lstStyle>
            <a:lvl1pPr>
              <a:defRPr/>
            </a:lvl1pPr>
          </a:lstStyle>
          <a:p>
            <a:pPr lvl="0"/>
            <a:r>
              <a:rPr lang="cs-CZ"/>
              <a:t>Prostor pro doplňující informace, poznámky</a:t>
            </a:r>
          </a:p>
        </p:txBody>
      </p:sp>
      <p:sp>
        <p:nvSpPr>
          <p:cNvPr id="5" name="Zástupný symbol pro číslo snímku 4">
            <a:extLst>
              <a:ext uri="{FF2B5EF4-FFF2-40B4-BE49-F238E27FC236}">
                <a16:creationId xmlns:a16="http://schemas.microsoft.com/office/drawing/2014/main" id="{08BD8EE7-7D6E-DE61-3C9B-B444E051F08C}"/>
              </a:ext>
            </a:extLst>
          </p:cNvPr>
          <p:cNvSpPr txBox="1">
            <a:spLocks noGrp="1"/>
          </p:cNvSpPr>
          <p:nvPr>
            <p:ph type="sldNum" sz="quarter" idx="8"/>
          </p:nvPr>
        </p:nvSpPr>
        <p:spPr/>
        <p:txBody>
          <a:bodyPr/>
          <a:lstStyle>
            <a:lvl1pPr>
              <a:defRPr/>
            </a:lvl1pPr>
          </a:lstStyle>
          <a:p>
            <a:pPr lvl="0"/>
            <a:fld id="{7787CCB4-5BE7-2146-B14D-B36E1C7B9B75}" type="slidenum">
              <a:t>‹#›</a:t>
            </a:fld>
            <a:endParaRPr lang="cs-CZ"/>
          </a:p>
        </p:txBody>
      </p:sp>
    </p:spTree>
    <p:extLst>
      <p:ext uri="{BB962C8B-B14F-4D97-AF65-F5344CB8AC3E}">
        <p14:creationId xmlns:p14="http://schemas.microsoft.com/office/powerpoint/2010/main" val="15941268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5AE77F2-50D1-8463-C0B3-EA78C9980AAE}"/>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obsah 2">
            <a:extLst>
              <a:ext uri="{FF2B5EF4-FFF2-40B4-BE49-F238E27FC236}">
                <a16:creationId xmlns:a16="http://schemas.microsoft.com/office/drawing/2014/main" id="{818B1A36-7E4E-536B-3BCF-4E332985B13D}"/>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a:extLst>
              <a:ext uri="{FF2B5EF4-FFF2-40B4-BE49-F238E27FC236}">
                <a16:creationId xmlns:a16="http://schemas.microsoft.com/office/drawing/2014/main" id="{4A73A1F0-A86D-E50D-FB3F-CDF50B29CD83}"/>
              </a:ext>
            </a:extLst>
          </p:cNvPr>
          <p:cNvSpPr txBox="1">
            <a:spLocks noGrp="1"/>
          </p:cNvSpPr>
          <p:nvPr>
            <p:ph type="ftr" sz="quarter" idx="9"/>
          </p:nvPr>
        </p:nvSpPr>
        <p:spPr/>
        <p:txBody>
          <a:bodyPr/>
          <a:lstStyle>
            <a:lvl1pPr>
              <a:defRPr/>
            </a:lvl1pPr>
          </a:lstStyle>
          <a:p>
            <a:pPr lvl="0"/>
            <a:r>
              <a:rPr lang="cs-CZ"/>
              <a:t>Prostor pro doplňující informace, poznámky</a:t>
            </a:r>
          </a:p>
        </p:txBody>
      </p:sp>
      <p:sp>
        <p:nvSpPr>
          <p:cNvPr id="5" name="Zástupný symbol pro číslo snímku 4">
            <a:extLst>
              <a:ext uri="{FF2B5EF4-FFF2-40B4-BE49-F238E27FC236}">
                <a16:creationId xmlns:a16="http://schemas.microsoft.com/office/drawing/2014/main" id="{B58878DE-0D7C-C133-F12A-214F01794021}"/>
              </a:ext>
            </a:extLst>
          </p:cNvPr>
          <p:cNvSpPr txBox="1">
            <a:spLocks noGrp="1"/>
          </p:cNvSpPr>
          <p:nvPr>
            <p:ph type="sldNum" sz="quarter" idx="8"/>
          </p:nvPr>
        </p:nvSpPr>
        <p:spPr/>
        <p:txBody>
          <a:bodyPr/>
          <a:lstStyle>
            <a:lvl1pPr>
              <a:defRPr/>
            </a:lvl1pPr>
          </a:lstStyle>
          <a:p>
            <a:pPr lvl="0"/>
            <a:fld id="{DC24EBFD-DE4F-0B40-9AA9-17D3A863C280}" type="slidenum">
              <a:t>‹#›</a:t>
            </a:fld>
            <a:endParaRPr lang="cs-CZ"/>
          </a:p>
        </p:txBody>
      </p:sp>
    </p:spTree>
    <p:extLst>
      <p:ext uri="{BB962C8B-B14F-4D97-AF65-F5344CB8AC3E}">
        <p14:creationId xmlns:p14="http://schemas.microsoft.com/office/powerpoint/2010/main" val="3289626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2420F3-1EC9-A5E4-A08E-8530B71155D7}"/>
              </a:ext>
            </a:extLst>
          </p:cNvPr>
          <p:cNvSpPr txBox="1">
            <a:spLocks noGrp="1"/>
          </p:cNvSpPr>
          <p:nvPr>
            <p:ph type="title"/>
          </p:nvPr>
        </p:nvSpPr>
        <p:spPr>
          <a:xfrm>
            <a:off x="623885" y="1282702"/>
            <a:ext cx="7886700" cy="2139952"/>
          </a:xfrm>
        </p:spPr>
        <p:txBody>
          <a:bodyPr anchor="b"/>
          <a:lstStyle>
            <a:lvl1pPr>
              <a:defRPr sz="6000"/>
            </a:lvl1pPr>
          </a:lstStyle>
          <a:p>
            <a:pPr lvl="0"/>
            <a:r>
              <a:rPr lang="cs-CZ"/>
              <a:t>Kliknutím lze upravit styl.</a:t>
            </a:r>
          </a:p>
        </p:txBody>
      </p:sp>
      <p:sp>
        <p:nvSpPr>
          <p:cNvPr id="3" name="Zástupný text 2">
            <a:extLst>
              <a:ext uri="{FF2B5EF4-FFF2-40B4-BE49-F238E27FC236}">
                <a16:creationId xmlns:a16="http://schemas.microsoft.com/office/drawing/2014/main" id="{1657243E-341B-4FC3-E07B-B0F305A174BC}"/>
              </a:ext>
            </a:extLst>
          </p:cNvPr>
          <p:cNvSpPr txBox="1">
            <a:spLocks noGrp="1"/>
          </p:cNvSpPr>
          <p:nvPr>
            <p:ph type="body" idx="1"/>
          </p:nvPr>
        </p:nvSpPr>
        <p:spPr>
          <a:xfrm>
            <a:off x="623885" y="3441701"/>
            <a:ext cx="7886700" cy="1125534"/>
          </a:xfrm>
        </p:spPr>
        <p:txBody>
          <a:bodyPr/>
          <a:lstStyle>
            <a:lvl1pPr>
              <a:defRPr sz="2400">
                <a:solidFill>
                  <a:srgbClr val="898989"/>
                </a:solidFill>
              </a:defRPr>
            </a:lvl1pPr>
          </a:lstStyle>
          <a:p>
            <a:pPr lvl="0"/>
            <a:r>
              <a:rPr lang="cs-CZ"/>
              <a:t>Po kliknutí můžete upravovat styly textu v předloze.</a:t>
            </a:r>
          </a:p>
        </p:txBody>
      </p:sp>
      <p:sp>
        <p:nvSpPr>
          <p:cNvPr id="4" name="Zástupný symbol pro zápatí 3">
            <a:extLst>
              <a:ext uri="{FF2B5EF4-FFF2-40B4-BE49-F238E27FC236}">
                <a16:creationId xmlns:a16="http://schemas.microsoft.com/office/drawing/2014/main" id="{2E84D062-7ED1-A5EC-D8C1-4875C32B8484}"/>
              </a:ext>
            </a:extLst>
          </p:cNvPr>
          <p:cNvSpPr txBox="1">
            <a:spLocks noGrp="1"/>
          </p:cNvSpPr>
          <p:nvPr>
            <p:ph type="ftr" sz="quarter" idx="9"/>
          </p:nvPr>
        </p:nvSpPr>
        <p:spPr/>
        <p:txBody>
          <a:bodyPr/>
          <a:lstStyle>
            <a:lvl1pPr>
              <a:defRPr/>
            </a:lvl1pPr>
          </a:lstStyle>
          <a:p>
            <a:pPr lvl="0"/>
            <a:r>
              <a:rPr lang="cs-CZ"/>
              <a:t>Prostor pro doplňující informace, poznámky</a:t>
            </a:r>
          </a:p>
        </p:txBody>
      </p:sp>
      <p:sp>
        <p:nvSpPr>
          <p:cNvPr id="5" name="Zástupný symbol pro číslo snímku 4">
            <a:extLst>
              <a:ext uri="{FF2B5EF4-FFF2-40B4-BE49-F238E27FC236}">
                <a16:creationId xmlns:a16="http://schemas.microsoft.com/office/drawing/2014/main" id="{F1C43271-2BB5-B644-8307-766E21AC7453}"/>
              </a:ext>
            </a:extLst>
          </p:cNvPr>
          <p:cNvSpPr txBox="1">
            <a:spLocks noGrp="1"/>
          </p:cNvSpPr>
          <p:nvPr>
            <p:ph type="sldNum" sz="quarter" idx="8"/>
          </p:nvPr>
        </p:nvSpPr>
        <p:spPr/>
        <p:txBody>
          <a:bodyPr/>
          <a:lstStyle>
            <a:lvl1pPr>
              <a:defRPr/>
            </a:lvl1pPr>
          </a:lstStyle>
          <a:p>
            <a:pPr lvl="0"/>
            <a:fld id="{EBA014B9-5603-FC45-93F9-F6763EE9DAA8}" type="slidenum">
              <a:t>‹#›</a:t>
            </a:fld>
            <a:endParaRPr lang="cs-CZ"/>
          </a:p>
        </p:txBody>
      </p:sp>
    </p:spTree>
    <p:extLst>
      <p:ext uri="{BB962C8B-B14F-4D97-AF65-F5344CB8AC3E}">
        <p14:creationId xmlns:p14="http://schemas.microsoft.com/office/powerpoint/2010/main" val="201774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270AE3-F777-B2DA-6F59-8B0FE2E86530}"/>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obsah 2">
            <a:extLst>
              <a:ext uri="{FF2B5EF4-FFF2-40B4-BE49-F238E27FC236}">
                <a16:creationId xmlns:a16="http://schemas.microsoft.com/office/drawing/2014/main" id="{E0ADD494-945E-83EA-E5F2-758017252918}"/>
              </a:ext>
            </a:extLst>
          </p:cNvPr>
          <p:cNvSpPr txBox="1">
            <a:spLocks noGrp="1"/>
          </p:cNvSpPr>
          <p:nvPr>
            <p:ph idx="1"/>
          </p:nvPr>
        </p:nvSpPr>
        <p:spPr>
          <a:xfrm>
            <a:off x="457200" y="1203322"/>
            <a:ext cx="4038603" cy="3394079"/>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9119DAE2-C31F-2195-C47E-7CA5879E890B}"/>
              </a:ext>
            </a:extLst>
          </p:cNvPr>
          <p:cNvSpPr txBox="1">
            <a:spLocks noGrp="1"/>
          </p:cNvSpPr>
          <p:nvPr>
            <p:ph idx="2"/>
          </p:nvPr>
        </p:nvSpPr>
        <p:spPr>
          <a:xfrm>
            <a:off x="4648196" y="1203322"/>
            <a:ext cx="4038603" cy="3394079"/>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zápatí 4">
            <a:extLst>
              <a:ext uri="{FF2B5EF4-FFF2-40B4-BE49-F238E27FC236}">
                <a16:creationId xmlns:a16="http://schemas.microsoft.com/office/drawing/2014/main" id="{1AF3DA95-BA22-0CF3-78C6-4A6C08302823}"/>
              </a:ext>
            </a:extLst>
          </p:cNvPr>
          <p:cNvSpPr txBox="1">
            <a:spLocks noGrp="1"/>
          </p:cNvSpPr>
          <p:nvPr>
            <p:ph type="ftr" sz="quarter" idx="9"/>
          </p:nvPr>
        </p:nvSpPr>
        <p:spPr/>
        <p:txBody>
          <a:bodyPr/>
          <a:lstStyle>
            <a:lvl1pPr>
              <a:defRPr/>
            </a:lvl1pPr>
          </a:lstStyle>
          <a:p>
            <a:pPr lvl="0"/>
            <a:r>
              <a:rPr lang="cs-CZ"/>
              <a:t>Prostor pro doplňující informace, poznámky</a:t>
            </a:r>
          </a:p>
        </p:txBody>
      </p:sp>
      <p:sp>
        <p:nvSpPr>
          <p:cNvPr id="6" name="Zástupný symbol pro číslo snímku 5">
            <a:extLst>
              <a:ext uri="{FF2B5EF4-FFF2-40B4-BE49-F238E27FC236}">
                <a16:creationId xmlns:a16="http://schemas.microsoft.com/office/drawing/2014/main" id="{C524EA39-1BE6-7DCD-5409-088EFB409FB4}"/>
              </a:ext>
            </a:extLst>
          </p:cNvPr>
          <p:cNvSpPr txBox="1">
            <a:spLocks noGrp="1"/>
          </p:cNvSpPr>
          <p:nvPr>
            <p:ph type="sldNum" sz="quarter" idx="8"/>
          </p:nvPr>
        </p:nvSpPr>
        <p:spPr/>
        <p:txBody>
          <a:bodyPr/>
          <a:lstStyle>
            <a:lvl1pPr>
              <a:defRPr/>
            </a:lvl1pPr>
          </a:lstStyle>
          <a:p>
            <a:pPr lvl="0"/>
            <a:fld id="{ECCE0CC3-A0B1-664B-AF6D-AFD375ADCFC9}" type="slidenum">
              <a:t>‹#›</a:t>
            </a:fld>
            <a:endParaRPr lang="cs-CZ"/>
          </a:p>
        </p:txBody>
      </p:sp>
    </p:spTree>
    <p:extLst>
      <p:ext uri="{BB962C8B-B14F-4D97-AF65-F5344CB8AC3E}">
        <p14:creationId xmlns:p14="http://schemas.microsoft.com/office/powerpoint/2010/main" val="34177082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DCB1D5-3E0E-D7D8-A388-8DB914C080B9}"/>
              </a:ext>
            </a:extLst>
          </p:cNvPr>
          <p:cNvSpPr txBox="1">
            <a:spLocks noGrp="1"/>
          </p:cNvSpPr>
          <p:nvPr>
            <p:ph type="title"/>
          </p:nvPr>
        </p:nvSpPr>
        <p:spPr>
          <a:xfrm>
            <a:off x="630241" y="274640"/>
            <a:ext cx="7886700" cy="993779"/>
          </a:xfrm>
        </p:spPr>
        <p:txBody>
          <a:bodyPr/>
          <a:lstStyle>
            <a:lvl1pPr>
              <a:defRPr/>
            </a:lvl1pPr>
          </a:lstStyle>
          <a:p>
            <a:pPr lvl="0"/>
            <a:r>
              <a:rPr lang="cs-CZ"/>
              <a:t>Kliknutím lze upravit styl.</a:t>
            </a:r>
          </a:p>
        </p:txBody>
      </p:sp>
      <p:sp>
        <p:nvSpPr>
          <p:cNvPr id="3" name="Zástupný text 2">
            <a:extLst>
              <a:ext uri="{FF2B5EF4-FFF2-40B4-BE49-F238E27FC236}">
                <a16:creationId xmlns:a16="http://schemas.microsoft.com/office/drawing/2014/main" id="{FDF73EA3-B6F6-FE7C-B8DA-2C9A9D2B48F5}"/>
              </a:ext>
            </a:extLst>
          </p:cNvPr>
          <p:cNvSpPr txBox="1">
            <a:spLocks noGrp="1"/>
          </p:cNvSpPr>
          <p:nvPr>
            <p:ph type="body" idx="1"/>
          </p:nvPr>
        </p:nvSpPr>
        <p:spPr>
          <a:xfrm>
            <a:off x="630241" y="1260472"/>
            <a:ext cx="3868734" cy="619121"/>
          </a:xfrm>
        </p:spPr>
        <p:txBody>
          <a:bodyPr anchor="b"/>
          <a:lstStyle>
            <a:lvl1pPr>
              <a:defRPr sz="2400" b="1"/>
            </a:lvl1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70F92BC4-FABE-87A6-0E43-62089F1D2F8A}"/>
              </a:ext>
            </a:extLst>
          </p:cNvPr>
          <p:cNvSpPr txBox="1">
            <a:spLocks noGrp="1"/>
          </p:cNvSpPr>
          <p:nvPr>
            <p:ph idx="2"/>
          </p:nvPr>
        </p:nvSpPr>
        <p:spPr>
          <a:xfrm>
            <a:off x="630241" y="1879604"/>
            <a:ext cx="3868734" cy="2762246"/>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80786AD-5339-D55A-9444-FEDC492CF082}"/>
              </a:ext>
            </a:extLst>
          </p:cNvPr>
          <p:cNvSpPr txBox="1">
            <a:spLocks noGrp="1"/>
          </p:cNvSpPr>
          <p:nvPr>
            <p:ph type="body" idx="3"/>
          </p:nvPr>
        </p:nvSpPr>
        <p:spPr>
          <a:xfrm>
            <a:off x="4629150" y="1260472"/>
            <a:ext cx="3887791" cy="619121"/>
          </a:xfrm>
        </p:spPr>
        <p:txBody>
          <a:bodyPr anchor="b"/>
          <a:lstStyle>
            <a:lvl1pPr>
              <a:defRPr sz="2400" b="1"/>
            </a:lvl1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0E41B60-B723-B10C-2271-4ACE2D1202E4}"/>
              </a:ext>
            </a:extLst>
          </p:cNvPr>
          <p:cNvSpPr txBox="1">
            <a:spLocks noGrp="1"/>
          </p:cNvSpPr>
          <p:nvPr>
            <p:ph idx="4"/>
          </p:nvPr>
        </p:nvSpPr>
        <p:spPr>
          <a:xfrm>
            <a:off x="4629150" y="1879604"/>
            <a:ext cx="3887791" cy="2762246"/>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zápatí 6">
            <a:extLst>
              <a:ext uri="{FF2B5EF4-FFF2-40B4-BE49-F238E27FC236}">
                <a16:creationId xmlns:a16="http://schemas.microsoft.com/office/drawing/2014/main" id="{6FD8EE8C-654A-27D4-6C94-242DBC25B660}"/>
              </a:ext>
            </a:extLst>
          </p:cNvPr>
          <p:cNvSpPr txBox="1">
            <a:spLocks noGrp="1"/>
          </p:cNvSpPr>
          <p:nvPr>
            <p:ph type="ftr" sz="quarter" idx="9"/>
          </p:nvPr>
        </p:nvSpPr>
        <p:spPr/>
        <p:txBody>
          <a:bodyPr/>
          <a:lstStyle>
            <a:lvl1pPr>
              <a:defRPr/>
            </a:lvl1pPr>
          </a:lstStyle>
          <a:p>
            <a:pPr lvl="0"/>
            <a:r>
              <a:rPr lang="cs-CZ"/>
              <a:t>Prostor pro doplňující informace, poznámky</a:t>
            </a:r>
          </a:p>
        </p:txBody>
      </p:sp>
      <p:sp>
        <p:nvSpPr>
          <p:cNvPr id="8" name="Zástupný symbol pro číslo snímku 7">
            <a:extLst>
              <a:ext uri="{FF2B5EF4-FFF2-40B4-BE49-F238E27FC236}">
                <a16:creationId xmlns:a16="http://schemas.microsoft.com/office/drawing/2014/main" id="{947953F1-2ADC-62E7-0586-EEF818ED9A70}"/>
              </a:ext>
            </a:extLst>
          </p:cNvPr>
          <p:cNvSpPr txBox="1">
            <a:spLocks noGrp="1"/>
          </p:cNvSpPr>
          <p:nvPr>
            <p:ph type="sldNum" sz="quarter" idx="8"/>
          </p:nvPr>
        </p:nvSpPr>
        <p:spPr/>
        <p:txBody>
          <a:bodyPr/>
          <a:lstStyle>
            <a:lvl1pPr>
              <a:defRPr/>
            </a:lvl1pPr>
          </a:lstStyle>
          <a:p>
            <a:pPr lvl="0"/>
            <a:fld id="{509BAF88-30BC-7C40-A5A2-94A58BA0B8EF}" type="slidenum">
              <a:t>‹#›</a:t>
            </a:fld>
            <a:endParaRPr lang="cs-CZ"/>
          </a:p>
        </p:txBody>
      </p:sp>
    </p:spTree>
    <p:extLst>
      <p:ext uri="{BB962C8B-B14F-4D97-AF65-F5344CB8AC3E}">
        <p14:creationId xmlns:p14="http://schemas.microsoft.com/office/powerpoint/2010/main" val="40780750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320FB9-E754-DE06-2CC2-713999C30BA4}"/>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symbol pro zápatí 2">
            <a:extLst>
              <a:ext uri="{FF2B5EF4-FFF2-40B4-BE49-F238E27FC236}">
                <a16:creationId xmlns:a16="http://schemas.microsoft.com/office/drawing/2014/main" id="{4A0FE9CF-63F4-0A18-3262-4885D0677C7B}"/>
              </a:ext>
            </a:extLst>
          </p:cNvPr>
          <p:cNvSpPr txBox="1">
            <a:spLocks noGrp="1"/>
          </p:cNvSpPr>
          <p:nvPr>
            <p:ph type="ftr" sz="quarter" idx="9"/>
          </p:nvPr>
        </p:nvSpPr>
        <p:spPr/>
        <p:txBody>
          <a:bodyPr/>
          <a:lstStyle>
            <a:lvl1pPr>
              <a:defRPr/>
            </a:lvl1pPr>
          </a:lstStyle>
          <a:p>
            <a:pPr lvl="0"/>
            <a:r>
              <a:rPr lang="cs-CZ"/>
              <a:t>Prostor pro doplňující informace, poznámky</a:t>
            </a:r>
          </a:p>
        </p:txBody>
      </p:sp>
      <p:sp>
        <p:nvSpPr>
          <p:cNvPr id="4" name="Zástupný symbol pro číslo snímku 3">
            <a:extLst>
              <a:ext uri="{FF2B5EF4-FFF2-40B4-BE49-F238E27FC236}">
                <a16:creationId xmlns:a16="http://schemas.microsoft.com/office/drawing/2014/main" id="{273AD613-94C4-74A1-3FD5-821E3D35852B}"/>
              </a:ext>
            </a:extLst>
          </p:cNvPr>
          <p:cNvSpPr txBox="1">
            <a:spLocks noGrp="1"/>
          </p:cNvSpPr>
          <p:nvPr>
            <p:ph type="sldNum" sz="quarter" idx="8"/>
          </p:nvPr>
        </p:nvSpPr>
        <p:spPr/>
        <p:txBody>
          <a:bodyPr/>
          <a:lstStyle>
            <a:lvl1pPr>
              <a:defRPr/>
            </a:lvl1pPr>
          </a:lstStyle>
          <a:p>
            <a:pPr lvl="0"/>
            <a:fld id="{DCA12863-E94D-C340-B6A2-3013AE553F82}" type="slidenum">
              <a:t>‹#›</a:t>
            </a:fld>
            <a:endParaRPr lang="cs-CZ"/>
          </a:p>
        </p:txBody>
      </p:sp>
    </p:spTree>
    <p:extLst>
      <p:ext uri="{BB962C8B-B14F-4D97-AF65-F5344CB8AC3E}">
        <p14:creationId xmlns:p14="http://schemas.microsoft.com/office/powerpoint/2010/main" val="1655908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id="{3C8558B9-0CB2-4D33-07D8-47FA00A3B3E3}"/>
              </a:ext>
            </a:extLst>
          </p:cNvPr>
          <p:cNvSpPr txBox="1">
            <a:spLocks noGrp="1"/>
          </p:cNvSpPr>
          <p:nvPr>
            <p:ph type="ftr" sz="quarter" idx="9"/>
          </p:nvPr>
        </p:nvSpPr>
        <p:spPr/>
        <p:txBody>
          <a:bodyPr/>
          <a:lstStyle>
            <a:lvl1pPr>
              <a:defRPr/>
            </a:lvl1pPr>
          </a:lstStyle>
          <a:p>
            <a:pPr lvl="0"/>
            <a:r>
              <a:rPr lang="cs-CZ"/>
              <a:t>Prostor pro doplňující informace, poznámky</a:t>
            </a:r>
          </a:p>
        </p:txBody>
      </p:sp>
      <p:sp>
        <p:nvSpPr>
          <p:cNvPr id="3" name="Zástupný symbol pro číslo snímku 2">
            <a:extLst>
              <a:ext uri="{FF2B5EF4-FFF2-40B4-BE49-F238E27FC236}">
                <a16:creationId xmlns:a16="http://schemas.microsoft.com/office/drawing/2014/main" id="{5C600929-E72A-5318-3354-A1F1AA36EA95}"/>
              </a:ext>
            </a:extLst>
          </p:cNvPr>
          <p:cNvSpPr txBox="1">
            <a:spLocks noGrp="1"/>
          </p:cNvSpPr>
          <p:nvPr>
            <p:ph type="sldNum" sz="quarter" idx="8"/>
          </p:nvPr>
        </p:nvSpPr>
        <p:spPr/>
        <p:txBody>
          <a:bodyPr/>
          <a:lstStyle>
            <a:lvl1pPr>
              <a:defRPr/>
            </a:lvl1pPr>
          </a:lstStyle>
          <a:p>
            <a:pPr lvl="0"/>
            <a:fld id="{47D061C1-4E1A-4B4B-A0C2-96C5C61AD834}" type="slidenum">
              <a:t>‹#›</a:t>
            </a:fld>
            <a:endParaRPr lang="cs-CZ"/>
          </a:p>
        </p:txBody>
      </p:sp>
    </p:spTree>
    <p:extLst>
      <p:ext uri="{BB962C8B-B14F-4D97-AF65-F5344CB8AC3E}">
        <p14:creationId xmlns:p14="http://schemas.microsoft.com/office/powerpoint/2010/main" val="1904375948"/>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370B28F-D83E-BF58-0A03-AEE8085D73CB}"/>
              </a:ext>
            </a:extLst>
          </p:cNvPr>
          <p:cNvSpPr txBox="1">
            <a:spLocks noGrp="1"/>
          </p:cNvSpPr>
          <p:nvPr>
            <p:ph type="title"/>
          </p:nvPr>
        </p:nvSpPr>
        <p:spPr>
          <a:xfrm>
            <a:off x="630241" y="342900"/>
            <a:ext cx="2949570" cy="1200150"/>
          </a:xfrm>
        </p:spPr>
        <p:txBody>
          <a:bodyPr anchor="b"/>
          <a:lstStyle>
            <a:lvl1pPr>
              <a:defRPr sz="3200"/>
            </a:lvl1pPr>
          </a:lstStyle>
          <a:p>
            <a:pPr lvl="0"/>
            <a:r>
              <a:rPr lang="cs-CZ"/>
              <a:t>Kliknutím lze upravit styl.</a:t>
            </a:r>
          </a:p>
        </p:txBody>
      </p:sp>
      <p:sp>
        <p:nvSpPr>
          <p:cNvPr id="3" name="Zástupný obsah 2">
            <a:extLst>
              <a:ext uri="{FF2B5EF4-FFF2-40B4-BE49-F238E27FC236}">
                <a16:creationId xmlns:a16="http://schemas.microsoft.com/office/drawing/2014/main" id="{16EEE6A4-78DD-84B4-01D1-C972F40D4C30}"/>
              </a:ext>
            </a:extLst>
          </p:cNvPr>
          <p:cNvSpPr txBox="1">
            <a:spLocks noGrp="1"/>
          </p:cNvSpPr>
          <p:nvPr>
            <p:ph idx="1"/>
          </p:nvPr>
        </p:nvSpPr>
        <p:spPr>
          <a:xfrm>
            <a:off x="3887791" y="741358"/>
            <a:ext cx="4629150" cy="3654427"/>
          </a:xfrm>
        </p:spPr>
        <p:txBody>
          <a:bodyPr/>
          <a:lstStyle>
            <a:lvl1pPr>
              <a:defRPr/>
            </a:lvl1pPr>
            <a:lvl2pPr>
              <a:defRPr sz="2800"/>
            </a:lvl2pPr>
            <a:lvl3pPr>
              <a:defRPr sz="2400"/>
            </a:lvl3pPr>
            <a:lvl4pPr>
              <a:defRPr sz="2000"/>
            </a:lvl4pPr>
            <a:lvl5pPr>
              <a:defRPr sz="20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1120FC87-D9C3-B4EF-95A5-0C23A4318133}"/>
              </a:ext>
            </a:extLst>
          </p:cNvPr>
          <p:cNvSpPr txBox="1">
            <a:spLocks noGrp="1"/>
          </p:cNvSpPr>
          <p:nvPr>
            <p:ph type="body" idx="2"/>
          </p:nvPr>
        </p:nvSpPr>
        <p:spPr>
          <a:xfrm>
            <a:off x="630241" y="1543050"/>
            <a:ext cx="2949570" cy="2859091"/>
          </a:xfrm>
        </p:spPr>
        <p:txBody>
          <a:bodyPr/>
          <a:lstStyle>
            <a:lvl1pPr>
              <a:defRPr sz="1600"/>
            </a:lvl1pPr>
          </a:lstStyle>
          <a:p>
            <a:pPr lvl="0"/>
            <a:r>
              <a:rPr lang="cs-CZ"/>
              <a:t>Po kliknutí můžete upravovat styly textu v předloze.</a:t>
            </a:r>
          </a:p>
        </p:txBody>
      </p:sp>
      <p:sp>
        <p:nvSpPr>
          <p:cNvPr id="5" name="Zástupný symbol pro zápatí 4">
            <a:extLst>
              <a:ext uri="{FF2B5EF4-FFF2-40B4-BE49-F238E27FC236}">
                <a16:creationId xmlns:a16="http://schemas.microsoft.com/office/drawing/2014/main" id="{BAC74017-B74B-6E16-490D-20DD5CA915D7}"/>
              </a:ext>
            </a:extLst>
          </p:cNvPr>
          <p:cNvSpPr txBox="1">
            <a:spLocks noGrp="1"/>
          </p:cNvSpPr>
          <p:nvPr>
            <p:ph type="ftr" sz="quarter" idx="9"/>
          </p:nvPr>
        </p:nvSpPr>
        <p:spPr/>
        <p:txBody>
          <a:bodyPr/>
          <a:lstStyle>
            <a:lvl1pPr>
              <a:defRPr/>
            </a:lvl1pPr>
          </a:lstStyle>
          <a:p>
            <a:pPr lvl="0"/>
            <a:r>
              <a:rPr lang="cs-CZ"/>
              <a:t>Prostor pro doplňující informace, poznámky</a:t>
            </a:r>
          </a:p>
        </p:txBody>
      </p:sp>
      <p:sp>
        <p:nvSpPr>
          <p:cNvPr id="6" name="Zástupný symbol pro číslo snímku 5">
            <a:extLst>
              <a:ext uri="{FF2B5EF4-FFF2-40B4-BE49-F238E27FC236}">
                <a16:creationId xmlns:a16="http://schemas.microsoft.com/office/drawing/2014/main" id="{2A9D060C-B8C0-2E97-A17E-C7035593FAC2}"/>
              </a:ext>
            </a:extLst>
          </p:cNvPr>
          <p:cNvSpPr txBox="1">
            <a:spLocks noGrp="1"/>
          </p:cNvSpPr>
          <p:nvPr>
            <p:ph type="sldNum" sz="quarter" idx="8"/>
          </p:nvPr>
        </p:nvSpPr>
        <p:spPr/>
        <p:txBody>
          <a:bodyPr/>
          <a:lstStyle>
            <a:lvl1pPr>
              <a:defRPr/>
            </a:lvl1pPr>
          </a:lstStyle>
          <a:p>
            <a:pPr lvl="0"/>
            <a:fld id="{57B385FA-AB03-6549-B4F5-4838A97008D1}" type="slidenum">
              <a:t>‹#›</a:t>
            </a:fld>
            <a:endParaRPr lang="cs-CZ"/>
          </a:p>
        </p:txBody>
      </p:sp>
    </p:spTree>
    <p:extLst>
      <p:ext uri="{BB962C8B-B14F-4D97-AF65-F5344CB8AC3E}">
        <p14:creationId xmlns:p14="http://schemas.microsoft.com/office/powerpoint/2010/main" val="1325669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74C63C-6B28-CFED-2832-E48E36D77313}"/>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obsah 2">
            <a:extLst>
              <a:ext uri="{FF2B5EF4-FFF2-40B4-BE49-F238E27FC236}">
                <a16:creationId xmlns:a16="http://schemas.microsoft.com/office/drawing/2014/main" id="{E159E38D-0ED9-E14B-827B-5BBD26DE23CE}"/>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2110225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074A6D9-9CC0-F258-2883-6F736A316872}"/>
              </a:ext>
            </a:extLst>
          </p:cNvPr>
          <p:cNvSpPr txBox="1">
            <a:spLocks noGrp="1"/>
          </p:cNvSpPr>
          <p:nvPr>
            <p:ph type="title"/>
          </p:nvPr>
        </p:nvSpPr>
        <p:spPr>
          <a:xfrm>
            <a:off x="630241" y="342900"/>
            <a:ext cx="2949570" cy="1200150"/>
          </a:xfrm>
        </p:spPr>
        <p:txBody>
          <a:bodyPr anchor="b"/>
          <a:lstStyle>
            <a:lvl1pPr>
              <a:defRPr sz="3200"/>
            </a:lvl1pPr>
          </a:lstStyle>
          <a:p>
            <a:pPr lvl="0"/>
            <a:r>
              <a:rPr lang="cs-CZ"/>
              <a:t>Kliknutím lze upravit styl.</a:t>
            </a:r>
          </a:p>
        </p:txBody>
      </p:sp>
      <p:sp>
        <p:nvSpPr>
          <p:cNvPr id="3" name="Zástupný symbol obrázku 2">
            <a:extLst>
              <a:ext uri="{FF2B5EF4-FFF2-40B4-BE49-F238E27FC236}">
                <a16:creationId xmlns:a16="http://schemas.microsoft.com/office/drawing/2014/main" id="{2E9FC179-4F32-26E3-BCE5-1152A15D6E2D}"/>
              </a:ext>
            </a:extLst>
          </p:cNvPr>
          <p:cNvSpPr txBox="1">
            <a:spLocks noGrp="1"/>
          </p:cNvSpPr>
          <p:nvPr>
            <p:ph type="pic" idx="1"/>
          </p:nvPr>
        </p:nvSpPr>
        <p:spPr>
          <a:xfrm>
            <a:off x="3887791" y="741358"/>
            <a:ext cx="4629150" cy="3654427"/>
          </a:xfrm>
        </p:spPr>
        <p:txBody>
          <a:bodyPr/>
          <a:lstStyle>
            <a:lvl1pPr>
              <a:defRPr/>
            </a:lvl1pPr>
          </a:lstStyle>
          <a:p>
            <a:pPr lvl="0"/>
            <a:endParaRPr lang="cs-CZ"/>
          </a:p>
        </p:txBody>
      </p:sp>
      <p:sp>
        <p:nvSpPr>
          <p:cNvPr id="4" name="Zástupný text 3">
            <a:extLst>
              <a:ext uri="{FF2B5EF4-FFF2-40B4-BE49-F238E27FC236}">
                <a16:creationId xmlns:a16="http://schemas.microsoft.com/office/drawing/2014/main" id="{406A813E-F78C-48B2-65E3-4D4906CB565D}"/>
              </a:ext>
            </a:extLst>
          </p:cNvPr>
          <p:cNvSpPr txBox="1">
            <a:spLocks noGrp="1"/>
          </p:cNvSpPr>
          <p:nvPr>
            <p:ph type="body" idx="2"/>
          </p:nvPr>
        </p:nvSpPr>
        <p:spPr>
          <a:xfrm>
            <a:off x="630241" y="1543050"/>
            <a:ext cx="2949570" cy="2859091"/>
          </a:xfrm>
        </p:spPr>
        <p:txBody>
          <a:bodyPr/>
          <a:lstStyle>
            <a:lvl1pPr>
              <a:defRPr sz="1600"/>
            </a:lvl1pPr>
          </a:lstStyle>
          <a:p>
            <a:pPr lvl="0"/>
            <a:r>
              <a:rPr lang="cs-CZ"/>
              <a:t>Po kliknutí můžete upravovat styly textu v předloze.</a:t>
            </a:r>
          </a:p>
        </p:txBody>
      </p:sp>
      <p:sp>
        <p:nvSpPr>
          <p:cNvPr id="5" name="Zástupný symbol pro zápatí 4">
            <a:extLst>
              <a:ext uri="{FF2B5EF4-FFF2-40B4-BE49-F238E27FC236}">
                <a16:creationId xmlns:a16="http://schemas.microsoft.com/office/drawing/2014/main" id="{C9E4A8CD-7A2E-6E2A-EF08-F9D88F6D167E}"/>
              </a:ext>
            </a:extLst>
          </p:cNvPr>
          <p:cNvSpPr txBox="1">
            <a:spLocks noGrp="1"/>
          </p:cNvSpPr>
          <p:nvPr>
            <p:ph type="ftr" sz="quarter" idx="9"/>
          </p:nvPr>
        </p:nvSpPr>
        <p:spPr/>
        <p:txBody>
          <a:bodyPr/>
          <a:lstStyle>
            <a:lvl1pPr>
              <a:defRPr/>
            </a:lvl1pPr>
          </a:lstStyle>
          <a:p>
            <a:pPr lvl="0"/>
            <a:r>
              <a:rPr lang="cs-CZ"/>
              <a:t>Prostor pro doplňující informace, poznámky</a:t>
            </a:r>
          </a:p>
        </p:txBody>
      </p:sp>
      <p:sp>
        <p:nvSpPr>
          <p:cNvPr id="6" name="Zástupný symbol pro číslo snímku 5">
            <a:extLst>
              <a:ext uri="{FF2B5EF4-FFF2-40B4-BE49-F238E27FC236}">
                <a16:creationId xmlns:a16="http://schemas.microsoft.com/office/drawing/2014/main" id="{AD2CDD27-3F5B-0CD0-42BC-7A42A034D5CC}"/>
              </a:ext>
            </a:extLst>
          </p:cNvPr>
          <p:cNvSpPr txBox="1">
            <a:spLocks noGrp="1"/>
          </p:cNvSpPr>
          <p:nvPr>
            <p:ph type="sldNum" sz="quarter" idx="8"/>
          </p:nvPr>
        </p:nvSpPr>
        <p:spPr/>
        <p:txBody>
          <a:bodyPr/>
          <a:lstStyle>
            <a:lvl1pPr>
              <a:defRPr/>
            </a:lvl1pPr>
          </a:lstStyle>
          <a:p>
            <a:pPr lvl="0"/>
            <a:fld id="{932CFBDC-F140-2B41-BC56-9351D19C5FA9}" type="slidenum">
              <a:t>‹#›</a:t>
            </a:fld>
            <a:endParaRPr lang="cs-CZ"/>
          </a:p>
        </p:txBody>
      </p:sp>
    </p:spTree>
    <p:extLst>
      <p:ext uri="{BB962C8B-B14F-4D97-AF65-F5344CB8AC3E}">
        <p14:creationId xmlns:p14="http://schemas.microsoft.com/office/powerpoint/2010/main" val="367194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6F0EA3A-184A-ACE8-DB01-9D3554F430A9}"/>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symbol pro svislý text 2">
            <a:extLst>
              <a:ext uri="{FF2B5EF4-FFF2-40B4-BE49-F238E27FC236}">
                <a16:creationId xmlns:a16="http://schemas.microsoft.com/office/drawing/2014/main" id="{E9AA86B8-9CF3-12BA-6338-DEDCA8F292E0}"/>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a:extLst>
              <a:ext uri="{FF2B5EF4-FFF2-40B4-BE49-F238E27FC236}">
                <a16:creationId xmlns:a16="http://schemas.microsoft.com/office/drawing/2014/main" id="{84B1585A-E38D-003D-D5EC-3D3B0C161785}"/>
              </a:ext>
            </a:extLst>
          </p:cNvPr>
          <p:cNvSpPr txBox="1">
            <a:spLocks noGrp="1"/>
          </p:cNvSpPr>
          <p:nvPr>
            <p:ph type="ftr" sz="quarter" idx="9"/>
          </p:nvPr>
        </p:nvSpPr>
        <p:spPr/>
        <p:txBody>
          <a:bodyPr/>
          <a:lstStyle>
            <a:lvl1pPr>
              <a:defRPr/>
            </a:lvl1pPr>
          </a:lstStyle>
          <a:p>
            <a:pPr lvl="0"/>
            <a:r>
              <a:rPr lang="cs-CZ"/>
              <a:t>Prostor pro doplňující informace, poznámky</a:t>
            </a:r>
          </a:p>
        </p:txBody>
      </p:sp>
      <p:sp>
        <p:nvSpPr>
          <p:cNvPr id="5" name="Zástupný symbol pro číslo snímku 4">
            <a:extLst>
              <a:ext uri="{FF2B5EF4-FFF2-40B4-BE49-F238E27FC236}">
                <a16:creationId xmlns:a16="http://schemas.microsoft.com/office/drawing/2014/main" id="{F9879936-69D3-D1D8-81C8-2F2511253229}"/>
              </a:ext>
            </a:extLst>
          </p:cNvPr>
          <p:cNvSpPr txBox="1">
            <a:spLocks noGrp="1"/>
          </p:cNvSpPr>
          <p:nvPr>
            <p:ph type="sldNum" sz="quarter" idx="8"/>
          </p:nvPr>
        </p:nvSpPr>
        <p:spPr/>
        <p:txBody>
          <a:bodyPr/>
          <a:lstStyle>
            <a:lvl1pPr>
              <a:defRPr/>
            </a:lvl1pPr>
          </a:lstStyle>
          <a:p>
            <a:pPr lvl="0"/>
            <a:fld id="{AB9CFCCD-B818-2D4F-922B-9CB82FAD9493}" type="slidenum">
              <a:t>‹#›</a:t>
            </a:fld>
            <a:endParaRPr lang="cs-CZ"/>
          </a:p>
        </p:txBody>
      </p:sp>
    </p:spTree>
    <p:extLst>
      <p:ext uri="{BB962C8B-B14F-4D97-AF65-F5344CB8AC3E}">
        <p14:creationId xmlns:p14="http://schemas.microsoft.com/office/powerpoint/2010/main" val="9841043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C2AD0A70-0E11-EA41-0955-504DF5E1B932}"/>
              </a:ext>
            </a:extLst>
          </p:cNvPr>
          <p:cNvSpPr txBox="1">
            <a:spLocks noGrp="1"/>
          </p:cNvSpPr>
          <p:nvPr>
            <p:ph type="title" orient="vert"/>
          </p:nvPr>
        </p:nvSpPr>
        <p:spPr>
          <a:xfrm>
            <a:off x="6578595" y="195260"/>
            <a:ext cx="2108204" cy="4402141"/>
          </a:xfrm>
        </p:spPr>
        <p:txBody>
          <a:bodyPr vert="eaVert"/>
          <a:lstStyle>
            <a:lvl1pPr>
              <a:defRPr/>
            </a:lvl1pPr>
          </a:lstStyle>
          <a:p>
            <a:pPr lvl="0"/>
            <a:r>
              <a:rPr lang="cs-CZ"/>
              <a:t>Kliknutím lze upravit styl.</a:t>
            </a:r>
          </a:p>
        </p:txBody>
      </p:sp>
      <p:sp>
        <p:nvSpPr>
          <p:cNvPr id="3" name="Zástupný symbol pro svislý text 2">
            <a:extLst>
              <a:ext uri="{FF2B5EF4-FFF2-40B4-BE49-F238E27FC236}">
                <a16:creationId xmlns:a16="http://schemas.microsoft.com/office/drawing/2014/main" id="{8AEFAAA6-CA1F-BEF0-1A2A-72C764EC2E48}"/>
              </a:ext>
            </a:extLst>
          </p:cNvPr>
          <p:cNvSpPr txBox="1">
            <a:spLocks noGrp="1"/>
          </p:cNvSpPr>
          <p:nvPr>
            <p:ph type="body" orient="vert" idx="1"/>
          </p:nvPr>
        </p:nvSpPr>
        <p:spPr>
          <a:xfrm>
            <a:off x="252410" y="195260"/>
            <a:ext cx="6173791" cy="4402141"/>
          </a:xfrm>
        </p:spPr>
        <p:txBody>
          <a:bodyPr vert="eaVert"/>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zápatí 3">
            <a:extLst>
              <a:ext uri="{FF2B5EF4-FFF2-40B4-BE49-F238E27FC236}">
                <a16:creationId xmlns:a16="http://schemas.microsoft.com/office/drawing/2014/main" id="{E5CD01D5-E54D-23E6-4289-B7C47D28E6D8}"/>
              </a:ext>
            </a:extLst>
          </p:cNvPr>
          <p:cNvSpPr txBox="1">
            <a:spLocks noGrp="1"/>
          </p:cNvSpPr>
          <p:nvPr>
            <p:ph type="ftr" sz="quarter" idx="9"/>
          </p:nvPr>
        </p:nvSpPr>
        <p:spPr/>
        <p:txBody>
          <a:bodyPr/>
          <a:lstStyle>
            <a:lvl1pPr>
              <a:defRPr/>
            </a:lvl1pPr>
          </a:lstStyle>
          <a:p>
            <a:pPr lvl="0"/>
            <a:r>
              <a:rPr lang="cs-CZ"/>
              <a:t>Prostor pro doplňující informace, poznámky</a:t>
            </a:r>
          </a:p>
        </p:txBody>
      </p:sp>
      <p:sp>
        <p:nvSpPr>
          <p:cNvPr id="5" name="Zástupný symbol pro číslo snímku 4">
            <a:extLst>
              <a:ext uri="{FF2B5EF4-FFF2-40B4-BE49-F238E27FC236}">
                <a16:creationId xmlns:a16="http://schemas.microsoft.com/office/drawing/2014/main" id="{98DA4AE9-2B48-17B5-38A3-13F360642D9D}"/>
              </a:ext>
            </a:extLst>
          </p:cNvPr>
          <p:cNvSpPr txBox="1">
            <a:spLocks noGrp="1"/>
          </p:cNvSpPr>
          <p:nvPr>
            <p:ph type="sldNum" sz="quarter" idx="8"/>
          </p:nvPr>
        </p:nvSpPr>
        <p:spPr/>
        <p:txBody>
          <a:bodyPr/>
          <a:lstStyle>
            <a:lvl1pPr>
              <a:defRPr/>
            </a:lvl1pPr>
          </a:lstStyle>
          <a:p>
            <a:pPr lvl="0"/>
            <a:fld id="{6714296C-9374-204F-9DE8-4FDE1FD96B27}" type="slidenum">
              <a:t>‹#›</a:t>
            </a:fld>
            <a:endParaRPr lang="cs-CZ"/>
          </a:p>
        </p:txBody>
      </p:sp>
    </p:spTree>
    <p:extLst>
      <p:ext uri="{BB962C8B-B14F-4D97-AF65-F5344CB8AC3E}">
        <p14:creationId xmlns:p14="http://schemas.microsoft.com/office/powerpoint/2010/main" val="405687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C5D1656-8739-74EE-F63B-EC561DD26F13}"/>
              </a:ext>
            </a:extLst>
          </p:cNvPr>
          <p:cNvSpPr txBox="1">
            <a:spLocks noGrp="1"/>
          </p:cNvSpPr>
          <p:nvPr>
            <p:ph type="ctrTitle"/>
          </p:nvPr>
        </p:nvSpPr>
        <p:spPr>
          <a:xfrm>
            <a:off x="1143000" y="841376"/>
            <a:ext cx="6858000" cy="1790696"/>
          </a:xfrm>
        </p:spPr>
        <p:txBody>
          <a:bodyPr anchor="b" anchorCtr="1"/>
          <a:lstStyle>
            <a:lvl1pPr algn="ctr">
              <a:defRPr sz="6000"/>
            </a:lvl1pPr>
          </a:lstStyle>
          <a:p>
            <a:pPr lvl="0"/>
            <a:r>
              <a:rPr lang="cs-CZ"/>
              <a:t>Kliknutím lze upravit styl.</a:t>
            </a:r>
          </a:p>
        </p:txBody>
      </p:sp>
      <p:sp>
        <p:nvSpPr>
          <p:cNvPr id="3" name="Podnadpis 2">
            <a:extLst>
              <a:ext uri="{FF2B5EF4-FFF2-40B4-BE49-F238E27FC236}">
                <a16:creationId xmlns:a16="http://schemas.microsoft.com/office/drawing/2014/main" id="{273815C3-B9CB-2BB3-64D5-481F4E853683}"/>
              </a:ext>
            </a:extLst>
          </p:cNvPr>
          <p:cNvSpPr txBox="1">
            <a:spLocks noGrp="1"/>
          </p:cNvSpPr>
          <p:nvPr>
            <p:ph type="subTitle" idx="1"/>
          </p:nvPr>
        </p:nvSpPr>
        <p:spPr>
          <a:xfrm>
            <a:off x="1143000" y="2701923"/>
            <a:ext cx="6858000" cy="1241426"/>
          </a:xfrm>
        </p:spPr>
        <p:txBody>
          <a:bodyPr anchorCtr="1"/>
          <a:lstStyle>
            <a:lvl1pPr algn="ctr">
              <a:defRPr sz="2400"/>
            </a:lvl1pPr>
          </a:lstStyle>
          <a:p>
            <a:pPr lvl="0"/>
            <a:r>
              <a:rPr lang="cs-CZ"/>
              <a:t>Kliknutím můžete upravit styl předlohy.</a:t>
            </a:r>
          </a:p>
        </p:txBody>
      </p:sp>
    </p:spTree>
    <p:extLst>
      <p:ext uri="{BB962C8B-B14F-4D97-AF65-F5344CB8AC3E}">
        <p14:creationId xmlns:p14="http://schemas.microsoft.com/office/powerpoint/2010/main" val="28363916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49452C-24B4-B4FA-E7C1-57551E6E8BBA}"/>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obsah 2">
            <a:extLst>
              <a:ext uri="{FF2B5EF4-FFF2-40B4-BE49-F238E27FC236}">
                <a16:creationId xmlns:a16="http://schemas.microsoft.com/office/drawing/2014/main" id="{2E9A193E-81F2-B8BE-70A4-C6B138292F67}"/>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334687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898CD2F-8918-109A-EA77-03E598F5D18A}"/>
              </a:ext>
            </a:extLst>
          </p:cNvPr>
          <p:cNvSpPr txBox="1">
            <a:spLocks noGrp="1"/>
          </p:cNvSpPr>
          <p:nvPr>
            <p:ph type="title"/>
          </p:nvPr>
        </p:nvSpPr>
        <p:spPr>
          <a:xfrm>
            <a:off x="623885" y="1282702"/>
            <a:ext cx="7886700" cy="2139952"/>
          </a:xfrm>
        </p:spPr>
        <p:txBody>
          <a:bodyPr anchor="b"/>
          <a:lstStyle>
            <a:lvl1pPr>
              <a:defRPr sz="6000"/>
            </a:lvl1pPr>
          </a:lstStyle>
          <a:p>
            <a:pPr lvl="0"/>
            <a:r>
              <a:rPr lang="cs-CZ"/>
              <a:t>Kliknutím lze upravit styl.</a:t>
            </a:r>
          </a:p>
        </p:txBody>
      </p:sp>
      <p:sp>
        <p:nvSpPr>
          <p:cNvPr id="3" name="Zástupný text 2">
            <a:extLst>
              <a:ext uri="{FF2B5EF4-FFF2-40B4-BE49-F238E27FC236}">
                <a16:creationId xmlns:a16="http://schemas.microsoft.com/office/drawing/2014/main" id="{11C17C2C-CE18-2836-F5CA-D1B6A15741F0}"/>
              </a:ext>
            </a:extLst>
          </p:cNvPr>
          <p:cNvSpPr txBox="1">
            <a:spLocks noGrp="1"/>
          </p:cNvSpPr>
          <p:nvPr>
            <p:ph type="body" idx="1"/>
          </p:nvPr>
        </p:nvSpPr>
        <p:spPr>
          <a:xfrm>
            <a:off x="623885" y="3441701"/>
            <a:ext cx="7886700" cy="1125534"/>
          </a:xfrm>
        </p:spPr>
        <p:txBody>
          <a:bodyPr/>
          <a:lstStyle>
            <a:lvl1pPr>
              <a:defRPr sz="2400">
                <a:solidFill>
                  <a:srgbClr val="898989"/>
                </a:solidFill>
              </a:defRPr>
            </a:lvl1pPr>
          </a:lstStyle>
          <a:p>
            <a:pPr lvl="0"/>
            <a:r>
              <a:rPr lang="cs-CZ"/>
              <a:t>Po kliknutí můžete upravovat styly textu v předloze.</a:t>
            </a:r>
          </a:p>
        </p:txBody>
      </p:sp>
    </p:spTree>
    <p:extLst>
      <p:ext uri="{BB962C8B-B14F-4D97-AF65-F5344CB8AC3E}">
        <p14:creationId xmlns:p14="http://schemas.microsoft.com/office/powerpoint/2010/main" val="17255053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7C3948-7A43-8498-03F9-3E4CF5F6C4F3}"/>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obsah 2">
            <a:extLst>
              <a:ext uri="{FF2B5EF4-FFF2-40B4-BE49-F238E27FC236}">
                <a16:creationId xmlns:a16="http://schemas.microsoft.com/office/drawing/2014/main" id="{18B13721-A766-9A16-BB62-5916A1DEB216}"/>
              </a:ext>
            </a:extLst>
          </p:cNvPr>
          <p:cNvSpPr txBox="1">
            <a:spLocks noGrp="1"/>
          </p:cNvSpPr>
          <p:nvPr>
            <p:ph idx="1"/>
          </p:nvPr>
        </p:nvSpPr>
        <p:spPr>
          <a:xfrm>
            <a:off x="457200" y="1203322"/>
            <a:ext cx="4038603" cy="3394079"/>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BD6EE489-EE6A-F228-21D5-D520F80B0573}"/>
              </a:ext>
            </a:extLst>
          </p:cNvPr>
          <p:cNvSpPr txBox="1">
            <a:spLocks noGrp="1"/>
          </p:cNvSpPr>
          <p:nvPr>
            <p:ph idx="2"/>
          </p:nvPr>
        </p:nvSpPr>
        <p:spPr>
          <a:xfrm>
            <a:off x="4648196" y="1203322"/>
            <a:ext cx="4038603" cy="3394079"/>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468488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86BD0EF-2627-2A4F-B7D5-2B12B71DE6E9}"/>
              </a:ext>
            </a:extLst>
          </p:cNvPr>
          <p:cNvSpPr txBox="1">
            <a:spLocks noGrp="1"/>
          </p:cNvSpPr>
          <p:nvPr>
            <p:ph type="title"/>
          </p:nvPr>
        </p:nvSpPr>
        <p:spPr>
          <a:xfrm>
            <a:off x="630241" y="274640"/>
            <a:ext cx="7886700" cy="993779"/>
          </a:xfrm>
        </p:spPr>
        <p:txBody>
          <a:bodyPr/>
          <a:lstStyle>
            <a:lvl1pPr>
              <a:defRPr/>
            </a:lvl1pPr>
          </a:lstStyle>
          <a:p>
            <a:pPr lvl="0"/>
            <a:r>
              <a:rPr lang="cs-CZ"/>
              <a:t>Kliknutím lze upravit styl.</a:t>
            </a:r>
          </a:p>
        </p:txBody>
      </p:sp>
      <p:sp>
        <p:nvSpPr>
          <p:cNvPr id="3" name="Zástupný text 2">
            <a:extLst>
              <a:ext uri="{FF2B5EF4-FFF2-40B4-BE49-F238E27FC236}">
                <a16:creationId xmlns:a16="http://schemas.microsoft.com/office/drawing/2014/main" id="{30517C6B-5F53-926C-748D-01B5590B60B3}"/>
              </a:ext>
            </a:extLst>
          </p:cNvPr>
          <p:cNvSpPr txBox="1">
            <a:spLocks noGrp="1"/>
          </p:cNvSpPr>
          <p:nvPr>
            <p:ph type="body" idx="1"/>
          </p:nvPr>
        </p:nvSpPr>
        <p:spPr>
          <a:xfrm>
            <a:off x="630241" y="1260472"/>
            <a:ext cx="3868734" cy="619121"/>
          </a:xfrm>
        </p:spPr>
        <p:txBody>
          <a:bodyPr anchor="b"/>
          <a:lstStyle>
            <a:lvl1pPr>
              <a:defRPr sz="2400" b="1"/>
            </a:lvl1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DB0D2233-A392-E9C3-E25F-0F164C39908E}"/>
              </a:ext>
            </a:extLst>
          </p:cNvPr>
          <p:cNvSpPr txBox="1">
            <a:spLocks noGrp="1"/>
          </p:cNvSpPr>
          <p:nvPr>
            <p:ph idx="2"/>
          </p:nvPr>
        </p:nvSpPr>
        <p:spPr>
          <a:xfrm>
            <a:off x="630241" y="1879604"/>
            <a:ext cx="3868734" cy="2762246"/>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79B23039-5044-AAD2-BBE9-4946F747CBF1}"/>
              </a:ext>
            </a:extLst>
          </p:cNvPr>
          <p:cNvSpPr txBox="1">
            <a:spLocks noGrp="1"/>
          </p:cNvSpPr>
          <p:nvPr>
            <p:ph type="body" idx="3"/>
          </p:nvPr>
        </p:nvSpPr>
        <p:spPr>
          <a:xfrm>
            <a:off x="4629150" y="1260472"/>
            <a:ext cx="3887791" cy="619121"/>
          </a:xfrm>
        </p:spPr>
        <p:txBody>
          <a:bodyPr anchor="b"/>
          <a:lstStyle>
            <a:lvl1pPr>
              <a:defRPr sz="2400" b="1"/>
            </a:lvl1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C8A210F4-82B1-A1EF-0B55-12706388C3F2}"/>
              </a:ext>
            </a:extLst>
          </p:cNvPr>
          <p:cNvSpPr txBox="1">
            <a:spLocks noGrp="1"/>
          </p:cNvSpPr>
          <p:nvPr>
            <p:ph idx="4"/>
          </p:nvPr>
        </p:nvSpPr>
        <p:spPr>
          <a:xfrm>
            <a:off x="4629150" y="1879604"/>
            <a:ext cx="3887791" cy="2762246"/>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31612495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6F1F278-80A5-5829-015E-B91FDAA7ABD2}"/>
              </a:ext>
            </a:extLst>
          </p:cNvPr>
          <p:cNvSpPr txBox="1">
            <a:spLocks noGrp="1"/>
          </p:cNvSpPr>
          <p:nvPr>
            <p:ph type="title"/>
          </p:nvPr>
        </p:nvSpPr>
        <p:spPr/>
        <p:txBody>
          <a:bodyPr/>
          <a:lstStyle>
            <a:lvl1pPr>
              <a:defRPr/>
            </a:lvl1pPr>
          </a:lstStyle>
          <a:p>
            <a:pPr lvl="0"/>
            <a:r>
              <a:rPr lang="cs-CZ"/>
              <a:t>Kliknutím lze upravit styl.</a:t>
            </a:r>
          </a:p>
        </p:txBody>
      </p:sp>
    </p:spTree>
    <p:extLst>
      <p:ext uri="{BB962C8B-B14F-4D97-AF65-F5344CB8AC3E}">
        <p14:creationId xmlns:p14="http://schemas.microsoft.com/office/powerpoint/2010/main" val="20843608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55558827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4CAA95-9C6C-0658-0191-61A764FAAFC3}"/>
              </a:ext>
            </a:extLst>
          </p:cNvPr>
          <p:cNvSpPr txBox="1">
            <a:spLocks noGrp="1"/>
          </p:cNvSpPr>
          <p:nvPr>
            <p:ph type="title"/>
          </p:nvPr>
        </p:nvSpPr>
        <p:spPr>
          <a:xfrm>
            <a:off x="623885" y="1282702"/>
            <a:ext cx="7886700" cy="2139952"/>
          </a:xfrm>
        </p:spPr>
        <p:txBody>
          <a:bodyPr anchor="b"/>
          <a:lstStyle>
            <a:lvl1pPr>
              <a:defRPr sz="6000"/>
            </a:lvl1pPr>
          </a:lstStyle>
          <a:p>
            <a:pPr lvl="0"/>
            <a:r>
              <a:rPr lang="cs-CZ"/>
              <a:t>Kliknutím lze upravit styl.</a:t>
            </a:r>
          </a:p>
        </p:txBody>
      </p:sp>
      <p:sp>
        <p:nvSpPr>
          <p:cNvPr id="3" name="Zástupný text 2">
            <a:extLst>
              <a:ext uri="{FF2B5EF4-FFF2-40B4-BE49-F238E27FC236}">
                <a16:creationId xmlns:a16="http://schemas.microsoft.com/office/drawing/2014/main" id="{D72A85F1-806C-E08F-7EE8-02424BF9CF35}"/>
              </a:ext>
            </a:extLst>
          </p:cNvPr>
          <p:cNvSpPr txBox="1">
            <a:spLocks noGrp="1"/>
          </p:cNvSpPr>
          <p:nvPr>
            <p:ph type="body" idx="1"/>
          </p:nvPr>
        </p:nvSpPr>
        <p:spPr>
          <a:xfrm>
            <a:off x="623885" y="3441701"/>
            <a:ext cx="7886700" cy="1125534"/>
          </a:xfrm>
        </p:spPr>
        <p:txBody>
          <a:bodyPr/>
          <a:lstStyle>
            <a:lvl1pPr>
              <a:defRPr sz="2400">
                <a:solidFill>
                  <a:srgbClr val="898989"/>
                </a:solidFill>
              </a:defRPr>
            </a:lvl1pPr>
          </a:lstStyle>
          <a:p>
            <a:pPr lvl="0"/>
            <a:r>
              <a:rPr lang="cs-CZ"/>
              <a:t>Po kliknutí můžete upravovat styly textu v předloze.</a:t>
            </a:r>
          </a:p>
        </p:txBody>
      </p:sp>
    </p:spTree>
    <p:extLst>
      <p:ext uri="{BB962C8B-B14F-4D97-AF65-F5344CB8AC3E}">
        <p14:creationId xmlns:p14="http://schemas.microsoft.com/office/powerpoint/2010/main" val="3407822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E6F675-D7DA-A4EF-EF21-23970CC46376}"/>
              </a:ext>
            </a:extLst>
          </p:cNvPr>
          <p:cNvSpPr txBox="1">
            <a:spLocks noGrp="1"/>
          </p:cNvSpPr>
          <p:nvPr>
            <p:ph type="title"/>
          </p:nvPr>
        </p:nvSpPr>
        <p:spPr>
          <a:xfrm>
            <a:off x="630241" y="342900"/>
            <a:ext cx="2949570" cy="1200150"/>
          </a:xfrm>
        </p:spPr>
        <p:txBody>
          <a:bodyPr anchor="b"/>
          <a:lstStyle>
            <a:lvl1pPr>
              <a:defRPr sz="3200"/>
            </a:lvl1pPr>
          </a:lstStyle>
          <a:p>
            <a:pPr lvl="0"/>
            <a:r>
              <a:rPr lang="cs-CZ"/>
              <a:t>Kliknutím lze upravit styl.</a:t>
            </a:r>
          </a:p>
        </p:txBody>
      </p:sp>
      <p:sp>
        <p:nvSpPr>
          <p:cNvPr id="3" name="Zástupný obsah 2">
            <a:extLst>
              <a:ext uri="{FF2B5EF4-FFF2-40B4-BE49-F238E27FC236}">
                <a16:creationId xmlns:a16="http://schemas.microsoft.com/office/drawing/2014/main" id="{EEF44775-3C85-3F89-B942-41F592B5ECE0}"/>
              </a:ext>
            </a:extLst>
          </p:cNvPr>
          <p:cNvSpPr txBox="1">
            <a:spLocks noGrp="1"/>
          </p:cNvSpPr>
          <p:nvPr>
            <p:ph idx="1"/>
          </p:nvPr>
        </p:nvSpPr>
        <p:spPr>
          <a:xfrm>
            <a:off x="3887791" y="741358"/>
            <a:ext cx="4629150" cy="3654427"/>
          </a:xfrm>
        </p:spPr>
        <p:txBody>
          <a:bodyPr/>
          <a:lstStyle>
            <a:lvl1pPr>
              <a:defRPr/>
            </a:lvl1pPr>
            <a:lvl2pPr>
              <a:defRPr sz="2800"/>
            </a:lvl2pPr>
            <a:lvl3pPr>
              <a:defRPr sz="2400"/>
            </a:lvl3pPr>
            <a:lvl4pPr>
              <a:defRPr sz="2000"/>
            </a:lvl4pPr>
            <a:lvl5pPr>
              <a:defRPr sz="20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6D8BF985-4A84-13F3-9094-81F146497825}"/>
              </a:ext>
            </a:extLst>
          </p:cNvPr>
          <p:cNvSpPr txBox="1">
            <a:spLocks noGrp="1"/>
          </p:cNvSpPr>
          <p:nvPr>
            <p:ph type="body" idx="2"/>
          </p:nvPr>
        </p:nvSpPr>
        <p:spPr>
          <a:xfrm>
            <a:off x="630241" y="1543050"/>
            <a:ext cx="2949570" cy="2859091"/>
          </a:xfrm>
        </p:spPr>
        <p:txBody>
          <a:bodyPr/>
          <a:lstStyle>
            <a:lvl1pPr>
              <a:defRPr sz="1600"/>
            </a:lvl1pPr>
          </a:lstStyle>
          <a:p>
            <a:pPr lvl="0"/>
            <a:r>
              <a:rPr lang="cs-CZ"/>
              <a:t>Po kliknutí můžete upravovat styly textu v předloze.</a:t>
            </a:r>
          </a:p>
        </p:txBody>
      </p:sp>
    </p:spTree>
    <p:extLst>
      <p:ext uri="{BB962C8B-B14F-4D97-AF65-F5344CB8AC3E}">
        <p14:creationId xmlns:p14="http://schemas.microsoft.com/office/powerpoint/2010/main" val="4861099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3E1400F-DEE8-8FDF-2DE4-A9311510CC76}"/>
              </a:ext>
            </a:extLst>
          </p:cNvPr>
          <p:cNvSpPr txBox="1">
            <a:spLocks noGrp="1"/>
          </p:cNvSpPr>
          <p:nvPr>
            <p:ph type="title"/>
          </p:nvPr>
        </p:nvSpPr>
        <p:spPr>
          <a:xfrm>
            <a:off x="630241" y="342900"/>
            <a:ext cx="2949570" cy="1200150"/>
          </a:xfrm>
        </p:spPr>
        <p:txBody>
          <a:bodyPr anchor="b"/>
          <a:lstStyle>
            <a:lvl1pPr>
              <a:defRPr sz="3200"/>
            </a:lvl1pPr>
          </a:lstStyle>
          <a:p>
            <a:pPr lvl="0"/>
            <a:r>
              <a:rPr lang="cs-CZ"/>
              <a:t>Kliknutím lze upravit styl.</a:t>
            </a:r>
          </a:p>
        </p:txBody>
      </p:sp>
      <p:sp>
        <p:nvSpPr>
          <p:cNvPr id="3" name="Zástupný symbol obrázku 2">
            <a:extLst>
              <a:ext uri="{FF2B5EF4-FFF2-40B4-BE49-F238E27FC236}">
                <a16:creationId xmlns:a16="http://schemas.microsoft.com/office/drawing/2014/main" id="{6BD3BFB3-7B96-B682-8C5A-9AF1AFB70D05}"/>
              </a:ext>
            </a:extLst>
          </p:cNvPr>
          <p:cNvSpPr txBox="1">
            <a:spLocks noGrp="1"/>
          </p:cNvSpPr>
          <p:nvPr>
            <p:ph type="pic" idx="1"/>
          </p:nvPr>
        </p:nvSpPr>
        <p:spPr>
          <a:xfrm>
            <a:off x="3887791" y="741358"/>
            <a:ext cx="4629150" cy="3654427"/>
          </a:xfrm>
        </p:spPr>
        <p:txBody>
          <a:bodyPr/>
          <a:lstStyle>
            <a:lvl1pPr>
              <a:defRPr/>
            </a:lvl1pPr>
          </a:lstStyle>
          <a:p>
            <a:pPr lvl="0"/>
            <a:endParaRPr lang="cs-CZ"/>
          </a:p>
        </p:txBody>
      </p:sp>
      <p:sp>
        <p:nvSpPr>
          <p:cNvPr id="4" name="Zástupný text 3">
            <a:extLst>
              <a:ext uri="{FF2B5EF4-FFF2-40B4-BE49-F238E27FC236}">
                <a16:creationId xmlns:a16="http://schemas.microsoft.com/office/drawing/2014/main" id="{8CF59F58-9D5F-4373-4B43-42685F9A55FD}"/>
              </a:ext>
            </a:extLst>
          </p:cNvPr>
          <p:cNvSpPr txBox="1">
            <a:spLocks noGrp="1"/>
          </p:cNvSpPr>
          <p:nvPr>
            <p:ph type="body" idx="2"/>
          </p:nvPr>
        </p:nvSpPr>
        <p:spPr>
          <a:xfrm>
            <a:off x="630241" y="1543050"/>
            <a:ext cx="2949570" cy="2859091"/>
          </a:xfrm>
        </p:spPr>
        <p:txBody>
          <a:bodyPr/>
          <a:lstStyle>
            <a:lvl1pPr>
              <a:defRPr sz="1600"/>
            </a:lvl1pPr>
          </a:lstStyle>
          <a:p>
            <a:pPr lvl="0"/>
            <a:r>
              <a:rPr lang="cs-CZ"/>
              <a:t>Po kliknutí můžete upravovat styly textu v předloze.</a:t>
            </a:r>
          </a:p>
        </p:txBody>
      </p:sp>
    </p:spTree>
    <p:extLst>
      <p:ext uri="{BB962C8B-B14F-4D97-AF65-F5344CB8AC3E}">
        <p14:creationId xmlns:p14="http://schemas.microsoft.com/office/powerpoint/2010/main" val="42708832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63E3DA-B933-BFAE-9D71-D65AC8084EB7}"/>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symbol pro svislý text 2">
            <a:extLst>
              <a:ext uri="{FF2B5EF4-FFF2-40B4-BE49-F238E27FC236}">
                <a16:creationId xmlns:a16="http://schemas.microsoft.com/office/drawing/2014/main" id="{2CBF8198-082E-0939-79E7-AF7FE1BAC69B}"/>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7680443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0DA09B68-0316-8B24-2218-7DFBA5E11124}"/>
              </a:ext>
            </a:extLst>
          </p:cNvPr>
          <p:cNvSpPr txBox="1">
            <a:spLocks noGrp="1"/>
          </p:cNvSpPr>
          <p:nvPr>
            <p:ph type="title" orient="vert"/>
          </p:nvPr>
        </p:nvSpPr>
        <p:spPr>
          <a:xfrm>
            <a:off x="6629400" y="204789"/>
            <a:ext cx="2057400" cy="4392613"/>
          </a:xfrm>
        </p:spPr>
        <p:txBody>
          <a:bodyPr vert="eaVert"/>
          <a:lstStyle>
            <a:lvl1pPr>
              <a:defRPr/>
            </a:lvl1pPr>
          </a:lstStyle>
          <a:p>
            <a:pPr lvl="0"/>
            <a:r>
              <a:rPr lang="cs-CZ"/>
              <a:t>Kliknutím lze upravit styl.</a:t>
            </a:r>
          </a:p>
        </p:txBody>
      </p:sp>
      <p:sp>
        <p:nvSpPr>
          <p:cNvPr id="3" name="Zástupný symbol pro svislý text 2">
            <a:extLst>
              <a:ext uri="{FF2B5EF4-FFF2-40B4-BE49-F238E27FC236}">
                <a16:creationId xmlns:a16="http://schemas.microsoft.com/office/drawing/2014/main" id="{97018112-6F04-CCBE-D363-854E6A2759F4}"/>
              </a:ext>
            </a:extLst>
          </p:cNvPr>
          <p:cNvSpPr txBox="1">
            <a:spLocks noGrp="1"/>
          </p:cNvSpPr>
          <p:nvPr>
            <p:ph type="body" orient="vert" idx="1"/>
          </p:nvPr>
        </p:nvSpPr>
        <p:spPr>
          <a:xfrm>
            <a:off x="457200" y="204789"/>
            <a:ext cx="6019796" cy="4392613"/>
          </a:xfrm>
        </p:spPr>
        <p:txBody>
          <a:bodyPr vert="eaVert"/>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1116915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6DB153-235F-0466-EC67-EBBF874AF827}"/>
              </a:ext>
            </a:extLst>
          </p:cNvPr>
          <p:cNvSpPr txBox="1">
            <a:spLocks noGrp="1"/>
          </p:cNvSpPr>
          <p:nvPr>
            <p:ph type="title"/>
          </p:nvPr>
        </p:nvSpPr>
        <p:spPr/>
        <p:txBody>
          <a:bodyPr/>
          <a:lstStyle>
            <a:lvl1pPr>
              <a:defRPr/>
            </a:lvl1pPr>
          </a:lstStyle>
          <a:p>
            <a:pPr lvl="0"/>
            <a:r>
              <a:rPr lang="cs-CZ"/>
              <a:t>Kliknutím lze upravit styl.</a:t>
            </a:r>
          </a:p>
        </p:txBody>
      </p:sp>
      <p:sp>
        <p:nvSpPr>
          <p:cNvPr id="3" name="Zástupný obsah 2">
            <a:extLst>
              <a:ext uri="{FF2B5EF4-FFF2-40B4-BE49-F238E27FC236}">
                <a16:creationId xmlns:a16="http://schemas.microsoft.com/office/drawing/2014/main" id="{70F8C75B-E99B-B164-7EF3-3D882CC97060}"/>
              </a:ext>
            </a:extLst>
          </p:cNvPr>
          <p:cNvSpPr txBox="1">
            <a:spLocks noGrp="1"/>
          </p:cNvSpPr>
          <p:nvPr>
            <p:ph idx="1"/>
          </p:nvPr>
        </p:nvSpPr>
        <p:spPr>
          <a:xfrm>
            <a:off x="457200" y="1203322"/>
            <a:ext cx="4038603" cy="3394079"/>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C340E0DA-E589-F15B-43CD-0B325A18C12B}"/>
              </a:ext>
            </a:extLst>
          </p:cNvPr>
          <p:cNvSpPr txBox="1">
            <a:spLocks noGrp="1"/>
          </p:cNvSpPr>
          <p:nvPr>
            <p:ph idx="2"/>
          </p:nvPr>
        </p:nvSpPr>
        <p:spPr>
          <a:xfrm>
            <a:off x="4648196" y="1203322"/>
            <a:ext cx="4038603" cy="3394079"/>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4123566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C3559C8-D08B-AD0B-86C8-8DAD616D5E98}"/>
              </a:ext>
            </a:extLst>
          </p:cNvPr>
          <p:cNvSpPr txBox="1">
            <a:spLocks noGrp="1"/>
          </p:cNvSpPr>
          <p:nvPr>
            <p:ph type="title"/>
          </p:nvPr>
        </p:nvSpPr>
        <p:spPr>
          <a:xfrm>
            <a:off x="630241" y="274640"/>
            <a:ext cx="7886700" cy="993779"/>
          </a:xfrm>
        </p:spPr>
        <p:txBody>
          <a:bodyPr/>
          <a:lstStyle>
            <a:lvl1pPr>
              <a:defRPr/>
            </a:lvl1pPr>
          </a:lstStyle>
          <a:p>
            <a:pPr lvl="0"/>
            <a:r>
              <a:rPr lang="cs-CZ"/>
              <a:t>Kliknutím lze upravit styl.</a:t>
            </a:r>
          </a:p>
        </p:txBody>
      </p:sp>
      <p:sp>
        <p:nvSpPr>
          <p:cNvPr id="3" name="Zástupný text 2">
            <a:extLst>
              <a:ext uri="{FF2B5EF4-FFF2-40B4-BE49-F238E27FC236}">
                <a16:creationId xmlns:a16="http://schemas.microsoft.com/office/drawing/2014/main" id="{2085B1CE-CBC6-C219-711E-9D2335A861B3}"/>
              </a:ext>
            </a:extLst>
          </p:cNvPr>
          <p:cNvSpPr txBox="1">
            <a:spLocks noGrp="1"/>
          </p:cNvSpPr>
          <p:nvPr>
            <p:ph type="body" idx="1"/>
          </p:nvPr>
        </p:nvSpPr>
        <p:spPr>
          <a:xfrm>
            <a:off x="630241" y="1260472"/>
            <a:ext cx="3868734" cy="619121"/>
          </a:xfrm>
        </p:spPr>
        <p:txBody>
          <a:bodyPr anchor="b"/>
          <a:lstStyle>
            <a:lvl1pPr>
              <a:defRPr sz="2400" b="1"/>
            </a:lvl1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7FD2A1DA-CA33-8560-A33B-10B953B6A4B6}"/>
              </a:ext>
            </a:extLst>
          </p:cNvPr>
          <p:cNvSpPr txBox="1">
            <a:spLocks noGrp="1"/>
          </p:cNvSpPr>
          <p:nvPr>
            <p:ph idx="2"/>
          </p:nvPr>
        </p:nvSpPr>
        <p:spPr>
          <a:xfrm>
            <a:off x="630241" y="1879604"/>
            <a:ext cx="3868734" cy="2762246"/>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4CD17D32-06BA-61BD-975F-CA525A851540}"/>
              </a:ext>
            </a:extLst>
          </p:cNvPr>
          <p:cNvSpPr txBox="1">
            <a:spLocks noGrp="1"/>
          </p:cNvSpPr>
          <p:nvPr>
            <p:ph type="body" idx="3"/>
          </p:nvPr>
        </p:nvSpPr>
        <p:spPr>
          <a:xfrm>
            <a:off x="4629150" y="1260472"/>
            <a:ext cx="3887791" cy="619121"/>
          </a:xfrm>
        </p:spPr>
        <p:txBody>
          <a:bodyPr anchor="b"/>
          <a:lstStyle>
            <a:lvl1pPr>
              <a:defRPr sz="2400" b="1"/>
            </a:lvl1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62EDD785-8864-144A-C82F-D1DE52237C2C}"/>
              </a:ext>
            </a:extLst>
          </p:cNvPr>
          <p:cNvSpPr txBox="1">
            <a:spLocks noGrp="1"/>
          </p:cNvSpPr>
          <p:nvPr>
            <p:ph idx="4"/>
          </p:nvPr>
        </p:nvSpPr>
        <p:spPr>
          <a:xfrm>
            <a:off x="4629150" y="1879604"/>
            <a:ext cx="3887791" cy="2762246"/>
          </a:xfrm>
        </p:spPr>
        <p:txBody>
          <a:bodyPr/>
          <a:lstStyle>
            <a:lvl1pPr>
              <a:defRPr/>
            </a:lvl1pPr>
            <a:lvl2pPr>
              <a:defRPr/>
            </a:lvl2pPr>
            <a:lvl3pPr>
              <a:defRPr/>
            </a:lvl3pPr>
            <a:lvl4pPr>
              <a:defRPr/>
            </a:lvl4pPr>
            <a:lvl5pPr>
              <a:defRPr/>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extLst>
      <p:ext uri="{BB962C8B-B14F-4D97-AF65-F5344CB8AC3E}">
        <p14:creationId xmlns:p14="http://schemas.microsoft.com/office/powerpoint/2010/main" val="2756086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DA7723-95A5-EBC9-DCFD-CDEC6D1ADF56}"/>
              </a:ext>
            </a:extLst>
          </p:cNvPr>
          <p:cNvSpPr txBox="1">
            <a:spLocks noGrp="1"/>
          </p:cNvSpPr>
          <p:nvPr>
            <p:ph type="title"/>
          </p:nvPr>
        </p:nvSpPr>
        <p:spPr/>
        <p:txBody>
          <a:bodyPr/>
          <a:lstStyle>
            <a:lvl1pPr>
              <a:defRPr/>
            </a:lvl1pPr>
          </a:lstStyle>
          <a:p>
            <a:pPr lvl="0"/>
            <a:r>
              <a:rPr lang="cs-CZ"/>
              <a:t>Kliknutím lze upravit styl.</a:t>
            </a:r>
          </a:p>
        </p:txBody>
      </p:sp>
    </p:spTree>
    <p:extLst>
      <p:ext uri="{BB962C8B-B14F-4D97-AF65-F5344CB8AC3E}">
        <p14:creationId xmlns:p14="http://schemas.microsoft.com/office/powerpoint/2010/main" val="1796757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1159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17039C-5FE5-E21A-3638-8FBF47CB128D}"/>
              </a:ext>
            </a:extLst>
          </p:cNvPr>
          <p:cNvSpPr txBox="1">
            <a:spLocks noGrp="1"/>
          </p:cNvSpPr>
          <p:nvPr>
            <p:ph type="title"/>
          </p:nvPr>
        </p:nvSpPr>
        <p:spPr>
          <a:xfrm>
            <a:off x="630241" y="342900"/>
            <a:ext cx="2949570" cy="1200150"/>
          </a:xfrm>
        </p:spPr>
        <p:txBody>
          <a:bodyPr anchor="b"/>
          <a:lstStyle>
            <a:lvl1pPr>
              <a:defRPr sz="3200"/>
            </a:lvl1pPr>
          </a:lstStyle>
          <a:p>
            <a:pPr lvl="0"/>
            <a:r>
              <a:rPr lang="cs-CZ"/>
              <a:t>Kliknutím lze upravit styl.</a:t>
            </a:r>
          </a:p>
        </p:txBody>
      </p:sp>
      <p:sp>
        <p:nvSpPr>
          <p:cNvPr id="3" name="Zástupný obsah 2">
            <a:extLst>
              <a:ext uri="{FF2B5EF4-FFF2-40B4-BE49-F238E27FC236}">
                <a16:creationId xmlns:a16="http://schemas.microsoft.com/office/drawing/2014/main" id="{D55378D2-AB98-E68B-D35D-C85265A2FF99}"/>
              </a:ext>
            </a:extLst>
          </p:cNvPr>
          <p:cNvSpPr txBox="1">
            <a:spLocks noGrp="1"/>
          </p:cNvSpPr>
          <p:nvPr>
            <p:ph idx="1"/>
          </p:nvPr>
        </p:nvSpPr>
        <p:spPr>
          <a:xfrm>
            <a:off x="3887791" y="741358"/>
            <a:ext cx="4629150" cy="3654427"/>
          </a:xfrm>
        </p:spPr>
        <p:txBody>
          <a:bodyPr/>
          <a:lstStyle>
            <a:lvl1pPr>
              <a:defRPr/>
            </a:lvl1pPr>
            <a:lvl2pPr>
              <a:defRPr sz="2800"/>
            </a:lvl2pPr>
            <a:lvl3pPr>
              <a:defRPr sz="2400"/>
            </a:lvl3pPr>
            <a:lvl4pPr>
              <a:defRPr sz="2000"/>
            </a:lvl4pPr>
            <a:lvl5pPr>
              <a:defRPr sz="2000"/>
            </a:lvl5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0AD868D5-A983-1FD4-DC3D-46D08D5F332C}"/>
              </a:ext>
            </a:extLst>
          </p:cNvPr>
          <p:cNvSpPr txBox="1">
            <a:spLocks noGrp="1"/>
          </p:cNvSpPr>
          <p:nvPr>
            <p:ph type="body" idx="2"/>
          </p:nvPr>
        </p:nvSpPr>
        <p:spPr>
          <a:xfrm>
            <a:off x="630241" y="1543050"/>
            <a:ext cx="2949570" cy="2859091"/>
          </a:xfrm>
        </p:spPr>
        <p:txBody>
          <a:bodyPr/>
          <a:lstStyle>
            <a:lvl1pPr>
              <a:defRPr sz="1600"/>
            </a:lvl1pPr>
          </a:lstStyle>
          <a:p>
            <a:pPr lvl="0"/>
            <a:r>
              <a:rPr lang="cs-CZ"/>
              <a:t>Po kliknutí můžete upravovat styly textu v předloze.</a:t>
            </a:r>
          </a:p>
        </p:txBody>
      </p:sp>
    </p:spTree>
    <p:extLst>
      <p:ext uri="{BB962C8B-B14F-4D97-AF65-F5344CB8AC3E}">
        <p14:creationId xmlns:p14="http://schemas.microsoft.com/office/powerpoint/2010/main" val="3322397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74BDCCD-B075-5982-49E0-F18C1E258348}"/>
              </a:ext>
            </a:extLst>
          </p:cNvPr>
          <p:cNvSpPr txBox="1">
            <a:spLocks noGrp="1"/>
          </p:cNvSpPr>
          <p:nvPr>
            <p:ph type="title"/>
          </p:nvPr>
        </p:nvSpPr>
        <p:spPr>
          <a:xfrm>
            <a:off x="630241" y="342900"/>
            <a:ext cx="2949570" cy="1200150"/>
          </a:xfrm>
        </p:spPr>
        <p:txBody>
          <a:bodyPr anchor="b"/>
          <a:lstStyle>
            <a:lvl1pPr>
              <a:defRPr sz="3200"/>
            </a:lvl1pPr>
          </a:lstStyle>
          <a:p>
            <a:pPr lvl="0"/>
            <a:r>
              <a:rPr lang="cs-CZ"/>
              <a:t>Kliknutím lze upravit styl.</a:t>
            </a:r>
          </a:p>
        </p:txBody>
      </p:sp>
      <p:sp>
        <p:nvSpPr>
          <p:cNvPr id="3" name="Zástupný symbol obrázku 2">
            <a:extLst>
              <a:ext uri="{FF2B5EF4-FFF2-40B4-BE49-F238E27FC236}">
                <a16:creationId xmlns:a16="http://schemas.microsoft.com/office/drawing/2014/main" id="{E1D81B8B-1ED2-19B5-50CD-EAE460932B42}"/>
              </a:ext>
            </a:extLst>
          </p:cNvPr>
          <p:cNvSpPr txBox="1">
            <a:spLocks noGrp="1"/>
          </p:cNvSpPr>
          <p:nvPr>
            <p:ph type="pic" idx="1"/>
          </p:nvPr>
        </p:nvSpPr>
        <p:spPr>
          <a:xfrm>
            <a:off x="3887791" y="741358"/>
            <a:ext cx="4629150" cy="3654427"/>
          </a:xfrm>
        </p:spPr>
        <p:txBody>
          <a:bodyPr/>
          <a:lstStyle>
            <a:lvl1pPr>
              <a:defRPr/>
            </a:lvl1pPr>
          </a:lstStyle>
          <a:p>
            <a:pPr lvl="0"/>
            <a:endParaRPr lang="cs-CZ"/>
          </a:p>
        </p:txBody>
      </p:sp>
      <p:sp>
        <p:nvSpPr>
          <p:cNvPr id="4" name="Zástupný text 3">
            <a:extLst>
              <a:ext uri="{FF2B5EF4-FFF2-40B4-BE49-F238E27FC236}">
                <a16:creationId xmlns:a16="http://schemas.microsoft.com/office/drawing/2014/main" id="{8F2D904E-F5CD-1D03-D08F-16E9E64D7C4C}"/>
              </a:ext>
            </a:extLst>
          </p:cNvPr>
          <p:cNvSpPr txBox="1">
            <a:spLocks noGrp="1"/>
          </p:cNvSpPr>
          <p:nvPr>
            <p:ph type="body" idx="2"/>
          </p:nvPr>
        </p:nvSpPr>
        <p:spPr>
          <a:xfrm>
            <a:off x="630241" y="1543050"/>
            <a:ext cx="2949570" cy="2859091"/>
          </a:xfrm>
        </p:spPr>
        <p:txBody>
          <a:bodyPr/>
          <a:lstStyle>
            <a:lvl1pPr>
              <a:defRPr sz="1600"/>
            </a:lvl1pPr>
          </a:lstStyle>
          <a:p>
            <a:pPr lvl="0"/>
            <a:r>
              <a:rPr lang="cs-CZ"/>
              <a:t>Po kliknutí můžete upravovat styly textu v předloze.</a:t>
            </a:r>
          </a:p>
        </p:txBody>
      </p:sp>
    </p:spTree>
    <p:extLst>
      <p:ext uri="{BB962C8B-B14F-4D97-AF65-F5344CB8AC3E}">
        <p14:creationId xmlns:p14="http://schemas.microsoft.com/office/powerpoint/2010/main" val="3760360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E614810B-DDA9-DE88-D8CA-2C346EF270B6}"/>
              </a:ext>
            </a:extLst>
          </p:cNvPr>
          <p:cNvSpPr txBox="1">
            <a:spLocks noGrp="1"/>
          </p:cNvSpPr>
          <p:nvPr>
            <p:ph type="title"/>
          </p:nvPr>
        </p:nvSpPr>
        <p:spPr>
          <a:xfrm>
            <a:off x="457200" y="205200"/>
            <a:ext cx="8229243" cy="858603"/>
          </a:xfrm>
          <a:prstGeom prst="rect">
            <a:avLst/>
          </a:prstGeom>
          <a:noFill/>
          <a:ln>
            <a:noFill/>
          </a:ln>
        </p:spPr>
        <p:txBody>
          <a:bodyPr vert="horz" wrap="square" lIns="0" tIns="0" rIns="0" bIns="0" anchor="ctr" anchorCtr="0" compatLnSpc="1">
            <a:noAutofit/>
          </a:bodyPr>
          <a:lstStyle/>
          <a:p>
            <a:pPr lvl="0"/>
            <a:endParaRPr lang="cs-CZ"/>
          </a:p>
        </p:txBody>
      </p:sp>
      <p:sp>
        <p:nvSpPr>
          <p:cNvPr id="3" name="Zástupný text 2">
            <a:extLst>
              <a:ext uri="{FF2B5EF4-FFF2-40B4-BE49-F238E27FC236}">
                <a16:creationId xmlns:a16="http://schemas.microsoft.com/office/drawing/2014/main" id="{F8C7DB38-3B02-6361-51B6-5AB21C9063F9}"/>
              </a:ext>
            </a:extLst>
          </p:cNvPr>
          <p:cNvSpPr txBox="1">
            <a:spLocks noGrp="1"/>
          </p:cNvSpPr>
          <p:nvPr>
            <p:ph type="body" idx="1"/>
          </p:nvPr>
        </p:nvSpPr>
        <p:spPr>
          <a:xfrm>
            <a:off x="457200" y="1203478"/>
            <a:ext cx="8229243" cy="3394435"/>
          </a:xfrm>
          <a:prstGeom prst="rect">
            <a:avLst/>
          </a:prstGeom>
          <a:noFill/>
          <a:ln>
            <a:noFill/>
          </a:ln>
        </p:spPr>
        <p:txBody>
          <a:bodyPr vert="horz" wrap="square" lIns="0" tIns="0" rIns="0" bIns="0" anchor="t" anchorCtr="0" compatLnSpc="1">
            <a:no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100000"/>
        </a:lnSpc>
        <a:spcBef>
          <a:spcPts val="0"/>
        </a:spcBef>
        <a:spcAft>
          <a:spcPts val="0"/>
        </a:spcAft>
        <a:buNone/>
        <a:tabLst/>
        <a:defRPr lang="cs-CZ" sz="1800" b="0" i="0" u="none" strike="noStrike" kern="1200" cap="none" spc="0" baseline="0">
          <a:solidFill>
            <a:srgbClr val="655481"/>
          </a:solidFill>
          <a:uFillTx/>
          <a:latin typeface="Times New Roman" pitchFamily="18"/>
          <a:ea typeface="Microsoft YaHei" pitchFamily="2"/>
          <a:cs typeface="Arial" pitchFamily="2"/>
        </a:defRPr>
      </a:lvl1pPr>
    </p:titleStyle>
    <p:bodyStyle>
      <a:lvl1pPr marL="0" marR="0" lvl="0" indent="0" algn="l" defTabSz="914400" rtl="0" fontAlgn="auto" hangingPunct="1">
        <a:lnSpc>
          <a:spcPct val="100000"/>
        </a:lnSpc>
        <a:spcBef>
          <a:spcPts val="0"/>
        </a:spcBef>
        <a:spcAft>
          <a:spcPts val="1415"/>
        </a:spcAft>
        <a:buNone/>
        <a:tabLst/>
        <a:defRPr lang="cs-CZ" sz="3200" b="0" i="0" u="none" strike="noStrike" kern="1200" cap="none" spc="0" baseline="0">
          <a:solidFill>
            <a:srgbClr val="655481"/>
          </a:solidFill>
          <a:uFillTx/>
          <a:latin typeface="Times New Roman" pitchFamily="18"/>
          <a:ea typeface="Microsoft YaHei" pitchFamily="2"/>
          <a:cs typeface="Arial"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cs-CZ"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cs-CZ"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cs-CZ"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cs-CZ"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rázek 9">
            <a:extLst>
              <a:ext uri="{FF2B5EF4-FFF2-40B4-BE49-F238E27FC236}">
                <a16:creationId xmlns:a16="http://schemas.microsoft.com/office/drawing/2014/main" id="{98AE2D8E-9D43-D5F8-CA7E-EDDDB9C2F054}"/>
              </a:ext>
            </a:extLst>
          </p:cNvPr>
          <p:cNvPicPr>
            <a:picLocks noChangeAspect="1"/>
          </p:cNvPicPr>
          <p:nvPr/>
        </p:nvPicPr>
        <p:blipFill>
          <a:blip r:embed="rId13">
            <a:lum/>
            <a:alphaModFix/>
          </a:blip>
          <a:srcRect/>
          <a:stretch>
            <a:fillRect/>
          </a:stretch>
        </p:blipFill>
        <p:spPr>
          <a:xfrm>
            <a:off x="7956358" y="226798"/>
            <a:ext cx="955794" cy="745199"/>
          </a:xfrm>
          <a:prstGeom prst="rect">
            <a:avLst/>
          </a:prstGeom>
          <a:noFill/>
          <a:ln cap="flat">
            <a:noFill/>
          </a:ln>
        </p:spPr>
      </p:pic>
      <p:sp>
        <p:nvSpPr>
          <p:cNvPr id="3" name="Nadpis 1">
            <a:extLst>
              <a:ext uri="{FF2B5EF4-FFF2-40B4-BE49-F238E27FC236}">
                <a16:creationId xmlns:a16="http://schemas.microsoft.com/office/drawing/2014/main" id="{8C624501-2FB1-FA09-65A3-A1007F973A22}"/>
              </a:ext>
            </a:extLst>
          </p:cNvPr>
          <p:cNvSpPr txBox="1">
            <a:spLocks noGrp="1"/>
          </p:cNvSpPr>
          <p:nvPr>
            <p:ph type="title"/>
          </p:nvPr>
        </p:nvSpPr>
        <p:spPr>
          <a:xfrm>
            <a:off x="251642" y="195480"/>
            <a:ext cx="4536000" cy="507235"/>
          </a:xfrm>
          <a:prstGeom prst="rect">
            <a:avLst/>
          </a:prstGeom>
          <a:noFill/>
          <a:ln>
            <a:noFill/>
          </a:ln>
        </p:spPr>
        <p:txBody>
          <a:bodyPr vert="horz" wrap="square" lIns="90004" tIns="44997" rIns="90004" bIns="44997" anchor="t" anchorCtr="0" compatLnSpc="1">
            <a:noAutofit/>
          </a:bodyPr>
          <a:lstStyle/>
          <a:p>
            <a:pPr lvl="0"/>
            <a:r>
              <a:rPr lang="cs-CZ"/>
              <a:t>Klepněte pro úpravu formátu titulního textuNázev listu</a:t>
            </a:r>
          </a:p>
        </p:txBody>
      </p:sp>
      <p:sp>
        <p:nvSpPr>
          <p:cNvPr id="4" name="Přímá spojnice 8">
            <a:extLst>
              <a:ext uri="{FF2B5EF4-FFF2-40B4-BE49-F238E27FC236}">
                <a16:creationId xmlns:a16="http://schemas.microsoft.com/office/drawing/2014/main" id="{672C9942-BF0E-1FA0-0D57-FAA57BAD862E}"/>
              </a:ext>
            </a:extLst>
          </p:cNvPr>
          <p:cNvSpPr/>
          <p:nvPr/>
        </p:nvSpPr>
        <p:spPr>
          <a:xfrm>
            <a:off x="251277" y="699479"/>
            <a:ext cx="7416716"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363" cap="flat">
            <a:solidFill>
              <a:srgbClr val="655481"/>
            </a:solidFill>
            <a:custDash>
              <a:ds d="134572" sp="134572"/>
            </a:custDash>
            <a:miter/>
          </a:ln>
        </p:spPr>
        <p:txBody>
          <a:bodyPr vert="horz" wrap="square" lIns="90004" tIns="44997" rIns="90004" bIns="44997"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Arial" pitchFamily="18"/>
              <a:ea typeface="Microsoft YaHei" pitchFamily="2"/>
              <a:cs typeface="Arial" pitchFamily="2"/>
            </a:endParaRPr>
          </a:p>
        </p:txBody>
      </p:sp>
      <p:sp>
        <p:nvSpPr>
          <p:cNvPr id="5" name="Přímá spojnice 10">
            <a:extLst>
              <a:ext uri="{FF2B5EF4-FFF2-40B4-BE49-F238E27FC236}">
                <a16:creationId xmlns:a16="http://schemas.microsoft.com/office/drawing/2014/main" id="{E7857295-64BD-36B3-B56D-9AA89FFF313A}"/>
              </a:ext>
            </a:extLst>
          </p:cNvPr>
          <p:cNvSpPr/>
          <p:nvPr/>
        </p:nvSpPr>
        <p:spPr>
          <a:xfrm>
            <a:off x="251277" y="4731837"/>
            <a:ext cx="8660520" cy="0"/>
          </a:xfrm>
          <a:custGeom>
            <a:avLst/>
            <a:gdLst>
              <a:gd name="f0" fmla="val 10800000"/>
              <a:gd name="f1" fmla="val 5400000"/>
              <a:gd name="f2" fmla="val 180"/>
              <a:gd name="f3" fmla="val w"/>
              <a:gd name="f4" fmla="val h"/>
              <a:gd name="f5" fmla="val ss"/>
              <a:gd name="f6" fmla="val 0"/>
              <a:gd name="f7" fmla="+- 0 0 -180"/>
              <a:gd name="f8" fmla="+- 0 0 -360"/>
              <a:gd name="f9" fmla="abs f3"/>
              <a:gd name="f10" fmla="abs f4"/>
              <a:gd name="f11" fmla="abs f5"/>
              <a:gd name="f12" fmla="*/ f7 f0 1"/>
              <a:gd name="f13" fmla="*/ f8 f0 1"/>
              <a:gd name="f14" fmla="?: f9 f3 1"/>
              <a:gd name="f15" fmla="?: f10 f4 1"/>
              <a:gd name="f16" fmla="?: f11 f5 1"/>
              <a:gd name="f17" fmla="*/ f12 1 f2"/>
              <a:gd name="f18" fmla="*/ f13 1 f2"/>
              <a:gd name="f19" fmla="*/ f14 1 21600"/>
              <a:gd name="f20" fmla="*/ f15 1 21600"/>
              <a:gd name="f21" fmla="*/ 21600 f14 1"/>
              <a:gd name="f22" fmla="*/ 21600 f15 1"/>
              <a:gd name="f23" fmla="+- f17 0 f1"/>
              <a:gd name="f24" fmla="+- f18 0 f1"/>
              <a:gd name="f25" fmla="min f20 f19"/>
              <a:gd name="f26" fmla="*/ f21 1 f16"/>
              <a:gd name="f27" fmla="*/ f22 1 f16"/>
              <a:gd name="f28" fmla="val f26"/>
              <a:gd name="f29" fmla="val f27"/>
              <a:gd name="f30" fmla="*/ f6 f25 1"/>
              <a:gd name="f31" fmla="*/ f28 f25 1"/>
              <a:gd name="f32" fmla="*/ f29 f25 1"/>
            </a:gdLst>
            <a:ahLst/>
            <a:cxnLst>
              <a:cxn ang="3cd4">
                <a:pos x="hc" y="t"/>
              </a:cxn>
              <a:cxn ang="0">
                <a:pos x="r" y="vc"/>
              </a:cxn>
              <a:cxn ang="cd4">
                <a:pos x="hc" y="b"/>
              </a:cxn>
              <a:cxn ang="cd2">
                <a:pos x="l" y="vc"/>
              </a:cxn>
              <a:cxn ang="f23">
                <a:pos x="f30" y="f30"/>
              </a:cxn>
              <a:cxn ang="f24">
                <a:pos x="f31" y="f32"/>
              </a:cxn>
            </a:cxnLst>
            <a:rect l="f30" t="f30" r="f31" b="f32"/>
            <a:pathLst>
              <a:path>
                <a:moveTo>
                  <a:pt x="f30" y="f30"/>
                </a:moveTo>
                <a:lnTo>
                  <a:pt x="f31" y="f32"/>
                </a:lnTo>
              </a:path>
            </a:pathLst>
          </a:custGeom>
          <a:noFill/>
          <a:ln w="9363" cap="flat">
            <a:solidFill>
              <a:srgbClr val="655481"/>
            </a:solidFill>
            <a:custDash>
              <a:ds d="134572" sp="134572"/>
            </a:custDash>
            <a:miter/>
          </a:ln>
        </p:spPr>
        <p:txBody>
          <a:bodyPr vert="horz" wrap="square" lIns="90004" tIns="44997" rIns="90004" bIns="44997" anchor="ctr" anchorCtr="1"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Arial" pitchFamily="18"/>
              <a:ea typeface="Microsoft YaHei" pitchFamily="2"/>
              <a:cs typeface="Arial" pitchFamily="2"/>
            </a:endParaRPr>
          </a:p>
        </p:txBody>
      </p:sp>
      <p:sp>
        <p:nvSpPr>
          <p:cNvPr id="6" name="Zástupný symbol pro zápatí 18">
            <a:extLst>
              <a:ext uri="{FF2B5EF4-FFF2-40B4-BE49-F238E27FC236}">
                <a16:creationId xmlns:a16="http://schemas.microsoft.com/office/drawing/2014/main" id="{95ABEE64-A0C7-4AA0-E60B-45AE251A5F28}"/>
              </a:ext>
            </a:extLst>
          </p:cNvPr>
          <p:cNvSpPr txBox="1">
            <a:spLocks noGrp="1"/>
          </p:cNvSpPr>
          <p:nvPr>
            <p:ph type="ftr" sz="quarter" idx="3"/>
          </p:nvPr>
        </p:nvSpPr>
        <p:spPr>
          <a:xfrm>
            <a:off x="236162" y="4731837"/>
            <a:ext cx="2895118" cy="273597"/>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1">
              <a:lnSpc>
                <a:spcPct val="100000"/>
              </a:lnSpc>
              <a:spcBef>
                <a:spcPts val="0"/>
              </a:spcBef>
              <a:spcAft>
                <a:spcPts val="0"/>
              </a:spcAft>
              <a:buNone/>
              <a:tabLst/>
              <a:defRPr lang="cs-CZ" sz="800" b="0" i="0" u="none" strike="noStrike" kern="1200" cap="none" spc="0" baseline="0">
                <a:solidFill>
                  <a:srgbClr val="655481"/>
                </a:solidFill>
                <a:uFillTx/>
                <a:latin typeface="Times New Roman" pitchFamily="18"/>
                <a:ea typeface="Lucida Sans Unicode" pitchFamily="2"/>
                <a:cs typeface="Times New Roman" pitchFamily="18"/>
              </a:defRPr>
            </a:lvl1pPr>
          </a:lstStyle>
          <a:p>
            <a:pPr lvl="0"/>
            <a:r>
              <a:rPr lang="cs-CZ"/>
              <a:t>Prostor pro doplňující informace, poznámky</a:t>
            </a:r>
          </a:p>
        </p:txBody>
      </p:sp>
      <p:sp>
        <p:nvSpPr>
          <p:cNvPr id="7" name="Zástupný symbol pro číslo snímku 19">
            <a:extLst>
              <a:ext uri="{FF2B5EF4-FFF2-40B4-BE49-F238E27FC236}">
                <a16:creationId xmlns:a16="http://schemas.microsoft.com/office/drawing/2014/main" id="{22B73D8E-BF97-1E42-654D-04C611A0F24E}"/>
              </a:ext>
            </a:extLst>
          </p:cNvPr>
          <p:cNvSpPr txBox="1">
            <a:spLocks noGrp="1"/>
          </p:cNvSpPr>
          <p:nvPr>
            <p:ph type="sldNum" sz="quarter" idx="4"/>
          </p:nvPr>
        </p:nvSpPr>
        <p:spPr>
          <a:xfrm>
            <a:off x="7812359" y="4731837"/>
            <a:ext cx="1079641" cy="273597"/>
          </a:xfrm>
          <a:prstGeom prst="rect">
            <a:avLst/>
          </a:prstGeom>
          <a:noFill/>
          <a:ln>
            <a:noFill/>
          </a:ln>
        </p:spPr>
        <p:txBody>
          <a:bodyPr vert="horz" wrap="square" lIns="90004" tIns="44997" rIns="90004" bIns="44997" anchor="t" anchorCtr="0" compatLnSpc="1">
            <a:noAutofit/>
          </a:bodyPr>
          <a:lstStyle>
            <a:lvl1pPr marL="0" marR="0" lvl="0" indent="0" algn="l" defTabSz="914400" rtl="0" fontAlgn="auto" hangingPunct="1">
              <a:lnSpc>
                <a:spcPct val="100000"/>
              </a:lnSpc>
              <a:spcBef>
                <a:spcPts val="0"/>
              </a:spcBef>
              <a:spcAft>
                <a:spcPts val="0"/>
              </a:spcAft>
              <a:buNone/>
              <a:tabLst/>
              <a:defRPr lang="cs-CZ" sz="1800" b="0" i="0" u="none" strike="noStrike" kern="1200" cap="none" spc="0" baseline="0">
                <a:solidFill>
                  <a:srgbClr val="655481"/>
                </a:solidFill>
                <a:uFillTx/>
                <a:latin typeface="Times New Roman" pitchFamily="18"/>
                <a:ea typeface="Lucida Sans Unicode" pitchFamily="2"/>
                <a:cs typeface="Tahoma" pitchFamily="2"/>
              </a:defRPr>
            </a:lvl1pPr>
          </a:lstStyle>
          <a:p>
            <a:pPr lvl="0"/>
            <a:fld id="{F2B042B7-D874-E843-8058-160C6E1A485D}" type="slidenum">
              <a:t>‹#›</a:t>
            </a:fld>
            <a:endParaRPr lang="cs-CZ"/>
          </a:p>
        </p:txBody>
      </p:sp>
      <p:sp>
        <p:nvSpPr>
          <p:cNvPr id="8" name="Zástupný text 7">
            <a:extLst>
              <a:ext uri="{FF2B5EF4-FFF2-40B4-BE49-F238E27FC236}">
                <a16:creationId xmlns:a16="http://schemas.microsoft.com/office/drawing/2014/main" id="{89869331-AAE3-CCF8-BFD7-8DF4EB9B7D09}"/>
              </a:ext>
            </a:extLst>
          </p:cNvPr>
          <p:cNvSpPr txBox="1">
            <a:spLocks noGrp="1"/>
          </p:cNvSpPr>
          <p:nvPr>
            <p:ph type="body" idx="1"/>
          </p:nvPr>
        </p:nvSpPr>
        <p:spPr>
          <a:xfrm>
            <a:off x="457200" y="1203478"/>
            <a:ext cx="8229243" cy="3394435"/>
          </a:xfrm>
          <a:prstGeom prst="rect">
            <a:avLst/>
          </a:prstGeom>
          <a:noFill/>
          <a:ln>
            <a:noFill/>
          </a:ln>
        </p:spPr>
        <p:txBody>
          <a:bodyPr vert="horz" wrap="square" lIns="0" tIns="0" rIns="0" bIns="0" anchor="t" anchorCtr="0" compatLnSpc="1">
            <a:no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0" marR="0" lvl="0" indent="0" algn="l" defTabSz="914400" rtl="0" fontAlgn="auto" hangingPunct="1">
        <a:lnSpc>
          <a:spcPct val="100000"/>
        </a:lnSpc>
        <a:spcBef>
          <a:spcPts val="0"/>
        </a:spcBef>
        <a:spcAft>
          <a:spcPts val="0"/>
        </a:spcAft>
        <a:buNone/>
        <a:tabLst/>
        <a:defRPr lang="cs-CZ" sz="2400" b="0" i="0" u="none" strike="noStrike" kern="1200" cap="none" spc="0" baseline="0">
          <a:solidFill>
            <a:srgbClr val="655481"/>
          </a:solidFill>
          <a:uFillTx/>
          <a:latin typeface="Times New Roman" pitchFamily="18"/>
          <a:ea typeface="Microsoft YaHei" pitchFamily="2"/>
          <a:cs typeface="Times New Roman" pitchFamily="18"/>
        </a:defRPr>
      </a:lvl1pPr>
    </p:titleStyle>
    <p:bodyStyle>
      <a:lvl1pPr marL="0" marR="0" lvl="0" indent="0" algn="l" defTabSz="914400" rtl="0" fontAlgn="auto" hangingPunct="1">
        <a:lnSpc>
          <a:spcPct val="100000"/>
        </a:lnSpc>
        <a:spcBef>
          <a:spcPts val="0"/>
        </a:spcBef>
        <a:spcAft>
          <a:spcPts val="1415"/>
        </a:spcAft>
        <a:buNone/>
        <a:tabLst/>
        <a:defRPr lang="cs-CZ" sz="3200" b="0" i="0" u="none" strike="noStrike" kern="1200" cap="none" spc="0" baseline="0">
          <a:solidFill>
            <a:srgbClr val="655481"/>
          </a:solidFill>
          <a:uFillTx/>
          <a:latin typeface="Times New Roman" pitchFamily="18"/>
          <a:ea typeface="Microsoft YaHei" pitchFamily="2"/>
          <a:cs typeface="Arial"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cs-CZ"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cs-CZ"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cs-CZ"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cs-CZ"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7D1A08CC-CEED-FC70-9E5E-B4A7EC059A8E}"/>
              </a:ext>
            </a:extLst>
          </p:cNvPr>
          <p:cNvSpPr txBox="1">
            <a:spLocks noGrp="1"/>
          </p:cNvSpPr>
          <p:nvPr>
            <p:ph type="title"/>
          </p:nvPr>
        </p:nvSpPr>
        <p:spPr>
          <a:xfrm>
            <a:off x="457200" y="205200"/>
            <a:ext cx="8229243" cy="858603"/>
          </a:xfrm>
          <a:prstGeom prst="rect">
            <a:avLst/>
          </a:prstGeom>
          <a:noFill/>
          <a:ln>
            <a:noFill/>
          </a:ln>
        </p:spPr>
        <p:txBody>
          <a:bodyPr vert="horz" wrap="square" lIns="0" tIns="0" rIns="0" bIns="0" anchor="ctr" anchorCtr="0" compatLnSpc="1">
            <a:noAutofit/>
          </a:bodyPr>
          <a:lstStyle/>
          <a:p>
            <a:pPr lvl="0"/>
            <a:endParaRPr lang="cs-CZ"/>
          </a:p>
        </p:txBody>
      </p:sp>
      <p:sp>
        <p:nvSpPr>
          <p:cNvPr id="3" name="Zástupný text 2">
            <a:extLst>
              <a:ext uri="{FF2B5EF4-FFF2-40B4-BE49-F238E27FC236}">
                <a16:creationId xmlns:a16="http://schemas.microsoft.com/office/drawing/2014/main" id="{ED199419-1D6F-EFBD-B101-6D97F563DB4E}"/>
              </a:ext>
            </a:extLst>
          </p:cNvPr>
          <p:cNvSpPr txBox="1">
            <a:spLocks noGrp="1"/>
          </p:cNvSpPr>
          <p:nvPr>
            <p:ph type="body" idx="1"/>
          </p:nvPr>
        </p:nvSpPr>
        <p:spPr>
          <a:xfrm>
            <a:off x="457200" y="1203478"/>
            <a:ext cx="8229243" cy="3394435"/>
          </a:xfrm>
          <a:prstGeom prst="rect">
            <a:avLst/>
          </a:prstGeom>
          <a:noFill/>
          <a:ln>
            <a:noFill/>
          </a:ln>
        </p:spPr>
        <p:txBody>
          <a:bodyPr vert="horz" wrap="square" lIns="0" tIns="0" rIns="0" bIns="0" anchor="t" anchorCtr="0" compatLnSpc="1">
            <a:no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marL="0" marR="0" lvl="0" indent="0" algn="l" defTabSz="914400" rtl="0" fontAlgn="auto" hangingPunct="1">
        <a:lnSpc>
          <a:spcPct val="100000"/>
        </a:lnSpc>
        <a:spcBef>
          <a:spcPts val="0"/>
        </a:spcBef>
        <a:spcAft>
          <a:spcPts val="0"/>
        </a:spcAft>
        <a:buNone/>
        <a:tabLst/>
        <a:defRPr lang="cs-CZ" sz="1800" b="0" i="0" u="none" strike="noStrike" kern="1200" cap="none" spc="0" baseline="0">
          <a:solidFill>
            <a:srgbClr val="655481"/>
          </a:solidFill>
          <a:uFillTx/>
          <a:latin typeface="Times New Roman" pitchFamily="18"/>
          <a:ea typeface="Microsoft YaHei" pitchFamily="2"/>
          <a:cs typeface="Arial" pitchFamily="2"/>
        </a:defRPr>
      </a:lvl1pPr>
    </p:titleStyle>
    <p:bodyStyle>
      <a:lvl1pPr marL="0" marR="0" lvl="0" indent="0" algn="l" defTabSz="914400" rtl="0" fontAlgn="auto" hangingPunct="1">
        <a:lnSpc>
          <a:spcPct val="100000"/>
        </a:lnSpc>
        <a:spcBef>
          <a:spcPts val="0"/>
        </a:spcBef>
        <a:spcAft>
          <a:spcPts val="1415"/>
        </a:spcAft>
        <a:buNone/>
        <a:tabLst/>
        <a:defRPr lang="cs-CZ" sz="3200" b="0" i="0" u="none" strike="noStrike" kern="1200" cap="none" spc="0" baseline="0">
          <a:solidFill>
            <a:srgbClr val="655481"/>
          </a:solidFill>
          <a:uFillTx/>
          <a:latin typeface="Times New Roman" pitchFamily="18"/>
          <a:ea typeface="Microsoft YaHei" pitchFamily="2"/>
          <a:cs typeface="Arial" pitchFamily="2"/>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cs-CZ"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cs-CZ"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cs-CZ"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cs-CZ"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http://www.pravniprostor.cz/"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7.xml"/><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9.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William_Beveridge#cite_note-25"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8.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8.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8.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8.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8.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8.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8.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pic>
        <p:nvPicPr>
          <p:cNvPr id="2" name="Obrázek 9">
            <a:extLst>
              <a:ext uri="{FF2B5EF4-FFF2-40B4-BE49-F238E27FC236}">
                <a16:creationId xmlns:a16="http://schemas.microsoft.com/office/drawing/2014/main" id="{00BE5804-E605-E88C-AD4D-023C5749CE65}"/>
              </a:ext>
            </a:extLst>
          </p:cNvPr>
          <p:cNvPicPr>
            <a:picLocks noChangeAspect="1"/>
          </p:cNvPicPr>
          <p:nvPr/>
        </p:nvPicPr>
        <p:blipFill>
          <a:blip r:embed="rId3">
            <a:lum/>
            <a:alphaModFix/>
          </a:blip>
          <a:srcRect/>
          <a:stretch>
            <a:fillRect/>
          </a:stretch>
        </p:blipFill>
        <p:spPr>
          <a:xfrm>
            <a:off x="6948361" y="555479"/>
            <a:ext cx="1699202" cy="1325157"/>
          </a:xfrm>
          <a:prstGeom prst="rect">
            <a:avLst/>
          </a:prstGeom>
          <a:noFill/>
          <a:ln cap="flat">
            <a:noFill/>
          </a:ln>
        </p:spPr>
      </p:pic>
      <p:sp>
        <p:nvSpPr>
          <p:cNvPr id="3" name="Obdélník 7">
            <a:extLst>
              <a:ext uri="{FF2B5EF4-FFF2-40B4-BE49-F238E27FC236}">
                <a16:creationId xmlns:a16="http://schemas.microsoft.com/office/drawing/2014/main" id="{65C4E548-1077-2AB7-9BE3-A31A29A6E900}"/>
              </a:ext>
            </a:extLst>
          </p:cNvPr>
          <p:cNvSpPr/>
          <p:nvPr/>
        </p:nvSpPr>
        <p:spPr>
          <a:xfrm>
            <a:off x="251642" y="267480"/>
            <a:ext cx="5616363" cy="46079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655481"/>
          </a:solidFill>
          <a:ln cap="flat">
            <a:noFill/>
            <a:prstDash val="solid"/>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Arial" pitchFamily="18"/>
              <a:ea typeface="Microsoft YaHei" pitchFamily="2"/>
              <a:cs typeface="Arial" pitchFamily="2"/>
            </a:endParaRPr>
          </a:p>
        </p:txBody>
      </p:sp>
      <p:sp>
        <p:nvSpPr>
          <p:cNvPr id="4" name="Nadpis 1">
            <a:extLst>
              <a:ext uri="{FF2B5EF4-FFF2-40B4-BE49-F238E27FC236}">
                <a16:creationId xmlns:a16="http://schemas.microsoft.com/office/drawing/2014/main" id="{ADC896C7-5C9E-B892-A3B4-B15216CA5AA8}"/>
              </a:ext>
            </a:extLst>
          </p:cNvPr>
          <p:cNvSpPr txBox="1">
            <a:spLocks noGrp="1"/>
          </p:cNvSpPr>
          <p:nvPr>
            <p:ph type="title" idx="4294967295"/>
          </p:nvPr>
        </p:nvSpPr>
        <p:spPr>
          <a:xfrm>
            <a:off x="467642" y="699479"/>
            <a:ext cx="5112355" cy="2159995"/>
          </a:xfrm>
        </p:spPr>
        <p:txBody>
          <a:bodyPr lIns="90004" tIns="44997" rIns="90004" bIns="44997" anchor="t"/>
          <a:lstStyle/>
          <a:p>
            <a:pPr lvl="0"/>
            <a:r>
              <a:rPr lang="cs-CZ" sz="2000" b="1" dirty="0">
                <a:solidFill>
                  <a:srgbClr val="FFFFFF"/>
                </a:solidFill>
                <a:cs typeface="Times New Roman" pitchFamily="18"/>
              </a:rPr>
              <a:t>Právo sociálního zabezpečení</a:t>
            </a:r>
            <a:endParaRPr lang="cs-CZ" sz="2000" b="1" dirty="0">
              <a:cs typeface="Times New Roman" pitchFamily="18"/>
            </a:endParaRPr>
          </a:p>
        </p:txBody>
      </p:sp>
      <p:sp>
        <p:nvSpPr>
          <p:cNvPr id="5" name="Podnadpis 2">
            <a:extLst>
              <a:ext uri="{FF2B5EF4-FFF2-40B4-BE49-F238E27FC236}">
                <a16:creationId xmlns:a16="http://schemas.microsoft.com/office/drawing/2014/main" id="{A54F0E3F-62D6-A705-BF00-3E9CC99DF36D}"/>
              </a:ext>
            </a:extLst>
          </p:cNvPr>
          <p:cNvSpPr txBox="1">
            <a:spLocks noGrp="1"/>
          </p:cNvSpPr>
          <p:nvPr>
            <p:ph type="subTitle" idx="4294967295"/>
          </p:nvPr>
        </p:nvSpPr>
        <p:spPr>
          <a:xfrm>
            <a:off x="1763639" y="3219840"/>
            <a:ext cx="3888001" cy="1367640"/>
          </a:xfrm>
        </p:spPr>
        <p:txBody>
          <a:bodyPr lIns="90004" tIns="44997" rIns="90004" bIns="44997"/>
          <a:lstStyle/>
          <a:p>
            <a:pPr lvl="0" algn="r">
              <a:spcAft>
                <a:spcPts val="0"/>
              </a:spcAft>
            </a:pPr>
            <a:endParaRPr lang="cs-CZ" sz="1200" dirty="0">
              <a:solidFill>
                <a:srgbClr val="FFFFFF"/>
              </a:solidFill>
            </a:endParaRPr>
          </a:p>
          <a:p>
            <a:pPr lvl="0" algn="r">
              <a:spcAft>
                <a:spcPts val="0"/>
              </a:spcAft>
            </a:pPr>
            <a:r>
              <a:rPr lang="cs-CZ" sz="1200" dirty="0">
                <a:solidFill>
                  <a:srgbClr val="FFFFFF"/>
                </a:solidFill>
                <a:cs typeface="Times New Roman" pitchFamily="18"/>
              </a:rPr>
              <a:t>letní semestr 2025</a:t>
            </a:r>
          </a:p>
        </p:txBody>
      </p:sp>
      <p:sp>
        <p:nvSpPr>
          <p:cNvPr id="6" name="Podnadpis 2">
            <a:extLst>
              <a:ext uri="{FF2B5EF4-FFF2-40B4-BE49-F238E27FC236}">
                <a16:creationId xmlns:a16="http://schemas.microsoft.com/office/drawing/2014/main" id="{330D0834-3623-744B-B8E7-4C6D271694A0}"/>
              </a:ext>
            </a:extLst>
          </p:cNvPr>
          <p:cNvSpPr/>
          <p:nvPr/>
        </p:nvSpPr>
        <p:spPr>
          <a:xfrm>
            <a:off x="6955923" y="3723839"/>
            <a:ext cx="2015995" cy="115164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r"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1" i="0" u="none" strike="noStrike" kern="1200" cap="none" spc="0" baseline="0">
                <a:solidFill>
                  <a:srgbClr val="655481"/>
                </a:solidFill>
                <a:uFillTx/>
                <a:latin typeface="Times New Roman" pitchFamily="18"/>
                <a:ea typeface="Microsoft YaHei" pitchFamily="2"/>
                <a:cs typeface="Times New Roman" pitchFamily="18"/>
              </a:rPr>
              <a:t>JUDr. Michal Vítek, Ph.D.</a:t>
            </a:r>
          </a:p>
          <a:p>
            <a:pPr marL="0" marR="0" lvl="0" indent="0" algn="r"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Odborný asistent, ÚVSSP</a:t>
            </a:r>
          </a:p>
          <a:p>
            <a:pPr marL="0" marR="0" lvl="0" indent="0" algn="r"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200" b="0" i="0" u="none" strike="noStrike" kern="1200" cap="none" spc="0" baseline="0">
                <a:solidFill>
                  <a:srgbClr val="655481"/>
                </a:solidFill>
                <a:uFillTx/>
                <a:latin typeface="Times New Roman" pitchFamily="18"/>
                <a:ea typeface="Microsoft YaHei" pitchFamily="2"/>
                <a:cs typeface="Times New Roman" pitchFamily="18"/>
              </a:rPr>
              <a:t>michal.vitek@fvp.slu.cz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C2D1EB-01F9-B50B-C8E7-71D6339CBF4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68A2D67-A498-8CFE-F74E-97BCE015D2C6}"/>
              </a:ext>
            </a:extLst>
          </p:cNvPr>
          <p:cNvSpPr txBox="1">
            <a:spLocks noGrp="1"/>
          </p:cNvSpPr>
          <p:nvPr>
            <p:ph type="title" idx="4294967295"/>
          </p:nvPr>
        </p:nvSpPr>
        <p:spPr/>
        <p:txBody>
          <a:bodyPr/>
          <a:lstStyle/>
          <a:p>
            <a:pPr lvl="0"/>
            <a:r>
              <a:rPr lang="cs-CZ" sz="2000" b="1" dirty="0">
                <a:latin typeface="+mj-lt"/>
                <a:cs typeface="Arial" pitchFamily="2"/>
              </a:rPr>
              <a:t>Pojem </a:t>
            </a:r>
            <a:r>
              <a:rPr lang="cs-CZ" sz="2000" b="1" dirty="0" err="1">
                <a:latin typeface="+mj-lt"/>
                <a:cs typeface="Arial" pitchFamily="2"/>
              </a:rPr>
              <a:t>Welfare</a:t>
            </a:r>
            <a:r>
              <a:rPr lang="cs-CZ" sz="2000" b="1" dirty="0">
                <a:latin typeface="+mj-lt"/>
                <a:cs typeface="Arial" pitchFamily="2"/>
              </a:rPr>
              <a:t> </a:t>
            </a:r>
            <a:r>
              <a:rPr lang="cs-CZ" sz="2000" b="1" dirty="0" err="1">
                <a:latin typeface="+mj-lt"/>
                <a:cs typeface="Arial" pitchFamily="2"/>
              </a:rPr>
              <a:t>State</a:t>
            </a:r>
            <a:r>
              <a:rPr lang="cs-CZ" sz="2000" b="1" dirty="0">
                <a:latin typeface="+mj-lt"/>
                <a:cs typeface="Arial" pitchFamily="2"/>
              </a:rPr>
              <a:t> a jeho vývoj</a:t>
            </a:r>
          </a:p>
        </p:txBody>
      </p:sp>
      <p:sp>
        <p:nvSpPr>
          <p:cNvPr id="3" name="Zástupný symbol pro obsah 2">
            <a:extLst>
              <a:ext uri="{FF2B5EF4-FFF2-40B4-BE49-F238E27FC236}">
                <a16:creationId xmlns:a16="http://schemas.microsoft.com/office/drawing/2014/main" id="{D461335A-056C-91CD-B817-51CB7B4426C5}"/>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8C75EF97-C5DE-29FD-FFF0-AC2CD72A786C}"/>
              </a:ext>
            </a:extLst>
          </p:cNvPr>
          <p:cNvSpPr txBox="1"/>
          <p:nvPr/>
        </p:nvSpPr>
        <p:spPr>
          <a:xfrm>
            <a:off x="479685" y="1034320"/>
            <a:ext cx="7135318" cy="6401753"/>
          </a:xfrm>
          <a:prstGeom prst="rect">
            <a:avLst/>
          </a:prstGeom>
          <a:noFill/>
        </p:spPr>
        <p:txBody>
          <a:bodyPr wrap="square" rtlCol="0">
            <a:spAutoFit/>
          </a:bodyPr>
          <a:lstStyle/>
          <a:p>
            <a:r>
              <a:rPr lang="cs-CZ" sz="1400" dirty="0"/>
              <a:t>Cesta k </a:t>
            </a:r>
            <a:r>
              <a:rPr lang="cs-CZ" sz="1400" dirty="0" err="1"/>
              <a:t>Welfare</a:t>
            </a:r>
            <a:r>
              <a:rPr lang="cs-CZ" sz="1400" dirty="0"/>
              <a:t> </a:t>
            </a:r>
            <a:r>
              <a:rPr lang="cs-CZ" sz="1400" dirty="0" err="1"/>
              <a:t>State</a:t>
            </a:r>
            <a:r>
              <a:rPr lang="cs-CZ" sz="1400" dirty="0"/>
              <a:t>: </a:t>
            </a:r>
          </a:p>
          <a:p>
            <a:endParaRPr lang="cs-CZ" sz="1400" dirty="0"/>
          </a:p>
          <a:p>
            <a:r>
              <a:rPr lang="cs-CZ" sz="1400" dirty="0"/>
              <a:t>Vznik moderních systémů sociálního a zdravotního pojištění: </a:t>
            </a:r>
          </a:p>
          <a:p>
            <a:r>
              <a:rPr lang="cs-CZ" sz="1400" dirty="0"/>
              <a:t>Tzv. „</a:t>
            </a:r>
            <a:r>
              <a:rPr lang="cs-CZ" sz="1400" dirty="0" err="1"/>
              <a:t>Taafeho</a:t>
            </a:r>
            <a:r>
              <a:rPr lang="cs-CZ" sz="1400" dirty="0"/>
              <a:t> zákony“ – návrhy 1883 a 1885</a:t>
            </a:r>
          </a:p>
          <a:p>
            <a:pPr marL="285750" indent="-285750">
              <a:buFontTx/>
              <a:buChar char="-"/>
            </a:pPr>
            <a:r>
              <a:rPr lang="cs-CZ" sz="1400" dirty="0"/>
              <a:t>zákon č. 1/1888 </a:t>
            </a:r>
            <a:r>
              <a:rPr lang="cs-CZ" sz="1400" dirty="0" err="1"/>
              <a:t>ř.z</a:t>
            </a:r>
            <a:r>
              <a:rPr lang="cs-CZ" sz="1400" dirty="0"/>
              <a:t>. zákon o úrazovém pojištění dělníků</a:t>
            </a:r>
          </a:p>
          <a:p>
            <a:pPr marL="285750" indent="-285750">
              <a:buFontTx/>
              <a:buChar char="-"/>
            </a:pPr>
            <a:r>
              <a:rPr lang="cs-CZ" sz="1400" dirty="0"/>
              <a:t>zákon č. 33/1888 </a:t>
            </a:r>
            <a:r>
              <a:rPr lang="cs-CZ" sz="1400" dirty="0" err="1"/>
              <a:t>ř.z</a:t>
            </a:r>
            <a:r>
              <a:rPr lang="cs-CZ" sz="1400" dirty="0"/>
              <a:t>. zákon o nemocenském pojištění dělníků (účinný 1.8.1889)</a:t>
            </a:r>
          </a:p>
          <a:p>
            <a:pPr marL="285750" indent="-285750">
              <a:buFontTx/>
              <a:buChar char="-"/>
            </a:pPr>
            <a:r>
              <a:rPr lang="cs-CZ" sz="1400" dirty="0"/>
              <a:t>zákon č. 127/1889 </a:t>
            </a:r>
            <a:r>
              <a:rPr lang="cs-CZ" sz="1400" dirty="0" err="1"/>
              <a:t>ř.z</a:t>
            </a:r>
            <a:r>
              <a:rPr lang="cs-CZ" sz="1400" dirty="0"/>
              <a:t>., o bratrských pokladnách</a:t>
            </a:r>
          </a:p>
          <a:p>
            <a:pPr marL="285750" indent="-285750">
              <a:buFontTx/>
              <a:buChar char="-"/>
            </a:pPr>
            <a:r>
              <a:rPr lang="cs-CZ" sz="1400" dirty="0"/>
              <a:t>zákon č. 1/1907 Sb., o penzijním pojištění zřízenců ve službách soukromých a službách veřejných</a:t>
            </a:r>
          </a:p>
          <a:p>
            <a:endParaRPr lang="cs-CZ" sz="1400" dirty="0"/>
          </a:p>
          <a:p>
            <a:r>
              <a:rPr lang="cs-CZ" sz="1400" dirty="0"/>
              <a:t>Nároky mají pouze pojištění, nikoliv rodinní příslušníci. Nárok na dávky peněžité a věcné. Pojištěné ženy mají nárok na pomoc porodní asistentky a lékaře a nárok na pomůcky + nárok na peněžitou pomoc po dobu 4 týdnů od porodu.</a:t>
            </a:r>
          </a:p>
          <a:p>
            <a:endParaRPr lang="cs-CZ" sz="1400" dirty="0"/>
          </a:p>
          <a:p>
            <a:r>
              <a:rPr lang="cs-CZ" sz="1400" dirty="0"/>
              <a:t>Starobní a invalidní pojištění dělnictva nebylo do roku 1918 zavedeno.</a:t>
            </a:r>
          </a:p>
          <a:p>
            <a:endParaRPr lang="cs-CZ" sz="1400" dirty="0"/>
          </a:p>
          <a:p>
            <a:r>
              <a:rPr lang="cs-CZ" sz="1400" dirty="0"/>
              <a:t>V Německu první „Bismarckova“ reforma v r. 1881</a:t>
            </a:r>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Tree>
    <p:extLst>
      <p:ext uri="{BB962C8B-B14F-4D97-AF65-F5344CB8AC3E}">
        <p14:creationId xmlns:p14="http://schemas.microsoft.com/office/powerpoint/2010/main" val="3494781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41FDA7-26F5-2FB5-7BC9-91A2A946F7D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13812B5-F4EE-6179-2C82-0FDCB214F84B}"/>
              </a:ext>
            </a:extLst>
          </p:cNvPr>
          <p:cNvSpPr txBox="1">
            <a:spLocks noGrp="1"/>
          </p:cNvSpPr>
          <p:nvPr>
            <p:ph type="title" idx="4294967295"/>
          </p:nvPr>
        </p:nvSpPr>
        <p:spPr/>
        <p:txBody>
          <a:bodyPr/>
          <a:lstStyle/>
          <a:p>
            <a:pPr lvl="0"/>
            <a:r>
              <a:rPr lang="cs-CZ" sz="2000" b="1" dirty="0">
                <a:latin typeface="+mj-lt"/>
                <a:cs typeface="Arial" pitchFamily="2"/>
              </a:rPr>
              <a:t>Pojem </a:t>
            </a:r>
            <a:r>
              <a:rPr lang="cs-CZ" sz="2000" b="1" dirty="0" err="1">
                <a:latin typeface="+mj-lt"/>
                <a:cs typeface="Arial" pitchFamily="2"/>
              </a:rPr>
              <a:t>Welfare</a:t>
            </a:r>
            <a:r>
              <a:rPr lang="cs-CZ" sz="2000" b="1" dirty="0">
                <a:latin typeface="+mj-lt"/>
                <a:cs typeface="Arial" pitchFamily="2"/>
              </a:rPr>
              <a:t> </a:t>
            </a:r>
            <a:r>
              <a:rPr lang="cs-CZ" sz="2000" b="1" dirty="0" err="1">
                <a:latin typeface="+mj-lt"/>
                <a:cs typeface="Arial" pitchFamily="2"/>
              </a:rPr>
              <a:t>State</a:t>
            </a:r>
            <a:r>
              <a:rPr lang="cs-CZ" sz="2000" b="1" dirty="0">
                <a:latin typeface="+mj-lt"/>
                <a:cs typeface="Arial" pitchFamily="2"/>
              </a:rPr>
              <a:t> a jeho vývoj</a:t>
            </a:r>
          </a:p>
        </p:txBody>
      </p:sp>
      <p:sp>
        <p:nvSpPr>
          <p:cNvPr id="3" name="Zástupný symbol pro obsah 2">
            <a:extLst>
              <a:ext uri="{FF2B5EF4-FFF2-40B4-BE49-F238E27FC236}">
                <a16:creationId xmlns:a16="http://schemas.microsoft.com/office/drawing/2014/main" id="{9ACE5256-38BF-DA32-D317-3993BA474D1C}"/>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39363C37-818C-76A0-FB1A-B0A201B21A35}"/>
              </a:ext>
            </a:extLst>
          </p:cNvPr>
          <p:cNvSpPr txBox="1"/>
          <p:nvPr/>
        </p:nvSpPr>
        <p:spPr>
          <a:xfrm>
            <a:off x="479685" y="1034320"/>
            <a:ext cx="7135318" cy="7694414"/>
          </a:xfrm>
          <a:prstGeom prst="rect">
            <a:avLst/>
          </a:prstGeom>
          <a:noFill/>
        </p:spPr>
        <p:txBody>
          <a:bodyPr wrap="square" rtlCol="0">
            <a:spAutoFit/>
          </a:bodyPr>
          <a:lstStyle/>
          <a:p>
            <a:r>
              <a:rPr lang="cs-CZ" sz="1400" dirty="0"/>
              <a:t>Cesta k </a:t>
            </a:r>
            <a:r>
              <a:rPr lang="cs-CZ" sz="1400" dirty="0" err="1"/>
              <a:t>Welfare</a:t>
            </a:r>
            <a:r>
              <a:rPr lang="cs-CZ" sz="1400" dirty="0"/>
              <a:t> </a:t>
            </a:r>
            <a:r>
              <a:rPr lang="cs-CZ" sz="1400" dirty="0" err="1"/>
              <a:t>State</a:t>
            </a:r>
            <a:r>
              <a:rPr lang="cs-CZ" sz="1400" dirty="0"/>
              <a:t>: </a:t>
            </a:r>
          </a:p>
          <a:p>
            <a:endParaRPr lang="cs-CZ" sz="1400" dirty="0"/>
          </a:p>
          <a:p>
            <a:r>
              <a:rPr lang="cs-CZ" sz="1400" dirty="0"/>
              <a:t>Československá republika (1918– 1938): </a:t>
            </a:r>
          </a:p>
          <a:p>
            <a:endParaRPr lang="cs-CZ" sz="1400" dirty="0"/>
          </a:p>
          <a:p>
            <a:pPr marL="285750" indent="-285750">
              <a:buFont typeface="Arial" panose="020B0604020202020204" pitchFamily="34" charset="0"/>
              <a:buChar char="•"/>
            </a:pPr>
            <a:r>
              <a:rPr lang="cs-CZ" sz="1400" dirty="0"/>
              <a:t>legislativní „smršť“ také v oblasti sociálního pojištění</a:t>
            </a:r>
          </a:p>
          <a:p>
            <a:pPr marL="285750" indent="-285750">
              <a:buFont typeface="Arial" panose="020B0604020202020204" pitchFamily="34" charset="0"/>
              <a:buChar char="•"/>
            </a:pPr>
            <a:r>
              <a:rPr lang="cs-CZ" sz="1400" b="1" dirty="0"/>
              <a:t>zákon č. 221/1924 </a:t>
            </a:r>
            <a:r>
              <a:rPr lang="cs-CZ" sz="1400" b="1" dirty="0" err="1"/>
              <a:t>Sb.z</a:t>
            </a:r>
            <a:r>
              <a:rPr lang="cs-CZ" sz="1400" b="1" dirty="0"/>
              <a:t> a n. o pojištění zaměstnanců pro případ nemoci, invalidity a stáří</a:t>
            </a:r>
            <a:r>
              <a:rPr lang="cs-CZ" sz="1400" dirty="0"/>
              <a:t>, účinný od 1.7.1926 – nejvýznamnější norma, základní norma, která stanoví povinné pojištění všech zaměstnanců (prakticky dělnictvo, úředníci a státní zaměstnanci vyloučeni). Nemocenské pojištění provádí nemocenské pojišťovny, pojištění invalidní a starobní poskytuje Ústřední sociální pojišťovna jako ústřední orgán ČSR se sídlem v Praze. </a:t>
            </a:r>
          </a:p>
          <a:p>
            <a:pPr marL="285750" indent="-285750">
              <a:buFont typeface="Arial" panose="020B0604020202020204" pitchFamily="34" charset="0"/>
              <a:buChar char="•"/>
            </a:pPr>
            <a:r>
              <a:rPr lang="cs-CZ" sz="1400" dirty="0"/>
              <a:t>Poskytuje se zejména: pomoc v nemoci (lékařská pomoc, léčiva, výlohy), pomoc v mateřství a pohřebné. Nemocenská se poskytuje nejdéle po dobu 1 roku, výše závislá na zařazení zaměstnance do příslušných platových tříd (10 tříd)</a:t>
            </a:r>
          </a:p>
          <a:p>
            <a:pPr marL="285750" indent="-285750">
              <a:buFont typeface="Arial" panose="020B0604020202020204" pitchFamily="34" charset="0"/>
              <a:buChar char="•"/>
            </a:pPr>
            <a:r>
              <a:rPr lang="cs-CZ" sz="1400" dirty="0"/>
              <a:t>z invalidního a starobního pojištění se poskytuje zejména: důchod invalidní, starobní, vyrovnávací příplatky, důchod vdovský, vdovecký, sirotčí důchod a odbytné</a:t>
            </a:r>
          </a:p>
          <a:p>
            <a:pPr marL="285750" indent="-285750">
              <a:buFont typeface="Arial" panose="020B0604020202020204" pitchFamily="34" charset="0"/>
              <a:buChar char="•"/>
            </a:pPr>
            <a:r>
              <a:rPr lang="cs-CZ" sz="1400" dirty="0"/>
              <a:t>Polovinu pojistného hradí zaměstnanec a polovinu zaměstnavatel </a:t>
            </a:r>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Tree>
    <p:extLst>
      <p:ext uri="{BB962C8B-B14F-4D97-AF65-F5344CB8AC3E}">
        <p14:creationId xmlns:p14="http://schemas.microsoft.com/office/powerpoint/2010/main" val="433216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129D02-2471-52ED-ED4E-D804DDF4730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E33A158-DC2C-488E-FF33-0884757D0FF7}"/>
              </a:ext>
            </a:extLst>
          </p:cNvPr>
          <p:cNvSpPr txBox="1">
            <a:spLocks noGrp="1"/>
          </p:cNvSpPr>
          <p:nvPr>
            <p:ph type="title" idx="4294967295"/>
          </p:nvPr>
        </p:nvSpPr>
        <p:spPr/>
        <p:txBody>
          <a:bodyPr/>
          <a:lstStyle/>
          <a:p>
            <a:pPr lvl="0"/>
            <a:r>
              <a:rPr lang="cs-CZ" sz="2000" b="1" dirty="0">
                <a:latin typeface="+mj-lt"/>
                <a:cs typeface="Arial" pitchFamily="2"/>
              </a:rPr>
              <a:t>Pojem </a:t>
            </a:r>
            <a:r>
              <a:rPr lang="cs-CZ" sz="2000" b="1" dirty="0" err="1">
                <a:latin typeface="+mj-lt"/>
                <a:cs typeface="Arial" pitchFamily="2"/>
              </a:rPr>
              <a:t>Welfare</a:t>
            </a:r>
            <a:r>
              <a:rPr lang="cs-CZ" sz="2000" b="1" dirty="0">
                <a:latin typeface="+mj-lt"/>
                <a:cs typeface="Arial" pitchFamily="2"/>
              </a:rPr>
              <a:t> </a:t>
            </a:r>
            <a:r>
              <a:rPr lang="cs-CZ" sz="2000" b="1" dirty="0" err="1">
                <a:latin typeface="+mj-lt"/>
                <a:cs typeface="Arial" pitchFamily="2"/>
              </a:rPr>
              <a:t>State</a:t>
            </a:r>
            <a:r>
              <a:rPr lang="cs-CZ" sz="2000" b="1" dirty="0">
                <a:latin typeface="+mj-lt"/>
                <a:cs typeface="Arial" pitchFamily="2"/>
              </a:rPr>
              <a:t> a jeho vývoj</a:t>
            </a:r>
          </a:p>
        </p:txBody>
      </p:sp>
      <p:sp>
        <p:nvSpPr>
          <p:cNvPr id="3" name="Zástupný symbol pro obsah 2">
            <a:extLst>
              <a:ext uri="{FF2B5EF4-FFF2-40B4-BE49-F238E27FC236}">
                <a16:creationId xmlns:a16="http://schemas.microsoft.com/office/drawing/2014/main" id="{E879DE61-D8A0-98D8-DD2A-512943A0719E}"/>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3E5BDFFD-8346-08B6-5716-676B183983ED}"/>
              </a:ext>
            </a:extLst>
          </p:cNvPr>
          <p:cNvSpPr txBox="1"/>
          <p:nvPr/>
        </p:nvSpPr>
        <p:spPr>
          <a:xfrm>
            <a:off x="479685" y="1034320"/>
            <a:ext cx="7135318" cy="6617196"/>
          </a:xfrm>
          <a:prstGeom prst="rect">
            <a:avLst/>
          </a:prstGeom>
          <a:noFill/>
        </p:spPr>
        <p:txBody>
          <a:bodyPr wrap="square" rtlCol="0">
            <a:spAutoFit/>
          </a:bodyPr>
          <a:lstStyle/>
          <a:p>
            <a:r>
              <a:rPr lang="cs-CZ" sz="1400" dirty="0"/>
              <a:t>Cesta k </a:t>
            </a:r>
            <a:r>
              <a:rPr lang="cs-CZ" sz="1400" dirty="0" err="1"/>
              <a:t>Welfare</a:t>
            </a:r>
            <a:r>
              <a:rPr lang="cs-CZ" sz="1400" dirty="0"/>
              <a:t> </a:t>
            </a:r>
            <a:r>
              <a:rPr lang="cs-CZ" sz="1400" dirty="0" err="1"/>
              <a:t>State</a:t>
            </a:r>
            <a:r>
              <a:rPr lang="cs-CZ" sz="1400" dirty="0"/>
              <a:t>: </a:t>
            </a:r>
          </a:p>
          <a:p>
            <a:endParaRPr lang="cs-CZ" sz="1400" dirty="0"/>
          </a:p>
          <a:p>
            <a:r>
              <a:rPr lang="cs-CZ" sz="1400" dirty="0"/>
              <a:t>Československá republika (1918– 1938): </a:t>
            </a:r>
          </a:p>
          <a:p>
            <a:endParaRPr lang="cs-CZ" sz="1400" dirty="0"/>
          </a:p>
          <a:p>
            <a:pPr marL="285750" indent="-285750">
              <a:buFont typeface="Arial" panose="020B0604020202020204" pitchFamily="34" charset="0"/>
              <a:buChar char="•"/>
            </a:pPr>
            <a:r>
              <a:rPr lang="cs-CZ" sz="1400" dirty="0"/>
              <a:t>Zákon č. 221/1925 </a:t>
            </a:r>
            <a:r>
              <a:rPr lang="cs-CZ" sz="1400" dirty="0" err="1"/>
              <a:t>Sb.z</a:t>
            </a:r>
            <a:r>
              <a:rPr lang="cs-CZ" sz="1400" dirty="0"/>
              <a:t>. a n.: o nemocenském pojištění veřejných zaměstnanců</a:t>
            </a:r>
          </a:p>
          <a:p>
            <a:pPr marL="285750" indent="-285750">
              <a:buFont typeface="Arial" panose="020B0604020202020204" pitchFamily="34" charset="0"/>
              <a:buChar char="•"/>
            </a:pPr>
            <a:r>
              <a:rPr lang="cs-CZ" sz="1400" dirty="0"/>
              <a:t>Zákon č. 43/1929 </a:t>
            </a:r>
            <a:r>
              <a:rPr lang="cs-CZ" sz="1400" dirty="0" err="1"/>
              <a:t>Sb.z</a:t>
            </a:r>
            <a:r>
              <a:rPr lang="cs-CZ" sz="1400" dirty="0"/>
              <a:t> a n.: státní starobní podpory, stanovení nároků na důchod pro zaměstnance, kteří byli nemajetní, výdělku neschopní a dovršili věku 65 let.</a:t>
            </a:r>
          </a:p>
          <a:p>
            <a:pPr marL="285750" indent="-285750">
              <a:buFont typeface="Arial" panose="020B0604020202020204" pitchFamily="34" charset="0"/>
              <a:buChar char="•"/>
            </a:pPr>
            <a:endParaRPr lang="cs-CZ" sz="1400" dirty="0"/>
          </a:p>
          <a:p>
            <a:r>
              <a:rPr lang="cs-CZ" sz="1400" dirty="0"/>
              <a:t>Chudinská péče za první republiky byla organizována zejména domovskými obcemi, které zřizovaly starobince, chudobince, sirotčince, útulky, obecní kuchyně. </a:t>
            </a:r>
          </a:p>
          <a:p>
            <a:endParaRPr lang="cs-CZ" sz="1400" dirty="0"/>
          </a:p>
          <a:p>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Tree>
    <p:extLst>
      <p:ext uri="{BB962C8B-B14F-4D97-AF65-F5344CB8AC3E}">
        <p14:creationId xmlns:p14="http://schemas.microsoft.com/office/powerpoint/2010/main" val="1988377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3AC08-9C27-F4CB-4CAB-F19A83D17FD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F5725AB-2BFF-80C8-EBA3-F1976FA0B116}"/>
              </a:ext>
            </a:extLst>
          </p:cNvPr>
          <p:cNvSpPr txBox="1">
            <a:spLocks noGrp="1"/>
          </p:cNvSpPr>
          <p:nvPr>
            <p:ph type="title" idx="4294967295"/>
          </p:nvPr>
        </p:nvSpPr>
        <p:spPr/>
        <p:txBody>
          <a:bodyPr/>
          <a:lstStyle/>
          <a:p>
            <a:pPr lvl="0"/>
            <a:r>
              <a:rPr lang="cs-CZ" sz="2000" b="1" dirty="0">
                <a:latin typeface="+mj-lt"/>
                <a:cs typeface="Arial" pitchFamily="2"/>
              </a:rPr>
              <a:t>Pojem </a:t>
            </a:r>
            <a:r>
              <a:rPr lang="cs-CZ" sz="2000" b="1" dirty="0" err="1">
                <a:latin typeface="+mj-lt"/>
                <a:cs typeface="Arial" pitchFamily="2"/>
              </a:rPr>
              <a:t>Welfare</a:t>
            </a:r>
            <a:r>
              <a:rPr lang="cs-CZ" sz="2000" b="1" dirty="0">
                <a:latin typeface="+mj-lt"/>
                <a:cs typeface="Arial" pitchFamily="2"/>
              </a:rPr>
              <a:t> </a:t>
            </a:r>
            <a:r>
              <a:rPr lang="cs-CZ" sz="2000" b="1" dirty="0" err="1">
                <a:latin typeface="+mj-lt"/>
                <a:cs typeface="Arial" pitchFamily="2"/>
              </a:rPr>
              <a:t>State</a:t>
            </a:r>
            <a:r>
              <a:rPr lang="cs-CZ" sz="2000" b="1" dirty="0">
                <a:latin typeface="+mj-lt"/>
                <a:cs typeface="Arial" pitchFamily="2"/>
              </a:rPr>
              <a:t> a jeho vývoj</a:t>
            </a:r>
          </a:p>
        </p:txBody>
      </p:sp>
      <p:sp>
        <p:nvSpPr>
          <p:cNvPr id="3" name="Zástupný symbol pro obsah 2">
            <a:extLst>
              <a:ext uri="{FF2B5EF4-FFF2-40B4-BE49-F238E27FC236}">
                <a16:creationId xmlns:a16="http://schemas.microsoft.com/office/drawing/2014/main" id="{CC3E0E14-FC73-B60F-DFC7-37C38236AAFE}"/>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446C149E-8146-4B1F-7436-58040BB3921A}"/>
              </a:ext>
            </a:extLst>
          </p:cNvPr>
          <p:cNvSpPr txBox="1"/>
          <p:nvPr/>
        </p:nvSpPr>
        <p:spPr>
          <a:xfrm>
            <a:off x="479685" y="1034320"/>
            <a:ext cx="7135318" cy="6617196"/>
          </a:xfrm>
          <a:prstGeom prst="rect">
            <a:avLst/>
          </a:prstGeom>
          <a:noFill/>
        </p:spPr>
        <p:txBody>
          <a:bodyPr wrap="square" rtlCol="0">
            <a:spAutoFit/>
          </a:bodyPr>
          <a:lstStyle/>
          <a:p>
            <a:r>
              <a:rPr lang="cs-CZ" sz="1400" dirty="0"/>
              <a:t>Cesta k </a:t>
            </a:r>
            <a:r>
              <a:rPr lang="cs-CZ" sz="1400" dirty="0" err="1"/>
              <a:t>Welfare</a:t>
            </a:r>
            <a:r>
              <a:rPr lang="cs-CZ" sz="1400" dirty="0"/>
              <a:t> </a:t>
            </a:r>
            <a:r>
              <a:rPr lang="cs-CZ" sz="1400" dirty="0" err="1"/>
              <a:t>State</a:t>
            </a:r>
            <a:r>
              <a:rPr lang="cs-CZ" sz="1400" dirty="0"/>
              <a:t>: </a:t>
            </a:r>
          </a:p>
          <a:p>
            <a:endParaRPr lang="cs-CZ" sz="1400" dirty="0"/>
          </a:p>
          <a:p>
            <a:r>
              <a:rPr lang="cs-CZ" sz="1400" dirty="0"/>
              <a:t>Reformy po roce 1946: </a:t>
            </a:r>
          </a:p>
          <a:p>
            <a:endParaRPr lang="cs-CZ" sz="1400" dirty="0"/>
          </a:p>
          <a:p>
            <a:pPr marL="285750" indent="-285750">
              <a:buFont typeface="Arial" panose="020B0604020202020204" pitchFamily="34" charset="0"/>
              <a:buChar char="•"/>
            </a:pPr>
            <a:r>
              <a:rPr lang="cs-CZ" sz="1400" dirty="0"/>
              <a:t>zákon č. 99/1948 Sb., o národním pojištění – významná legislativní změna, vychází obsahově z </a:t>
            </a:r>
            <a:r>
              <a:rPr lang="cs-CZ" sz="1400" dirty="0" err="1"/>
              <a:t>Beveridgovy</a:t>
            </a:r>
            <a:r>
              <a:rPr lang="cs-CZ" sz="1400" dirty="0"/>
              <a:t> zprávy</a:t>
            </a:r>
          </a:p>
          <a:p>
            <a:pPr marL="285750" indent="-285750">
              <a:buFont typeface="Arial" panose="020B0604020202020204" pitchFamily="34" charset="0"/>
              <a:buChar char="•"/>
            </a:pPr>
            <a:r>
              <a:rPr lang="cs-CZ" sz="1400" dirty="0"/>
              <a:t>Sjednocení roztříštěné úpravy sociálního pojištění v jedné právní normě</a:t>
            </a:r>
          </a:p>
          <a:p>
            <a:pPr marL="285750" indent="-285750">
              <a:buFont typeface="Arial" panose="020B0604020202020204" pitchFamily="34" charset="0"/>
              <a:buChar char="•"/>
            </a:pPr>
            <a:r>
              <a:rPr lang="cs-CZ" sz="1400" dirty="0"/>
              <a:t>Vytvoření jednotného státního systému národního pojištění</a:t>
            </a:r>
          </a:p>
          <a:p>
            <a:pPr marL="285750" indent="-285750">
              <a:buFont typeface="Arial" panose="020B0604020202020204" pitchFamily="34" charset="0"/>
              <a:buChar char="•"/>
            </a:pPr>
            <a:r>
              <a:rPr lang="cs-CZ" sz="1400" dirty="0"/>
              <a:t>Zrovnoprávnění nároků dělníků a „</a:t>
            </a:r>
            <a:r>
              <a:rPr lang="cs-CZ" sz="1400" dirty="0" err="1"/>
              <a:t>white</a:t>
            </a:r>
            <a:r>
              <a:rPr lang="cs-CZ" sz="1400" dirty="0"/>
              <a:t> </a:t>
            </a:r>
            <a:r>
              <a:rPr lang="cs-CZ" sz="1400" dirty="0" err="1"/>
              <a:t>collar</a:t>
            </a:r>
            <a:r>
              <a:rPr lang="cs-CZ" sz="1400" dirty="0"/>
              <a:t>“ profesí</a:t>
            </a:r>
          </a:p>
          <a:p>
            <a:pPr marL="285750" indent="-285750">
              <a:buFont typeface="Arial" panose="020B0604020202020204" pitchFamily="34" charset="0"/>
              <a:buChar char="•"/>
            </a:pPr>
            <a:r>
              <a:rPr lang="cs-CZ" sz="1400" dirty="0"/>
              <a:t>Pojištění je povinné a vzniká v podstatě začátkem výdělečné činnosti</a:t>
            </a:r>
          </a:p>
          <a:p>
            <a:pPr marL="285750" indent="-285750">
              <a:buFont typeface="Arial" panose="020B0604020202020204" pitchFamily="34" charset="0"/>
              <a:buChar char="•"/>
            </a:pPr>
            <a:r>
              <a:rPr lang="cs-CZ" sz="1400" dirty="0"/>
              <a:t>Platil pouze několik let  </a:t>
            </a:r>
          </a:p>
          <a:p>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Tree>
    <p:extLst>
      <p:ext uri="{BB962C8B-B14F-4D97-AF65-F5344CB8AC3E}">
        <p14:creationId xmlns:p14="http://schemas.microsoft.com/office/powerpoint/2010/main" val="3882582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D82FF-D552-9539-26EC-F1859F9C175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C73F66F-4DEB-2DC3-B30E-28759AA3B675}"/>
              </a:ext>
            </a:extLst>
          </p:cNvPr>
          <p:cNvSpPr txBox="1">
            <a:spLocks noGrp="1"/>
          </p:cNvSpPr>
          <p:nvPr>
            <p:ph type="title" idx="4294967295"/>
          </p:nvPr>
        </p:nvSpPr>
        <p:spPr/>
        <p:txBody>
          <a:bodyPr/>
          <a:lstStyle/>
          <a:p>
            <a:pPr lvl="0"/>
            <a:r>
              <a:rPr lang="cs-CZ" sz="2000" b="1" dirty="0">
                <a:latin typeface="+mj-lt"/>
                <a:cs typeface="Arial" pitchFamily="2"/>
              </a:rPr>
              <a:t>Pojem </a:t>
            </a:r>
            <a:r>
              <a:rPr lang="cs-CZ" sz="2000" b="1" dirty="0" err="1">
                <a:latin typeface="+mj-lt"/>
                <a:cs typeface="Arial" pitchFamily="2"/>
              </a:rPr>
              <a:t>Welfare</a:t>
            </a:r>
            <a:r>
              <a:rPr lang="cs-CZ" sz="2000" b="1" dirty="0">
                <a:latin typeface="+mj-lt"/>
                <a:cs typeface="Arial" pitchFamily="2"/>
              </a:rPr>
              <a:t> </a:t>
            </a:r>
            <a:r>
              <a:rPr lang="cs-CZ" sz="2000" b="1" dirty="0" err="1">
                <a:latin typeface="+mj-lt"/>
                <a:cs typeface="Arial" pitchFamily="2"/>
              </a:rPr>
              <a:t>State</a:t>
            </a:r>
            <a:r>
              <a:rPr lang="cs-CZ" sz="2000" b="1" dirty="0">
                <a:latin typeface="+mj-lt"/>
                <a:cs typeface="Arial" pitchFamily="2"/>
              </a:rPr>
              <a:t> a jeho vývoj</a:t>
            </a:r>
          </a:p>
        </p:txBody>
      </p:sp>
      <p:sp>
        <p:nvSpPr>
          <p:cNvPr id="3" name="Zástupný symbol pro obsah 2">
            <a:extLst>
              <a:ext uri="{FF2B5EF4-FFF2-40B4-BE49-F238E27FC236}">
                <a16:creationId xmlns:a16="http://schemas.microsoft.com/office/drawing/2014/main" id="{D5333200-6C2F-22D5-0CDF-497BD167871A}"/>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172A42F1-816D-C64A-AFE3-25485FCA74D5}"/>
              </a:ext>
            </a:extLst>
          </p:cNvPr>
          <p:cNvSpPr txBox="1"/>
          <p:nvPr/>
        </p:nvSpPr>
        <p:spPr>
          <a:xfrm>
            <a:off x="479685" y="1034320"/>
            <a:ext cx="7135318" cy="6832640"/>
          </a:xfrm>
          <a:prstGeom prst="rect">
            <a:avLst/>
          </a:prstGeom>
          <a:noFill/>
        </p:spPr>
        <p:txBody>
          <a:bodyPr wrap="square" rtlCol="0">
            <a:spAutoFit/>
          </a:bodyPr>
          <a:lstStyle/>
          <a:p>
            <a:r>
              <a:rPr lang="cs-CZ" sz="1400" dirty="0"/>
              <a:t>Cesta k </a:t>
            </a:r>
            <a:r>
              <a:rPr lang="cs-CZ" sz="1400" dirty="0" err="1"/>
              <a:t>Welfare</a:t>
            </a:r>
            <a:r>
              <a:rPr lang="cs-CZ" sz="1400" dirty="0"/>
              <a:t> </a:t>
            </a:r>
            <a:r>
              <a:rPr lang="cs-CZ" sz="1400" dirty="0" err="1"/>
              <a:t>State</a:t>
            </a:r>
            <a:r>
              <a:rPr lang="cs-CZ" sz="1400" dirty="0"/>
              <a:t>: </a:t>
            </a:r>
          </a:p>
          <a:p>
            <a:endParaRPr lang="cs-CZ" sz="1400" dirty="0"/>
          </a:p>
          <a:p>
            <a:r>
              <a:rPr lang="cs-CZ" sz="1400" dirty="0"/>
              <a:t>Vývoj v letech 1949 až 1989</a:t>
            </a:r>
          </a:p>
          <a:p>
            <a:endParaRPr lang="cs-CZ" sz="1400" dirty="0"/>
          </a:p>
          <a:p>
            <a:pPr marL="285750" indent="-285750">
              <a:buFont typeface="Arial" panose="020B0604020202020204" pitchFamily="34" charset="0"/>
              <a:buChar char="•"/>
            </a:pPr>
            <a:r>
              <a:rPr lang="cs-CZ" sz="1400" dirty="0"/>
              <a:t>Zákon č. 54/1956 Sb., o nemocenském pojištění zaměstnanců (platil s novelami až do roku 2007)</a:t>
            </a:r>
          </a:p>
          <a:p>
            <a:pPr marL="285750" indent="-285750">
              <a:buFont typeface="Arial" panose="020B0604020202020204" pitchFamily="34" charset="0"/>
              <a:buChar char="•"/>
            </a:pPr>
            <a:r>
              <a:rPr lang="cs-CZ" sz="1400" dirty="0"/>
              <a:t>Zákon č. 55/1956 Sb., o sociálním zabezpečení</a:t>
            </a:r>
          </a:p>
          <a:p>
            <a:pPr marL="285750" indent="-285750">
              <a:buFont typeface="Arial" panose="020B0604020202020204" pitchFamily="34" charset="0"/>
              <a:buChar char="•"/>
            </a:pPr>
            <a:r>
              <a:rPr lang="cs-CZ" sz="1400" dirty="0"/>
              <a:t>Zákon č. 101/1964 Sb., o sociálním zabezpečení</a:t>
            </a:r>
          </a:p>
          <a:p>
            <a:pPr marL="285750" indent="-285750">
              <a:buFont typeface="Arial" panose="020B0604020202020204" pitchFamily="34" charset="0"/>
              <a:buChar char="•"/>
            </a:pPr>
            <a:r>
              <a:rPr lang="cs-CZ" sz="1400" dirty="0"/>
              <a:t>Zákon č. 103/1964 Sb., o sociálním zabezpečení družstevních rolníků</a:t>
            </a:r>
          </a:p>
          <a:p>
            <a:pPr marL="285750" indent="-285750">
              <a:buFont typeface="Arial" panose="020B0604020202020204" pitchFamily="34" charset="0"/>
              <a:buChar char="•"/>
            </a:pPr>
            <a:r>
              <a:rPr lang="cs-CZ" sz="1400" dirty="0"/>
              <a:t>Zákon č. 121/1975 Sb., o sociálním zabezpečení</a:t>
            </a:r>
          </a:p>
          <a:p>
            <a:endParaRPr lang="cs-CZ" sz="1400" dirty="0"/>
          </a:p>
          <a:p>
            <a:endParaRPr lang="cs-CZ" sz="1400" dirty="0"/>
          </a:p>
          <a:p>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Tree>
    <p:extLst>
      <p:ext uri="{BB962C8B-B14F-4D97-AF65-F5344CB8AC3E}">
        <p14:creationId xmlns:p14="http://schemas.microsoft.com/office/powerpoint/2010/main" val="1632273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020C9-AD34-B73A-ED08-27883FFA482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8E48B0C-FB38-76F8-BC22-EE96679DF9DE}"/>
              </a:ext>
            </a:extLst>
          </p:cNvPr>
          <p:cNvSpPr txBox="1">
            <a:spLocks noGrp="1"/>
          </p:cNvSpPr>
          <p:nvPr>
            <p:ph type="title" idx="4294967295"/>
          </p:nvPr>
        </p:nvSpPr>
        <p:spPr/>
        <p:txBody>
          <a:bodyPr/>
          <a:lstStyle/>
          <a:p>
            <a:pPr lvl="0"/>
            <a:r>
              <a:rPr lang="cs-CZ" sz="2000" b="1" dirty="0">
                <a:cs typeface="Arial" pitchFamily="2"/>
              </a:rPr>
              <a:t>Kde aktuálně jsme? </a:t>
            </a:r>
          </a:p>
        </p:txBody>
      </p:sp>
      <p:sp>
        <p:nvSpPr>
          <p:cNvPr id="3" name="Zástupný symbol pro obsah 2">
            <a:extLst>
              <a:ext uri="{FF2B5EF4-FFF2-40B4-BE49-F238E27FC236}">
                <a16:creationId xmlns:a16="http://schemas.microsoft.com/office/drawing/2014/main" id="{DC860B33-51CA-D644-B0D6-B283BEBE6B13}"/>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40E176AA-5B21-7FCB-2DDC-9D3D715138F2}"/>
              </a:ext>
            </a:extLst>
          </p:cNvPr>
          <p:cNvSpPr txBox="1"/>
          <p:nvPr/>
        </p:nvSpPr>
        <p:spPr>
          <a:xfrm>
            <a:off x="479685" y="1034320"/>
            <a:ext cx="7135318" cy="1015663"/>
          </a:xfrm>
          <a:prstGeom prst="rect">
            <a:avLst/>
          </a:prstGeom>
          <a:noFill/>
        </p:spPr>
        <p:txBody>
          <a:bodyPr wrap="square" rtlCol="0">
            <a:spAutoFit/>
          </a:bodyPr>
          <a:lstStyle/>
          <a:p>
            <a:r>
              <a:rPr lang="cs-CZ" sz="1400" dirty="0"/>
              <a:t>Sociální výdaje v optice rozpočtu ČR 2025</a:t>
            </a:r>
          </a:p>
          <a:p>
            <a:endParaRPr lang="cs-CZ" sz="1400" dirty="0"/>
          </a:p>
          <a:p>
            <a:endParaRPr lang="cs-CZ" sz="1400" dirty="0"/>
          </a:p>
          <a:p>
            <a:pPr marL="285750" indent="-285750">
              <a:buFontTx/>
              <a:buChar char="-"/>
            </a:pPr>
            <a:endParaRPr lang="cs-CZ" dirty="0"/>
          </a:p>
        </p:txBody>
      </p:sp>
      <p:pic>
        <p:nvPicPr>
          <p:cNvPr id="8" name="Obrázek 7" descr="Obsah obrázku text, snímek obrazovky, Značka, design&#10;&#10;Obsah vygenerovaný umělou inteligencí může být nesprávný.">
            <a:extLst>
              <a:ext uri="{FF2B5EF4-FFF2-40B4-BE49-F238E27FC236}">
                <a16:creationId xmlns:a16="http://schemas.microsoft.com/office/drawing/2014/main" id="{2B5BB6D8-4E3C-9ED7-0E65-69B26FDD739B}"/>
              </a:ext>
            </a:extLst>
          </p:cNvPr>
          <p:cNvPicPr>
            <a:picLocks noChangeAspect="1"/>
          </p:cNvPicPr>
          <p:nvPr/>
        </p:nvPicPr>
        <p:blipFill>
          <a:blip r:embed="rId3"/>
          <a:stretch>
            <a:fillRect/>
          </a:stretch>
        </p:blipFill>
        <p:spPr>
          <a:xfrm>
            <a:off x="479685" y="1345572"/>
            <a:ext cx="6471569" cy="3495891"/>
          </a:xfrm>
          <a:prstGeom prst="rect">
            <a:avLst/>
          </a:prstGeom>
        </p:spPr>
      </p:pic>
    </p:spTree>
    <p:extLst>
      <p:ext uri="{BB962C8B-B14F-4D97-AF65-F5344CB8AC3E}">
        <p14:creationId xmlns:p14="http://schemas.microsoft.com/office/powerpoint/2010/main" val="1404823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8BFC1-1D99-B30A-2797-128B9E111B8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69E33B7-B3B8-D9F0-FAC4-7401EAF6A31A}"/>
              </a:ext>
            </a:extLst>
          </p:cNvPr>
          <p:cNvSpPr txBox="1">
            <a:spLocks noGrp="1"/>
          </p:cNvSpPr>
          <p:nvPr>
            <p:ph type="title" idx="4294967295"/>
          </p:nvPr>
        </p:nvSpPr>
        <p:spPr/>
        <p:txBody>
          <a:bodyPr/>
          <a:lstStyle/>
          <a:p>
            <a:pPr lvl="0"/>
            <a:r>
              <a:rPr lang="cs-CZ" sz="2000" b="1" dirty="0">
                <a:cs typeface="Arial" pitchFamily="2"/>
              </a:rPr>
              <a:t>Kde aktuálně jsme? Demografie ČR </a:t>
            </a:r>
          </a:p>
        </p:txBody>
      </p:sp>
      <p:sp>
        <p:nvSpPr>
          <p:cNvPr id="3" name="Zástupný symbol pro obsah 2">
            <a:extLst>
              <a:ext uri="{FF2B5EF4-FFF2-40B4-BE49-F238E27FC236}">
                <a16:creationId xmlns:a16="http://schemas.microsoft.com/office/drawing/2014/main" id="{342EBA8A-93C0-778F-2116-4F37267EBCA6}"/>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8BE21E08-AC57-6C4A-186D-FAE4879FB6F4}"/>
              </a:ext>
            </a:extLst>
          </p:cNvPr>
          <p:cNvSpPr txBox="1"/>
          <p:nvPr/>
        </p:nvSpPr>
        <p:spPr>
          <a:xfrm>
            <a:off x="695327" y="1228749"/>
            <a:ext cx="7135318" cy="800219"/>
          </a:xfrm>
          <a:prstGeom prst="rect">
            <a:avLst/>
          </a:prstGeom>
          <a:noFill/>
        </p:spPr>
        <p:txBody>
          <a:bodyPr wrap="square" rtlCol="0">
            <a:spAutoFit/>
          </a:bodyPr>
          <a:lstStyle/>
          <a:p>
            <a:r>
              <a:rPr lang="cs-CZ" sz="1400" dirty="0"/>
              <a:t>Demografie České republiky</a:t>
            </a:r>
          </a:p>
          <a:p>
            <a:endParaRPr lang="cs-CZ" sz="1400" dirty="0"/>
          </a:p>
          <a:p>
            <a:pPr marL="285750" indent="-285750">
              <a:buFontTx/>
              <a:buChar char="-"/>
            </a:pPr>
            <a:endParaRPr lang="cs-CZ" dirty="0"/>
          </a:p>
        </p:txBody>
      </p:sp>
      <p:pic>
        <p:nvPicPr>
          <p:cNvPr id="3074" name="Picture 2">
            <a:extLst>
              <a:ext uri="{FF2B5EF4-FFF2-40B4-BE49-F238E27FC236}">
                <a16:creationId xmlns:a16="http://schemas.microsoft.com/office/drawing/2014/main" id="{95ED56B4-E997-A723-F81F-F547778D8E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692" y="892929"/>
            <a:ext cx="8069860" cy="374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073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B363D-3D8E-65CC-87EF-D9A5BF664A2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0A5DC12-56CD-5616-32D3-55294FD2BC3A}"/>
              </a:ext>
            </a:extLst>
          </p:cNvPr>
          <p:cNvSpPr txBox="1">
            <a:spLocks noGrp="1"/>
          </p:cNvSpPr>
          <p:nvPr>
            <p:ph type="title" idx="4294967295"/>
          </p:nvPr>
        </p:nvSpPr>
        <p:spPr/>
        <p:txBody>
          <a:bodyPr/>
          <a:lstStyle/>
          <a:p>
            <a:pPr lvl="0"/>
            <a:r>
              <a:rPr lang="cs-CZ" sz="2000" b="1" dirty="0">
                <a:cs typeface="Arial" pitchFamily="2"/>
              </a:rPr>
              <a:t>Kde aktuálně jsme? Demografie ČR </a:t>
            </a:r>
          </a:p>
        </p:txBody>
      </p:sp>
      <p:sp>
        <p:nvSpPr>
          <p:cNvPr id="3" name="Zástupný symbol pro obsah 2">
            <a:extLst>
              <a:ext uri="{FF2B5EF4-FFF2-40B4-BE49-F238E27FC236}">
                <a16:creationId xmlns:a16="http://schemas.microsoft.com/office/drawing/2014/main" id="{70F66BDF-794E-7ED8-1894-CBDE74D6A0C3}"/>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87D1CB37-B04D-3BF4-FCC2-AE7606DB14AA}"/>
              </a:ext>
            </a:extLst>
          </p:cNvPr>
          <p:cNvSpPr txBox="1"/>
          <p:nvPr/>
        </p:nvSpPr>
        <p:spPr>
          <a:xfrm>
            <a:off x="479685" y="1034320"/>
            <a:ext cx="7135318" cy="584775"/>
          </a:xfrm>
          <a:prstGeom prst="rect">
            <a:avLst/>
          </a:prstGeom>
          <a:noFill/>
        </p:spPr>
        <p:txBody>
          <a:bodyPr wrap="square" rtlCol="0">
            <a:spAutoFit/>
          </a:bodyPr>
          <a:lstStyle/>
          <a:p>
            <a:endParaRPr lang="cs-CZ" sz="1400" dirty="0"/>
          </a:p>
          <a:p>
            <a:pPr marL="285750" indent="-285750">
              <a:buFontTx/>
              <a:buChar char="-"/>
            </a:pPr>
            <a:endParaRPr lang="cs-CZ" dirty="0"/>
          </a:p>
        </p:txBody>
      </p:sp>
      <p:sp>
        <p:nvSpPr>
          <p:cNvPr id="6" name="AutoShape 6">
            <a:extLst>
              <a:ext uri="{FF2B5EF4-FFF2-40B4-BE49-F238E27FC236}">
                <a16:creationId xmlns:a16="http://schemas.microsoft.com/office/drawing/2014/main" id="{7C137BD8-3F5B-F33A-D895-B9A241C6EBD1}"/>
              </a:ext>
            </a:extLst>
          </p:cNvPr>
          <p:cNvSpPr>
            <a:spLocks noChangeAspect="1" noChangeArrowheads="1"/>
          </p:cNvSpPr>
          <p:nvPr/>
        </p:nvSpPr>
        <p:spPr bwMode="auto">
          <a:xfrm>
            <a:off x="965200" y="527050"/>
            <a:ext cx="7213600" cy="4089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8" name="Obrázek 7">
            <a:extLst>
              <a:ext uri="{FF2B5EF4-FFF2-40B4-BE49-F238E27FC236}">
                <a16:creationId xmlns:a16="http://schemas.microsoft.com/office/drawing/2014/main" id="{FA866014-1992-B8B7-96EB-F8A44A7B8A8D}"/>
              </a:ext>
            </a:extLst>
          </p:cNvPr>
          <p:cNvPicPr>
            <a:picLocks noChangeAspect="1"/>
          </p:cNvPicPr>
          <p:nvPr/>
        </p:nvPicPr>
        <p:blipFill>
          <a:blip r:embed="rId3"/>
          <a:stretch>
            <a:fillRect/>
          </a:stretch>
        </p:blipFill>
        <p:spPr>
          <a:xfrm>
            <a:off x="479685" y="702715"/>
            <a:ext cx="7135318" cy="3982763"/>
          </a:xfrm>
          <a:prstGeom prst="rect">
            <a:avLst/>
          </a:prstGeom>
        </p:spPr>
      </p:pic>
    </p:spTree>
    <p:extLst>
      <p:ext uri="{BB962C8B-B14F-4D97-AF65-F5344CB8AC3E}">
        <p14:creationId xmlns:p14="http://schemas.microsoft.com/office/powerpoint/2010/main" val="2131904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64ADA-7375-3703-FDE6-E4F3D9C3385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FC4D425-F56F-B6B5-2FEC-96B9500152A9}"/>
              </a:ext>
            </a:extLst>
          </p:cNvPr>
          <p:cNvSpPr txBox="1">
            <a:spLocks noGrp="1"/>
          </p:cNvSpPr>
          <p:nvPr>
            <p:ph type="title" idx="4294967295"/>
          </p:nvPr>
        </p:nvSpPr>
        <p:spPr/>
        <p:txBody>
          <a:bodyPr/>
          <a:lstStyle/>
          <a:p>
            <a:pPr lvl="0"/>
            <a:r>
              <a:rPr lang="cs-CZ" sz="2000" b="1" dirty="0">
                <a:cs typeface="Arial" pitchFamily="2"/>
              </a:rPr>
              <a:t>Kde aktuálně jsme? Demografie ČR </a:t>
            </a:r>
          </a:p>
        </p:txBody>
      </p:sp>
      <p:sp>
        <p:nvSpPr>
          <p:cNvPr id="3" name="Zástupný symbol pro obsah 2">
            <a:extLst>
              <a:ext uri="{FF2B5EF4-FFF2-40B4-BE49-F238E27FC236}">
                <a16:creationId xmlns:a16="http://schemas.microsoft.com/office/drawing/2014/main" id="{1ED2ABEB-BAF1-D2CA-DE37-159D7BDEDE95}"/>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79EC61EB-E350-7323-36D2-1671B717541B}"/>
              </a:ext>
            </a:extLst>
          </p:cNvPr>
          <p:cNvSpPr txBox="1"/>
          <p:nvPr/>
        </p:nvSpPr>
        <p:spPr>
          <a:xfrm>
            <a:off x="479685" y="1034320"/>
            <a:ext cx="7135318" cy="584775"/>
          </a:xfrm>
          <a:prstGeom prst="rect">
            <a:avLst/>
          </a:prstGeom>
          <a:noFill/>
        </p:spPr>
        <p:txBody>
          <a:bodyPr wrap="square" rtlCol="0">
            <a:spAutoFit/>
          </a:bodyPr>
          <a:lstStyle/>
          <a:p>
            <a:endParaRPr lang="cs-CZ" sz="1400" dirty="0"/>
          </a:p>
          <a:p>
            <a:pPr marL="285750" indent="-285750">
              <a:buFontTx/>
              <a:buChar char="-"/>
            </a:pPr>
            <a:endParaRPr lang="cs-CZ" dirty="0"/>
          </a:p>
        </p:txBody>
      </p:sp>
      <p:pic>
        <p:nvPicPr>
          <p:cNvPr id="4" name="Obrázek 3">
            <a:extLst>
              <a:ext uri="{FF2B5EF4-FFF2-40B4-BE49-F238E27FC236}">
                <a16:creationId xmlns:a16="http://schemas.microsoft.com/office/drawing/2014/main" id="{0D443E14-0BE8-F391-4802-27C5797E6E32}"/>
              </a:ext>
            </a:extLst>
          </p:cNvPr>
          <p:cNvPicPr>
            <a:picLocks noChangeAspect="1"/>
          </p:cNvPicPr>
          <p:nvPr/>
        </p:nvPicPr>
        <p:blipFill>
          <a:blip r:embed="rId3"/>
          <a:stretch>
            <a:fillRect/>
          </a:stretch>
        </p:blipFill>
        <p:spPr>
          <a:xfrm>
            <a:off x="259954" y="702715"/>
            <a:ext cx="6790841" cy="4015331"/>
          </a:xfrm>
          <a:prstGeom prst="rect">
            <a:avLst/>
          </a:prstGeom>
        </p:spPr>
      </p:pic>
      <p:sp>
        <p:nvSpPr>
          <p:cNvPr id="5" name="AutoShape 2">
            <a:extLst>
              <a:ext uri="{FF2B5EF4-FFF2-40B4-BE49-F238E27FC236}">
                <a16:creationId xmlns:a16="http://schemas.microsoft.com/office/drawing/2014/main" id="{98BEE28E-FC00-F26A-A0CF-E28D2BAF94E0}"/>
              </a:ext>
            </a:extLst>
          </p:cNvPr>
          <p:cNvSpPr>
            <a:spLocks noChangeAspect="1" noChangeArrowheads="1"/>
          </p:cNvSpPr>
          <p:nvPr/>
        </p:nvSpPr>
        <p:spPr bwMode="auto">
          <a:xfrm>
            <a:off x="965200" y="527050"/>
            <a:ext cx="7213600" cy="4089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1532467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8FC3AE-0EFE-AE77-5083-EF153D85AD3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2CA938F-9EFF-23DA-3822-F9BDC114C354}"/>
              </a:ext>
            </a:extLst>
          </p:cNvPr>
          <p:cNvSpPr txBox="1">
            <a:spLocks noGrp="1"/>
          </p:cNvSpPr>
          <p:nvPr>
            <p:ph type="title" idx="4294967295"/>
          </p:nvPr>
        </p:nvSpPr>
        <p:spPr/>
        <p:txBody>
          <a:bodyPr/>
          <a:lstStyle/>
          <a:p>
            <a:pPr lvl="0"/>
            <a:r>
              <a:rPr lang="cs-CZ" sz="2000" b="1" dirty="0">
                <a:cs typeface="Arial" pitchFamily="2"/>
              </a:rPr>
              <a:t>Kde aktuálně jsme? Demografie ČR </a:t>
            </a:r>
          </a:p>
        </p:txBody>
      </p:sp>
      <p:sp>
        <p:nvSpPr>
          <p:cNvPr id="3" name="Zástupný symbol pro obsah 2">
            <a:extLst>
              <a:ext uri="{FF2B5EF4-FFF2-40B4-BE49-F238E27FC236}">
                <a16:creationId xmlns:a16="http://schemas.microsoft.com/office/drawing/2014/main" id="{02563F95-3E13-A23E-6D4C-3D5B4847449E}"/>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4AAA656B-2D0B-1086-D996-80B37004B04C}"/>
              </a:ext>
            </a:extLst>
          </p:cNvPr>
          <p:cNvSpPr txBox="1"/>
          <p:nvPr/>
        </p:nvSpPr>
        <p:spPr>
          <a:xfrm>
            <a:off x="479685" y="1034320"/>
            <a:ext cx="7135318" cy="584775"/>
          </a:xfrm>
          <a:prstGeom prst="rect">
            <a:avLst/>
          </a:prstGeom>
          <a:noFill/>
        </p:spPr>
        <p:txBody>
          <a:bodyPr wrap="square" rtlCol="0">
            <a:spAutoFit/>
          </a:bodyPr>
          <a:lstStyle/>
          <a:p>
            <a:endParaRPr lang="cs-CZ" sz="1400" dirty="0"/>
          </a:p>
          <a:p>
            <a:pPr marL="285750" indent="-285750">
              <a:buFontTx/>
              <a:buChar char="-"/>
            </a:pPr>
            <a:endParaRPr lang="cs-CZ" dirty="0"/>
          </a:p>
        </p:txBody>
      </p:sp>
      <p:sp>
        <p:nvSpPr>
          <p:cNvPr id="5" name="AutoShape 2">
            <a:extLst>
              <a:ext uri="{FF2B5EF4-FFF2-40B4-BE49-F238E27FC236}">
                <a16:creationId xmlns:a16="http://schemas.microsoft.com/office/drawing/2014/main" id="{1766D1B6-A92A-0DCC-26FD-F0512AFC7732}"/>
              </a:ext>
            </a:extLst>
          </p:cNvPr>
          <p:cNvSpPr>
            <a:spLocks noChangeAspect="1" noChangeArrowheads="1"/>
          </p:cNvSpPr>
          <p:nvPr/>
        </p:nvSpPr>
        <p:spPr bwMode="auto">
          <a:xfrm>
            <a:off x="965200" y="527050"/>
            <a:ext cx="7213600" cy="4089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6" name="Obrázek 5">
            <a:extLst>
              <a:ext uri="{FF2B5EF4-FFF2-40B4-BE49-F238E27FC236}">
                <a16:creationId xmlns:a16="http://schemas.microsoft.com/office/drawing/2014/main" id="{FAB2DA15-D88C-A150-B3D0-02965D8B6EEC}"/>
              </a:ext>
            </a:extLst>
          </p:cNvPr>
          <p:cNvPicPr>
            <a:picLocks noChangeAspect="1"/>
          </p:cNvPicPr>
          <p:nvPr/>
        </p:nvPicPr>
        <p:blipFill>
          <a:blip r:embed="rId3"/>
          <a:stretch>
            <a:fillRect/>
          </a:stretch>
        </p:blipFill>
        <p:spPr>
          <a:xfrm>
            <a:off x="259954" y="702715"/>
            <a:ext cx="7022196" cy="3981998"/>
          </a:xfrm>
          <a:prstGeom prst="rect">
            <a:avLst/>
          </a:prstGeom>
        </p:spPr>
      </p:pic>
    </p:spTree>
    <p:extLst>
      <p:ext uri="{BB962C8B-B14F-4D97-AF65-F5344CB8AC3E}">
        <p14:creationId xmlns:p14="http://schemas.microsoft.com/office/powerpoint/2010/main" val="2227684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37">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5584CA9-D6DA-9E78-D565-E71CBAE81050}"/>
              </a:ext>
            </a:extLst>
          </p:cNvPr>
          <p:cNvSpPr txBox="1">
            <a:spLocks noGrp="1"/>
          </p:cNvSpPr>
          <p:nvPr>
            <p:ph type="title" idx="4294967295"/>
          </p:nvPr>
        </p:nvSpPr>
        <p:spPr/>
        <p:txBody>
          <a:bodyPr/>
          <a:lstStyle/>
          <a:p>
            <a:pPr lvl="0"/>
            <a:r>
              <a:rPr lang="cs-CZ" sz="2000" b="1">
                <a:cs typeface="Arial" pitchFamily="2"/>
              </a:rPr>
              <a:t>Podmínky absolvování předmětu</a:t>
            </a:r>
          </a:p>
        </p:txBody>
      </p:sp>
      <p:sp>
        <p:nvSpPr>
          <p:cNvPr id="3" name="Zástupný symbol pro obsah 2">
            <a:extLst>
              <a:ext uri="{FF2B5EF4-FFF2-40B4-BE49-F238E27FC236}">
                <a16:creationId xmlns:a16="http://schemas.microsoft.com/office/drawing/2014/main" id="{3AF74997-6A83-4894-C779-10EB6EA661D4}"/>
              </a:ext>
            </a:extLst>
          </p:cNvPr>
          <p:cNvSpPr/>
          <p:nvPr/>
        </p:nvSpPr>
        <p:spPr>
          <a:xfrm>
            <a:off x="395642" y="987478"/>
            <a:ext cx="6768361"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R="0" lvl="0" algn="just" defTabSz="914400" rtl="0" fontAlgn="auto" hangingPunct="1">
              <a:lnSpc>
                <a:spcPct val="100000"/>
              </a:lnSpc>
              <a:spcBef>
                <a:spcPts val="640"/>
              </a:spcBef>
              <a:spcAft>
                <a:spcPts val="0"/>
              </a:spcAft>
              <a:buSzPct val="100000"/>
              <a:tabLst/>
              <a:defRPr sz="1800" b="0" i="0" u="none" strike="noStrike" kern="0" cap="none" spc="0" baseline="0">
                <a:solidFill>
                  <a:srgbClr val="000000"/>
                </a:solidFill>
                <a:uFillTx/>
              </a:defRPr>
            </a:pPr>
            <a:r>
              <a:rPr lang="cs-CZ" sz="1400" kern="0" dirty="0">
                <a:solidFill>
                  <a:srgbClr val="655481"/>
                </a:solidFill>
                <a:latin typeface="Times New Roman" pitchFamily="18"/>
                <a:ea typeface="Microsoft YaHei" pitchFamily="2"/>
                <a:cs typeface="Times New Roman" pitchFamily="18"/>
              </a:rPr>
              <a:t>Zisk 80 kvalifikačních bodů.</a:t>
            </a:r>
          </a:p>
          <a:p>
            <a:pPr marR="0" lvl="0" algn="just" defTabSz="914400" rtl="0" fontAlgn="auto" hangingPunct="1">
              <a:lnSpc>
                <a:spcPct val="100000"/>
              </a:lnSpc>
              <a:spcBef>
                <a:spcPts val="640"/>
              </a:spcBef>
              <a:spcAft>
                <a:spcPts val="0"/>
              </a:spcAft>
              <a:buSzPct val="100000"/>
              <a:tabLst/>
              <a:defRPr sz="1800" b="0" i="0" u="none" strike="noStrike" kern="0" cap="none" spc="0" baseline="0">
                <a:solidFill>
                  <a:srgbClr val="000000"/>
                </a:solidFill>
                <a:uFillTx/>
              </a:defRPr>
            </a:pPr>
            <a:endParaRPr lang="cs-CZ" sz="1400" b="0" i="0" u="none" strike="noStrike" kern="0" cap="none" spc="0" baseline="0" dirty="0">
              <a:solidFill>
                <a:srgbClr val="655481"/>
              </a:solidFill>
              <a:uFillTx/>
              <a:latin typeface="Times New Roman" pitchFamily="18"/>
              <a:ea typeface="Microsoft YaHei" pitchFamily="2"/>
              <a:cs typeface="Times New Roman" pitchFamily="18"/>
            </a:endParaRPr>
          </a:p>
          <a:p>
            <a:pPr marR="0" lvl="0" algn="just" defTabSz="914400" rtl="0" fontAlgn="auto" hangingPunct="1">
              <a:lnSpc>
                <a:spcPct val="100000"/>
              </a:lnSpc>
              <a:spcBef>
                <a:spcPts val="640"/>
              </a:spcBef>
              <a:spcAft>
                <a:spcPts val="0"/>
              </a:spcAft>
              <a:buSzPct val="100000"/>
              <a:tabLst/>
              <a:defRPr sz="1800" b="0" i="0" u="none" strike="noStrike" kern="0" cap="none" spc="0" baseline="0">
                <a:solidFill>
                  <a:srgbClr val="000000"/>
                </a:solidFill>
                <a:uFillTx/>
              </a:defRPr>
            </a:pPr>
            <a:r>
              <a:rPr lang="cs-CZ" sz="1400" b="0" i="0" u="none" strike="noStrike" kern="0" cap="none" spc="0" baseline="0" dirty="0">
                <a:solidFill>
                  <a:srgbClr val="655481"/>
                </a:solidFill>
                <a:uFillTx/>
                <a:latin typeface="Times New Roman" pitchFamily="18"/>
                <a:ea typeface="Microsoft YaHei" pitchFamily="2"/>
                <a:cs typeface="Times New Roman" pitchFamily="18"/>
              </a:rPr>
              <a:t>Body je možné získat:</a:t>
            </a:r>
          </a:p>
          <a:p>
            <a:pPr marL="342900" marR="0" lvl="0" indent="-3429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400" kern="0" dirty="0">
                <a:solidFill>
                  <a:srgbClr val="655481"/>
                </a:solidFill>
                <a:latin typeface="Times New Roman" pitchFamily="18"/>
                <a:ea typeface="Microsoft YaHei" pitchFamily="2"/>
                <a:cs typeface="Times New Roman" pitchFamily="18"/>
              </a:rPr>
              <a:t>Aktivní účastí v rozsahu max. 10 bodů (účast nad 70%)</a:t>
            </a:r>
          </a:p>
          <a:p>
            <a:pPr marL="342900" marR="0" lvl="0" indent="-3429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400" b="0" i="0" u="none" strike="noStrike" kern="0" cap="none" spc="0" baseline="0" dirty="0">
                <a:solidFill>
                  <a:srgbClr val="655481"/>
                </a:solidFill>
                <a:uFillTx/>
                <a:latin typeface="Times New Roman" pitchFamily="18"/>
                <a:ea typeface="Microsoft YaHei" pitchFamily="2"/>
                <a:cs typeface="Times New Roman" pitchFamily="18"/>
              </a:rPr>
              <a:t>Vypracováním eseje na </a:t>
            </a:r>
            <a:r>
              <a:rPr lang="cs-CZ" sz="1400" kern="0" dirty="0">
                <a:solidFill>
                  <a:srgbClr val="655481"/>
                </a:solidFill>
                <a:latin typeface="Times New Roman" pitchFamily="18"/>
                <a:ea typeface="Microsoft YaHei" pitchFamily="2"/>
                <a:cs typeface="Times New Roman" pitchFamily="18"/>
              </a:rPr>
              <a:t>zvolené téma v rozsahu max. 10 bodů</a:t>
            </a:r>
          </a:p>
          <a:p>
            <a:pPr marL="342900" marR="0" lvl="0" indent="-342900" algn="just" defTabSz="914400" rtl="0" fontAlgn="auto" hangingPunct="1">
              <a:lnSpc>
                <a:spcPct val="100000"/>
              </a:lnSpc>
              <a:spcBef>
                <a:spcPts val="640"/>
              </a:spcBef>
              <a:spcAft>
                <a:spcPts val="0"/>
              </a:spcAft>
              <a:buSzPct val="100000"/>
              <a:buAutoNum type="alphaLcParenR"/>
              <a:tabLst/>
              <a:defRPr sz="1800" b="0" i="0" u="none" strike="noStrike" kern="0" cap="none" spc="0" baseline="0">
                <a:solidFill>
                  <a:srgbClr val="000000"/>
                </a:solidFill>
                <a:uFillTx/>
              </a:defRPr>
            </a:pPr>
            <a:r>
              <a:rPr lang="cs-CZ" sz="1400" b="0" i="0" u="none" strike="noStrike" kern="0" cap="none" spc="0" baseline="0" dirty="0">
                <a:solidFill>
                  <a:srgbClr val="655481"/>
                </a:solidFill>
                <a:uFillTx/>
                <a:latin typeface="Times New Roman" pitchFamily="18"/>
                <a:ea typeface="Microsoft YaHei" pitchFamily="2"/>
                <a:cs typeface="Times New Roman" pitchFamily="18"/>
              </a:rPr>
              <a:t>Písem</a:t>
            </a:r>
            <a:r>
              <a:rPr lang="cs-CZ" sz="1400" kern="0" dirty="0">
                <a:solidFill>
                  <a:srgbClr val="655481"/>
                </a:solidFill>
                <a:latin typeface="Times New Roman" pitchFamily="18"/>
                <a:ea typeface="Microsoft YaHei" pitchFamily="2"/>
                <a:cs typeface="Times New Roman" pitchFamily="18"/>
              </a:rPr>
              <a:t>ným testem z předmětu max. 100 bodů </a:t>
            </a:r>
          </a:p>
          <a:p>
            <a:pPr marR="0" lvl="0" algn="just" defTabSz="914400" rtl="0" fontAlgn="auto" hangingPunct="1">
              <a:lnSpc>
                <a:spcPct val="100000"/>
              </a:lnSpc>
              <a:spcBef>
                <a:spcPts val="640"/>
              </a:spcBef>
              <a:spcAft>
                <a:spcPts val="0"/>
              </a:spcAft>
              <a:buSzPct val="100000"/>
              <a:tabLst/>
              <a:defRPr sz="1800" b="0" i="0" u="none" strike="noStrike" kern="0" cap="none" spc="0" baseline="0">
                <a:solidFill>
                  <a:srgbClr val="000000"/>
                </a:solidFill>
                <a:uFillTx/>
              </a:defRPr>
            </a:pPr>
            <a:endParaRPr lang="cs-CZ" sz="1400" b="0" i="0" u="none" strike="noStrike" kern="0" cap="none" spc="0" baseline="0" dirty="0">
              <a:solidFill>
                <a:srgbClr val="655481"/>
              </a:solidFill>
              <a:uFillTx/>
              <a:latin typeface="Times New Roman" pitchFamily="18"/>
              <a:ea typeface="Microsoft YaHei" pitchFamily="2"/>
              <a:cs typeface="Times New Roman" pitchFamily="18"/>
            </a:endParaRPr>
          </a:p>
          <a:p>
            <a:pPr marL="457200" marR="0" lvl="1"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0" i="0" u="none" strike="noStrike" kern="0" cap="none" spc="0" baseline="0" dirty="0">
                <a:solidFill>
                  <a:srgbClr val="655481"/>
                </a:solidFill>
                <a:uFillTx/>
                <a:latin typeface="Times New Roman" pitchFamily="18"/>
                <a:ea typeface="Microsoft YaHei" pitchFamily="2"/>
                <a:cs typeface="Times New Roman" pitchFamily="18"/>
              </a:rPr>
              <a:t>Doporučená literatura:</a:t>
            </a:r>
          </a:p>
          <a:p>
            <a:pPr marL="742950" marR="0" lvl="1"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dirty="0">
                <a:solidFill>
                  <a:srgbClr val="655481"/>
                </a:solidFill>
                <a:uFillTx/>
                <a:latin typeface="Times New Roman" pitchFamily="18"/>
                <a:ea typeface="Microsoft YaHei" pitchFamily="2"/>
                <a:cs typeface="Times New Roman" pitchFamily="18"/>
              </a:rPr>
              <a:t>Zákon + komentář</a:t>
            </a:r>
          </a:p>
          <a:p>
            <a:pPr marL="742950" marR="0" lvl="1"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dirty="0">
                <a:solidFill>
                  <a:srgbClr val="655481"/>
                </a:solidFill>
                <a:uFillTx/>
                <a:latin typeface="Times New Roman" pitchFamily="18"/>
                <a:ea typeface="Microsoft YaHei" pitchFamily="2"/>
                <a:cs typeface="Times New Roman" pitchFamily="18"/>
              </a:rPr>
              <a:t>Studijní opory</a:t>
            </a:r>
          </a:p>
          <a:p>
            <a:pPr marL="742950" marR="0" lvl="1"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dirty="0">
                <a:solidFill>
                  <a:srgbClr val="655481"/>
                </a:solidFill>
                <a:uFillTx/>
                <a:latin typeface="Times New Roman" pitchFamily="18"/>
                <a:ea typeface="Microsoft YaHei" pitchFamily="2"/>
                <a:cs typeface="Times New Roman" pitchFamily="18"/>
              </a:rPr>
              <a:t>Monografie (zejména </a:t>
            </a:r>
            <a:r>
              <a:rPr lang="cs-CZ" sz="1400" b="0" i="0" u="none" strike="noStrike" kern="0" cap="none" spc="0" baseline="0" dirty="0" err="1">
                <a:solidFill>
                  <a:srgbClr val="655481"/>
                </a:solidFill>
                <a:uFillTx/>
                <a:latin typeface="Times New Roman" pitchFamily="18"/>
                <a:ea typeface="Microsoft YaHei" pitchFamily="2"/>
                <a:cs typeface="Times New Roman" pitchFamily="18"/>
              </a:rPr>
              <a:t>Wolters</a:t>
            </a:r>
            <a:r>
              <a:rPr lang="cs-CZ" sz="1400" b="0" i="0" u="none" strike="noStrike" kern="0" cap="none" spc="0" baseline="0" dirty="0">
                <a:solidFill>
                  <a:srgbClr val="655481"/>
                </a:solidFill>
                <a:uFillTx/>
                <a:latin typeface="Times New Roman" pitchFamily="18"/>
                <a:ea typeface="Microsoft YaHei" pitchFamily="2"/>
                <a:cs typeface="Times New Roman" pitchFamily="18"/>
              </a:rPr>
              <a:t> </a:t>
            </a:r>
            <a:r>
              <a:rPr lang="cs-CZ" sz="1400" b="0" i="0" u="none" strike="noStrike" kern="0" cap="none" spc="0" baseline="0" dirty="0" err="1">
                <a:solidFill>
                  <a:srgbClr val="655481"/>
                </a:solidFill>
                <a:uFillTx/>
                <a:latin typeface="Times New Roman" pitchFamily="18"/>
                <a:ea typeface="Microsoft YaHei" pitchFamily="2"/>
                <a:cs typeface="Times New Roman" pitchFamily="18"/>
              </a:rPr>
              <a:t>Kluwer</a:t>
            </a:r>
            <a:r>
              <a:rPr lang="cs-CZ" sz="1400" b="0" i="0" u="none" strike="noStrike" kern="0" cap="none" spc="0" baseline="0" dirty="0">
                <a:solidFill>
                  <a:srgbClr val="655481"/>
                </a:solidFill>
                <a:uFillTx/>
                <a:latin typeface="Times New Roman" pitchFamily="18"/>
                <a:ea typeface="Microsoft YaHei" pitchFamily="2"/>
                <a:cs typeface="Times New Roman" pitchFamily="18"/>
              </a:rPr>
              <a:t>)</a:t>
            </a:r>
          </a:p>
          <a:p>
            <a:pPr marL="742950" marR="0" lvl="1" indent="-285750" algn="just"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r>
              <a:rPr lang="cs-CZ" sz="1400" b="0" i="0" u="none" strike="noStrike" kern="0" cap="none" spc="0" baseline="0" dirty="0" err="1">
                <a:solidFill>
                  <a:srgbClr val="655481"/>
                </a:solidFill>
                <a:uFillTx/>
                <a:latin typeface="Times New Roman" pitchFamily="18"/>
                <a:ea typeface="Microsoft YaHei" pitchFamily="2"/>
                <a:cs typeface="Times New Roman" pitchFamily="18"/>
              </a:rPr>
              <a:t>www.epravo.cz</a:t>
            </a:r>
            <a:r>
              <a:rPr lang="cs-CZ" sz="1400" b="0" i="0" u="none" strike="noStrike" kern="0" cap="none" spc="0" baseline="0" dirty="0">
                <a:solidFill>
                  <a:srgbClr val="655481"/>
                </a:solidFill>
                <a:uFillTx/>
                <a:latin typeface="Times New Roman" pitchFamily="18"/>
                <a:ea typeface="Microsoft YaHei" pitchFamily="2"/>
                <a:cs typeface="Times New Roman" pitchFamily="18"/>
              </a:rPr>
              <a:t>, </a:t>
            </a:r>
            <a:r>
              <a:rPr lang="cs-CZ" sz="1400" b="0" i="0" u="none" strike="noStrike" kern="0" cap="none" spc="0" baseline="0" dirty="0">
                <a:solidFill>
                  <a:srgbClr val="655481"/>
                </a:solidFill>
                <a:uFillTx/>
                <a:latin typeface="Times New Roman" pitchFamily="18"/>
                <a:ea typeface="Microsoft YaHei" pitchFamily="2"/>
                <a:cs typeface="Times New Roman" pitchFamily="18"/>
                <a:hlinkClick r:id="rId3">
                  <a:extLst>
                    <a:ext uri="{A12FA001-AC4F-418D-AE19-62706E023703}">
                      <ahyp:hlinkClr xmlns:ahyp="http://schemas.microsoft.com/office/drawing/2018/hyperlinkcolor" val="tx"/>
                    </a:ext>
                  </a:extLst>
                </a:hlinkClick>
              </a:rPr>
              <a:t>www.pravniprostor.cz</a:t>
            </a:r>
            <a:endParaRPr lang="cs-CZ" sz="1400" b="0" i="0" u="none" strike="noStrike" kern="0" cap="none" spc="0" baseline="0" dirty="0">
              <a:solidFill>
                <a:srgbClr val="655481"/>
              </a:solidFill>
              <a:uFillTx/>
              <a:latin typeface="Times New Roman" pitchFamily="18"/>
              <a:ea typeface="Microsoft YaHei" pitchFamily="2"/>
              <a:cs typeface="Times New Roman" pitchFamily="18"/>
            </a:endParaRPr>
          </a:p>
          <a:p>
            <a:pPr marL="0" marR="0" lvl="0" indent="0" algn="just"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0" cap="none" spc="0" baseline="0" dirty="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0186E-CD80-6FB0-928F-D5DB7703806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7C46AAE-16AD-BABF-0566-EE29186C36B7}"/>
              </a:ext>
            </a:extLst>
          </p:cNvPr>
          <p:cNvSpPr txBox="1">
            <a:spLocks noGrp="1"/>
          </p:cNvSpPr>
          <p:nvPr>
            <p:ph type="title" idx="4294967295"/>
          </p:nvPr>
        </p:nvSpPr>
        <p:spPr/>
        <p:txBody>
          <a:bodyPr/>
          <a:lstStyle/>
          <a:p>
            <a:pPr lvl="0"/>
            <a:r>
              <a:rPr lang="cs-CZ" sz="2000" b="1" dirty="0">
                <a:cs typeface="Arial" pitchFamily="2"/>
              </a:rPr>
              <a:t>Kde aktuálně jsme? Demografie ČR </a:t>
            </a:r>
          </a:p>
        </p:txBody>
      </p:sp>
      <p:sp>
        <p:nvSpPr>
          <p:cNvPr id="3" name="Zástupný symbol pro obsah 2">
            <a:extLst>
              <a:ext uri="{FF2B5EF4-FFF2-40B4-BE49-F238E27FC236}">
                <a16:creationId xmlns:a16="http://schemas.microsoft.com/office/drawing/2014/main" id="{7D4C5A89-6955-843A-4F27-8D9D9D1798AD}"/>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9D7E11F0-134D-AD09-7FE1-F6B167F92E3F}"/>
              </a:ext>
            </a:extLst>
          </p:cNvPr>
          <p:cNvSpPr txBox="1"/>
          <p:nvPr/>
        </p:nvSpPr>
        <p:spPr>
          <a:xfrm>
            <a:off x="479685" y="1034320"/>
            <a:ext cx="7135318" cy="584775"/>
          </a:xfrm>
          <a:prstGeom prst="rect">
            <a:avLst/>
          </a:prstGeom>
          <a:noFill/>
        </p:spPr>
        <p:txBody>
          <a:bodyPr wrap="square" rtlCol="0">
            <a:spAutoFit/>
          </a:bodyPr>
          <a:lstStyle/>
          <a:p>
            <a:endParaRPr lang="cs-CZ" sz="1400" dirty="0"/>
          </a:p>
          <a:p>
            <a:pPr marL="285750" indent="-285750">
              <a:buFontTx/>
              <a:buChar char="-"/>
            </a:pPr>
            <a:endParaRPr lang="cs-CZ" dirty="0"/>
          </a:p>
        </p:txBody>
      </p:sp>
      <p:sp>
        <p:nvSpPr>
          <p:cNvPr id="5" name="AutoShape 2">
            <a:extLst>
              <a:ext uri="{FF2B5EF4-FFF2-40B4-BE49-F238E27FC236}">
                <a16:creationId xmlns:a16="http://schemas.microsoft.com/office/drawing/2014/main" id="{AB7031A7-62BE-96D4-7000-B542F2B7C701}"/>
              </a:ext>
            </a:extLst>
          </p:cNvPr>
          <p:cNvSpPr>
            <a:spLocks noChangeAspect="1" noChangeArrowheads="1"/>
          </p:cNvSpPr>
          <p:nvPr/>
        </p:nvSpPr>
        <p:spPr bwMode="auto">
          <a:xfrm>
            <a:off x="965200" y="527050"/>
            <a:ext cx="7213600" cy="4089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6" name="Obrázek 5">
            <a:extLst>
              <a:ext uri="{FF2B5EF4-FFF2-40B4-BE49-F238E27FC236}">
                <a16:creationId xmlns:a16="http://schemas.microsoft.com/office/drawing/2014/main" id="{468416D3-ECE3-D0D3-E1D3-798D50898557}"/>
              </a:ext>
            </a:extLst>
          </p:cNvPr>
          <p:cNvPicPr>
            <a:picLocks noChangeAspect="1"/>
          </p:cNvPicPr>
          <p:nvPr/>
        </p:nvPicPr>
        <p:blipFill>
          <a:blip r:embed="rId3"/>
          <a:stretch>
            <a:fillRect/>
          </a:stretch>
        </p:blipFill>
        <p:spPr>
          <a:xfrm>
            <a:off x="353932" y="702714"/>
            <a:ext cx="7356523" cy="3913735"/>
          </a:xfrm>
          <a:prstGeom prst="rect">
            <a:avLst/>
          </a:prstGeom>
        </p:spPr>
      </p:pic>
    </p:spTree>
    <p:extLst>
      <p:ext uri="{BB962C8B-B14F-4D97-AF65-F5344CB8AC3E}">
        <p14:creationId xmlns:p14="http://schemas.microsoft.com/office/powerpoint/2010/main" val="257702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82229-A855-56B8-FDAF-E1AD5FDE1EE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7D63768-C2FB-C502-BFF6-20D3ECA010C4}"/>
              </a:ext>
            </a:extLst>
          </p:cNvPr>
          <p:cNvSpPr txBox="1">
            <a:spLocks noGrp="1"/>
          </p:cNvSpPr>
          <p:nvPr>
            <p:ph type="title" idx="4294967295"/>
          </p:nvPr>
        </p:nvSpPr>
        <p:spPr/>
        <p:txBody>
          <a:bodyPr/>
          <a:lstStyle/>
          <a:p>
            <a:pPr lvl="0"/>
            <a:r>
              <a:rPr lang="cs-CZ" sz="2000" b="1" dirty="0">
                <a:cs typeface="Arial" pitchFamily="2"/>
              </a:rPr>
              <a:t>Kde aktuálně jsme? Demografie ČR </a:t>
            </a:r>
          </a:p>
        </p:txBody>
      </p:sp>
      <p:sp>
        <p:nvSpPr>
          <p:cNvPr id="3" name="Zástupný symbol pro obsah 2">
            <a:extLst>
              <a:ext uri="{FF2B5EF4-FFF2-40B4-BE49-F238E27FC236}">
                <a16:creationId xmlns:a16="http://schemas.microsoft.com/office/drawing/2014/main" id="{7E2CD137-4CF3-1F5D-CA99-E6EED43E1B66}"/>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7EBFC0EA-A79D-A146-E082-AF33FF47D64E}"/>
              </a:ext>
            </a:extLst>
          </p:cNvPr>
          <p:cNvSpPr txBox="1"/>
          <p:nvPr/>
        </p:nvSpPr>
        <p:spPr>
          <a:xfrm>
            <a:off x="479685" y="1034320"/>
            <a:ext cx="7135318" cy="584775"/>
          </a:xfrm>
          <a:prstGeom prst="rect">
            <a:avLst/>
          </a:prstGeom>
          <a:noFill/>
        </p:spPr>
        <p:txBody>
          <a:bodyPr wrap="square" rtlCol="0">
            <a:spAutoFit/>
          </a:bodyPr>
          <a:lstStyle/>
          <a:p>
            <a:endParaRPr lang="cs-CZ" sz="1400" dirty="0"/>
          </a:p>
          <a:p>
            <a:pPr marL="285750" indent="-285750">
              <a:buFontTx/>
              <a:buChar char="-"/>
            </a:pPr>
            <a:endParaRPr lang="cs-CZ" dirty="0"/>
          </a:p>
        </p:txBody>
      </p:sp>
      <p:sp>
        <p:nvSpPr>
          <p:cNvPr id="5" name="AutoShape 2">
            <a:extLst>
              <a:ext uri="{FF2B5EF4-FFF2-40B4-BE49-F238E27FC236}">
                <a16:creationId xmlns:a16="http://schemas.microsoft.com/office/drawing/2014/main" id="{6F99D848-625D-A972-7AD2-5C240C318074}"/>
              </a:ext>
            </a:extLst>
          </p:cNvPr>
          <p:cNvSpPr>
            <a:spLocks noChangeAspect="1" noChangeArrowheads="1"/>
          </p:cNvSpPr>
          <p:nvPr/>
        </p:nvSpPr>
        <p:spPr bwMode="auto">
          <a:xfrm>
            <a:off x="965200" y="527050"/>
            <a:ext cx="7213600" cy="4089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6" name="Obrázek 5">
            <a:extLst>
              <a:ext uri="{FF2B5EF4-FFF2-40B4-BE49-F238E27FC236}">
                <a16:creationId xmlns:a16="http://schemas.microsoft.com/office/drawing/2014/main" id="{ACB14A5F-4572-F961-ADFD-265FD063A037}"/>
              </a:ext>
            </a:extLst>
          </p:cNvPr>
          <p:cNvPicPr>
            <a:picLocks noChangeAspect="1"/>
          </p:cNvPicPr>
          <p:nvPr/>
        </p:nvPicPr>
        <p:blipFill>
          <a:blip r:embed="rId3"/>
          <a:stretch>
            <a:fillRect/>
          </a:stretch>
        </p:blipFill>
        <p:spPr>
          <a:xfrm>
            <a:off x="271177" y="702714"/>
            <a:ext cx="7343825" cy="4164381"/>
          </a:xfrm>
          <a:prstGeom prst="rect">
            <a:avLst/>
          </a:prstGeom>
        </p:spPr>
      </p:pic>
    </p:spTree>
    <p:extLst>
      <p:ext uri="{BB962C8B-B14F-4D97-AF65-F5344CB8AC3E}">
        <p14:creationId xmlns:p14="http://schemas.microsoft.com/office/powerpoint/2010/main" val="2787771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743FD7-CF86-99C1-6D7F-FADE25CE592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9349F62-A5AC-B888-AC02-062652477601}"/>
              </a:ext>
            </a:extLst>
          </p:cNvPr>
          <p:cNvSpPr txBox="1">
            <a:spLocks noGrp="1"/>
          </p:cNvSpPr>
          <p:nvPr>
            <p:ph type="title" idx="4294967295"/>
          </p:nvPr>
        </p:nvSpPr>
        <p:spPr/>
        <p:txBody>
          <a:bodyPr/>
          <a:lstStyle/>
          <a:p>
            <a:pPr lvl="0"/>
            <a:r>
              <a:rPr lang="cs-CZ" sz="2000" b="1" dirty="0">
                <a:cs typeface="Arial" pitchFamily="2"/>
              </a:rPr>
              <a:t>Kde aktuálně jsme? Demografie ČR </a:t>
            </a:r>
          </a:p>
        </p:txBody>
      </p:sp>
      <p:sp>
        <p:nvSpPr>
          <p:cNvPr id="3" name="Zástupný symbol pro obsah 2">
            <a:extLst>
              <a:ext uri="{FF2B5EF4-FFF2-40B4-BE49-F238E27FC236}">
                <a16:creationId xmlns:a16="http://schemas.microsoft.com/office/drawing/2014/main" id="{5CDBEAAA-F667-41E0-8B7F-F702C4339316}"/>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A2394C7F-A510-6448-5D54-FC087AE3D495}"/>
              </a:ext>
            </a:extLst>
          </p:cNvPr>
          <p:cNvSpPr txBox="1"/>
          <p:nvPr/>
        </p:nvSpPr>
        <p:spPr>
          <a:xfrm>
            <a:off x="479685" y="1034320"/>
            <a:ext cx="7135318" cy="584775"/>
          </a:xfrm>
          <a:prstGeom prst="rect">
            <a:avLst/>
          </a:prstGeom>
          <a:noFill/>
        </p:spPr>
        <p:txBody>
          <a:bodyPr wrap="square" rtlCol="0">
            <a:spAutoFit/>
          </a:bodyPr>
          <a:lstStyle/>
          <a:p>
            <a:endParaRPr lang="cs-CZ" sz="1400" dirty="0"/>
          </a:p>
          <a:p>
            <a:pPr marL="285750" indent="-285750">
              <a:buFontTx/>
              <a:buChar char="-"/>
            </a:pPr>
            <a:endParaRPr lang="cs-CZ" dirty="0"/>
          </a:p>
        </p:txBody>
      </p:sp>
      <p:sp>
        <p:nvSpPr>
          <p:cNvPr id="5" name="AutoShape 2">
            <a:extLst>
              <a:ext uri="{FF2B5EF4-FFF2-40B4-BE49-F238E27FC236}">
                <a16:creationId xmlns:a16="http://schemas.microsoft.com/office/drawing/2014/main" id="{66BD0988-B230-FCA7-2B2B-0AB2DBD2BB8B}"/>
              </a:ext>
            </a:extLst>
          </p:cNvPr>
          <p:cNvSpPr>
            <a:spLocks noChangeAspect="1" noChangeArrowheads="1"/>
          </p:cNvSpPr>
          <p:nvPr/>
        </p:nvSpPr>
        <p:spPr bwMode="auto">
          <a:xfrm>
            <a:off x="965200" y="527050"/>
            <a:ext cx="7213600" cy="4089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4" name="Obrázek 3">
            <a:extLst>
              <a:ext uri="{FF2B5EF4-FFF2-40B4-BE49-F238E27FC236}">
                <a16:creationId xmlns:a16="http://schemas.microsoft.com/office/drawing/2014/main" id="{C8B7611D-3842-CD0E-8F23-9457F71BEDD3}"/>
              </a:ext>
            </a:extLst>
          </p:cNvPr>
          <p:cNvPicPr>
            <a:picLocks noChangeAspect="1"/>
          </p:cNvPicPr>
          <p:nvPr/>
        </p:nvPicPr>
        <p:blipFill>
          <a:blip r:embed="rId3"/>
          <a:stretch>
            <a:fillRect/>
          </a:stretch>
        </p:blipFill>
        <p:spPr>
          <a:xfrm>
            <a:off x="353933" y="731573"/>
            <a:ext cx="7742176" cy="3377607"/>
          </a:xfrm>
          <a:prstGeom prst="rect">
            <a:avLst/>
          </a:prstGeom>
        </p:spPr>
      </p:pic>
      <p:graphicFrame>
        <p:nvGraphicFramePr>
          <p:cNvPr id="8" name="Tabulka 7">
            <a:extLst>
              <a:ext uri="{FF2B5EF4-FFF2-40B4-BE49-F238E27FC236}">
                <a16:creationId xmlns:a16="http://schemas.microsoft.com/office/drawing/2014/main" id="{0729DF5C-08E6-BAEC-8C64-6B2F0AC72DEE}"/>
              </a:ext>
            </a:extLst>
          </p:cNvPr>
          <p:cNvGraphicFramePr>
            <a:graphicFrameLocks noGrp="1"/>
          </p:cNvGraphicFramePr>
          <p:nvPr/>
        </p:nvGraphicFramePr>
        <p:xfrm>
          <a:off x="4309698" y="1203325"/>
          <a:ext cx="524604" cy="3394075"/>
        </p:xfrm>
        <a:graphic>
          <a:graphicData uri="http://schemas.openxmlformats.org/drawingml/2006/table">
            <a:tbl>
              <a:tblPr/>
              <a:tblGrid>
                <a:gridCol w="36006">
                  <a:extLst>
                    <a:ext uri="{9D8B030D-6E8A-4147-A177-3AD203B41FA5}">
                      <a16:colId xmlns:a16="http://schemas.microsoft.com/office/drawing/2014/main" val="3001460017"/>
                    </a:ext>
                  </a:extLst>
                </a:gridCol>
                <a:gridCol w="81433">
                  <a:extLst>
                    <a:ext uri="{9D8B030D-6E8A-4147-A177-3AD203B41FA5}">
                      <a16:colId xmlns:a16="http://schemas.microsoft.com/office/drawing/2014/main" val="1620702774"/>
                    </a:ext>
                  </a:extLst>
                </a:gridCol>
                <a:gridCol w="81433">
                  <a:extLst>
                    <a:ext uri="{9D8B030D-6E8A-4147-A177-3AD203B41FA5}">
                      <a16:colId xmlns:a16="http://schemas.microsoft.com/office/drawing/2014/main" val="1991974543"/>
                    </a:ext>
                  </a:extLst>
                </a:gridCol>
                <a:gridCol w="81433">
                  <a:extLst>
                    <a:ext uri="{9D8B030D-6E8A-4147-A177-3AD203B41FA5}">
                      <a16:colId xmlns:a16="http://schemas.microsoft.com/office/drawing/2014/main" val="2165364532"/>
                    </a:ext>
                  </a:extLst>
                </a:gridCol>
                <a:gridCol w="81433">
                  <a:extLst>
                    <a:ext uri="{9D8B030D-6E8A-4147-A177-3AD203B41FA5}">
                      <a16:colId xmlns:a16="http://schemas.microsoft.com/office/drawing/2014/main" val="687707376"/>
                    </a:ext>
                  </a:extLst>
                </a:gridCol>
                <a:gridCol w="81433">
                  <a:extLst>
                    <a:ext uri="{9D8B030D-6E8A-4147-A177-3AD203B41FA5}">
                      <a16:colId xmlns:a16="http://schemas.microsoft.com/office/drawing/2014/main" val="1201081264"/>
                    </a:ext>
                  </a:extLst>
                </a:gridCol>
                <a:gridCol w="81433">
                  <a:extLst>
                    <a:ext uri="{9D8B030D-6E8A-4147-A177-3AD203B41FA5}">
                      <a16:colId xmlns:a16="http://schemas.microsoft.com/office/drawing/2014/main" val="3374052291"/>
                    </a:ext>
                  </a:extLst>
                </a:gridCol>
              </a:tblGrid>
              <a:tr h="68942">
                <a:tc>
                  <a:txBody>
                    <a:bodyPr/>
                    <a:lstStyle/>
                    <a:p>
                      <a:r>
                        <a:rPr lang="cs-CZ" sz="100" b="1">
                          <a:effectLst/>
                        </a:rPr>
                        <a:t> </a:t>
                      </a:r>
                    </a:p>
                  </a:txBody>
                  <a:tcPr marL="5303" marR="5303" marT="2652" marB="2652" anchor="ctr">
                    <a:lnL>
                      <a:noFill/>
                    </a:lnL>
                    <a:lnR>
                      <a:noFill/>
                    </a:lnR>
                    <a:lnT>
                      <a:noFill/>
                    </a:lnT>
                    <a:lnB>
                      <a:noFill/>
                    </a:lnB>
                    <a:noFill/>
                  </a:tcPr>
                </a:tc>
                <a:tc>
                  <a:txBody>
                    <a:bodyPr/>
                    <a:lstStyle/>
                    <a:p>
                      <a:r>
                        <a:rPr lang="cs-CZ" sz="100" b="1">
                          <a:effectLst/>
                        </a:rPr>
                        <a:t>nemocenského pojištění</a:t>
                      </a:r>
                    </a:p>
                  </a:txBody>
                  <a:tcPr marL="5303" marR="5303" marT="2652" marB="2652" anchor="ctr">
                    <a:lnL>
                      <a:noFill/>
                    </a:lnL>
                    <a:lnR>
                      <a:noFill/>
                    </a:lnR>
                    <a:lnT>
                      <a:noFill/>
                    </a:lnT>
                    <a:lnB>
                      <a:noFill/>
                    </a:lnB>
                    <a:noFill/>
                  </a:tcPr>
                </a:tc>
                <a:tc>
                  <a:txBody>
                    <a:bodyPr/>
                    <a:lstStyle/>
                    <a:p>
                      <a:r>
                        <a:rPr lang="cs-CZ" sz="100" b="1">
                          <a:effectLst/>
                        </a:rPr>
                        <a:t>státní sociální podpory*</a:t>
                      </a:r>
                    </a:p>
                  </a:txBody>
                  <a:tcPr marL="5303" marR="5303" marT="2652" marB="2652" anchor="ctr">
                    <a:lnL>
                      <a:noFill/>
                    </a:lnL>
                    <a:lnR>
                      <a:noFill/>
                    </a:lnR>
                    <a:lnT>
                      <a:noFill/>
                    </a:lnT>
                    <a:lnB>
                      <a:noFill/>
                    </a:lnB>
                    <a:noFill/>
                  </a:tcPr>
                </a:tc>
                <a:tc>
                  <a:txBody>
                    <a:bodyPr/>
                    <a:lstStyle/>
                    <a:p>
                      <a:r>
                        <a:rPr lang="cs-CZ" sz="100" b="1">
                          <a:effectLst/>
                        </a:rPr>
                        <a:t>pěstounské péče</a:t>
                      </a:r>
                    </a:p>
                  </a:txBody>
                  <a:tcPr marL="5303" marR="5303" marT="2652" marB="2652" anchor="ctr">
                    <a:lnL>
                      <a:noFill/>
                    </a:lnL>
                    <a:lnR>
                      <a:noFill/>
                    </a:lnR>
                    <a:lnT>
                      <a:noFill/>
                    </a:lnT>
                    <a:lnB>
                      <a:noFill/>
                    </a:lnB>
                    <a:noFill/>
                  </a:tcPr>
                </a:tc>
                <a:tc>
                  <a:txBody>
                    <a:bodyPr/>
                    <a:lstStyle/>
                    <a:p>
                      <a:r>
                        <a:rPr lang="cs-CZ" sz="100" b="1">
                          <a:effectLst/>
                        </a:rPr>
                        <a:t>pomoci v hmotné nouzi**</a:t>
                      </a:r>
                    </a:p>
                  </a:txBody>
                  <a:tcPr marL="5303" marR="5303" marT="2652" marB="2652" anchor="ctr">
                    <a:lnL>
                      <a:noFill/>
                    </a:lnL>
                    <a:lnR>
                      <a:noFill/>
                    </a:lnR>
                    <a:lnT>
                      <a:noFill/>
                    </a:lnT>
                    <a:lnB>
                      <a:noFill/>
                    </a:lnB>
                    <a:noFill/>
                  </a:tcPr>
                </a:tc>
                <a:tc>
                  <a:txBody>
                    <a:bodyPr/>
                    <a:lstStyle/>
                    <a:p>
                      <a:r>
                        <a:rPr lang="cs-CZ" sz="100" b="1">
                          <a:effectLst/>
                        </a:rPr>
                        <a:t>pro osoby se zdravotním postižením</a:t>
                      </a:r>
                    </a:p>
                  </a:txBody>
                  <a:tcPr marL="5303" marR="5303" marT="2652" marB="2652" anchor="ctr">
                    <a:lnL>
                      <a:noFill/>
                    </a:lnL>
                    <a:lnR>
                      <a:noFill/>
                    </a:lnR>
                    <a:lnT>
                      <a:noFill/>
                    </a:lnT>
                    <a:lnB>
                      <a:noFill/>
                    </a:lnB>
                    <a:noFill/>
                  </a:tcPr>
                </a:tc>
                <a:tc>
                  <a:txBody>
                    <a:bodyPr/>
                    <a:lstStyle/>
                    <a:p>
                      <a:r>
                        <a:rPr lang="cs-CZ" sz="100" b="1">
                          <a:effectLst/>
                        </a:rPr>
                        <a:t>příspěvek na péči</a:t>
                      </a:r>
                    </a:p>
                  </a:txBody>
                  <a:tcPr marL="5303" marR="5303" marT="2652" marB="2652" anchor="ctr">
                    <a:lnL>
                      <a:noFill/>
                    </a:lnL>
                    <a:lnR>
                      <a:noFill/>
                    </a:lnR>
                    <a:lnT>
                      <a:noFill/>
                    </a:lnT>
                    <a:lnB>
                      <a:noFill/>
                    </a:lnB>
                    <a:noFill/>
                  </a:tcPr>
                </a:tc>
                <a:extLst>
                  <a:ext uri="{0D108BD9-81ED-4DB2-BD59-A6C34878D82A}">
                    <a16:rowId xmlns:a16="http://schemas.microsoft.com/office/drawing/2014/main" val="2964966036"/>
                  </a:ext>
                </a:extLst>
              </a:tr>
              <a:tr h="84852">
                <a:tc>
                  <a:txBody>
                    <a:bodyPr/>
                    <a:lstStyle/>
                    <a:p>
                      <a:pPr algn="l"/>
                      <a:r>
                        <a:rPr lang="cs-CZ" sz="100" b="0">
                          <a:effectLst/>
                        </a:rPr>
                        <a:t>Česko</a:t>
                      </a:r>
                    </a:p>
                  </a:txBody>
                  <a:tcPr marL="5303" marR="5303" marT="2652" marB="2652" anchor="ctr">
                    <a:lnL>
                      <a:noFill/>
                    </a:lnL>
                    <a:lnR>
                      <a:noFill/>
                    </a:lnR>
                    <a:lnT>
                      <a:noFill/>
                    </a:lnT>
                    <a:lnB>
                      <a:noFill/>
                    </a:lnB>
                    <a:noFill/>
                  </a:tcPr>
                </a:tc>
                <a:tc>
                  <a:txBody>
                    <a:bodyPr/>
                    <a:lstStyle/>
                    <a:p>
                      <a:pPr algn="r"/>
                      <a:r>
                        <a:rPr lang="cs-CZ" sz="100" b="0">
                          <a:effectLst/>
                        </a:rPr>
                        <a:t>45 451</a:t>
                      </a:r>
                    </a:p>
                  </a:txBody>
                  <a:tcPr marL="5303" marR="5303" marT="2652" marB="2652" anchor="ctr">
                    <a:lnL>
                      <a:noFill/>
                    </a:lnL>
                    <a:lnR>
                      <a:noFill/>
                    </a:lnR>
                    <a:lnT>
                      <a:noFill/>
                    </a:lnT>
                    <a:lnB>
                      <a:noFill/>
                    </a:lnB>
                    <a:noFill/>
                  </a:tcPr>
                </a:tc>
                <a:tc>
                  <a:txBody>
                    <a:bodyPr/>
                    <a:lstStyle/>
                    <a:p>
                      <a:pPr algn="r"/>
                      <a:r>
                        <a:rPr lang="cs-CZ" sz="100" b="0">
                          <a:effectLst/>
                        </a:rPr>
                        <a:t>54 085</a:t>
                      </a:r>
                    </a:p>
                  </a:txBody>
                  <a:tcPr marL="5303" marR="5303" marT="2652" marB="2652" anchor="ctr">
                    <a:lnL>
                      <a:noFill/>
                    </a:lnL>
                    <a:lnR>
                      <a:noFill/>
                    </a:lnR>
                    <a:lnT>
                      <a:noFill/>
                    </a:lnT>
                    <a:lnB>
                      <a:noFill/>
                    </a:lnB>
                    <a:noFill/>
                  </a:tcPr>
                </a:tc>
                <a:tc>
                  <a:txBody>
                    <a:bodyPr/>
                    <a:lstStyle/>
                    <a:p>
                      <a:pPr algn="r"/>
                      <a:r>
                        <a:rPr lang="cs-CZ" sz="100" b="0">
                          <a:effectLst/>
                        </a:rPr>
                        <a:t>4 929</a:t>
                      </a:r>
                    </a:p>
                  </a:txBody>
                  <a:tcPr marL="5303" marR="5303" marT="2652" marB="2652" anchor="ctr">
                    <a:lnL>
                      <a:noFill/>
                    </a:lnL>
                    <a:lnR>
                      <a:noFill/>
                    </a:lnR>
                    <a:lnT>
                      <a:noFill/>
                    </a:lnT>
                    <a:lnB>
                      <a:noFill/>
                    </a:lnB>
                    <a:noFill/>
                  </a:tcPr>
                </a:tc>
                <a:tc>
                  <a:txBody>
                    <a:bodyPr/>
                    <a:lstStyle/>
                    <a:p>
                      <a:pPr algn="r"/>
                      <a:r>
                        <a:rPr lang="cs-CZ" sz="100" b="0">
                          <a:effectLst/>
                        </a:rPr>
                        <a:t>5 858</a:t>
                      </a:r>
                    </a:p>
                  </a:txBody>
                  <a:tcPr marL="5303" marR="5303" marT="2652" marB="2652" anchor="ctr">
                    <a:lnL>
                      <a:noFill/>
                    </a:lnL>
                    <a:lnR>
                      <a:noFill/>
                    </a:lnR>
                    <a:lnT>
                      <a:noFill/>
                    </a:lnT>
                    <a:lnB>
                      <a:noFill/>
                    </a:lnB>
                    <a:noFill/>
                  </a:tcPr>
                </a:tc>
                <a:tc>
                  <a:txBody>
                    <a:bodyPr/>
                    <a:lstStyle/>
                    <a:p>
                      <a:pPr algn="r"/>
                      <a:r>
                        <a:rPr lang="cs-CZ" sz="100" b="0">
                          <a:effectLst/>
                        </a:rPr>
                        <a:t>3 759</a:t>
                      </a:r>
                    </a:p>
                  </a:txBody>
                  <a:tcPr marL="5303" marR="5303" marT="2652" marB="2652" anchor="ctr">
                    <a:lnL>
                      <a:noFill/>
                    </a:lnL>
                    <a:lnR>
                      <a:noFill/>
                    </a:lnR>
                    <a:lnT>
                      <a:noFill/>
                    </a:lnT>
                    <a:lnB>
                      <a:noFill/>
                    </a:lnB>
                    <a:noFill/>
                  </a:tcPr>
                </a:tc>
                <a:tc>
                  <a:txBody>
                    <a:bodyPr/>
                    <a:lstStyle/>
                    <a:p>
                      <a:pPr algn="r"/>
                      <a:r>
                        <a:rPr lang="cs-CZ" sz="100" b="0">
                          <a:effectLst/>
                        </a:rPr>
                        <a:t>37 175</a:t>
                      </a:r>
                    </a:p>
                  </a:txBody>
                  <a:tcPr marL="5303" marR="5303" marT="2652" marB="2652" anchor="ctr">
                    <a:lnL>
                      <a:noFill/>
                    </a:lnL>
                    <a:lnR>
                      <a:noFill/>
                    </a:lnR>
                    <a:lnT>
                      <a:noFill/>
                    </a:lnT>
                    <a:lnB>
                      <a:noFill/>
                    </a:lnB>
                    <a:noFill/>
                  </a:tcPr>
                </a:tc>
                <a:extLst>
                  <a:ext uri="{0D108BD9-81ED-4DB2-BD59-A6C34878D82A}">
                    <a16:rowId xmlns:a16="http://schemas.microsoft.com/office/drawing/2014/main" val="2991270169"/>
                  </a:ext>
                </a:extLst>
              </a:tr>
              <a:tr h="259859">
                <a:tc>
                  <a:txBody>
                    <a:bodyPr/>
                    <a:lstStyle/>
                    <a:p>
                      <a:pPr algn="l"/>
                      <a:r>
                        <a:rPr lang="cs-CZ" sz="100" b="0">
                          <a:effectLst/>
                        </a:rPr>
                        <a:t>Hlavní město Praha</a:t>
                      </a:r>
                    </a:p>
                  </a:txBody>
                  <a:tcPr marL="5303" marR="5303" marT="2652" marB="2652" anchor="ctr">
                    <a:lnL>
                      <a:noFill/>
                    </a:lnL>
                    <a:lnR>
                      <a:noFill/>
                    </a:lnR>
                    <a:lnT>
                      <a:noFill/>
                    </a:lnT>
                    <a:lnB>
                      <a:noFill/>
                    </a:lnB>
                    <a:noFill/>
                  </a:tcPr>
                </a:tc>
                <a:tc>
                  <a:txBody>
                    <a:bodyPr/>
                    <a:lstStyle/>
                    <a:p>
                      <a:pPr algn="r"/>
                      <a:r>
                        <a:rPr lang="cs-CZ" sz="100" b="0">
                          <a:effectLst/>
                        </a:rPr>
                        <a:t>9 178</a:t>
                      </a:r>
                    </a:p>
                  </a:txBody>
                  <a:tcPr marL="5303" marR="5303" marT="2652" marB="2652" anchor="ctr">
                    <a:lnL>
                      <a:noFill/>
                    </a:lnL>
                    <a:lnR>
                      <a:noFill/>
                    </a:lnR>
                    <a:lnT>
                      <a:noFill/>
                    </a:lnT>
                    <a:lnB>
                      <a:noFill/>
                    </a:lnB>
                    <a:noFill/>
                  </a:tcPr>
                </a:tc>
                <a:tc>
                  <a:txBody>
                    <a:bodyPr/>
                    <a:lstStyle/>
                    <a:p>
                      <a:pPr algn="r"/>
                      <a:r>
                        <a:rPr lang="cs-CZ" sz="100" b="0">
                          <a:effectLst/>
                        </a:rPr>
                        <a:t>7 001</a:t>
                      </a:r>
                    </a:p>
                  </a:txBody>
                  <a:tcPr marL="5303" marR="5303" marT="2652" marB="2652" anchor="ctr">
                    <a:lnL>
                      <a:noFill/>
                    </a:lnL>
                    <a:lnR>
                      <a:noFill/>
                    </a:lnR>
                    <a:lnT>
                      <a:noFill/>
                    </a:lnT>
                    <a:lnB>
                      <a:noFill/>
                    </a:lnB>
                    <a:noFill/>
                  </a:tcPr>
                </a:tc>
                <a:tc>
                  <a:txBody>
                    <a:bodyPr/>
                    <a:lstStyle/>
                    <a:p>
                      <a:pPr algn="r"/>
                      <a:r>
                        <a:rPr lang="cs-CZ" sz="100" b="0">
                          <a:effectLst/>
                        </a:rPr>
                        <a:t>360</a:t>
                      </a:r>
                    </a:p>
                  </a:txBody>
                  <a:tcPr marL="5303" marR="5303" marT="2652" marB="2652" anchor="ctr">
                    <a:lnL>
                      <a:noFill/>
                    </a:lnL>
                    <a:lnR>
                      <a:noFill/>
                    </a:lnR>
                    <a:lnT>
                      <a:noFill/>
                    </a:lnT>
                    <a:lnB>
                      <a:noFill/>
                    </a:lnB>
                    <a:noFill/>
                  </a:tcPr>
                </a:tc>
                <a:tc>
                  <a:txBody>
                    <a:bodyPr/>
                    <a:lstStyle/>
                    <a:p>
                      <a:pPr algn="r"/>
                      <a:r>
                        <a:rPr lang="cs-CZ" sz="100" b="0">
                          <a:effectLst/>
                        </a:rPr>
                        <a:t>557</a:t>
                      </a:r>
                    </a:p>
                  </a:txBody>
                  <a:tcPr marL="5303" marR="5303" marT="2652" marB="2652" anchor="ctr">
                    <a:lnL>
                      <a:noFill/>
                    </a:lnL>
                    <a:lnR>
                      <a:noFill/>
                    </a:lnR>
                    <a:lnT>
                      <a:noFill/>
                    </a:lnT>
                    <a:lnB>
                      <a:noFill/>
                    </a:lnB>
                    <a:noFill/>
                  </a:tcPr>
                </a:tc>
                <a:tc>
                  <a:txBody>
                    <a:bodyPr/>
                    <a:lstStyle/>
                    <a:p>
                      <a:pPr algn="r"/>
                      <a:r>
                        <a:rPr lang="cs-CZ" sz="100" b="0">
                          <a:effectLst/>
                        </a:rPr>
                        <a:t>298</a:t>
                      </a:r>
                    </a:p>
                  </a:txBody>
                  <a:tcPr marL="5303" marR="5303" marT="2652" marB="2652" anchor="ctr">
                    <a:lnL>
                      <a:noFill/>
                    </a:lnL>
                    <a:lnR>
                      <a:noFill/>
                    </a:lnR>
                    <a:lnT>
                      <a:noFill/>
                    </a:lnT>
                    <a:lnB>
                      <a:noFill/>
                    </a:lnB>
                    <a:noFill/>
                  </a:tcPr>
                </a:tc>
                <a:tc>
                  <a:txBody>
                    <a:bodyPr/>
                    <a:lstStyle/>
                    <a:p>
                      <a:pPr algn="r"/>
                      <a:r>
                        <a:rPr lang="cs-CZ" sz="100" b="0">
                          <a:effectLst/>
                        </a:rPr>
                        <a:t>3 120</a:t>
                      </a:r>
                    </a:p>
                  </a:txBody>
                  <a:tcPr marL="5303" marR="5303" marT="2652" marB="2652" anchor="ctr">
                    <a:lnL>
                      <a:noFill/>
                    </a:lnL>
                    <a:lnR>
                      <a:noFill/>
                    </a:lnR>
                    <a:lnT>
                      <a:noFill/>
                    </a:lnT>
                    <a:lnB>
                      <a:noFill/>
                    </a:lnB>
                    <a:noFill/>
                  </a:tcPr>
                </a:tc>
                <a:extLst>
                  <a:ext uri="{0D108BD9-81ED-4DB2-BD59-A6C34878D82A}">
                    <a16:rowId xmlns:a16="http://schemas.microsoft.com/office/drawing/2014/main" val="3417416273"/>
                  </a:ext>
                </a:extLst>
              </a:tr>
              <a:tr h="243949">
                <a:tc>
                  <a:txBody>
                    <a:bodyPr/>
                    <a:lstStyle/>
                    <a:p>
                      <a:pPr algn="l"/>
                      <a:r>
                        <a:rPr lang="cs-CZ" sz="100" b="0">
                          <a:effectLst/>
                        </a:rPr>
                        <a:t>Středočeský kraj</a:t>
                      </a:r>
                    </a:p>
                  </a:txBody>
                  <a:tcPr marL="5303" marR="5303" marT="2652" marB="2652" anchor="ctr">
                    <a:lnL>
                      <a:noFill/>
                    </a:lnL>
                    <a:lnR>
                      <a:noFill/>
                    </a:lnR>
                    <a:lnT>
                      <a:noFill/>
                    </a:lnT>
                    <a:lnB>
                      <a:noFill/>
                    </a:lnB>
                    <a:noFill/>
                  </a:tcPr>
                </a:tc>
                <a:tc>
                  <a:txBody>
                    <a:bodyPr/>
                    <a:lstStyle/>
                    <a:p>
                      <a:pPr algn="r"/>
                      <a:r>
                        <a:rPr lang="cs-CZ" sz="100" b="0">
                          <a:effectLst/>
                        </a:rPr>
                        <a:t>4 643</a:t>
                      </a:r>
                    </a:p>
                  </a:txBody>
                  <a:tcPr marL="5303" marR="5303" marT="2652" marB="2652" anchor="ctr">
                    <a:lnL>
                      <a:noFill/>
                    </a:lnL>
                    <a:lnR>
                      <a:noFill/>
                    </a:lnR>
                    <a:lnT>
                      <a:noFill/>
                    </a:lnT>
                    <a:lnB>
                      <a:noFill/>
                    </a:lnB>
                    <a:noFill/>
                  </a:tcPr>
                </a:tc>
                <a:tc>
                  <a:txBody>
                    <a:bodyPr/>
                    <a:lstStyle/>
                    <a:p>
                      <a:pPr algn="r"/>
                      <a:r>
                        <a:rPr lang="cs-CZ" sz="100" b="0">
                          <a:effectLst/>
                        </a:rPr>
                        <a:t>6 460</a:t>
                      </a:r>
                    </a:p>
                  </a:txBody>
                  <a:tcPr marL="5303" marR="5303" marT="2652" marB="2652" anchor="ctr">
                    <a:lnL>
                      <a:noFill/>
                    </a:lnL>
                    <a:lnR>
                      <a:noFill/>
                    </a:lnR>
                    <a:lnT>
                      <a:noFill/>
                    </a:lnT>
                    <a:lnB>
                      <a:noFill/>
                    </a:lnB>
                    <a:noFill/>
                  </a:tcPr>
                </a:tc>
                <a:tc>
                  <a:txBody>
                    <a:bodyPr/>
                    <a:lstStyle/>
                    <a:p>
                      <a:pPr algn="r"/>
                      <a:r>
                        <a:rPr lang="cs-CZ" sz="100" b="0">
                          <a:effectLst/>
                        </a:rPr>
                        <a:t>524</a:t>
                      </a:r>
                    </a:p>
                  </a:txBody>
                  <a:tcPr marL="5303" marR="5303" marT="2652" marB="2652" anchor="ctr">
                    <a:lnL>
                      <a:noFill/>
                    </a:lnL>
                    <a:lnR>
                      <a:noFill/>
                    </a:lnR>
                    <a:lnT>
                      <a:noFill/>
                    </a:lnT>
                    <a:lnB>
                      <a:noFill/>
                    </a:lnB>
                    <a:noFill/>
                  </a:tcPr>
                </a:tc>
                <a:tc>
                  <a:txBody>
                    <a:bodyPr/>
                    <a:lstStyle/>
                    <a:p>
                      <a:pPr algn="r"/>
                      <a:r>
                        <a:rPr lang="cs-CZ" sz="100" b="0">
                          <a:effectLst/>
                        </a:rPr>
                        <a:t>526</a:t>
                      </a:r>
                    </a:p>
                  </a:txBody>
                  <a:tcPr marL="5303" marR="5303" marT="2652" marB="2652" anchor="ctr">
                    <a:lnL>
                      <a:noFill/>
                    </a:lnL>
                    <a:lnR>
                      <a:noFill/>
                    </a:lnR>
                    <a:lnT>
                      <a:noFill/>
                    </a:lnT>
                    <a:lnB>
                      <a:noFill/>
                    </a:lnB>
                    <a:noFill/>
                  </a:tcPr>
                </a:tc>
                <a:tc>
                  <a:txBody>
                    <a:bodyPr/>
                    <a:lstStyle/>
                    <a:p>
                      <a:pPr algn="r"/>
                      <a:r>
                        <a:rPr lang="cs-CZ" sz="100" b="0">
                          <a:effectLst/>
                        </a:rPr>
                        <a:t>419</a:t>
                      </a:r>
                    </a:p>
                  </a:txBody>
                  <a:tcPr marL="5303" marR="5303" marT="2652" marB="2652" anchor="ctr">
                    <a:lnL>
                      <a:noFill/>
                    </a:lnL>
                    <a:lnR>
                      <a:noFill/>
                    </a:lnR>
                    <a:lnT>
                      <a:noFill/>
                    </a:lnT>
                    <a:lnB>
                      <a:noFill/>
                    </a:lnB>
                    <a:noFill/>
                  </a:tcPr>
                </a:tc>
                <a:tc>
                  <a:txBody>
                    <a:bodyPr/>
                    <a:lstStyle/>
                    <a:p>
                      <a:pPr algn="r"/>
                      <a:r>
                        <a:rPr lang="cs-CZ" sz="100" b="0">
                          <a:effectLst/>
                        </a:rPr>
                        <a:t>4 211</a:t>
                      </a:r>
                    </a:p>
                  </a:txBody>
                  <a:tcPr marL="5303" marR="5303" marT="2652" marB="2652" anchor="ctr">
                    <a:lnL>
                      <a:noFill/>
                    </a:lnL>
                    <a:lnR>
                      <a:noFill/>
                    </a:lnR>
                    <a:lnT>
                      <a:noFill/>
                    </a:lnT>
                    <a:lnB>
                      <a:noFill/>
                    </a:lnB>
                    <a:noFill/>
                  </a:tcPr>
                </a:tc>
                <a:extLst>
                  <a:ext uri="{0D108BD9-81ED-4DB2-BD59-A6C34878D82A}">
                    <a16:rowId xmlns:a16="http://schemas.microsoft.com/office/drawing/2014/main" val="777457797"/>
                  </a:ext>
                </a:extLst>
              </a:tr>
              <a:tr h="212130">
                <a:tc>
                  <a:txBody>
                    <a:bodyPr/>
                    <a:lstStyle/>
                    <a:p>
                      <a:pPr algn="l"/>
                      <a:r>
                        <a:rPr lang="cs-CZ" sz="100" b="0">
                          <a:effectLst/>
                        </a:rPr>
                        <a:t>Jihočeský kraj</a:t>
                      </a:r>
                    </a:p>
                  </a:txBody>
                  <a:tcPr marL="5303" marR="5303" marT="2652" marB="2652" anchor="ctr">
                    <a:lnL>
                      <a:noFill/>
                    </a:lnL>
                    <a:lnR>
                      <a:noFill/>
                    </a:lnR>
                    <a:lnT>
                      <a:noFill/>
                    </a:lnT>
                    <a:lnB>
                      <a:noFill/>
                    </a:lnB>
                    <a:noFill/>
                  </a:tcPr>
                </a:tc>
                <a:tc>
                  <a:txBody>
                    <a:bodyPr/>
                    <a:lstStyle/>
                    <a:p>
                      <a:pPr algn="r"/>
                      <a:r>
                        <a:rPr lang="cs-CZ" sz="100" b="0">
                          <a:effectLst/>
                        </a:rPr>
                        <a:t>2 407</a:t>
                      </a:r>
                    </a:p>
                  </a:txBody>
                  <a:tcPr marL="5303" marR="5303" marT="2652" marB="2652" anchor="ctr">
                    <a:lnL>
                      <a:noFill/>
                    </a:lnL>
                    <a:lnR>
                      <a:noFill/>
                    </a:lnR>
                    <a:lnT>
                      <a:noFill/>
                    </a:lnT>
                    <a:lnB>
                      <a:noFill/>
                    </a:lnB>
                    <a:noFill/>
                  </a:tcPr>
                </a:tc>
                <a:tc>
                  <a:txBody>
                    <a:bodyPr/>
                    <a:lstStyle/>
                    <a:p>
                      <a:pPr algn="r"/>
                      <a:r>
                        <a:rPr lang="cs-CZ" sz="100" b="0">
                          <a:effectLst/>
                        </a:rPr>
                        <a:t>2 961</a:t>
                      </a:r>
                    </a:p>
                  </a:txBody>
                  <a:tcPr marL="5303" marR="5303" marT="2652" marB="2652" anchor="ctr">
                    <a:lnL>
                      <a:noFill/>
                    </a:lnL>
                    <a:lnR>
                      <a:noFill/>
                    </a:lnR>
                    <a:lnT>
                      <a:noFill/>
                    </a:lnT>
                    <a:lnB>
                      <a:noFill/>
                    </a:lnB>
                    <a:noFill/>
                  </a:tcPr>
                </a:tc>
                <a:tc>
                  <a:txBody>
                    <a:bodyPr/>
                    <a:lstStyle/>
                    <a:p>
                      <a:pPr algn="r"/>
                      <a:r>
                        <a:rPr lang="cs-CZ" sz="100" b="0">
                          <a:effectLst/>
                        </a:rPr>
                        <a:t>269</a:t>
                      </a:r>
                    </a:p>
                  </a:txBody>
                  <a:tcPr marL="5303" marR="5303" marT="2652" marB="2652" anchor="ctr">
                    <a:lnL>
                      <a:noFill/>
                    </a:lnL>
                    <a:lnR>
                      <a:noFill/>
                    </a:lnR>
                    <a:lnT>
                      <a:noFill/>
                    </a:lnT>
                    <a:lnB>
                      <a:noFill/>
                    </a:lnB>
                    <a:noFill/>
                  </a:tcPr>
                </a:tc>
                <a:tc>
                  <a:txBody>
                    <a:bodyPr/>
                    <a:lstStyle/>
                    <a:p>
                      <a:pPr algn="r"/>
                      <a:r>
                        <a:rPr lang="cs-CZ" sz="100" b="0">
                          <a:effectLst/>
                        </a:rPr>
                        <a:t>236</a:t>
                      </a:r>
                    </a:p>
                  </a:txBody>
                  <a:tcPr marL="5303" marR="5303" marT="2652" marB="2652" anchor="ctr">
                    <a:lnL>
                      <a:noFill/>
                    </a:lnL>
                    <a:lnR>
                      <a:noFill/>
                    </a:lnR>
                    <a:lnT>
                      <a:noFill/>
                    </a:lnT>
                    <a:lnB>
                      <a:noFill/>
                    </a:lnB>
                    <a:noFill/>
                  </a:tcPr>
                </a:tc>
                <a:tc>
                  <a:txBody>
                    <a:bodyPr/>
                    <a:lstStyle/>
                    <a:p>
                      <a:pPr algn="r"/>
                      <a:r>
                        <a:rPr lang="cs-CZ" sz="100" b="0">
                          <a:effectLst/>
                        </a:rPr>
                        <a:t>242</a:t>
                      </a:r>
                    </a:p>
                  </a:txBody>
                  <a:tcPr marL="5303" marR="5303" marT="2652" marB="2652" anchor="ctr">
                    <a:lnL>
                      <a:noFill/>
                    </a:lnL>
                    <a:lnR>
                      <a:noFill/>
                    </a:lnR>
                    <a:lnT>
                      <a:noFill/>
                    </a:lnT>
                    <a:lnB>
                      <a:noFill/>
                    </a:lnB>
                    <a:noFill/>
                  </a:tcPr>
                </a:tc>
                <a:tc>
                  <a:txBody>
                    <a:bodyPr/>
                    <a:lstStyle/>
                    <a:p>
                      <a:pPr algn="r"/>
                      <a:r>
                        <a:rPr lang="cs-CZ" sz="100" b="0">
                          <a:effectLst/>
                        </a:rPr>
                        <a:t>2 359</a:t>
                      </a:r>
                    </a:p>
                  </a:txBody>
                  <a:tcPr marL="5303" marR="5303" marT="2652" marB="2652" anchor="ctr">
                    <a:lnL>
                      <a:noFill/>
                    </a:lnL>
                    <a:lnR>
                      <a:noFill/>
                    </a:lnR>
                    <a:lnT>
                      <a:noFill/>
                    </a:lnT>
                    <a:lnB>
                      <a:noFill/>
                    </a:lnB>
                    <a:noFill/>
                  </a:tcPr>
                </a:tc>
                <a:extLst>
                  <a:ext uri="{0D108BD9-81ED-4DB2-BD59-A6C34878D82A}">
                    <a16:rowId xmlns:a16="http://schemas.microsoft.com/office/drawing/2014/main" val="3364705210"/>
                  </a:ext>
                </a:extLst>
              </a:tr>
              <a:tr h="196220">
                <a:tc>
                  <a:txBody>
                    <a:bodyPr/>
                    <a:lstStyle/>
                    <a:p>
                      <a:pPr algn="l"/>
                      <a:r>
                        <a:rPr lang="cs-CZ" sz="100" b="0">
                          <a:effectLst/>
                        </a:rPr>
                        <a:t>Plzeňský kraj</a:t>
                      </a:r>
                    </a:p>
                  </a:txBody>
                  <a:tcPr marL="5303" marR="5303" marT="2652" marB="2652" anchor="ctr">
                    <a:lnL>
                      <a:noFill/>
                    </a:lnL>
                    <a:lnR>
                      <a:noFill/>
                    </a:lnR>
                    <a:lnT>
                      <a:noFill/>
                    </a:lnT>
                    <a:lnB>
                      <a:noFill/>
                    </a:lnB>
                    <a:noFill/>
                  </a:tcPr>
                </a:tc>
                <a:tc>
                  <a:txBody>
                    <a:bodyPr/>
                    <a:lstStyle/>
                    <a:p>
                      <a:pPr algn="r"/>
                      <a:r>
                        <a:rPr lang="cs-CZ" sz="100" b="0">
                          <a:effectLst/>
                        </a:rPr>
                        <a:t>2 418</a:t>
                      </a:r>
                    </a:p>
                  </a:txBody>
                  <a:tcPr marL="5303" marR="5303" marT="2652" marB="2652" anchor="ctr">
                    <a:lnL>
                      <a:noFill/>
                    </a:lnL>
                    <a:lnR>
                      <a:noFill/>
                    </a:lnR>
                    <a:lnT>
                      <a:noFill/>
                    </a:lnT>
                    <a:lnB>
                      <a:noFill/>
                    </a:lnB>
                    <a:noFill/>
                  </a:tcPr>
                </a:tc>
                <a:tc>
                  <a:txBody>
                    <a:bodyPr/>
                    <a:lstStyle/>
                    <a:p>
                      <a:pPr algn="r"/>
                      <a:r>
                        <a:rPr lang="cs-CZ" sz="100" b="0">
                          <a:effectLst/>
                        </a:rPr>
                        <a:t>2 462</a:t>
                      </a:r>
                    </a:p>
                  </a:txBody>
                  <a:tcPr marL="5303" marR="5303" marT="2652" marB="2652" anchor="ctr">
                    <a:lnL>
                      <a:noFill/>
                    </a:lnL>
                    <a:lnR>
                      <a:noFill/>
                    </a:lnR>
                    <a:lnT>
                      <a:noFill/>
                    </a:lnT>
                    <a:lnB>
                      <a:noFill/>
                    </a:lnB>
                    <a:noFill/>
                  </a:tcPr>
                </a:tc>
                <a:tc>
                  <a:txBody>
                    <a:bodyPr/>
                    <a:lstStyle/>
                    <a:p>
                      <a:pPr algn="r"/>
                      <a:r>
                        <a:rPr lang="cs-CZ" sz="100" b="0">
                          <a:effectLst/>
                        </a:rPr>
                        <a:t>287</a:t>
                      </a:r>
                    </a:p>
                  </a:txBody>
                  <a:tcPr marL="5303" marR="5303" marT="2652" marB="2652" anchor="ctr">
                    <a:lnL>
                      <a:noFill/>
                    </a:lnL>
                    <a:lnR>
                      <a:noFill/>
                    </a:lnR>
                    <a:lnT>
                      <a:noFill/>
                    </a:lnT>
                    <a:lnB>
                      <a:noFill/>
                    </a:lnB>
                    <a:noFill/>
                  </a:tcPr>
                </a:tc>
                <a:tc>
                  <a:txBody>
                    <a:bodyPr/>
                    <a:lstStyle/>
                    <a:p>
                      <a:pPr algn="r"/>
                      <a:r>
                        <a:rPr lang="cs-CZ" sz="100" b="0">
                          <a:effectLst/>
                        </a:rPr>
                        <a:t>217</a:t>
                      </a:r>
                    </a:p>
                  </a:txBody>
                  <a:tcPr marL="5303" marR="5303" marT="2652" marB="2652" anchor="ctr">
                    <a:lnL>
                      <a:noFill/>
                    </a:lnL>
                    <a:lnR>
                      <a:noFill/>
                    </a:lnR>
                    <a:lnT>
                      <a:noFill/>
                    </a:lnT>
                    <a:lnB>
                      <a:noFill/>
                    </a:lnB>
                    <a:noFill/>
                  </a:tcPr>
                </a:tc>
                <a:tc>
                  <a:txBody>
                    <a:bodyPr/>
                    <a:lstStyle/>
                    <a:p>
                      <a:pPr algn="r"/>
                      <a:r>
                        <a:rPr lang="cs-CZ" sz="100" b="0">
                          <a:effectLst/>
                        </a:rPr>
                        <a:t>242</a:t>
                      </a:r>
                    </a:p>
                  </a:txBody>
                  <a:tcPr marL="5303" marR="5303" marT="2652" marB="2652" anchor="ctr">
                    <a:lnL>
                      <a:noFill/>
                    </a:lnL>
                    <a:lnR>
                      <a:noFill/>
                    </a:lnR>
                    <a:lnT>
                      <a:noFill/>
                    </a:lnT>
                    <a:lnB>
                      <a:noFill/>
                    </a:lnB>
                    <a:noFill/>
                  </a:tcPr>
                </a:tc>
                <a:tc>
                  <a:txBody>
                    <a:bodyPr/>
                    <a:lstStyle/>
                    <a:p>
                      <a:pPr algn="r"/>
                      <a:r>
                        <a:rPr lang="cs-CZ" sz="100" b="0">
                          <a:effectLst/>
                        </a:rPr>
                        <a:t>2 203</a:t>
                      </a:r>
                    </a:p>
                  </a:txBody>
                  <a:tcPr marL="5303" marR="5303" marT="2652" marB="2652" anchor="ctr">
                    <a:lnL>
                      <a:noFill/>
                    </a:lnL>
                    <a:lnR>
                      <a:noFill/>
                    </a:lnR>
                    <a:lnT>
                      <a:noFill/>
                    </a:lnT>
                    <a:lnB>
                      <a:noFill/>
                    </a:lnB>
                    <a:noFill/>
                  </a:tcPr>
                </a:tc>
                <a:extLst>
                  <a:ext uri="{0D108BD9-81ED-4DB2-BD59-A6C34878D82A}">
                    <a16:rowId xmlns:a16="http://schemas.microsoft.com/office/drawing/2014/main" val="1041599850"/>
                  </a:ext>
                </a:extLst>
              </a:tr>
              <a:tr h="243949">
                <a:tc>
                  <a:txBody>
                    <a:bodyPr/>
                    <a:lstStyle/>
                    <a:p>
                      <a:pPr algn="l"/>
                      <a:r>
                        <a:rPr lang="cs-CZ" sz="100" b="0">
                          <a:effectLst/>
                        </a:rPr>
                        <a:t>Karlovarský kraj</a:t>
                      </a:r>
                    </a:p>
                  </a:txBody>
                  <a:tcPr marL="5303" marR="5303" marT="2652" marB="2652" anchor="ctr">
                    <a:lnL>
                      <a:noFill/>
                    </a:lnL>
                    <a:lnR>
                      <a:noFill/>
                    </a:lnR>
                    <a:lnT>
                      <a:noFill/>
                    </a:lnT>
                    <a:lnB>
                      <a:noFill/>
                    </a:lnB>
                    <a:noFill/>
                  </a:tcPr>
                </a:tc>
                <a:tc>
                  <a:txBody>
                    <a:bodyPr/>
                    <a:lstStyle/>
                    <a:p>
                      <a:pPr algn="r"/>
                      <a:r>
                        <a:rPr lang="cs-CZ" sz="100" b="0">
                          <a:effectLst/>
                        </a:rPr>
                        <a:t>774</a:t>
                      </a:r>
                    </a:p>
                  </a:txBody>
                  <a:tcPr marL="5303" marR="5303" marT="2652" marB="2652" anchor="ctr">
                    <a:lnL>
                      <a:noFill/>
                    </a:lnL>
                    <a:lnR>
                      <a:noFill/>
                    </a:lnR>
                    <a:lnT>
                      <a:noFill/>
                    </a:lnT>
                    <a:lnB>
                      <a:noFill/>
                    </a:lnB>
                    <a:noFill/>
                  </a:tcPr>
                </a:tc>
                <a:tc>
                  <a:txBody>
                    <a:bodyPr/>
                    <a:lstStyle/>
                    <a:p>
                      <a:pPr algn="r"/>
                      <a:r>
                        <a:rPr lang="cs-CZ" sz="100" b="0">
                          <a:effectLst/>
                        </a:rPr>
                        <a:t>1 373</a:t>
                      </a:r>
                    </a:p>
                  </a:txBody>
                  <a:tcPr marL="5303" marR="5303" marT="2652" marB="2652" anchor="ctr">
                    <a:lnL>
                      <a:noFill/>
                    </a:lnL>
                    <a:lnR>
                      <a:noFill/>
                    </a:lnR>
                    <a:lnT>
                      <a:noFill/>
                    </a:lnT>
                    <a:lnB>
                      <a:noFill/>
                    </a:lnB>
                    <a:noFill/>
                  </a:tcPr>
                </a:tc>
                <a:tc>
                  <a:txBody>
                    <a:bodyPr/>
                    <a:lstStyle/>
                    <a:p>
                      <a:pPr algn="r"/>
                      <a:r>
                        <a:rPr lang="cs-CZ" sz="100" b="0">
                          <a:effectLst/>
                        </a:rPr>
                        <a:t>207</a:t>
                      </a:r>
                    </a:p>
                  </a:txBody>
                  <a:tcPr marL="5303" marR="5303" marT="2652" marB="2652" anchor="ctr">
                    <a:lnL>
                      <a:noFill/>
                    </a:lnL>
                    <a:lnR>
                      <a:noFill/>
                    </a:lnR>
                    <a:lnT>
                      <a:noFill/>
                    </a:lnT>
                    <a:lnB>
                      <a:noFill/>
                    </a:lnB>
                    <a:noFill/>
                  </a:tcPr>
                </a:tc>
                <a:tc>
                  <a:txBody>
                    <a:bodyPr/>
                    <a:lstStyle/>
                    <a:p>
                      <a:pPr algn="r"/>
                      <a:r>
                        <a:rPr lang="cs-CZ" sz="100" b="0">
                          <a:effectLst/>
                        </a:rPr>
                        <a:t>234</a:t>
                      </a:r>
                    </a:p>
                  </a:txBody>
                  <a:tcPr marL="5303" marR="5303" marT="2652" marB="2652" anchor="ctr">
                    <a:lnL>
                      <a:noFill/>
                    </a:lnL>
                    <a:lnR>
                      <a:noFill/>
                    </a:lnR>
                    <a:lnT>
                      <a:noFill/>
                    </a:lnT>
                    <a:lnB>
                      <a:noFill/>
                    </a:lnB>
                    <a:noFill/>
                  </a:tcPr>
                </a:tc>
                <a:tc>
                  <a:txBody>
                    <a:bodyPr/>
                    <a:lstStyle/>
                    <a:p>
                      <a:pPr algn="r"/>
                      <a:r>
                        <a:rPr lang="cs-CZ" sz="100" b="0">
                          <a:effectLst/>
                        </a:rPr>
                        <a:t>98</a:t>
                      </a:r>
                    </a:p>
                  </a:txBody>
                  <a:tcPr marL="5303" marR="5303" marT="2652" marB="2652" anchor="ctr">
                    <a:lnL>
                      <a:noFill/>
                    </a:lnL>
                    <a:lnR>
                      <a:noFill/>
                    </a:lnR>
                    <a:lnT>
                      <a:noFill/>
                    </a:lnT>
                    <a:lnB>
                      <a:noFill/>
                    </a:lnB>
                    <a:noFill/>
                  </a:tcPr>
                </a:tc>
                <a:tc>
                  <a:txBody>
                    <a:bodyPr/>
                    <a:lstStyle/>
                    <a:p>
                      <a:pPr algn="r"/>
                      <a:r>
                        <a:rPr lang="cs-CZ" sz="100" b="0">
                          <a:effectLst/>
                        </a:rPr>
                        <a:t>1 041</a:t>
                      </a:r>
                    </a:p>
                  </a:txBody>
                  <a:tcPr marL="5303" marR="5303" marT="2652" marB="2652" anchor="ctr">
                    <a:lnL>
                      <a:noFill/>
                    </a:lnL>
                    <a:lnR>
                      <a:noFill/>
                    </a:lnR>
                    <a:lnT>
                      <a:noFill/>
                    </a:lnT>
                    <a:lnB>
                      <a:noFill/>
                    </a:lnB>
                    <a:noFill/>
                  </a:tcPr>
                </a:tc>
                <a:extLst>
                  <a:ext uri="{0D108BD9-81ED-4DB2-BD59-A6C34878D82A}">
                    <a16:rowId xmlns:a16="http://schemas.microsoft.com/office/drawing/2014/main" val="3724842087"/>
                  </a:ext>
                </a:extLst>
              </a:tr>
              <a:tr h="180310">
                <a:tc>
                  <a:txBody>
                    <a:bodyPr/>
                    <a:lstStyle/>
                    <a:p>
                      <a:pPr algn="l"/>
                      <a:r>
                        <a:rPr lang="cs-CZ" sz="100" b="0">
                          <a:effectLst/>
                        </a:rPr>
                        <a:t>Ústecký kraj</a:t>
                      </a:r>
                    </a:p>
                  </a:txBody>
                  <a:tcPr marL="5303" marR="5303" marT="2652" marB="2652" anchor="ctr">
                    <a:lnL>
                      <a:noFill/>
                    </a:lnL>
                    <a:lnR>
                      <a:noFill/>
                    </a:lnR>
                    <a:lnT>
                      <a:noFill/>
                    </a:lnT>
                    <a:lnB>
                      <a:noFill/>
                    </a:lnB>
                    <a:noFill/>
                  </a:tcPr>
                </a:tc>
                <a:tc>
                  <a:txBody>
                    <a:bodyPr/>
                    <a:lstStyle/>
                    <a:p>
                      <a:pPr algn="r"/>
                      <a:r>
                        <a:rPr lang="cs-CZ" sz="100" b="0">
                          <a:effectLst/>
                        </a:rPr>
                        <a:t>2 738</a:t>
                      </a:r>
                    </a:p>
                  </a:txBody>
                  <a:tcPr marL="5303" marR="5303" marT="2652" marB="2652" anchor="ctr">
                    <a:lnL>
                      <a:noFill/>
                    </a:lnL>
                    <a:lnR>
                      <a:noFill/>
                    </a:lnR>
                    <a:lnT>
                      <a:noFill/>
                    </a:lnT>
                    <a:lnB>
                      <a:noFill/>
                    </a:lnB>
                    <a:noFill/>
                  </a:tcPr>
                </a:tc>
                <a:tc>
                  <a:txBody>
                    <a:bodyPr/>
                    <a:lstStyle/>
                    <a:p>
                      <a:pPr algn="r"/>
                      <a:r>
                        <a:rPr lang="cs-CZ" sz="100" b="0">
                          <a:effectLst/>
                        </a:rPr>
                        <a:t>4 822</a:t>
                      </a:r>
                    </a:p>
                  </a:txBody>
                  <a:tcPr marL="5303" marR="5303" marT="2652" marB="2652" anchor="ctr">
                    <a:lnL>
                      <a:noFill/>
                    </a:lnL>
                    <a:lnR>
                      <a:noFill/>
                    </a:lnR>
                    <a:lnT>
                      <a:noFill/>
                    </a:lnT>
                    <a:lnB>
                      <a:noFill/>
                    </a:lnB>
                    <a:noFill/>
                  </a:tcPr>
                </a:tc>
                <a:tc>
                  <a:txBody>
                    <a:bodyPr/>
                    <a:lstStyle/>
                    <a:p>
                      <a:pPr algn="r"/>
                      <a:r>
                        <a:rPr lang="cs-CZ" sz="100" b="0">
                          <a:effectLst/>
                        </a:rPr>
                        <a:t>526</a:t>
                      </a:r>
                    </a:p>
                  </a:txBody>
                  <a:tcPr marL="5303" marR="5303" marT="2652" marB="2652" anchor="ctr">
                    <a:lnL>
                      <a:noFill/>
                    </a:lnL>
                    <a:lnR>
                      <a:noFill/>
                    </a:lnR>
                    <a:lnT>
                      <a:noFill/>
                    </a:lnT>
                    <a:lnB>
                      <a:noFill/>
                    </a:lnB>
                    <a:noFill/>
                  </a:tcPr>
                </a:tc>
                <a:tc>
                  <a:txBody>
                    <a:bodyPr/>
                    <a:lstStyle/>
                    <a:p>
                      <a:pPr algn="r"/>
                      <a:r>
                        <a:rPr lang="cs-CZ" sz="100" b="0">
                          <a:effectLst/>
                        </a:rPr>
                        <a:t>938</a:t>
                      </a:r>
                    </a:p>
                  </a:txBody>
                  <a:tcPr marL="5303" marR="5303" marT="2652" marB="2652" anchor="ctr">
                    <a:lnL>
                      <a:noFill/>
                    </a:lnL>
                    <a:lnR>
                      <a:noFill/>
                    </a:lnR>
                    <a:lnT>
                      <a:noFill/>
                    </a:lnT>
                    <a:lnB>
                      <a:noFill/>
                    </a:lnB>
                    <a:noFill/>
                  </a:tcPr>
                </a:tc>
                <a:tc>
                  <a:txBody>
                    <a:bodyPr/>
                    <a:lstStyle/>
                    <a:p>
                      <a:pPr algn="r"/>
                      <a:r>
                        <a:rPr lang="cs-CZ" sz="100" b="0">
                          <a:effectLst/>
                        </a:rPr>
                        <a:t>312</a:t>
                      </a:r>
                    </a:p>
                  </a:txBody>
                  <a:tcPr marL="5303" marR="5303" marT="2652" marB="2652" anchor="ctr">
                    <a:lnL>
                      <a:noFill/>
                    </a:lnL>
                    <a:lnR>
                      <a:noFill/>
                    </a:lnR>
                    <a:lnT>
                      <a:noFill/>
                    </a:lnT>
                    <a:lnB>
                      <a:noFill/>
                    </a:lnB>
                    <a:noFill/>
                  </a:tcPr>
                </a:tc>
                <a:tc>
                  <a:txBody>
                    <a:bodyPr/>
                    <a:lstStyle/>
                    <a:p>
                      <a:pPr algn="r"/>
                      <a:r>
                        <a:rPr lang="cs-CZ" sz="100" b="0">
                          <a:effectLst/>
                        </a:rPr>
                        <a:t>2 902</a:t>
                      </a:r>
                    </a:p>
                  </a:txBody>
                  <a:tcPr marL="5303" marR="5303" marT="2652" marB="2652" anchor="ctr">
                    <a:lnL>
                      <a:noFill/>
                    </a:lnL>
                    <a:lnR>
                      <a:noFill/>
                    </a:lnR>
                    <a:lnT>
                      <a:noFill/>
                    </a:lnT>
                    <a:lnB>
                      <a:noFill/>
                    </a:lnB>
                    <a:noFill/>
                  </a:tcPr>
                </a:tc>
                <a:extLst>
                  <a:ext uri="{0D108BD9-81ED-4DB2-BD59-A6C34878D82A}">
                    <a16:rowId xmlns:a16="http://schemas.microsoft.com/office/drawing/2014/main" val="2130341365"/>
                  </a:ext>
                </a:extLst>
              </a:tr>
              <a:tr h="212130">
                <a:tc>
                  <a:txBody>
                    <a:bodyPr/>
                    <a:lstStyle/>
                    <a:p>
                      <a:pPr algn="l"/>
                      <a:r>
                        <a:rPr lang="cs-CZ" sz="100" b="0">
                          <a:effectLst/>
                        </a:rPr>
                        <a:t>Liberecký kraj</a:t>
                      </a:r>
                    </a:p>
                  </a:txBody>
                  <a:tcPr marL="5303" marR="5303" marT="2652" marB="2652" anchor="ctr">
                    <a:lnL>
                      <a:noFill/>
                    </a:lnL>
                    <a:lnR>
                      <a:noFill/>
                    </a:lnR>
                    <a:lnT>
                      <a:noFill/>
                    </a:lnT>
                    <a:lnB>
                      <a:noFill/>
                    </a:lnB>
                    <a:noFill/>
                  </a:tcPr>
                </a:tc>
                <a:tc>
                  <a:txBody>
                    <a:bodyPr/>
                    <a:lstStyle/>
                    <a:p>
                      <a:pPr algn="r"/>
                      <a:r>
                        <a:rPr lang="cs-CZ" sz="100" b="0">
                          <a:effectLst/>
                        </a:rPr>
                        <a:t>1 551</a:t>
                      </a:r>
                    </a:p>
                  </a:txBody>
                  <a:tcPr marL="5303" marR="5303" marT="2652" marB="2652" anchor="ctr">
                    <a:lnL>
                      <a:noFill/>
                    </a:lnL>
                    <a:lnR>
                      <a:noFill/>
                    </a:lnR>
                    <a:lnT>
                      <a:noFill/>
                    </a:lnT>
                    <a:lnB>
                      <a:noFill/>
                    </a:lnB>
                    <a:noFill/>
                  </a:tcPr>
                </a:tc>
                <a:tc>
                  <a:txBody>
                    <a:bodyPr/>
                    <a:lstStyle/>
                    <a:p>
                      <a:pPr algn="r"/>
                      <a:r>
                        <a:rPr lang="cs-CZ" sz="100" b="0">
                          <a:effectLst/>
                        </a:rPr>
                        <a:t>2 343</a:t>
                      </a:r>
                    </a:p>
                  </a:txBody>
                  <a:tcPr marL="5303" marR="5303" marT="2652" marB="2652" anchor="ctr">
                    <a:lnL>
                      <a:noFill/>
                    </a:lnL>
                    <a:lnR>
                      <a:noFill/>
                    </a:lnR>
                    <a:lnT>
                      <a:noFill/>
                    </a:lnT>
                    <a:lnB>
                      <a:noFill/>
                    </a:lnB>
                    <a:noFill/>
                  </a:tcPr>
                </a:tc>
                <a:tc>
                  <a:txBody>
                    <a:bodyPr/>
                    <a:lstStyle/>
                    <a:p>
                      <a:pPr algn="r"/>
                      <a:r>
                        <a:rPr lang="cs-CZ" sz="100" b="0">
                          <a:effectLst/>
                        </a:rPr>
                        <a:t>247</a:t>
                      </a:r>
                    </a:p>
                  </a:txBody>
                  <a:tcPr marL="5303" marR="5303" marT="2652" marB="2652" anchor="ctr">
                    <a:lnL>
                      <a:noFill/>
                    </a:lnL>
                    <a:lnR>
                      <a:noFill/>
                    </a:lnR>
                    <a:lnT>
                      <a:noFill/>
                    </a:lnT>
                    <a:lnB>
                      <a:noFill/>
                    </a:lnB>
                    <a:noFill/>
                  </a:tcPr>
                </a:tc>
                <a:tc>
                  <a:txBody>
                    <a:bodyPr/>
                    <a:lstStyle/>
                    <a:p>
                      <a:pPr algn="r"/>
                      <a:r>
                        <a:rPr lang="cs-CZ" sz="100" b="0">
                          <a:effectLst/>
                        </a:rPr>
                        <a:t>263</a:t>
                      </a:r>
                    </a:p>
                  </a:txBody>
                  <a:tcPr marL="5303" marR="5303" marT="2652" marB="2652" anchor="ctr">
                    <a:lnL>
                      <a:noFill/>
                    </a:lnL>
                    <a:lnR>
                      <a:noFill/>
                    </a:lnR>
                    <a:lnT>
                      <a:noFill/>
                    </a:lnT>
                    <a:lnB>
                      <a:noFill/>
                    </a:lnB>
                    <a:noFill/>
                  </a:tcPr>
                </a:tc>
                <a:tc>
                  <a:txBody>
                    <a:bodyPr/>
                    <a:lstStyle/>
                    <a:p>
                      <a:pPr algn="r"/>
                      <a:r>
                        <a:rPr lang="cs-CZ" sz="100" b="0">
                          <a:effectLst/>
                        </a:rPr>
                        <a:t>200</a:t>
                      </a:r>
                    </a:p>
                  </a:txBody>
                  <a:tcPr marL="5303" marR="5303" marT="2652" marB="2652" anchor="ctr">
                    <a:lnL>
                      <a:noFill/>
                    </a:lnL>
                    <a:lnR>
                      <a:noFill/>
                    </a:lnR>
                    <a:lnT>
                      <a:noFill/>
                    </a:lnT>
                    <a:lnB>
                      <a:noFill/>
                    </a:lnB>
                    <a:noFill/>
                  </a:tcPr>
                </a:tc>
                <a:tc>
                  <a:txBody>
                    <a:bodyPr/>
                    <a:lstStyle/>
                    <a:p>
                      <a:pPr algn="r"/>
                      <a:r>
                        <a:rPr lang="cs-CZ" sz="100" b="0">
                          <a:effectLst/>
                        </a:rPr>
                        <a:t>1 648</a:t>
                      </a:r>
                    </a:p>
                  </a:txBody>
                  <a:tcPr marL="5303" marR="5303" marT="2652" marB="2652" anchor="ctr">
                    <a:lnL>
                      <a:noFill/>
                    </a:lnL>
                    <a:lnR>
                      <a:noFill/>
                    </a:lnR>
                    <a:lnT>
                      <a:noFill/>
                    </a:lnT>
                    <a:lnB>
                      <a:noFill/>
                    </a:lnB>
                    <a:noFill/>
                  </a:tcPr>
                </a:tc>
                <a:extLst>
                  <a:ext uri="{0D108BD9-81ED-4DB2-BD59-A6C34878D82A}">
                    <a16:rowId xmlns:a16="http://schemas.microsoft.com/office/drawing/2014/main" val="1834527230"/>
                  </a:ext>
                </a:extLst>
              </a:tr>
              <a:tr h="307588">
                <a:tc>
                  <a:txBody>
                    <a:bodyPr/>
                    <a:lstStyle/>
                    <a:p>
                      <a:pPr algn="l"/>
                      <a:r>
                        <a:rPr lang="cs-CZ" sz="100" b="0">
                          <a:effectLst/>
                        </a:rPr>
                        <a:t>Královéhradecký kraj</a:t>
                      </a:r>
                    </a:p>
                  </a:txBody>
                  <a:tcPr marL="5303" marR="5303" marT="2652" marB="2652" anchor="ctr">
                    <a:lnL>
                      <a:noFill/>
                    </a:lnL>
                    <a:lnR>
                      <a:noFill/>
                    </a:lnR>
                    <a:lnT>
                      <a:noFill/>
                    </a:lnT>
                    <a:lnB>
                      <a:noFill/>
                    </a:lnB>
                    <a:noFill/>
                  </a:tcPr>
                </a:tc>
                <a:tc>
                  <a:txBody>
                    <a:bodyPr/>
                    <a:lstStyle/>
                    <a:p>
                      <a:pPr algn="r"/>
                      <a:r>
                        <a:rPr lang="cs-CZ" sz="100" b="0">
                          <a:effectLst/>
                        </a:rPr>
                        <a:t>2 198</a:t>
                      </a:r>
                    </a:p>
                  </a:txBody>
                  <a:tcPr marL="5303" marR="5303" marT="2652" marB="2652" anchor="ctr">
                    <a:lnL>
                      <a:noFill/>
                    </a:lnL>
                    <a:lnR>
                      <a:noFill/>
                    </a:lnR>
                    <a:lnT>
                      <a:noFill/>
                    </a:lnT>
                    <a:lnB>
                      <a:noFill/>
                    </a:lnB>
                    <a:noFill/>
                  </a:tcPr>
                </a:tc>
                <a:tc>
                  <a:txBody>
                    <a:bodyPr/>
                    <a:lstStyle/>
                    <a:p>
                      <a:pPr algn="r"/>
                      <a:r>
                        <a:rPr lang="cs-CZ" sz="100" b="0">
                          <a:effectLst/>
                        </a:rPr>
                        <a:t>2 648</a:t>
                      </a:r>
                    </a:p>
                  </a:txBody>
                  <a:tcPr marL="5303" marR="5303" marT="2652" marB="2652" anchor="ctr">
                    <a:lnL>
                      <a:noFill/>
                    </a:lnL>
                    <a:lnR>
                      <a:noFill/>
                    </a:lnR>
                    <a:lnT>
                      <a:noFill/>
                    </a:lnT>
                    <a:lnB>
                      <a:noFill/>
                    </a:lnB>
                    <a:noFill/>
                  </a:tcPr>
                </a:tc>
                <a:tc>
                  <a:txBody>
                    <a:bodyPr/>
                    <a:lstStyle/>
                    <a:p>
                      <a:pPr algn="r"/>
                      <a:r>
                        <a:rPr lang="cs-CZ" sz="100" b="0">
                          <a:effectLst/>
                        </a:rPr>
                        <a:t>245</a:t>
                      </a:r>
                    </a:p>
                  </a:txBody>
                  <a:tcPr marL="5303" marR="5303" marT="2652" marB="2652" anchor="ctr">
                    <a:lnL>
                      <a:noFill/>
                    </a:lnL>
                    <a:lnR>
                      <a:noFill/>
                    </a:lnR>
                    <a:lnT>
                      <a:noFill/>
                    </a:lnT>
                    <a:lnB>
                      <a:noFill/>
                    </a:lnB>
                    <a:noFill/>
                  </a:tcPr>
                </a:tc>
                <a:tc>
                  <a:txBody>
                    <a:bodyPr/>
                    <a:lstStyle/>
                    <a:p>
                      <a:pPr algn="r"/>
                      <a:r>
                        <a:rPr lang="cs-CZ" sz="100" b="0">
                          <a:effectLst/>
                        </a:rPr>
                        <a:t>245</a:t>
                      </a:r>
                    </a:p>
                  </a:txBody>
                  <a:tcPr marL="5303" marR="5303" marT="2652" marB="2652" anchor="ctr">
                    <a:lnL>
                      <a:noFill/>
                    </a:lnL>
                    <a:lnR>
                      <a:noFill/>
                    </a:lnR>
                    <a:lnT>
                      <a:noFill/>
                    </a:lnT>
                    <a:lnB>
                      <a:noFill/>
                    </a:lnB>
                    <a:noFill/>
                  </a:tcPr>
                </a:tc>
                <a:tc>
                  <a:txBody>
                    <a:bodyPr/>
                    <a:lstStyle/>
                    <a:p>
                      <a:pPr algn="r"/>
                      <a:r>
                        <a:rPr lang="cs-CZ" sz="100" b="0">
                          <a:effectLst/>
                        </a:rPr>
                        <a:t>213</a:t>
                      </a:r>
                    </a:p>
                  </a:txBody>
                  <a:tcPr marL="5303" marR="5303" marT="2652" marB="2652" anchor="ctr">
                    <a:lnL>
                      <a:noFill/>
                    </a:lnL>
                    <a:lnR>
                      <a:noFill/>
                    </a:lnR>
                    <a:lnT>
                      <a:noFill/>
                    </a:lnT>
                    <a:lnB>
                      <a:noFill/>
                    </a:lnB>
                    <a:noFill/>
                  </a:tcPr>
                </a:tc>
                <a:tc>
                  <a:txBody>
                    <a:bodyPr/>
                    <a:lstStyle/>
                    <a:p>
                      <a:pPr algn="r"/>
                      <a:r>
                        <a:rPr lang="cs-CZ" sz="100" b="0">
                          <a:effectLst/>
                        </a:rPr>
                        <a:t>2 156</a:t>
                      </a:r>
                    </a:p>
                  </a:txBody>
                  <a:tcPr marL="5303" marR="5303" marT="2652" marB="2652" anchor="ctr">
                    <a:lnL>
                      <a:noFill/>
                    </a:lnL>
                    <a:lnR>
                      <a:noFill/>
                    </a:lnR>
                    <a:lnT>
                      <a:noFill/>
                    </a:lnT>
                    <a:lnB>
                      <a:noFill/>
                    </a:lnB>
                    <a:noFill/>
                  </a:tcPr>
                </a:tc>
                <a:extLst>
                  <a:ext uri="{0D108BD9-81ED-4DB2-BD59-A6C34878D82A}">
                    <a16:rowId xmlns:a16="http://schemas.microsoft.com/office/drawing/2014/main" val="216669273"/>
                  </a:ext>
                </a:extLst>
              </a:tr>
              <a:tr h="228039">
                <a:tc>
                  <a:txBody>
                    <a:bodyPr/>
                    <a:lstStyle/>
                    <a:p>
                      <a:pPr algn="l"/>
                      <a:r>
                        <a:rPr lang="cs-CZ" sz="100" b="0">
                          <a:effectLst/>
                        </a:rPr>
                        <a:t>Pardubický kraj</a:t>
                      </a:r>
                    </a:p>
                  </a:txBody>
                  <a:tcPr marL="5303" marR="5303" marT="2652" marB="2652" anchor="ctr">
                    <a:lnL>
                      <a:noFill/>
                    </a:lnL>
                    <a:lnR>
                      <a:noFill/>
                    </a:lnR>
                    <a:lnT>
                      <a:noFill/>
                    </a:lnT>
                    <a:lnB>
                      <a:noFill/>
                    </a:lnB>
                    <a:noFill/>
                  </a:tcPr>
                </a:tc>
                <a:tc>
                  <a:txBody>
                    <a:bodyPr/>
                    <a:lstStyle/>
                    <a:p>
                      <a:pPr algn="r"/>
                      <a:r>
                        <a:rPr lang="cs-CZ" sz="100" b="0">
                          <a:effectLst/>
                        </a:rPr>
                        <a:t>2 035</a:t>
                      </a:r>
                    </a:p>
                  </a:txBody>
                  <a:tcPr marL="5303" marR="5303" marT="2652" marB="2652" anchor="ctr">
                    <a:lnL>
                      <a:noFill/>
                    </a:lnL>
                    <a:lnR>
                      <a:noFill/>
                    </a:lnR>
                    <a:lnT>
                      <a:noFill/>
                    </a:lnT>
                    <a:lnB>
                      <a:noFill/>
                    </a:lnB>
                    <a:noFill/>
                  </a:tcPr>
                </a:tc>
                <a:tc>
                  <a:txBody>
                    <a:bodyPr/>
                    <a:lstStyle/>
                    <a:p>
                      <a:pPr algn="r"/>
                      <a:r>
                        <a:rPr lang="cs-CZ" sz="100" b="0">
                          <a:effectLst/>
                        </a:rPr>
                        <a:t>2 446</a:t>
                      </a:r>
                    </a:p>
                  </a:txBody>
                  <a:tcPr marL="5303" marR="5303" marT="2652" marB="2652" anchor="ctr">
                    <a:lnL>
                      <a:noFill/>
                    </a:lnL>
                    <a:lnR>
                      <a:noFill/>
                    </a:lnR>
                    <a:lnT>
                      <a:noFill/>
                    </a:lnT>
                    <a:lnB>
                      <a:noFill/>
                    </a:lnB>
                    <a:noFill/>
                  </a:tcPr>
                </a:tc>
                <a:tc>
                  <a:txBody>
                    <a:bodyPr/>
                    <a:lstStyle/>
                    <a:p>
                      <a:pPr algn="r"/>
                      <a:r>
                        <a:rPr lang="cs-CZ" sz="100" b="0">
                          <a:effectLst/>
                        </a:rPr>
                        <a:t>236</a:t>
                      </a:r>
                    </a:p>
                  </a:txBody>
                  <a:tcPr marL="5303" marR="5303" marT="2652" marB="2652" anchor="ctr">
                    <a:lnL>
                      <a:noFill/>
                    </a:lnL>
                    <a:lnR>
                      <a:noFill/>
                    </a:lnR>
                    <a:lnT>
                      <a:noFill/>
                    </a:lnT>
                    <a:lnB>
                      <a:noFill/>
                    </a:lnB>
                    <a:noFill/>
                  </a:tcPr>
                </a:tc>
                <a:tc>
                  <a:txBody>
                    <a:bodyPr/>
                    <a:lstStyle/>
                    <a:p>
                      <a:pPr algn="r"/>
                      <a:r>
                        <a:rPr lang="cs-CZ" sz="100" b="0">
                          <a:effectLst/>
                        </a:rPr>
                        <a:t>208</a:t>
                      </a:r>
                    </a:p>
                  </a:txBody>
                  <a:tcPr marL="5303" marR="5303" marT="2652" marB="2652" anchor="ctr">
                    <a:lnL>
                      <a:noFill/>
                    </a:lnL>
                    <a:lnR>
                      <a:noFill/>
                    </a:lnR>
                    <a:lnT>
                      <a:noFill/>
                    </a:lnT>
                    <a:lnB>
                      <a:noFill/>
                    </a:lnB>
                    <a:noFill/>
                  </a:tcPr>
                </a:tc>
                <a:tc>
                  <a:txBody>
                    <a:bodyPr/>
                    <a:lstStyle/>
                    <a:p>
                      <a:pPr algn="r"/>
                      <a:r>
                        <a:rPr lang="cs-CZ" sz="100" b="0">
                          <a:effectLst/>
                        </a:rPr>
                        <a:t>193</a:t>
                      </a:r>
                    </a:p>
                  </a:txBody>
                  <a:tcPr marL="5303" marR="5303" marT="2652" marB="2652" anchor="ctr">
                    <a:lnL>
                      <a:noFill/>
                    </a:lnL>
                    <a:lnR>
                      <a:noFill/>
                    </a:lnR>
                    <a:lnT>
                      <a:noFill/>
                    </a:lnT>
                    <a:lnB>
                      <a:noFill/>
                    </a:lnB>
                    <a:noFill/>
                  </a:tcPr>
                </a:tc>
                <a:tc>
                  <a:txBody>
                    <a:bodyPr/>
                    <a:lstStyle/>
                    <a:p>
                      <a:pPr algn="r"/>
                      <a:r>
                        <a:rPr lang="cs-CZ" sz="100" b="0">
                          <a:effectLst/>
                        </a:rPr>
                        <a:t>1 861</a:t>
                      </a:r>
                    </a:p>
                  </a:txBody>
                  <a:tcPr marL="5303" marR="5303" marT="2652" marB="2652" anchor="ctr">
                    <a:lnL>
                      <a:noFill/>
                    </a:lnL>
                    <a:lnR>
                      <a:noFill/>
                    </a:lnR>
                    <a:lnT>
                      <a:noFill/>
                    </a:lnT>
                    <a:lnB>
                      <a:noFill/>
                    </a:lnB>
                    <a:noFill/>
                  </a:tcPr>
                </a:tc>
                <a:extLst>
                  <a:ext uri="{0D108BD9-81ED-4DB2-BD59-A6C34878D82A}">
                    <a16:rowId xmlns:a16="http://schemas.microsoft.com/office/drawing/2014/main" val="2830505882"/>
                  </a:ext>
                </a:extLst>
              </a:tr>
              <a:tr h="196220">
                <a:tc>
                  <a:txBody>
                    <a:bodyPr/>
                    <a:lstStyle/>
                    <a:p>
                      <a:pPr algn="l"/>
                      <a:r>
                        <a:rPr lang="cs-CZ" sz="100" b="0">
                          <a:effectLst/>
                        </a:rPr>
                        <a:t>Kraj Vysočina</a:t>
                      </a:r>
                    </a:p>
                  </a:txBody>
                  <a:tcPr marL="5303" marR="5303" marT="2652" marB="2652" anchor="ctr">
                    <a:lnL>
                      <a:noFill/>
                    </a:lnL>
                    <a:lnR>
                      <a:noFill/>
                    </a:lnR>
                    <a:lnT>
                      <a:noFill/>
                    </a:lnT>
                    <a:lnB>
                      <a:noFill/>
                    </a:lnB>
                    <a:noFill/>
                  </a:tcPr>
                </a:tc>
                <a:tc>
                  <a:txBody>
                    <a:bodyPr/>
                    <a:lstStyle/>
                    <a:p>
                      <a:pPr algn="r"/>
                      <a:r>
                        <a:rPr lang="cs-CZ" sz="100" b="0">
                          <a:effectLst/>
                        </a:rPr>
                        <a:t>1 852</a:t>
                      </a:r>
                    </a:p>
                  </a:txBody>
                  <a:tcPr marL="5303" marR="5303" marT="2652" marB="2652" anchor="ctr">
                    <a:lnL>
                      <a:noFill/>
                    </a:lnL>
                    <a:lnR>
                      <a:noFill/>
                    </a:lnR>
                    <a:lnT>
                      <a:noFill/>
                    </a:lnT>
                    <a:lnB>
                      <a:noFill/>
                    </a:lnB>
                    <a:noFill/>
                  </a:tcPr>
                </a:tc>
                <a:tc>
                  <a:txBody>
                    <a:bodyPr/>
                    <a:lstStyle/>
                    <a:p>
                      <a:pPr algn="r"/>
                      <a:r>
                        <a:rPr lang="cs-CZ" sz="100" b="0">
                          <a:effectLst/>
                        </a:rPr>
                        <a:t>2 259</a:t>
                      </a:r>
                    </a:p>
                  </a:txBody>
                  <a:tcPr marL="5303" marR="5303" marT="2652" marB="2652" anchor="ctr">
                    <a:lnL>
                      <a:noFill/>
                    </a:lnL>
                    <a:lnR>
                      <a:noFill/>
                    </a:lnR>
                    <a:lnT>
                      <a:noFill/>
                    </a:lnT>
                    <a:lnB>
                      <a:noFill/>
                    </a:lnB>
                    <a:noFill/>
                  </a:tcPr>
                </a:tc>
                <a:tc>
                  <a:txBody>
                    <a:bodyPr/>
                    <a:lstStyle/>
                    <a:p>
                      <a:pPr algn="r"/>
                      <a:r>
                        <a:rPr lang="cs-CZ" sz="100" b="0">
                          <a:effectLst/>
                        </a:rPr>
                        <a:t>180</a:t>
                      </a:r>
                    </a:p>
                  </a:txBody>
                  <a:tcPr marL="5303" marR="5303" marT="2652" marB="2652" anchor="ctr">
                    <a:lnL>
                      <a:noFill/>
                    </a:lnL>
                    <a:lnR>
                      <a:noFill/>
                    </a:lnR>
                    <a:lnT>
                      <a:noFill/>
                    </a:lnT>
                    <a:lnB>
                      <a:noFill/>
                    </a:lnB>
                    <a:noFill/>
                  </a:tcPr>
                </a:tc>
                <a:tc>
                  <a:txBody>
                    <a:bodyPr/>
                    <a:lstStyle/>
                    <a:p>
                      <a:pPr algn="r"/>
                      <a:r>
                        <a:rPr lang="cs-CZ" sz="100" b="0">
                          <a:effectLst/>
                        </a:rPr>
                        <a:t>130</a:t>
                      </a:r>
                    </a:p>
                  </a:txBody>
                  <a:tcPr marL="5303" marR="5303" marT="2652" marB="2652" anchor="ctr">
                    <a:lnL>
                      <a:noFill/>
                    </a:lnL>
                    <a:lnR>
                      <a:noFill/>
                    </a:lnR>
                    <a:lnT>
                      <a:noFill/>
                    </a:lnT>
                    <a:lnB>
                      <a:noFill/>
                    </a:lnB>
                    <a:noFill/>
                  </a:tcPr>
                </a:tc>
                <a:tc>
                  <a:txBody>
                    <a:bodyPr/>
                    <a:lstStyle/>
                    <a:p>
                      <a:pPr algn="r"/>
                      <a:r>
                        <a:rPr lang="cs-CZ" sz="100" b="0">
                          <a:effectLst/>
                        </a:rPr>
                        <a:t>196</a:t>
                      </a:r>
                    </a:p>
                  </a:txBody>
                  <a:tcPr marL="5303" marR="5303" marT="2652" marB="2652" anchor="ctr">
                    <a:lnL>
                      <a:noFill/>
                    </a:lnL>
                    <a:lnR>
                      <a:noFill/>
                    </a:lnR>
                    <a:lnT>
                      <a:noFill/>
                    </a:lnT>
                    <a:lnB>
                      <a:noFill/>
                    </a:lnB>
                    <a:noFill/>
                  </a:tcPr>
                </a:tc>
                <a:tc>
                  <a:txBody>
                    <a:bodyPr/>
                    <a:lstStyle/>
                    <a:p>
                      <a:pPr algn="r"/>
                      <a:r>
                        <a:rPr lang="cs-CZ" sz="100" b="0">
                          <a:effectLst/>
                        </a:rPr>
                        <a:t>1 995</a:t>
                      </a:r>
                    </a:p>
                  </a:txBody>
                  <a:tcPr marL="5303" marR="5303" marT="2652" marB="2652" anchor="ctr">
                    <a:lnL>
                      <a:noFill/>
                    </a:lnL>
                    <a:lnR>
                      <a:noFill/>
                    </a:lnR>
                    <a:lnT>
                      <a:noFill/>
                    </a:lnT>
                    <a:lnB>
                      <a:noFill/>
                    </a:lnB>
                    <a:noFill/>
                  </a:tcPr>
                </a:tc>
                <a:extLst>
                  <a:ext uri="{0D108BD9-81ED-4DB2-BD59-A6C34878D82A}">
                    <a16:rowId xmlns:a16="http://schemas.microsoft.com/office/drawing/2014/main" val="214644068"/>
                  </a:ext>
                </a:extLst>
              </a:tr>
              <a:tr h="259859">
                <a:tc>
                  <a:txBody>
                    <a:bodyPr/>
                    <a:lstStyle/>
                    <a:p>
                      <a:pPr algn="l"/>
                      <a:r>
                        <a:rPr lang="cs-CZ" sz="100" b="0">
                          <a:effectLst/>
                        </a:rPr>
                        <a:t>Jihomoravský kraj</a:t>
                      </a:r>
                    </a:p>
                  </a:txBody>
                  <a:tcPr marL="5303" marR="5303" marT="2652" marB="2652" anchor="ctr">
                    <a:lnL>
                      <a:noFill/>
                    </a:lnL>
                    <a:lnR>
                      <a:noFill/>
                    </a:lnR>
                    <a:lnT>
                      <a:noFill/>
                    </a:lnT>
                    <a:lnB>
                      <a:noFill/>
                    </a:lnB>
                    <a:noFill/>
                  </a:tcPr>
                </a:tc>
                <a:tc>
                  <a:txBody>
                    <a:bodyPr/>
                    <a:lstStyle/>
                    <a:p>
                      <a:pPr algn="r"/>
                      <a:r>
                        <a:rPr lang="cs-CZ" sz="100" b="0">
                          <a:effectLst/>
                        </a:rPr>
                        <a:t>5 082</a:t>
                      </a:r>
                    </a:p>
                  </a:txBody>
                  <a:tcPr marL="5303" marR="5303" marT="2652" marB="2652" anchor="ctr">
                    <a:lnL>
                      <a:noFill/>
                    </a:lnL>
                    <a:lnR>
                      <a:noFill/>
                    </a:lnR>
                    <a:lnT>
                      <a:noFill/>
                    </a:lnT>
                    <a:lnB>
                      <a:noFill/>
                    </a:lnB>
                    <a:noFill/>
                  </a:tcPr>
                </a:tc>
                <a:tc>
                  <a:txBody>
                    <a:bodyPr/>
                    <a:lstStyle/>
                    <a:p>
                      <a:pPr algn="r"/>
                      <a:r>
                        <a:rPr lang="cs-CZ" sz="100" b="0">
                          <a:effectLst/>
                        </a:rPr>
                        <a:t>6 188</a:t>
                      </a:r>
                    </a:p>
                  </a:txBody>
                  <a:tcPr marL="5303" marR="5303" marT="2652" marB="2652" anchor="ctr">
                    <a:lnL>
                      <a:noFill/>
                    </a:lnL>
                    <a:lnR>
                      <a:noFill/>
                    </a:lnR>
                    <a:lnT>
                      <a:noFill/>
                    </a:lnT>
                    <a:lnB>
                      <a:noFill/>
                    </a:lnB>
                    <a:noFill/>
                  </a:tcPr>
                </a:tc>
                <a:tc>
                  <a:txBody>
                    <a:bodyPr/>
                    <a:lstStyle/>
                    <a:p>
                      <a:pPr algn="r"/>
                      <a:r>
                        <a:rPr lang="cs-CZ" sz="100" b="0">
                          <a:effectLst/>
                        </a:rPr>
                        <a:t>439</a:t>
                      </a:r>
                    </a:p>
                  </a:txBody>
                  <a:tcPr marL="5303" marR="5303" marT="2652" marB="2652" anchor="ctr">
                    <a:lnL>
                      <a:noFill/>
                    </a:lnL>
                    <a:lnR>
                      <a:noFill/>
                    </a:lnR>
                    <a:lnT>
                      <a:noFill/>
                    </a:lnT>
                    <a:lnB>
                      <a:noFill/>
                    </a:lnB>
                    <a:noFill/>
                  </a:tcPr>
                </a:tc>
                <a:tc>
                  <a:txBody>
                    <a:bodyPr/>
                    <a:lstStyle/>
                    <a:p>
                      <a:pPr algn="r"/>
                      <a:r>
                        <a:rPr lang="cs-CZ" sz="100" b="0">
                          <a:effectLst/>
                        </a:rPr>
                        <a:t>517</a:t>
                      </a:r>
                    </a:p>
                  </a:txBody>
                  <a:tcPr marL="5303" marR="5303" marT="2652" marB="2652" anchor="ctr">
                    <a:lnL>
                      <a:noFill/>
                    </a:lnL>
                    <a:lnR>
                      <a:noFill/>
                    </a:lnR>
                    <a:lnT>
                      <a:noFill/>
                    </a:lnT>
                    <a:lnB>
                      <a:noFill/>
                    </a:lnB>
                    <a:noFill/>
                  </a:tcPr>
                </a:tc>
                <a:tc>
                  <a:txBody>
                    <a:bodyPr/>
                    <a:lstStyle/>
                    <a:p>
                      <a:pPr algn="r"/>
                      <a:r>
                        <a:rPr lang="cs-CZ" sz="100" b="0">
                          <a:effectLst/>
                        </a:rPr>
                        <a:t>444</a:t>
                      </a:r>
                    </a:p>
                  </a:txBody>
                  <a:tcPr marL="5303" marR="5303" marT="2652" marB="2652" anchor="ctr">
                    <a:lnL>
                      <a:noFill/>
                    </a:lnL>
                    <a:lnR>
                      <a:noFill/>
                    </a:lnR>
                    <a:lnT>
                      <a:noFill/>
                    </a:lnT>
                    <a:lnB>
                      <a:noFill/>
                    </a:lnB>
                    <a:noFill/>
                  </a:tcPr>
                </a:tc>
                <a:tc>
                  <a:txBody>
                    <a:bodyPr/>
                    <a:lstStyle/>
                    <a:p>
                      <a:pPr algn="r"/>
                      <a:r>
                        <a:rPr lang="cs-CZ" sz="100" b="0">
                          <a:effectLst/>
                        </a:rPr>
                        <a:t>4 386</a:t>
                      </a:r>
                    </a:p>
                  </a:txBody>
                  <a:tcPr marL="5303" marR="5303" marT="2652" marB="2652" anchor="ctr">
                    <a:lnL>
                      <a:noFill/>
                    </a:lnL>
                    <a:lnR>
                      <a:noFill/>
                    </a:lnR>
                    <a:lnT>
                      <a:noFill/>
                    </a:lnT>
                    <a:lnB>
                      <a:noFill/>
                    </a:lnB>
                    <a:noFill/>
                  </a:tcPr>
                </a:tc>
                <a:extLst>
                  <a:ext uri="{0D108BD9-81ED-4DB2-BD59-A6C34878D82A}">
                    <a16:rowId xmlns:a16="http://schemas.microsoft.com/office/drawing/2014/main" val="2020803248"/>
                  </a:ext>
                </a:extLst>
              </a:tr>
              <a:tr h="212130">
                <a:tc>
                  <a:txBody>
                    <a:bodyPr/>
                    <a:lstStyle/>
                    <a:p>
                      <a:pPr algn="l"/>
                      <a:r>
                        <a:rPr lang="cs-CZ" sz="100" b="0">
                          <a:effectLst/>
                        </a:rPr>
                        <a:t>Olomoucký kraj</a:t>
                      </a:r>
                    </a:p>
                  </a:txBody>
                  <a:tcPr marL="5303" marR="5303" marT="2652" marB="2652" anchor="ctr">
                    <a:lnL>
                      <a:noFill/>
                    </a:lnL>
                    <a:lnR>
                      <a:noFill/>
                    </a:lnR>
                    <a:lnT>
                      <a:noFill/>
                    </a:lnT>
                    <a:lnB>
                      <a:noFill/>
                    </a:lnB>
                    <a:noFill/>
                  </a:tcPr>
                </a:tc>
                <a:tc>
                  <a:txBody>
                    <a:bodyPr/>
                    <a:lstStyle/>
                    <a:p>
                      <a:pPr algn="r"/>
                      <a:r>
                        <a:rPr lang="cs-CZ" sz="100" b="0">
                          <a:effectLst/>
                        </a:rPr>
                        <a:t>2 392</a:t>
                      </a:r>
                    </a:p>
                  </a:txBody>
                  <a:tcPr marL="5303" marR="5303" marT="2652" marB="2652" anchor="ctr">
                    <a:lnL>
                      <a:noFill/>
                    </a:lnL>
                    <a:lnR>
                      <a:noFill/>
                    </a:lnR>
                    <a:lnT>
                      <a:noFill/>
                    </a:lnT>
                    <a:lnB>
                      <a:noFill/>
                    </a:lnB>
                    <a:noFill/>
                  </a:tcPr>
                </a:tc>
                <a:tc>
                  <a:txBody>
                    <a:bodyPr/>
                    <a:lstStyle/>
                    <a:p>
                      <a:pPr algn="r"/>
                      <a:r>
                        <a:rPr lang="cs-CZ" sz="100" b="0">
                          <a:effectLst/>
                        </a:rPr>
                        <a:t>3 103</a:t>
                      </a:r>
                    </a:p>
                  </a:txBody>
                  <a:tcPr marL="5303" marR="5303" marT="2652" marB="2652" anchor="ctr">
                    <a:lnL>
                      <a:noFill/>
                    </a:lnL>
                    <a:lnR>
                      <a:noFill/>
                    </a:lnR>
                    <a:lnT>
                      <a:noFill/>
                    </a:lnT>
                    <a:lnB>
                      <a:noFill/>
                    </a:lnB>
                    <a:noFill/>
                  </a:tcPr>
                </a:tc>
                <a:tc>
                  <a:txBody>
                    <a:bodyPr/>
                    <a:lstStyle/>
                    <a:p>
                      <a:pPr algn="r"/>
                      <a:r>
                        <a:rPr lang="cs-CZ" sz="100" b="0">
                          <a:effectLst/>
                        </a:rPr>
                        <a:t>271</a:t>
                      </a:r>
                    </a:p>
                  </a:txBody>
                  <a:tcPr marL="5303" marR="5303" marT="2652" marB="2652" anchor="ctr">
                    <a:lnL>
                      <a:noFill/>
                    </a:lnL>
                    <a:lnR>
                      <a:noFill/>
                    </a:lnR>
                    <a:lnT>
                      <a:noFill/>
                    </a:lnT>
                    <a:lnB>
                      <a:noFill/>
                    </a:lnB>
                    <a:noFill/>
                  </a:tcPr>
                </a:tc>
                <a:tc>
                  <a:txBody>
                    <a:bodyPr/>
                    <a:lstStyle/>
                    <a:p>
                      <a:pPr algn="r"/>
                      <a:r>
                        <a:rPr lang="cs-CZ" sz="100" b="0">
                          <a:effectLst/>
                        </a:rPr>
                        <a:t>388</a:t>
                      </a:r>
                    </a:p>
                  </a:txBody>
                  <a:tcPr marL="5303" marR="5303" marT="2652" marB="2652" anchor="ctr">
                    <a:lnL>
                      <a:noFill/>
                    </a:lnL>
                    <a:lnR>
                      <a:noFill/>
                    </a:lnR>
                    <a:lnT>
                      <a:noFill/>
                    </a:lnT>
                    <a:lnB>
                      <a:noFill/>
                    </a:lnB>
                    <a:noFill/>
                  </a:tcPr>
                </a:tc>
                <a:tc>
                  <a:txBody>
                    <a:bodyPr/>
                    <a:lstStyle/>
                    <a:p>
                      <a:pPr algn="r"/>
                      <a:r>
                        <a:rPr lang="cs-CZ" sz="100" b="0">
                          <a:effectLst/>
                        </a:rPr>
                        <a:t>232</a:t>
                      </a:r>
                    </a:p>
                  </a:txBody>
                  <a:tcPr marL="5303" marR="5303" marT="2652" marB="2652" anchor="ctr">
                    <a:lnL>
                      <a:noFill/>
                    </a:lnL>
                    <a:lnR>
                      <a:noFill/>
                    </a:lnR>
                    <a:lnT>
                      <a:noFill/>
                    </a:lnT>
                    <a:lnB>
                      <a:noFill/>
                    </a:lnB>
                    <a:noFill/>
                  </a:tcPr>
                </a:tc>
                <a:tc>
                  <a:txBody>
                    <a:bodyPr/>
                    <a:lstStyle/>
                    <a:p>
                      <a:pPr algn="r"/>
                      <a:r>
                        <a:rPr lang="cs-CZ" sz="100" b="0">
                          <a:effectLst/>
                        </a:rPr>
                        <a:t>2 369</a:t>
                      </a:r>
                    </a:p>
                  </a:txBody>
                  <a:tcPr marL="5303" marR="5303" marT="2652" marB="2652" anchor="ctr">
                    <a:lnL>
                      <a:noFill/>
                    </a:lnL>
                    <a:lnR>
                      <a:noFill/>
                    </a:lnR>
                    <a:lnT>
                      <a:noFill/>
                    </a:lnT>
                    <a:lnB>
                      <a:noFill/>
                    </a:lnB>
                    <a:noFill/>
                  </a:tcPr>
                </a:tc>
                <a:extLst>
                  <a:ext uri="{0D108BD9-81ED-4DB2-BD59-A6C34878D82A}">
                    <a16:rowId xmlns:a16="http://schemas.microsoft.com/office/drawing/2014/main" val="2751387325"/>
                  </a:ext>
                </a:extLst>
              </a:tr>
              <a:tr h="180310">
                <a:tc>
                  <a:txBody>
                    <a:bodyPr/>
                    <a:lstStyle/>
                    <a:p>
                      <a:pPr algn="l"/>
                      <a:r>
                        <a:rPr lang="cs-CZ" sz="100" b="0">
                          <a:effectLst/>
                        </a:rPr>
                        <a:t>Zlínský kraj</a:t>
                      </a:r>
                    </a:p>
                  </a:txBody>
                  <a:tcPr marL="5303" marR="5303" marT="2652" marB="2652" anchor="ctr">
                    <a:lnL>
                      <a:noFill/>
                    </a:lnL>
                    <a:lnR>
                      <a:noFill/>
                    </a:lnR>
                    <a:lnT>
                      <a:noFill/>
                    </a:lnT>
                    <a:lnB>
                      <a:noFill/>
                    </a:lnB>
                    <a:noFill/>
                  </a:tcPr>
                </a:tc>
                <a:tc>
                  <a:txBody>
                    <a:bodyPr/>
                    <a:lstStyle/>
                    <a:p>
                      <a:pPr algn="r"/>
                      <a:r>
                        <a:rPr lang="cs-CZ" sz="100" b="0">
                          <a:effectLst/>
                        </a:rPr>
                        <a:t>2 646</a:t>
                      </a:r>
                    </a:p>
                  </a:txBody>
                  <a:tcPr marL="5303" marR="5303" marT="2652" marB="2652" anchor="ctr">
                    <a:lnL>
                      <a:noFill/>
                    </a:lnL>
                    <a:lnR>
                      <a:noFill/>
                    </a:lnR>
                    <a:lnT>
                      <a:noFill/>
                    </a:lnT>
                    <a:lnB>
                      <a:noFill/>
                    </a:lnB>
                    <a:noFill/>
                  </a:tcPr>
                </a:tc>
                <a:tc>
                  <a:txBody>
                    <a:bodyPr/>
                    <a:lstStyle/>
                    <a:p>
                      <a:pPr algn="r"/>
                      <a:r>
                        <a:rPr lang="cs-CZ" sz="100" b="0">
                          <a:effectLst/>
                        </a:rPr>
                        <a:t>2 587</a:t>
                      </a:r>
                    </a:p>
                  </a:txBody>
                  <a:tcPr marL="5303" marR="5303" marT="2652" marB="2652" anchor="ctr">
                    <a:lnL>
                      <a:noFill/>
                    </a:lnL>
                    <a:lnR>
                      <a:noFill/>
                    </a:lnR>
                    <a:lnT>
                      <a:noFill/>
                    </a:lnT>
                    <a:lnB>
                      <a:noFill/>
                    </a:lnB>
                    <a:noFill/>
                  </a:tcPr>
                </a:tc>
                <a:tc>
                  <a:txBody>
                    <a:bodyPr/>
                    <a:lstStyle/>
                    <a:p>
                      <a:pPr algn="r"/>
                      <a:r>
                        <a:rPr lang="cs-CZ" sz="100" b="0">
                          <a:effectLst/>
                        </a:rPr>
                        <a:t>204</a:t>
                      </a:r>
                    </a:p>
                  </a:txBody>
                  <a:tcPr marL="5303" marR="5303" marT="2652" marB="2652" anchor="ctr">
                    <a:lnL>
                      <a:noFill/>
                    </a:lnL>
                    <a:lnR>
                      <a:noFill/>
                    </a:lnR>
                    <a:lnT>
                      <a:noFill/>
                    </a:lnT>
                    <a:lnB>
                      <a:noFill/>
                    </a:lnB>
                    <a:noFill/>
                  </a:tcPr>
                </a:tc>
                <a:tc>
                  <a:txBody>
                    <a:bodyPr/>
                    <a:lstStyle/>
                    <a:p>
                      <a:pPr algn="r"/>
                      <a:r>
                        <a:rPr lang="cs-CZ" sz="100" b="0">
                          <a:effectLst/>
                        </a:rPr>
                        <a:t>175</a:t>
                      </a:r>
                    </a:p>
                  </a:txBody>
                  <a:tcPr marL="5303" marR="5303" marT="2652" marB="2652" anchor="ctr">
                    <a:lnL>
                      <a:noFill/>
                    </a:lnL>
                    <a:lnR>
                      <a:noFill/>
                    </a:lnR>
                    <a:lnT>
                      <a:noFill/>
                    </a:lnT>
                    <a:lnB>
                      <a:noFill/>
                    </a:lnB>
                    <a:noFill/>
                  </a:tcPr>
                </a:tc>
                <a:tc>
                  <a:txBody>
                    <a:bodyPr/>
                    <a:lstStyle/>
                    <a:p>
                      <a:pPr algn="r"/>
                      <a:r>
                        <a:rPr lang="cs-CZ" sz="100" b="0">
                          <a:effectLst/>
                        </a:rPr>
                        <a:t>245</a:t>
                      </a:r>
                    </a:p>
                  </a:txBody>
                  <a:tcPr marL="5303" marR="5303" marT="2652" marB="2652" anchor="ctr">
                    <a:lnL>
                      <a:noFill/>
                    </a:lnL>
                    <a:lnR>
                      <a:noFill/>
                    </a:lnR>
                    <a:lnT>
                      <a:noFill/>
                    </a:lnT>
                    <a:lnB>
                      <a:noFill/>
                    </a:lnB>
                    <a:noFill/>
                  </a:tcPr>
                </a:tc>
                <a:tc>
                  <a:txBody>
                    <a:bodyPr/>
                    <a:lstStyle/>
                    <a:p>
                      <a:pPr algn="r"/>
                      <a:r>
                        <a:rPr lang="cs-CZ" sz="100" b="0">
                          <a:effectLst/>
                        </a:rPr>
                        <a:t>2 443</a:t>
                      </a:r>
                    </a:p>
                  </a:txBody>
                  <a:tcPr marL="5303" marR="5303" marT="2652" marB="2652" anchor="ctr">
                    <a:lnL>
                      <a:noFill/>
                    </a:lnL>
                    <a:lnR>
                      <a:noFill/>
                    </a:lnR>
                    <a:lnT>
                      <a:noFill/>
                    </a:lnT>
                    <a:lnB>
                      <a:noFill/>
                    </a:lnB>
                    <a:noFill/>
                  </a:tcPr>
                </a:tc>
                <a:extLst>
                  <a:ext uri="{0D108BD9-81ED-4DB2-BD59-A6C34878D82A}">
                    <a16:rowId xmlns:a16="http://schemas.microsoft.com/office/drawing/2014/main" val="4255139625"/>
                  </a:ext>
                </a:extLst>
              </a:tr>
              <a:tr h="307588">
                <a:tc>
                  <a:txBody>
                    <a:bodyPr/>
                    <a:lstStyle/>
                    <a:p>
                      <a:pPr algn="l"/>
                      <a:r>
                        <a:rPr lang="cs-CZ" sz="100" b="0">
                          <a:effectLst/>
                        </a:rPr>
                        <a:t>Moravskoslezský kraj</a:t>
                      </a:r>
                    </a:p>
                  </a:txBody>
                  <a:tcPr marL="5303" marR="5303" marT="2652" marB="2652" anchor="ctr">
                    <a:lnL>
                      <a:noFill/>
                    </a:lnL>
                    <a:lnR>
                      <a:noFill/>
                    </a:lnR>
                    <a:lnT>
                      <a:noFill/>
                    </a:lnT>
                    <a:lnB>
                      <a:noFill/>
                    </a:lnB>
                    <a:noFill/>
                  </a:tcPr>
                </a:tc>
                <a:tc>
                  <a:txBody>
                    <a:bodyPr/>
                    <a:lstStyle/>
                    <a:p>
                      <a:pPr algn="r"/>
                      <a:r>
                        <a:rPr lang="cs-CZ" sz="100" b="0">
                          <a:effectLst/>
                        </a:rPr>
                        <a:t>5 536</a:t>
                      </a:r>
                    </a:p>
                  </a:txBody>
                  <a:tcPr marL="5303" marR="5303" marT="2652" marB="2652" anchor="ctr">
                    <a:lnL>
                      <a:noFill/>
                    </a:lnL>
                    <a:lnR>
                      <a:noFill/>
                    </a:lnR>
                    <a:lnT>
                      <a:noFill/>
                    </a:lnT>
                    <a:lnB>
                      <a:noFill/>
                    </a:lnB>
                    <a:noFill/>
                  </a:tcPr>
                </a:tc>
                <a:tc>
                  <a:txBody>
                    <a:bodyPr/>
                    <a:lstStyle/>
                    <a:p>
                      <a:pPr algn="r"/>
                      <a:r>
                        <a:rPr lang="cs-CZ" sz="100" b="0">
                          <a:effectLst/>
                        </a:rPr>
                        <a:t>7 432</a:t>
                      </a:r>
                    </a:p>
                  </a:txBody>
                  <a:tcPr marL="5303" marR="5303" marT="2652" marB="2652" anchor="ctr">
                    <a:lnL>
                      <a:noFill/>
                    </a:lnL>
                    <a:lnR>
                      <a:noFill/>
                    </a:lnR>
                    <a:lnT>
                      <a:noFill/>
                    </a:lnT>
                    <a:lnB>
                      <a:noFill/>
                    </a:lnB>
                    <a:noFill/>
                  </a:tcPr>
                </a:tc>
                <a:tc>
                  <a:txBody>
                    <a:bodyPr/>
                    <a:lstStyle/>
                    <a:p>
                      <a:pPr algn="r"/>
                      <a:r>
                        <a:rPr lang="cs-CZ" sz="100" b="0">
                          <a:effectLst/>
                        </a:rPr>
                        <a:t>933</a:t>
                      </a:r>
                    </a:p>
                  </a:txBody>
                  <a:tcPr marL="5303" marR="5303" marT="2652" marB="2652" anchor="ctr">
                    <a:lnL>
                      <a:noFill/>
                    </a:lnL>
                    <a:lnR>
                      <a:noFill/>
                    </a:lnR>
                    <a:lnT>
                      <a:noFill/>
                    </a:lnT>
                    <a:lnB>
                      <a:noFill/>
                    </a:lnB>
                    <a:noFill/>
                  </a:tcPr>
                </a:tc>
                <a:tc>
                  <a:txBody>
                    <a:bodyPr/>
                    <a:lstStyle/>
                    <a:p>
                      <a:pPr algn="r"/>
                      <a:r>
                        <a:rPr lang="cs-CZ" sz="100" b="0">
                          <a:effectLst/>
                        </a:rPr>
                        <a:t>1 225</a:t>
                      </a:r>
                    </a:p>
                  </a:txBody>
                  <a:tcPr marL="5303" marR="5303" marT="2652" marB="2652" anchor="ctr">
                    <a:lnL>
                      <a:noFill/>
                    </a:lnL>
                    <a:lnR>
                      <a:noFill/>
                    </a:lnR>
                    <a:lnT>
                      <a:noFill/>
                    </a:lnT>
                    <a:lnB>
                      <a:noFill/>
                    </a:lnB>
                    <a:noFill/>
                  </a:tcPr>
                </a:tc>
                <a:tc>
                  <a:txBody>
                    <a:bodyPr/>
                    <a:lstStyle/>
                    <a:p>
                      <a:pPr algn="r"/>
                      <a:r>
                        <a:rPr lang="cs-CZ" sz="100" b="0">
                          <a:effectLst/>
                        </a:rPr>
                        <a:t>425</a:t>
                      </a:r>
                    </a:p>
                  </a:txBody>
                  <a:tcPr marL="5303" marR="5303" marT="2652" marB="2652" anchor="ctr">
                    <a:lnL>
                      <a:noFill/>
                    </a:lnL>
                    <a:lnR>
                      <a:noFill/>
                    </a:lnR>
                    <a:lnT>
                      <a:noFill/>
                    </a:lnT>
                    <a:lnB>
                      <a:noFill/>
                    </a:lnB>
                    <a:noFill/>
                  </a:tcPr>
                </a:tc>
                <a:tc>
                  <a:txBody>
                    <a:bodyPr/>
                    <a:lstStyle/>
                    <a:p>
                      <a:pPr algn="r"/>
                      <a:r>
                        <a:rPr lang="cs-CZ" sz="100" b="0" dirty="0">
                          <a:effectLst/>
                        </a:rPr>
                        <a:t>4 479</a:t>
                      </a:r>
                    </a:p>
                  </a:txBody>
                  <a:tcPr marL="5303" marR="5303" marT="2652" marB="2652" anchor="ctr">
                    <a:lnL>
                      <a:noFill/>
                    </a:lnL>
                    <a:lnR>
                      <a:noFill/>
                    </a:lnR>
                    <a:lnT>
                      <a:noFill/>
                    </a:lnT>
                    <a:lnB>
                      <a:noFill/>
                    </a:lnB>
                    <a:noFill/>
                  </a:tcPr>
                </a:tc>
                <a:extLst>
                  <a:ext uri="{0D108BD9-81ED-4DB2-BD59-A6C34878D82A}">
                    <a16:rowId xmlns:a16="http://schemas.microsoft.com/office/drawing/2014/main" val="1949517337"/>
                  </a:ext>
                </a:extLst>
              </a:tr>
            </a:tbl>
          </a:graphicData>
        </a:graphic>
      </p:graphicFrame>
    </p:spTree>
    <p:extLst>
      <p:ext uri="{BB962C8B-B14F-4D97-AF65-F5344CB8AC3E}">
        <p14:creationId xmlns:p14="http://schemas.microsoft.com/office/powerpoint/2010/main" val="1197729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8B3A82-2543-E984-0753-8B127FC4B22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EB2ADD2-4A50-2DAD-EF84-02736EC138E3}"/>
              </a:ext>
            </a:extLst>
          </p:cNvPr>
          <p:cNvSpPr txBox="1">
            <a:spLocks noGrp="1"/>
          </p:cNvSpPr>
          <p:nvPr>
            <p:ph type="title" idx="4294967295"/>
          </p:nvPr>
        </p:nvSpPr>
        <p:spPr/>
        <p:txBody>
          <a:bodyPr/>
          <a:lstStyle/>
          <a:p>
            <a:pPr lvl="0"/>
            <a:r>
              <a:rPr lang="cs-CZ" sz="2000" b="1" dirty="0">
                <a:cs typeface="Arial" pitchFamily="2"/>
              </a:rPr>
              <a:t>Kde aktuálně jsme? Demografie ČR </a:t>
            </a:r>
          </a:p>
        </p:txBody>
      </p:sp>
      <p:sp>
        <p:nvSpPr>
          <p:cNvPr id="3" name="Zástupný symbol pro obsah 2">
            <a:extLst>
              <a:ext uri="{FF2B5EF4-FFF2-40B4-BE49-F238E27FC236}">
                <a16:creationId xmlns:a16="http://schemas.microsoft.com/office/drawing/2014/main" id="{017A156B-FCF6-D964-4166-71C965BB63E8}"/>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24038A7B-9B5E-CDAF-4E4E-47B408C18963}"/>
              </a:ext>
            </a:extLst>
          </p:cNvPr>
          <p:cNvSpPr txBox="1"/>
          <p:nvPr/>
        </p:nvSpPr>
        <p:spPr>
          <a:xfrm>
            <a:off x="-115226" y="1397877"/>
            <a:ext cx="7135318" cy="584775"/>
          </a:xfrm>
          <a:prstGeom prst="rect">
            <a:avLst/>
          </a:prstGeom>
          <a:noFill/>
        </p:spPr>
        <p:txBody>
          <a:bodyPr wrap="square" rtlCol="0">
            <a:spAutoFit/>
          </a:bodyPr>
          <a:lstStyle/>
          <a:p>
            <a:endParaRPr lang="cs-CZ" sz="1400" dirty="0"/>
          </a:p>
          <a:p>
            <a:pPr marL="285750" indent="-285750">
              <a:buFontTx/>
              <a:buChar char="-"/>
            </a:pPr>
            <a:endParaRPr lang="cs-CZ" dirty="0"/>
          </a:p>
        </p:txBody>
      </p:sp>
      <p:sp>
        <p:nvSpPr>
          <p:cNvPr id="5" name="AutoShape 2">
            <a:extLst>
              <a:ext uri="{FF2B5EF4-FFF2-40B4-BE49-F238E27FC236}">
                <a16:creationId xmlns:a16="http://schemas.microsoft.com/office/drawing/2014/main" id="{3F165DC8-0FA5-D28E-F2AE-95E51AFA5000}"/>
              </a:ext>
            </a:extLst>
          </p:cNvPr>
          <p:cNvSpPr>
            <a:spLocks noChangeAspect="1" noChangeArrowheads="1"/>
          </p:cNvSpPr>
          <p:nvPr/>
        </p:nvSpPr>
        <p:spPr bwMode="auto">
          <a:xfrm>
            <a:off x="965200" y="527050"/>
            <a:ext cx="7213600" cy="4089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12" name="Obrázek 11">
            <a:extLst>
              <a:ext uri="{FF2B5EF4-FFF2-40B4-BE49-F238E27FC236}">
                <a16:creationId xmlns:a16="http://schemas.microsoft.com/office/drawing/2014/main" id="{F8A30DB4-8439-ABCF-C6D3-9482F643AFC3}"/>
              </a:ext>
            </a:extLst>
          </p:cNvPr>
          <p:cNvPicPr>
            <a:picLocks noChangeAspect="1"/>
          </p:cNvPicPr>
          <p:nvPr/>
        </p:nvPicPr>
        <p:blipFill>
          <a:blip r:embed="rId3"/>
          <a:stretch>
            <a:fillRect/>
          </a:stretch>
        </p:blipFill>
        <p:spPr>
          <a:xfrm>
            <a:off x="423815" y="837461"/>
            <a:ext cx="6472744" cy="4101712"/>
          </a:xfrm>
          <a:prstGeom prst="rect">
            <a:avLst/>
          </a:prstGeom>
        </p:spPr>
      </p:pic>
    </p:spTree>
    <p:extLst>
      <p:ext uri="{BB962C8B-B14F-4D97-AF65-F5344CB8AC3E}">
        <p14:creationId xmlns:p14="http://schemas.microsoft.com/office/powerpoint/2010/main" val="23242383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5943F-4753-BA2B-D32B-94BAA367ADD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0D3110F-350C-670D-2D5C-574FDA56BA7C}"/>
              </a:ext>
            </a:extLst>
          </p:cNvPr>
          <p:cNvSpPr txBox="1">
            <a:spLocks noGrp="1"/>
          </p:cNvSpPr>
          <p:nvPr>
            <p:ph type="title" idx="4294967295"/>
          </p:nvPr>
        </p:nvSpPr>
        <p:spPr/>
        <p:txBody>
          <a:bodyPr/>
          <a:lstStyle/>
          <a:p>
            <a:pPr lvl="0"/>
            <a:r>
              <a:rPr lang="cs-CZ" sz="2000" b="1" dirty="0">
                <a:cs typeface="Arial" pitchFamily="2"/>
              </a:rPr>
              <a:t>Kde aktuálně jsme? Demografie ČR </a:t>
            </a:r>
          </a:p>
        </p:txBody>
      </p:sp>
      <p:sp>
        <p:nvSpPr>
          <p:cNvPr id="3" name="Zástupný symbol pro obsah 2">
            <a:extLst>
              <a:ext uri="{FF2B5EF4-FFF2-40B4-BE49-F238E27FC236}">
                <a16:creationId xmlns:a16="http://schemas.microsoft.com/office/drawing/2014/main" id="{9C386D10-EC53-3A38-F8F4-7EE4C7652F4C}"/>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01A53E5D-4850-77C8-249C-4B08C7F9A965}"/>
              </a:ext>
            </a:extLst>
          </p:cNvPr>
          <p:cNvSpPr txBox="1"/>
          <p:nvPr/>
        </p:nvSpPr>
        <p:spPr>
          <a:xfrm>
            <a:off x="-115226" y="1397877"/>
            <a:ext cx="7135318" cy="584775"/>
          </a:xfrm>
          <a:prstGeom prst="rect">
            <a:avLst/>
          </a:prstGeom>
          <a:noFill/>
        </p:spPr>
        <p:txBody>
          <a:bodyPr wrap="square" rtlCol="0">
            <a:spAutoFit/>
          </a:bodyPr>
          <a:lstStyle/>
          <a:p>
            <a:endParaRPr lang="cs-CZ" sz="1400" dirty="0"/>
          </a:p>
          <a:p>
            <a:pPr marL="285750" indent="-285750">
              <a:buFontTx/>
              <a:buChar char="-"/>
            </a:pPr>
            <a:endParaRPr lang="cs-CZ" dirty="0"/>
          </a:p>
        </p:txBody>
      </p:sp>
      <p:sp>
        <p:nvSpPr>
          <p:cNvPr id="5" name="AutoShape 2">
            <a:extLst>
              <a:ext uri="{FF2B5EF4-FFF2-40B4-BE49-F238E27FC236}">
                <a16:creationId xmlns:a16="http://schemas.microsoft.com/office/drawing/2014/main" id="{6AD62EF6-D6C8-2AFA-C2E0-0C95917D48BB}"/>
              </a:ext>
            </a:extLst>
          </p:cNvPr>
          <p:cNvSpPr>
            <a:spLocks noChangeAspect="1" noChangeArrowheads="1"/>
          </p:cNvSpPr>
          <p:nvPr/>
        </p:nvSpPr>
        <p:spPr bwMode="auto">
          <a:xfrm>
            <a:off x="965200" y="527050"/>
            <a:ext cx="7213600" cy="4089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pic>
        <p:nvPicPr>
          <p:cNvPr id="4" name="Obrázek 3">
            <a:extLst>
              <a:ext uri="{FF2B5EF4-FFF2-40B4-BE49-F238E27FC236}">
                <a16:creationId xmlns:a16="http://schemas.microsoft.com/office/drawing/2014/main" id="{2DEAD714-4430-9CE8-16A4-A67A6CEBAA15}"/>
              </a:ext>
            </a:extLst>
          </p:cNvPr>
          <p:cNvPicPr>
            <a:picLocks noChangeAspect="1"/>
          </p:cNvPicPr>
          <p:nvPr/>
        </p:nvPicPr>
        <p:blipFill>
          <a:blip r:embed="rId3"/>
          <a:stretch>
            <a:fillRect/>
          </a:stretch>
        </p:blipFill>
        <p:spPr>
          <a:xfrm>
            <a:off x="543830" y="825538"/>
            <a:ext cx="6562050" cy="3790901"/>
          </a:xfrm>
          <a:prstGeom prst="rect">
            <a:avLst/>
          </a:prstGeom>
        </p:spPr>
      </p:pic>
    </p:spTree>
    <p:extLst>
      <p:ext uri="{BB962C8B-B14F-4D97-AF65-F5344CB8AC3E}">
        <p14:creationId xmlns:p14="http://schemas.microsoft.com/office/powerpoint/2010/main" val="38334524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FD488-7618-04F7-3774-B50F3388EF7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30A8558-65B9-BD06-29A7-BC7DF8162759}"/>
              </a:ext>
            </a:extLst>
          </p:cNvPr>
          <p:cNvSpPr txBox="1">
            <a:spLocks noGrp="1"/>
          </p:cNvSpPr>
          <p:nvPr>
            <p:ph type="title" idx="4294967295"/>
          </p:nvPr>
        </p:nvSpPr>
        <p:spPr>
          <a:xfrm>
            <a:off x="251642" y="195480"/>
            <a:ext cx="6324522" cy="507235"/>
          </a:xfrm>
        </p:spPr>
        <p:txBody>
          <a:bodyPr/>
          <a:lstStyle/>
          <a:p>
            <a:pPr lvl="0"/>
            <a:r>
              <a:rPr lang="cs-CZ" sz="2000" b="1" dirty="0">
                <a:cs typeface="Arial" pitchFamily="2"/>
              </a:rPr>
              <a:t>Kde aktuálně jsme? Problémy společnosti v ČR</a:t>
            </a:r>
          </a:p>
        </p:txBody>
      </p:sp>
      <p:sp>
        <p:nvSpPr>
          <p:cNvPr id="3" name="Zástupný symbol pro obsah 2">
            <a:extLst>
              <a:ext uri="{FF2B5EF4-FFF2-40B4-BE49-F238E27FC236}">
                <a16:creationId xmlns:a16="http://schemas.microsoft.com/office/drawing/2014/main" id="{EC9842C6-58DA-55D9-03EA-A487D7C92B87}"/>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D7F9285D-6E17-3ED5-F6E8-8099A6922DCE}"/>
              </a:ext>
            </a:extLst>
          </p:cNvPr>
          <p:cNvSpPr txBox="1"/>
          <p:nvPr/>
        </p:nvSpPr>
        <p:spPr>
          <a:xfrm>
            <a:off x="-36944" y="1451689"/>
            <a:ext cx="7135318" cy="584775"/>
          </a:xfrm>
          <a:prstGeom prst="rect">
            <a:avLst/>
          </a:prstGeom>
          <a:noFill/>
        </p:spPr>
        <p:txBody>
          <a:bodyPr wrap="square" rtlCol="0">
            <a:spAutoFit/>
          </a:bodyPr>
          <a:lstStyle/>
          <a:p>
            <a:endParaRPr lang="cs-CZ" sz="1400" dirty="0"/>
          </a:p>
          <a:p>
            <a:pPr marL="285750" indent="-285750">
              <a:buFontTx/>
              <a:buChar char="-"/>
            </a:pPr>
            <a:endParaRPr lang="cs-CZ" dirty="0"/>
          </a:p>
        </p:txBody>
      </p:sp>
      <p:sp>
        <p:nvSpPr>
          <p:cNvPr id="5" name="AutoShape 2">
            <a:extLst>
              <a:ext uri="{FF2B5EF4-FFF2-40B4-BE49-F238E27FC236}">
                <a16:creationId xmlns:a16="http://schemas.microsoft.com/office/drawing/2014/main" id="{2CC11D25-C1BA-EF36-E57B-8E012B55C0AF}"/>
              </a:ext>
            </a:extLst>
          </p:cNvPr>
          <p:cNvSpPr>
            <a:spLocks noChangeAspect="1" noChangeArrowheads="1"/>
          </p:cNvSpPr>
          <p:nvPr/>
        </p:nvSpPr>
        <p:spPr bwMode="auto">
          <a:xfrm>
            <a:off x="388307" y="771744"/>
            <a:ext cx="7790493" cy="38447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cs-CZ" dirty="0"/>
              <a:t>Sociální událost je definována jako </a:t>
            </a:r>
            <a:r>
              <a:rPr lang="cs-CZ" b="0" i="0" u="none" strike="noStrike" dirty="0">
                <a:solidFill>
                  <a:srgbClr val="202122"/>
                </a:solidFill>
                <a:effectLst/>
                <a:latin typeface="Arial" panose="020B0604020202020204" pitchFamily="34" charset="0"/>
              </a:rPr>
              <a:t>okolnost s níž právo spojuje vznik, změnu nebo zánik práv a povinností, s jejichž pomocí lze předejít, zmírnit nebo překonat tíživou životní situaci, která je způsobena takovou událostí.</a:t>
            </a:r>
          </a:p>
          <a:p>
            <a:endParaRPr lang="cs-CZ" dirty="0">
              <a:solidFill>
                <a:srgbClr val="202122"/>
              </a:solidFill>
              <a:latin typeface="Arial" panose="020B0604020202020204" pitchFamily="34" charset="0"/>
            </a:endParaRPr>
          </a:p>
          <a:p>
            <a:r>
              <a:rPr lang="cs-CZ" dirty="0">
                <a:solidFill>
                  <a:srgbClr val="202122"/>
                </a:solidFill>
                <a:latin typeface="Arial" panose="020B0604020202020204" pitchFamily="34" charset="0"/>
              </a:rPr>
              <a:t>Třídění soc. událostí: </a:t>
            </a:r>
          </a:p>
          <a:p>
            <a:r>
              <a:rPr lang="cs-CZ" b="0" i="0" u="none" strike="noStrike" dirty="0">
                <a:solidFill>
                  <a:srgbClr val="202122"/>
                </a:solidFill>
                <a:effectLst/>
                <a:latin typeface="Arial" panose="020B0604020202020204" pitchFamily="34" charset="0"/>
              </a:rPr>
              <a:t> - v užším slova smyslu a širším slova smyslu</a:t>
            </a:r>
          </a:p>
          <a:p>
            <a:r>
              <a:rPr lang="cs-CZ" dirty="0">
                <a:solidFill>
                  <a:srgbClr val="202122"/>
                </a:solidFill>
                <a:latin typeface="Arial" panose="020B0604020202020204" pitchFamily="34" charset="0"/>
              </a:rPr>
              <a:t> - </a:t>
            </a:r>
            <a:r>
              <a:rPr lang="cs-CZ" b="0" i="0" u="none" strike="noStrike" dirty="0">
                <a:solidFill>
                  <a:srgbClr val="202122"/>
                </a:solidFill>
                <a:effectLst/>
                <a:latin typeface="Arial" panose="020B0604020202020204" pitchFamily="34" charset="0"/>
              </a:rPr>
              <a:t>přirozené vs. nepřirozené</a:t>
            </a:r>
          </a:p>
          <a:p>
            <a:r>
              <a:rPr lang="cs-CZ" dirty="0">
                <a:solidFill>
                  <a:srgbClr val="202122"/>
                </a:solidFill>
                <a:latin typeface="Arial" panose="020B0604020202020204" pitchFamily="34" charset="0"/>
              </a:rPr>
              <a:t> - biologické vs. sociální</a:t>
            </a:r>
          </a:p>
          <a:p>
            <a:r>
              <a:rPr lang="cs-CZ" b="0" i="0" u="none" strike="noStrike" dirty="0">
                <a:solidFill>
                  <a:srgbClr val="202122"/>
                </a:solidFill>
                <a:effectLst/>
                <a:latin typeface="Arial" panose="020B0604020202020204" pitchFamily="34" charset="0"/>
              </a:rPr>
              <a:t> - předvídatelné vs. nepředvídatelné</a:t>
            </a:r>
          </a:p>
          <a:p>
            <a:r>
              <a:rPr lang="cs-CZ" b="0" i="0" u="none" strike="noStrike" dirty="0">
                <a:solidFill>
                  <a:srgbClr val="202122"/>
                </a:solidFill>
                <a:effectLst/>
                <a:latin typeface="Arial" panose="020B0604020202020204" pitchFamily="34" charset="0"/>
              </a:rPr>
              <a:t> </a:t>
            </a:r>
            <a:endParaRPr lang="cs-CZ" dirty="0">
              <a:solidFill>
                <a:srgbClr val="202122"/>
              </a:solidFill>
              <a:latin typeface="Arial" panose="020B0604020202020204" pitchFamily="34" charset="0"/>
            </a:endParaRPr>
          </a:p>
          <a:p>
            <a:r>
              <a:rPr lang="cs-CZ" b="0" i="0" u="none" strike="noStrike" dirty="0">
                <a:solidFill>
                  <a:srgbClr val="202122"/>
                </a:solidFill>
                <a:effectLst/>
                <a:latin typeface="Arial" panose="020B0604020202020204" pitchFamily="34" charset="0"/>
              </a:rPr>
              <a:t>Jednotlivé druhy soc. události: stáří, chudoba, nemoc, ostatní (konkrétní: narození dítěte atd.)</a:t>
            </a:r>
          </a:p>
          <a:p>
            <a:endParaRPr lang="cs-CZ" baseline="30000" dirty="0">
              <a:solidFill>
                <a:srgbClr val="202122"/>
              </a:solidFill>
              <a:latin typeface="Arial" panose="020B0604020202020204" pitchFamily="34" charset="0"/>
            </a:endParaRPr>
          </a:p>
          <a:p>
            <a:r>
              <a:rPr lang="cs-CZ" dirty="0"/>
              <a:t> </a:t>
            </a:r>
          </a:p>
          <a:p>
            <a:endParaRPr lang="cs-CZ" dirty="0"/>
          </a:p>
        </p:txBody>
      </p:sp>
    </p:spTree>
    <p:extLst>
      <p:ext uri="{BB962C8B-B14F-4D97-AF65-F5344CB8AC3E}">
        <p14:creationId xmlns:p14="http://schemas.microsoft.com/office/powerpoint/2010/main" val="37977526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0CB75-CF43-5B68-1391-1EFA0337E72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9834C78-4F5F-1BE1-9365-EFFC4EBFC71D}"/>
              </a:ext>
            </a:extLst>
          </p:cNvPr>
          <p:cNvSpPr txBox="1">
            <a:spLocks noGrp="1"/>
          </p:cNvSpPr>
          <p:nvPr>
            <p:ph type="title" idx="4294967295"/>
          </p:nvPr>
        </p:nvSpPr>
        <p:spPr>
          <a:xfrm>
            <a:off x="251642" y="195480"/>
            <a:ext cx="6324522" cy="507235"/>
          </a:xfrm>
        </p:spPr>
        <p:txBody>
          <a:bodyPr/>
          <a:lstStyle/>
          <a:p>
            <a:pPr lvl="0"/>
            <a:r>
              <a:rPr lang="cs-CZ" sz="2000" b="1" dirty="0">
                <a:cs typeface="Arial" pitchFamily="2"/>
              </a:rPr>
              <a:t>Kde aktuálně jsme? Problémy společnosti v ČR</a:t>
            </a:r>
          </a:p>
        </p:txBody>
      </p:sp>
      <p:sp>
        <p:nvSpPr>
          <p:cNvPr id="3" name="Zástupný symbol pro obsah 2">
            <a:extLst>
              <a:ext uri="{FF2B5EF4-FFF2-40B4-BE49-F238E27FC236}">
                <a16:creationId xmlns:a16="http://schemas.microsoft.com/office/drawing/2014/main" id="{F9EB53B3-A5B8-7A4D-B264-C1A2162DC482}"/>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B17D29C0-F055-9FF3-1E2D-792C9DD4F635}"/>
              </a:ext>
            </a:extLst>
          </p:cNvPr>
          <p:cNvSpPr txBox="1"/>
          <p:nvPr/>
        </p:nvSpPr>
        <p:spPr>
          <a:xfrm>
            <a:off x="-36944" y="1451689"/>
            <a:ext cx="7135318" cy="584775"/>
          </a:xfrm>
          <a:prstGeom prst="rect">
            <a:avLst/>
          </a:prstGeom>
          <a:noFill/>
        </p:spPr>
        <p:txBody>
          <a:bodyPr wrap="square" rtlCol="0">
            <a:spAutoFit/>
          </a:bodyPr>
          <a:lstStyle/>
          <a:p>
            <a:endParaRPr lang="cs-CZ" sz="1400" dirty="0"/>
          </a:p>
          <a:p>
            <a:pPr marL="285750" indent="-285750">
              <a:buFontTx/>
              <a:buChar char="-"/>
            </a:pPr>
            <a:endParaRPr lang="cs-CZ" dirty="0"/>
          </a:p>
        </p:txBody>
      </p:sp>
      <p:sp>
        <p:nvSpPr>
          <p:cNvPr id="5" name="AutoShape 2">
            <a:extLst>
              <a:ext uri="{FF2B5EF4-FFF2-40B4-BE49-F238E27FC236}">
                <a16:creationId xmlns:a16="http://schemas.microsoft.com/office/drawing/2014/main" id="{FD110081-C448-0A64-294A-3E0633C3412C}"/>
              </a:ext>
            </a:extLst>
          </p:cNvPr>
          <p:cNvSpPr>
            <a:spLocks noChangeAspect="1" noChangeArrowheads="1"/>
          </p:cNvSpPr>
          <p:nvPr/>
        </p:nvSpPr>
        <p:spPr bwMode="auto">
          <a:xfrm>
            <a:off x="965200" y="771744"/>
            <a:ext cx="7213600" cy="38447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342900" indent="-342900">
              <a:buAutoNum type="alphaUcParenR"/>
            </a:pPr>
            <a:r>
              <a:rPr lang="cs-CZ" dirty="0"/>
              <a:t>Problematika spojená s chudobou a sociálním vyloučením:</a:t>
            </a:r>
          </a:p>
          <a:p>
            <a:r>
              <a:rPr lang="cs-CZ" dirty="0"/>
              <a:t> - cca. 668 tis. osob v exekuci a v dluhové pasti, 149 tis. osob s větším množstvím exekucí</a:t>
            </a:r>
          </a:p>
          <a:p>
            <a:r>
              <a:rPr lang="cs-CZ" dirty="0"/>
              <a:t> - cca. 7,6% populace v exekucích, celkem 4,1 mil. vedených řízení</a:t>
            </a:r>
          </a:p>
          <a:p>
            <a:r>
              <a:rPr lang="cs-CZ" dirty="0"/>
              <a:t> - 620 mld. Kč vymáhaná částka (2022)</a:t>
            </a:r>
          </a:p>
          <a:p>
            <a:r>
              <a:rPr lang="cs-CZ" dirty="0"/>
              <a:t> - cca. 1 mil. osob na hranici chudoby</a:t>
            </a:r>
          </a:p>
          <a:p>
            <a:r>
              <a:rPr lang="cs-CZ" dirty="0"/>
              <a:t> - meziročně klesá</a:t>
            </a:r>
          </a:p>
          <a:p>
            <a:r>
              <a:rPr lang="cs-CZ" dirty="0"/>
              <a:t> - fenomén „</a:t>
            </a:r>
            <a:r>
              <a:rPr lang="cs-CZ" dirty="0" err="1"/>
              <a:t>working</a:t>
            </a:r>
            <a:r>
              <a:rPr lang="cs-CZ" dirty="0"/>
              <a:t> </a:t>
            </a:r>
            <a:r>
              <a:rPr lang="cs-CZ" dirty="0" err="1"/>
              <a:t>poor</a:t>
            </a:r>
            <a:r>
              <a:rPr lang="cs-CZ" dirty="0"/>
              <a:t>“</a:t>
            </a:r>
          </a:p>
          <a:p>
            <a:r>
              <a:rPr lang="cs-CZ" dirty="0"/>
              <a:t> - cca. 10% rodin s příjmem pod 60% mediánu (příjmová chudoba, průměr EU cca. 16%)</a:t>
            </a:r>
          </a:p>
          <a:p>
            <a:r>
              <a:rPr lang="cs-CZ" dirty="0"/>
              <a:t> </a:t>
            </a:r>
          </a:p>
          <a:p>
            <a:endParaRPr lang="cs-CZ" dirty="0"/>
          </a:p>
        </p:txBody>
      </p:sp>
    </p:spTree>
    <p:extLst>
      <p:ext uri="{BB962C8B-B14F-4D97-AF65-F5344CB8AC3E}">
        <p14:creationId xmlns:p14="http://schemas.microsoft.com/office/powerpoint/2010/main" val="27539550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E87167-4998-778F-374B-895E1326BF7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5E737E1-BE10-CA62-EC32-5BA2919F79AF}"/>
              </a:ext>
            </a:extLst>
          </p:cNvPr>
          <p:cNvSpPr txBox="1">
            <a:spLocks noGrp="1"/>
          </p:cNvSpPr>
          <p:nvPr>
            <p:ph type="title" idx="4294967295"/>
          </p:nvPr>
        </p:nvSpPr>
        <p:spPr>
          <a:xfrm>
            <a:off x="251642" y="195480"/>
            <a:ext cx="6324522" cy="507235"/>
          </a:xfrm>
        </p:spPr>
        <p:txBody>
          <a:bodyPr/>
          <a:lstStyle/>
          <a:p>
            <a:pPr lvl="0"/>
            <a:r>
              <a:rPr lang="cs-CZ" sz="2000" b="1" dirty="0">
                <a:cs typeface="Arial" pitchFamily="2"/>
              </a:rPr>
              <a:t>Kde aktuálně jsme? Problémy společnosti v ČR</a:t>
            </a:r>
          </a:p>
        </p:txBody>
      </p:sp>
      <p:sp>
        <p:nvSpPr>
          <p:cNvPr id="3" name="Zástupný symbol pro obsah 2">
            <a:extLst>
              <a:ext uri="{FF2B5EF4-FFF2-40B4-BE49-F238E27FC236}">
                <a16:creationId xmlns:a16="http://schemas.microsoft.com/office/drawing/2014/main" id="{19C9BB8E-2688-A508-DA42-D29D48EA8B27}"/>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C58E97C4-E7C0-12F3-3441-21F84F301C70}"/>
              </a:ext>
            </a:extLst>
          </p:cNvPr>
          <p:cNvSpPr txBox="1"/>
          <p:nvPr/>
        </p:nvSpPr>
        <p:spPr>
          <a:xfrm>
            <a:off x="-36944" y="1451689"/>
            <a:ext cx="7135318" cy="584775"/>
          </a:xfrm>
          <a:prstGeom prst="rect">
            <a:avLst/>
          </a:prstGeom>
          <a:noFill/>
        </p:spPr>
        <p:txBody>
          <a:bodyPr wrap="square" rtlCol="0">
            <a:spAutoFit/>
          </a:bodyPr>
          <a:lstStyle/>
          <a:p>
            <a:endParaRPr lang="cs-CZ" sz="1400" dirty="0"/>
          </a:p>
          <a:p>
            <a:pPr marL="285750" indent="-285750">
              <a:buFontTx/>
              <a:buChar char="-"/>
            </a:pPr>
            <a:endParaRPr lang="cs-CZ" dirty="0"/>
          </a:p>
        </p:txBody>
      </p:sp>
      <p:sp>
        <p:nvSpPr>
          <p:cNvPr id="5" name="AutoShape 2">
            <a:extLst>
              <a:ext uri="{FF2B5EF4-FFF2-40B4-BE49-F238E27FC236}">
                <a16:creationId xmlns:a16="http://schemas.microsoft.com/office/drawing/2014/main" id="{DCC70352-FEEB-B7D1-4067-1E4BA4DEC3F8}"/>
              </a:ext>
            </a:extLst>
          </p:cNvPr>
          <p:cNvSpPr>
            <a:spLocks noChangeAspect="1" noChangeArrowheads="1"/>
          </p:cNvSpPr>
          <p:nvPr/>
        </p:nvSpPr>
        <p:spPr bwMode="auto">
          <a:xfrm>
            <a:off x="965200" y="771744"/>
            <a:ext cx="7213600" cy="38447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r>
              <a:rPr lang="cs-CZ" dirty="0"/>
              <a:t>B) Problematika spojená s nemocností a sociálně patologickými jevy</a:t>
            </a:r>
          </a:p>
          <a:p>
            <a:r>
              <a:rPr lang="cs-CZ" dirty="0"/>
              <a:t> </a:t>
            </a:r>
          </a:p>
          <a:p>
            <a:endParaRPr lang="cs-CZ" dirty="0"/>
          </a:p>
        </p:txBody>
      </p:sp>
    </p:spTree>
    <p:extLst>
      <p:ext uri="{BB962C8B-B14F-4D97-AF65-F5344CB8AC3E}">
        <p14:creationId xmlns:p14="http://schemas.microsoft.com/office/powerpoint/2010/main" val="2000497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D0BC7-228A-0C03-9D6B-1609BA4F080B}"/>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DABC101-C358-8221-7FD3-01880DAEACF5}"/>
              </a:ext>
            </a:extLst>
          </p:cNvPr>
          <p:cNvSpPr txBox="1">
            <a:spLocks noGrp="1"/>
          </p:cNvSpPr>
          <p:nvPr>
            <p:ph type="title" idx="4294967295"/>
          </p:nvPr>
        </p:nvSpPr>
        <p:spPr>
          <a:xfrm>
            <a:off x="251642" y="195480"/>
            <a:ext cx="5840686" cy="507235"/>
          </a:xfrm>
        </p:spPr>
        <p:txBody>
          <a:bodyPr/>
          <a:lstStyle/>
          <a:p>
            <a:pPr lvl="0"/>
            <a:r>
              <a:rPr lang="cs-CZ" sz="2000" b="1" dirty="0">
                <a:latin typeface="+mj-lt"/>
                <a:cs typeface="Arial" pitchFamily="2"/>
              </a:rPr>
              <a:t>Právo sociálního zabezpečení – obecné otázky</a:t>
            </a:r>
          </a:p>
        </p:txBody>
      </p:sp>
      <p:sp>
        <p:nvSpPr>
          <p:cNvPr id="3" name="Zástupný symbol pro obsah 2">
            <a:extLst>
              <a:ext uri="{FF2B5EF4-FFF2-40B4-BE49-F238E27FC236}">
                <a16:creationId xmlns:a16="http://schemas.microsoft.com/office/drawing/2014/main" id="{3E26D891-D098-98F9-0602-35A7D63EB692}"/>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7DBB28F8-D300-FA64-5C3B-530BA667A2EE}"/>
              </a:ext>
            </a:extLst>
          </p:cNvPr>
          <p:cNvSpPr txBox="1"/>
          <p:nvPr/>
        </p:nvSpPr>
        <p:spPr>
          <a:xfrm>
            <a:off x="479685" y="1034320"/>
            <a:ext cx="7135318" cy="7188506"/>
          </a:xfrm>
          <a:prstGeom prst="rect">
            <a:avLst/>
          </a:prstGeom>
          <a:noFill/>
        </p:spPr>
        <p:txBody>
          <a:bodyPr wrap="square" rtlCol="0">
            <a:spAutoFit/>
          </a:bodyPr>
          <a:lstStyle/>
          <a:p>
            <a:pPr>
              <a:lnSpc>
                <a:spcPct val="107000"/>
              </a:lnSpc>
              <a:spcAft>
                <a:spcPts val="800"/>
              </a:spcAft>
            </a:pPr>
            <a:r>
              <a:rPr lang="cs-CZ" sz="1400" b="1" kern="100" dirty="0">
                <a:effectLst/>
                <a:latin typeface="+mj-lt"/>
                <a:ea typeface="Calibri" panose="020F0502020204030204" pitchFamily="34" charset="0"/>
                <a:cs typeface="Times New Roman" panose="02020603050405020304" pitchFamily="18" charset="0"/>
              </a:rPr>
              <a:t>Sociální politika</a:t>
            </a:r>
            <a:endParaRPr lang="cs-CZ" sz="1400" kern="100" dirty="0">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cs-CZ" sz="1400" b="1" i="1" dirty="0">
                <a:effectLst/>
                <a:latin typeface="+mj-lt"/>
                <a:ea typeface="Calibri" panose="020F0502020204030204" pitchFamily="34" charset="0"/>
                <a:cs typeface="Times New Roman" panose="02020603050405020304" pitchFamily="18" charset="0"/>
              </a:rPr>
              <a:t>V užším smyslu</a:t>
            </a:r>
            <a:r>
              <a:rPr lang="cs-CZ" sz="1400" dirty="0">
                <a:effectLst/>
                <a:latin typeface="+mj-lt"/>
                <a:ea typeface="Calibri" panose="020F0502020204030204" pitchFamily="34" charset="0"/>
                <a:cs typeface="Times New Roman" panose="02020603050405020304" pitchFamily="18" charset="0"/>
              </a:rPr>
              <a:t> = soubor aktivit, nástrojů a opatření, jejichž smyslem je reakce na nepříznivé sociální události (stáří, nemoc, invalidita, nezaměstnanost či chudoba)</a:t>
            </a:r>
          </a:p>
          <a:p>
            <a:pPr marL="742950" lvl="1" indent="-285750">
              <a:lnSpc>
                <a:spcPct val="107000"/>
              </a:lnSpc>
              <a:buFont typeface="Courier New" panose="02070309020205020404" pitchFamily="49" charset="0"/>
              <a:buChar char="o"/>
            </a:pPr>
            <a:r>
              <a:rPr lang="cs-CZ" sz="1400" dirty="0">
                <a:effectLst/>
                <a:latin typeface="+mj-lt"/>
                <a:ea typeface="Calibri" panose="020F0502020204030204" pitchFamily="34" charset="0"/>
                <a:cs typeface="Times New Roman" panose="02020603050405020304" pitchFamily="18" charset="0"/>
              </a:rPr>
              <a:t>systém sociálních programů, dávek a zdravotního či sociálního pojištění</a:t>
            </a:r>
          </a:p>
          <a:p>
            <a:pPr marL="742950" lvl="1" indent="-285750">
              <a:lnSpc>
                <a:spcPct val="107000"/>
              </a:lnSpc>
              <a:buFont typeface="Courier New" panose="02070309020205020404" pitchFamily="49" charset="0"/>
              <a:buChar char="o"/>
            </a:pPr>
            <a:r>
              <a:rPr lang="cs-CZ" sz="1400" dirty="0">
                <a:effectLst/>
                <a:latin typeface="+mj-lt"/>
                <a:ea typeface="Calibri" panose="020F0502020204030204" pitchFamily="34" charset="0"/>
                <a:cs typeface="Times New Roman" panose="02020603050405020304" pitchFamily="18" charset="0"/>
              </a:rPr>
              <a:t>o jejím rozsahu a charakteru rozhodují zejména zákonodárci a MPSV</a:t>
            </a:r>
          </a:p>
          <a:p>
            <a:pPr marL="742950" lvl="1" indent="-285750">
              <a:lnSpc>
                <a:spcPct val="107000"/>
              </a:lnSpc>
              <a:buFont typeface="Courier New" panose="02070309020205020404" pitchFamily="49" charset="0"/>
              <a:buChar char="o"/>
            </a:pPr>
            <a:r>
              <a:rPr lang="cs-CZ" sz="1400" dirty="0">
                <a:effectLst/>
                <a:latin typeface="+mj-lt"/>
                <a:ea typeface="Calibri" panose="020F0502020204030204" pitchFamily="34" charset="0"/>
                <a:cs typeface="Times New Roman" panose="02020603050405020304" pitchFamily="18" charset="0"/>
              </a:rPr>
              <a:t>spoluutváří ji nadnárodní neziskové organizace jako třeba UNICEF, Charita Česká republika či Člověk v tísni</a:t>
            </a:r>
          </a:p>
          <a:p>
            <a:pPr marL="342900" lvl="0" indent="-342900">
              <a:lnSpc>
                <a:spcPct val="107000"/>
              </a:lnSpc>
              <a:buFont typeface="Calibri" panose="020F0502020204030204" pitchFamily="34" charset="0"/>
              <a:buChar char="-"/>
            </a:pPr>
            <a:r>
              <a:rPr lang="cs-CZ" sz="1400" b="1" i="1" dirty="0">
                <a:effectLst/>
                <a:latin typeface="+mj-lt"/>
                <a:ea typeface="Calibri" panose="020F0502020204030204" pitchFamily="34" charset="0"/>
                <a:cs typeface="Times New Roman" panose="02020603050405020304" pitchFamily="18" charset="0"/>
              </a:rPr>
              <a:t>V širším smyslu</a:t>
            </a:r>
            <a:r>
              <a:rPr lang="cs-CZ" sz="1400" dirty="0">
                <a:effectLst/>
                <a:latin typeface="+mj-lt"/>
                <a:ea typeface="Calibri" panose="020F0502020204030204" pitchFamily="34" charset="0"/>
                <a:cs typeface="Times New Roman" panose="02020603050405020304" pitchFamily="18" charset="0"/>
              </a:rPr>
              <a:t> = způsob, jakým naplňujeme podstatu sociálního státu</a:t>
            </a:r>
          </a:p>
          <a:p>
            <a:pPr marL="342900" lvl="0" indent="-342900">
              <a:lnSpc>
                <a:spcPct val="107000"/>
              </a:lnSpc>
              <a:spcAft>
                <a:spcPts val="800"/>
              </a:spcAft>
              <a:buFont typeface="Calibri" panose="020F0502020204030204" pitchFamily="34" charset="0"/>
              <a:buChar char="-"/>
            </a:pPr>
            <a:r>
              <a:rPr lang="cs-CZ" sz="1400" b="1" i="1" dirty="0">
                <a:effectLst/>
                <a:latin typeface="+mj-lt"/>
                <a:ea typeface="Calibri" panose="020F0502020204030204" pitchFamily="34" charset="0"/>
                <a:cs typeface="Times New Roman" panose="02020603050405020304" pitchFamily="18" charset="0"/>
              </a:rPr>
              <a:t>Cílem </a:t>
            </a:r>
            <a:r>
              <a:rPr lang="cs-CZ" sz="1400" dirty="0">
                <a:effectLst/>
                <a:latin typeface="+mj-lt"/>
                <a:ea typeface="Calibri" panose="020F0502020204030204" pitchFamily="34" charset="0"/>
                <a:cs typeface="Times New Roman" panose="02020603050405020304" pitchFamily="18" charset="0"/>
              </a:rPr>
              <a:t>= vytváření důstojných životních podmínek pro všechny občany a prosazování hodnot spravedlnosti, rovnosti a solidarity</a:t>
            </a:r>
          </a:p>
          <a:p>
            <a:endParaRPr lang="cs-CZ" sz="1400" dirty="0"/>
          </a:p>
          <a:p>
            <a:endParaRPr lang="cs-CZ" sz="1400" dirty="0"/>
          </a:p>
          <a:p>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Tree>
    <p:extLst>
      <p:ext uri="{BB962C8B-B14F-4D97-AF65-F5344CB8AC3E}">
        <p14:creationId xmlns:p14="http://schemas.microsoft.com/office/powerpoint/2010/main" val="2956282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6381A-0F67-8AEA-5386-1F7CF499486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A999DBE-0E28-ADEF-2212-82CF62D73072}"/>
              </a:ext>
            </a:extLst>
          </p:cNvPr>
          <p:cNvSpPr txBox="1">
            <a:spLocks noGrp="1"/>
          </p:cNvSpPr>
          <p:nvPr>
            <p:ph type="title" idx="4294967295"/>
          </p:nvPr>
        </p:nvSpPr>
        <p:spPr>
          <a:xfrm>
            <a:off x="251642" y="195480"/>
            <a:ext cx="5840686" cy="507235"/>
          </a:xfrm>
        </p:spPr>
        <p:txBody>
          <a:bodyPr/>
          <a:lstStyle/>
          <a:p>
            <a:pPr lvl="0"/>
            <a:r>
              <a:rPr lang="cs-CZ" sz="2000" b="1" dirty="0">
                <a:latin typeface="+mj-lt"/>
                <a:cs typeface="Arial" pitchFamily="2"/>
              </a:rPr>
              <a:t>Právo sociálního zabezpečení – obecné otázky</a:t>
            </a:r>
          </a:p>
        </p:txBody>
      </p:sp>
      <p:sp>
        <p:nvSpPr>
          <p:cNvPr id="3" name="Zástupný symbol pro obsah 2">
            <a:extLst>
              <a:ext uri="{FF2B5EF4-FFF2-40B4-BE49-F238E27FC236}">
                <a16:creationId xmlns:a16="http://schemas.microsoft.com/office/drawing/2014/main" id="{6418EC2D-9BD3-E79F-4E51-BBD10DDBED9E}"/>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DB31AFC9-9A00-633A-F9E7-F1440EB6E0BD}"/>
              </a:ext>
            </a:extLst>
          </p:cNvPr>
          <p:cNvSpPr txBox="1"/>
          <p:nvPr/>
        </p:nvSpPr>
        <p:spPr>
          <a:xfrm>
            <a:off x="479685" y="1034320"/>
            <a:ext cx="7135318" cy="9405588"/>
          </a:xfrm>
          <a:prstGeom prst="rect">
            <a:avLst/>
          </a:prstGeom>
          <a:noFill/>
        </p:spPr>
        <p:txBody>
          <a:bodyPr wrap="square" rtlCol="0">
            <a:spAutoFit/>
          </a:bodyPr>
          <a:lstStyle/>
          <a:p>
            <a:pPr>
              <a:lnSpc>
                <a:spcPct val="107000"/>
              </a:lnSpc>
              <a:spcAft>
                <a:spcPts val="800"/>
              </a:spcAft>
            </a:pPr>
            <a:r>
              <a:rPr lang="cs-CZ" sz="1400" b="1" kern="100" dirty="0">
                <a:effectLst/>
                <a:latin typeface="+mj-lt"/>
                <a:ea typeface="Calibri" panose="020F0502020204030204" pitchFamily="34" charset="0"/>
                <a:cs typeface="Times New Roman" panose="02020603050405020304" pitchFamily="18" charset="0"/>
              </a:rPr>
              <a:t>Principy sociální politiky: </a:t>
            </a:r>
          </a:p>
          <a:p>
            <a:pPr marL="342900" lvl="0" indent="-342900">
              <a:lnSpc>
                <a:spcPct val="107000"/>
              </a:lnSpc>
              <a:buFont typeface="Calibri" panose="020F0502020204030204" pitchFamily="34" charset="0"/>
              <a:buChar char="-"/>
            </a:pPr>
            <a:r>
              <a:rPr lang="cs-CZ" sz="1200" b="1" dirty="0">
                <a:effectLst/>
                <a:latin typeface="+mj-lt"/>
                <a:ea typeface="Calibri" panose="020F0502020204030204" pitchFamily="34" charset="0"/>
                <a:cs typeface="Times New Roman" panose="02020603050405020304" pitchFamily="18" charset="0"/>
              </a:rPr>
              <a:t>Spravedlnosti</a:t>
            </a:r>
            <a:r>
              <a:rPr lang="cs-CZ" sz="1200" dirty="0">
                <a:effectLst/>
                <a:latin typeface="+mj-lt"/>
                <a:ea typeface="Calibri" panose="020F0502020204030204" pitchFamily="34" charset="0"/>
                <a:cs typeface="Times New Roman" panose="02020603050405020304" pitchFamily="18" charset="0"/>
              </a:rPr>
              <a:t> (Utilitarismus)</a:t>
            </a:r>
            <a:endParaRPr lang="cs-CZ" sz="1100" dirty="0">
              <a:effectLst/>
              <a:latin typeface="+mj-l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cs-CZ" sz="1200" dirty="0">
                <a:effectLst/>
                <a:latin typeface="+mj-lt"/>
                <a:ea typeface="Calibri" panose="020F0502020204030204" pitchFamily="34" charset="0"/>
                <a:cs typeface="Times New Roman" panose="02020603050405020304" pitchFamily="18" charset="0"/>
              </a:rPr>
              <a:t>spravedlnost lze chápat různými způsoby – český ekonom Josef Macek definuje sociální spravedlnost jako „největší štěstí největšího počtu“</a:t>
            </a:r>
            <a:endParaRPr lang="cs-CZ" sz="1200" dirty="0">
              <a:latin typeface="+mj-lt"/>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cs-CZ" sz="1200" b="1" dirty="0">
                <a:effectLst/>
                <a:latin typeface="+mj-lt"/>
                <a:ea typeface="Calibri" panose="020F0502020204030204" pitchFamily="34" charset="0"/>
                <a:cs typeface="Times New Roman" panose="02020603050405020304" pitchFamily="18" charset="0"/>
              </a:rPr>
              <a:t>Solidarity</a:t>
            </a:r>
            <a:endParaRPr lang="cs-CZ" sz="1100" dirty="0">
              <a:effectLst/>
              <a:latin typeface="+mj-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cs-CZ" sz="1200" dirty="0">
                <a:effectLst/>
                <a:latin typeface="+mj-lt"/>
                <a:ea typeface="Calibri" panose="020F0502020204030204" pitchFamily="34" charset="0"/>
                <a:cs typeface="Times New Roman" panose="02020603050405020304" pitchFamily="18" charset="0"/>
              </a:rPr>
              <a:t>Solidarita = etický příkaz jednotlivci splatit dluh za prospěch a výhody poskytované mu společností, státem (Masarykův slovník naučný)</a:t>
            </a:r>
            <a:endParaRPr lang="cs-CZ" sz="1100" dirty="0">
              <a:effectLst/>
              <a:latin typeface="+mj-l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cs-CZ" sz="1200" dirty="0">
                <a:effectLst/>
                <a:latin typeface="+mj-lt"/>
                <a:ea typeface="Calibri" panose="020F0502020204030204" pitchFamily="34" charset="0"/>
                <a:cs typeface="Times New Roman" panose="02020603050405020304" pitchFamily="18" charset="0"/>
              </a:rPr>
              <a:t>Z hlediska sociální politiky – </a:t>
            </a:r>
            <a:r>
              <a:rPr lang="cs-CZ" sz="1200" b="1" dirty="0">
                <a:effectLst/>
                <a:latin typeface="+mj-lt"/>
                <a:ea typeface="Calibri" panose="020F0502020204030204" pitchFamily="34" charset="0"/>
                <a:cs typeface="Times New Roman" panose="02020603050405020304" pitchFamily="18" charset="0"/>
              </a:rPr>
              <a:t>dobrovolná </a:t>
            </a:r>
            <a:r>
              <a:rPr lang="cs-CZ" sz="1200" dirty="0" err="1">
                <a:effectLst/>
                <a:latin typeface="+mj-lt"/>
                <a:ea typeface="Calibri" panose="020F0502020204030204" pitchFamily="34" charset="0"/>
                <a:cs typeface="Times New Roman" panose="02020603050405020304" pitchFamily="18" charset="0"/>
              </a:rPr>
              <a:t>x</a:t>
            </a:r>
            <a:r>
              <a:rPr lang="cs-CZ" sz="1200" b="1" dirty="0">
                <a:effectLst/>
                <a:latin typeface="+mj-lt"/>
                <a:ea typeface="Calibri" panose="020F0502020204030204" pitchFamily="34" charset="0"/>
                <a:cs typeface="Times New Roman" panose="02020603050405020304" pitchFamily="18" charset="0"/>
              </a:rPr>
              <a:t> vynucená</a:t>
            </a:r>
            <a:endParaRPr lang="cs-CZ" sz="1100" b="1" dirty="0">
              <a:latin typeface="+mj-lt"/>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cs-CZ" sz="1200" b="1" dirty="0">
                <a:effectLst/>
                <a:latin typeface="+mj-lt"/>
                <a:ea typeface="Calibri" panose="020F0502020204030204" pitchFamily="34" charset="0"/>
                <a:cs typeface="Times New Roman" panose="02020603050405020304" pitchFamily="18" charset="0"/>
              </a:rPr>
              <a:t>Subsidiarity</a:t>
            </a:r>
            <a:endParaRPr lang="cs-CZ" sz="1100" dirty="0">
              <a:effectLst/>
              <a:latin typeface="+mj-l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cs-CZ" sz="1200" dirty="0">
                <a:effectLst/>
                <a:latin typeface="+mj-lt"/>
                <a:ea typeface="Calibri" panose="020F0502020204030204" pitchFamily="34" charset="0"/>
                <a:cs typeface="Times New Roman" panose="02020603050405020304" pitchFamily="18" charset="0"/>
              </a:rPr>
              <a:t>nejefektivnější je řešit problémy přímo v jejich jádru, v tomto případě na co nejnižší úrovni veřejné správy</a:t>
            </a:r>
            <a:endParaRPr lang="cs-CZ" sz="1100" dirty="0">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cs-CZ" sz="1200" b="1" dirty="0">
                <a:effectLst/>
                <a:latin typeface="+mj-lt"/>
                <a:ea typeface="Calibri" panose="020F0502020204030204" pitchFamily="34" charset="0"/>
                <a:cs typeface="Times New Roman" panose="02020603050405020304" pitchFamily="18" charset="0"/>
              </a:rPr>
              <a:t>Participace</a:t>
            </a:r>
            <a:endParaRPr lang="cs-CZ" sz="1100" dirty="0">
              <a:effectLst/>
              <a:latin typeface="+mj-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cs-CZ" sz="1200" dirty="0">
                <a:effectLst/>
                <a:latin typeface="+mj-lt"/>
                <a:ea typeface="Calibri" panose="020F0502020204030204" pitchFamily="34" charset="0"/>
                <a:cs typeface="Times New Roman" panose="02020603050405020304" pitchFamily="18" charset="0"/>
              </a:rPr>
              <a:t>právo občanů účastnit se tvorby a realizace opatření, která se jich týkají</a:t>
            </a:r>
            <a:endParaRPr lang="cs-CZ" sz="1100" dirty="0">
              <a:effectLst/>
              <a:latin typeface="+mj-l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cs-CZ" sz="1200" dirty="0">
                <a:effectLst/>
                <a:latin typeface="+mj-lt"/>
                <a:ea typeface="Calibri" panose="020F0502020204030204" pitchFamily="34" charset="0"/>
                <a:cs typeface="Times New Roman" panose="02020603050405020304" pitchFamily="18" charset="0"/>
              </a:rPr>
              <a:t>Účast na tomto rozhodování má v ideálním případě za důsledek větší míru ztotožnění s politikou státu</a:t>
            </a:r>
            <a:endParaRPr lang="cs-CZ" sz="1100" dirty="0">
              <a:effectLst/>
              <a:latin typeface="+mj-lt"/>
              <a:ea typeface="Calibri" panose="020F0502020204030204" pitchFamily="34" charset="0"/>
              <a:cs typeface="Times New Roman" panose="02020603050405020304" pitchFamily="18" charset="0"/>
            </a:endParaRPr>
          </a:p>
          <a:p>
            <a:pPr lvl="1">
              <a:lnSpc>
                <a:spcPct val="107000"/>
              </a:lnSpc>
              <a:spcAft>
                <a:spcPts val="800"/>
              </a:spcAft>
            </a:pPr>
            <a:endParaRPr lang="cs-CZ" sz="1200" dirty="0">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spcAft>
                <a:spcPts val="800"/>
              </a:spcAft>
            </a:pP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spcAft>
                <a:spcPts val="800"/>
              </a:spcAft>
            </a:pP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endParaRPr lang="cs-CZ" sz="1400" dirty="0"/>
          </a:p>
          <a:p>
            <a:endParaRPr lang="cs-CZ" sz="1400" dirty="0"/>
          </a:p>
          <a:p>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Tree>
    <p:extLst>
      <p:ext uri="{BB962C8B-B14F-4D97-AF65-F5344CB8AC3E}">
        <p14:creationId xmlns:p14="http://schemas.microsoft.com/office/powerpoint/2010/main" val="415548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7A0AB28A-3B23-66C3-C250-757ED93AEBA6}"/>
              </a:ext>
            </a:extLst>
          </p:cNvPr>
          <p:cNvSpPr/>
          <p:nvPr/>
        </p:nvSpPr>
        <p:spPr>
          <a:xfrm>
            <a:off x="251642" y="267480"/>
            <a:ext cx="3456002" cy="46079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655481"/>
          </a:solidFill>
          <a:ln cap="flat">
            <a:noFill/>
            <a:prstDash val="solid"/>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Arial" pitchFamily="18"/>
              <a:ea typeface="Microsoft YaHei" pitchFamily="2"/>
              <a:cs typeface="Arial" pitchFamily="2"/>
            </a:endParaRPr>
          </a:p>
        </p:txBody>
      </p:sp>
      <p:pic>
        <p:nvPicPr>
          <p:cNvPr id="3" name="Obrázek 2">
            <a:extLst>
              <a:ext uri="{FF2B5EF4-FFF2-40B4-BE49-F238E27FC236}">
                <a16:creationId xmlns:a16="http://schemas.microsoft.com/office/drawing/2014/main" id="{A167BD38-503A-E9CA-8E43-561923C4640A}"/>
              </a:ext>
            </a:extLst>
          </p:cNvPr>
          <p:cNvPicPr>
            <a:picLocks noChangeAspect="1"/>
          </p:cNvPicPr>
          <p:nvPr/>
        </p:nvPicPr>
        <p:blipFill>
          <a:blip r:embed="rId3">
            <a:lum/>
            <a:alphaModFix/>
          </a:blip>
          <a:srcRect/>
          <a:stretch>
            <a:fillRect/>
          </a:stretch>
        </p:blipFill>
        <p:spPr>
          <a:xfrm>
            <a:off x="7956002" y="226798"/>
            <a:ext cx="955794" cy="688323"/>
          </a:xfrm>
          <a:prstGeom prst="rect">
            <a:avLst/>
          </a:prstGeom>
          <a:noFill/>
          <a:ln cap="flat">
            <a:noFill/>
          </a:ln>
        </p:spPr>
      </p:pic>
      <p:sp>
        <p:nvSpPr>
          <p:cNvPr id="4" name="Zástupný symbol pro obsah 2">
            <a:extLst>
              <a:ext uri="{FF2B5EF4-FFF2-40B4-BE49-F238E27FC236}">
                <a16:creationId xmlns:a16="http://schemas.microsoft.com/office/drawing/2014/main" id="{0A551251-409C-D36A-CFAA-70E9EB85BAFF}"/>
              </a:ext>
            </a:extLst>
          </p:cNvPr>
          <p:cNvSpPr/>
          <p:nvPr/>
        </p:nvSpPr>
        <p:spPr>
          <a:xfrm>
            <a:off x="395642" y="1923842"/>
            <a:ext cx="2448004" cy="26640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Arial" pitchFamily="18"/>
              <a:ea typeface="Microsoft YaHei" pitchFamily="2"/>
              <a:cs typeface="Arial" pitchFamily="2"/>
            </a:endParaRPr>
          </a:p>
        </p:txBody>
      </p:sp>
      <p:sp>
        <p:nvSpPr>
          <p:cNvPr id="5" name="Zástupný symbol pro obsah 2">
            <a:extLst>
              <a:ext uri="{FF2B5EF4-FFF2-40B4-BE49-F238E27FC236}">
                <a16:creationId xmlns:a16="http://schemas.microsoft.com/office/drawing/2014/main" id="{25D6F8F0-31AA-721F-02AA-1B9649132E85}"/>
              </a:ext>
            </a:extLst>
          </p:cNvPr>
          <p:cNvSpPr/>
          <p:nvPr/>
        </p:nvSpPr>
        <p:spPr>
          <a:xfrm>
            <a:off x="4068001" y="1131478"/>
            <a:ext cx="3887635"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1200" cap="none" spc="0" baseline="0" dirty="0">
                <a:solidFill>
                  <a:srgbClr val="655481"/>
                </a:solidFill>
                <a:uFillTx/>
                <a:latin typeface="Times New Roman" pitchFamily="18"/>
                <a:ea typeface="Microsoft YaHei" pitchFamily="2"/>
                <a:cs typeface="Times New Roman" pitchFamily="18"/>
              </a:rPr>
              <a:t>Základní milníky tématu: </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dirty="0">
              <a:solidFill>
                <a:srgbClr val="655481"/>
              </a:solidFill>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1200" cap="none" spc="0" baseline="0" dirty="0">
                <a:solidFill>
                  <a:srgbClr val="655481"/>
                </a:solidFill>
                <a:uFillTx/>
                <a:latin typeface="Times New Roman" pitchFamily="18"/>
                <a:ea typeface="Microsoft YaHei" pitchFamily="2"/>
                <a:cs typeface="Times New Roman" pitchFamily="18"/>
              </a:rPr>
              <a:t> - pojem </a:t>
            </a:r>
            <a:r>
              <a:rPr lang="cs-CZ" sz="1400" b="1" i="0" u="none" strike="noStrike" kern="1200" cap="none" spc="0" baseline="0" dirty="0" err="1">
                <a:solidFill>
                  <a:srgbClr val="655481"/>
                </a:solidFill>
                <a:uFillTx/>
                <a:latin typeface="Times New Roman" pitchFamily="18"/>
                <a:ea typeface="Microsoft YaHei" pitchFamily="2"/>
                <a:cs typeface="Times New Roman" pitchFamily="18"/>
              </a:rPr>
              <a:t>welfare</a:t>
            </a:r>
            <a:r>
              <a:rPr lang="cs-CZ" sz="1400" b="1" i="0" u="none" strike="noStrike" kern="1200" cap="none" spc="0" baseline="0" dirty="0">
                <a:solidFill>
                  <a:srgbClr val="655481"/>
                </a:solidFill>
                <a:uFillTx/>
                <a:latin typeface="Times New Roman" pitchFamily="18"/>
                <a:ea typeface="Microsoft YaHei" pitchFamily="2"/>
                <a:cs typeface="Times New Roman" pitchFamily="18"/>
              </a:rPr>
              <a:t> </a:t>
            </a:r>
            <a:r>
              <a:rPr lang="cs-CZ" sz="1400" b="1" i="0" u="none" strike="noStrike" kern="1200" cap="none" spc="0" baseline="0" dirty="0" err="1">
                <a:solidFill>
                  <a:srgbClr val="655481"/>
                </a:solidFill>
                <a:uFillTx/>
                <a:latin typeface="Times New Roman" pitchFamily="18"/>
                <a:ea typeface="Microsoft YaHei" pitchFamily="2"/>
                <a:cs typeface="Times New Roman" pitchFamily="18"/>
              </a:rPr>
              <a:t>state</a:t>
            </a:r>
            <a:r>
              <a:rPr lang="cs-CZ" sz="1400" b="1" i="0" u="none" strike="noStrike" kern="1200" cap="none" spc="0" baseline="0" dirty="0">
                <a:solidFill>
                  <a:srgbClr val="655481"/>
                </a:solidFill>
                <a:uFillTx/>
                <a:latin typeface="Times New Roman" pitchFamily="18"/>
                <a:ea typeface="Microsoft YaHei" pitchFamily="2"/>
                <a:cs typeface="Times New Roman" pitchFamily="18"/>
              </a:rPr>
              <a:t> – jsme stále ještě sociální stát, anebo již stát zaopatřující</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dirty="0">
              <a:solidFill>
                <a:srgbClr val="655481"/>
              </a:solidFill>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1200" cap="none" spc="0" baseline="0" dirty="0">
                <a:solidFill>
                  <a:srgbClr val="655481"/>
                </a:solidFill>
                <a:uFillTx/>
                <a:latin typeface="Times New Roman" pitchFamily="18"/>
                <a:ea typeface="Microsoft YaHei" pitchFamily="2"/>
                <a:cs typeface="Times New Roman" pitchFamily="18"/>
              </a:rPr>
              <a:t> - perspektiva demografie, veřejných financí</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dirty="0">
              <a:solidFill>
                <a:srgbClr val="655481"/>
              </a:solidFill>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1200" cap="none" spc="0" baseline="0" dirty="0">
                <a:solidFill>
                  <a:srgbClr val="655481"/>
                </a:solidFill>
                <a:uFillTx/>
                <a:latin typeface="Times New Roman" pitchFamily="18"/>
                <a:ea typeface="Microsoft YaHei" pitchFamily="2"/>
                <a:cs typeface="Times New Roman" pitchFamily="18"/>
              </a:rPr>
              <a:t> - historická východiska práva sociálního zabezpečení</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dirty="0">
                <a:solidFill>
                  <a:srgbClr val="655481"/>
                </a:solidFill>
                <a:latin typeface="Times New Roman" pitchFamily="18"/>
                <a:ea typeface="Microsoft YaHei" pitchFamily="2"/>
                <a:cs typeface="Times New Roman" pitchFamily="18"/>
              </a:rPr>
              <a:t> </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1200" cap="none" spc="0" baseline="0" dirty="0">
                <a:solidFill>
                  <a:srgbClr val="655481"/>
                </a:solidFill>
                <a:uFillTx/>
                <a:latin typeface="Times New Roman" pitchFamily="18"/>
                <a:ea typeface="Microsoft YaHei" pitchFamily="2"/>
                <a:cs typeface="Times New Roman" pitchFamily="18"/>
              </a:rPr>
              <a:t> - limit sociálního státu? </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dirty="0">
              <a:solidFill>
                <a:srgbClr val="655481"/>
              </a:solidFill>
              <a:latin typeface="Times New Roman" pitchFamily="18"/>
              <a:ea typeface="Microsoft YaHei" pitchFamily="2"/>
              <a:cs typeface="Times New Roman" pitchFamily="18"/>
            </a:endParaRPr>
          </a:p>
          <a:p>
            <a:pPr marL="285750" marR="0" lvl="0" indent="-285750" algn="l" defTabSz="914400" rtl="0" fontAlgn="auto" hangingPunct="1">
              <a:lnSpc>
                <a:spcPct val="100000"/>
              </a:lnSpc>
              <a:spcBef>
                <a:spcPts val="640"/>
              </a:spcBef>
              <a:spcAft>
                <a:spcPts val="0"/>
              </a:spcAft>
              <a:buFontTx/>
              <a:buChar char="-"/>
              <a:tabLst/>
              <a:defRPr sz="1800" b="0" i="0" u="none" strike="noStrike" kern="0" cap="none" spc="0" baseline="0">
                <a:solidFill>
                  <a:srgbClr val="000000"/>
                </a:solidFill>
                <a:uFillTx/>
              </a:defRPr>
            </a:pPr>
            <a:r>
              <a:rPr lang="cs-CZ" sz="1400" b="1" i="0" u="none" strike="noStrike" kern="1200" cap="none" spc="0" baseline="0" dirty="0">
                <a:solidFill>
                  <a:srgbClr val="655481"/>
                </a:solidFill>
                <a:uFillTx/>
                <a:latin typeface="Times New Roman" pitchFamily="18"/>
                <a:ea typeface="Microsoft YaHei" pitchFamily="2"/>
                <a:cs typeface="Times New Roman" pitchFamily="18"/>
              </a:rPr>
              <a:t>Utopické představy: nepodmíněný příjem</a:t>
            </a:r>
          </a:p>
          <a:p>
            <a:pPr marL="285750" marR="0" lvl="0" indent="-2857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400" b="1" i="0" u="none" strike="noStrike" kern="1200" cap="none" spc="0" baseline="0" dirty="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dirty="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dirty="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dirty="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dirty="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dirty="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dirty="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dirty="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dirty="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6" name="Nadpis 1">
            <a:extLst>
              <a:ext uri="{FF2B5EF4-FFF2-40B4-BE49-F238E27FC236}">
                <a16:creationId xmlns:a16="http://schemas.microsoft.com/office/drawing/2014/main" id="{FE313F82-5B8C-ED1E-2110-93E8420C274C}"/>
              </a:ext>
            </a:extLst>
          </p:cNvPr>
          <p:cNvSpPr/>
          <p:nvPr/>
        </p:nvSpPr>
        <p:spPr>
          <a:xfrm>
            <a:off x="388080" y="411480"/>
            <a:ext cx="3182761" cy="201599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0" cap="none" spc="0" baseline="0" dirty="0">
                <a:solidFill>
                  <a:srgbClr val="FFFFFF"/>
                </a:solidFill>
                <a:uFillTx/>
                <a:latin typeface="Times New Roman" pitchFamily="18"/>
                <a:ea typeface="Microsoft YaHei" pitchFamily="2"/>
                <a:cs typeface="Times New Roman" pitchFamily="18"/>
              </a:rPr>
              <a:t>Blok 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kern="0" dirty="0">
                <a:solidFill>
                  <a:srgbClr val="FFFFFF"/>
                </a:solidFill>
                <a:latin typeface="Times New Roman" pitchFamily="18"/>
                <a:ea typeface="Microsoft YaHei" pitchFamily="2"/>
                <a:cs typeface="Times New Roman" pitchFamily="18"/>
              </a:rPr>
              <a:t>Pojem sociálního zabezpečení, </a:t>
            </a:r>
            <a:r>
              <a:rPr lang="cs-CZ" sz="2400" b="1" kern="0" dirty="0" err="1">
                <a:solidFill>
                  <a:srgbClr val="FFFFFF"/>
                </a:solidFill>
                <a:latin typeface="Times New Roman" pitchFamily="18"/>
                <a:ea typeface="Microsoft YaHei" pitchFamily="2"/>
                <a:cs typeface="Times New Roman" pitchFamily="18"/>
              </a:rPr>
              <a:t>welfare</a:t>
            </a:r>
            <a:r>
              <a:rPr lang="cs-CZ" sz="2400" b="1" kern="0" dirty="0">
                <a:solidFill>
                  <a:srgbClr val="FFFFFF"/>
                </a:solidFill>
                <a:latin typeface="Times New Roman" pitchFamily="18"/>
                <a:ea typeface="Microsoft YaHei" pitchFamily="2"/>
                <a:cs typeface="Times New Roman" pitchFamily="18"/>
              </a:rPr>
              <a:t> </a:t>
            </a:r>
            <a:r>
              <a:rPr lang="cs-CZ" sz="2400" b="1" kern="0" dirty="0" err="1">
                <a:solidFill>
                  <a:srgbClr val="FFFFFF"/>
                </a:solidFill>
                <a:latin typeface="Times New Roman" pitchFamily="18"/>
                <a:ea typeface="Microsoft YaHei" pitchFamily="2"/>
                <a:cs typeface="Times New Roman" pitchFamily="18"/>
              </a:rPr>
              <a:t>state</a:t>
            </a:r>
            <a:r>
              <a:rPr lang="cs-CZ" sz="2400" b="1" kern="0" dirty="0">
                <a:solidFill>
                  <a:srgbClr val="FFFFFF"/>
                </a:solidFill>
                <a:latin typeface="Times New Roman" pitchFamily="18"/>
                <a:ea typeface="Microsoft YaHei" pitchFamily="2"/>
                <a:cs typeface="Times New Roman" pitchFamily="18"/>
              </a:rPr>
              <a:t>, jeho krize a perspektivy</a:t>
            </a:r>
            <a:endParaRPr lang="cs-CZ" sz="2400" b="1" i="0" u="none" strike="noStrike" kern="0" cap="none" spc="0" baseline="0" dirty="0">
              <a:solidFill>
                <a:srgbClr val="FFFFFF"/>
              </a:solidFill>
              <a:uFillTx/>
              <a:latin typeface="Times New Roman" pitchFamily="18"/>
              <a:ea typeface="Microsoft YaHei" pitchFamily="2"/>
              <a:cs typeface="Times New Roman" pitchFamily="18"/>
            </a:endParaRPr>
          </a:p>
        </p:txBody>
      </p:sp>
      <p:sp>
        <p:nvSpPr>
          <p:cNvPr id="7" name="Zástupný symbol pro obsah 2">
            <a:extLst>
              <a:ext uri="{FF2B5EF4-FFF2-40B4-BE49-F238E27FC236}">
                <a16:creationId xmlns:a16="http://schemas.microsoft.com/office/drawing/2014/main" id="{9226017F-4969-5601-0A0A-D526C928DE5F}"/>
              </a:ext>
            </a:extLst>
          </p:cNvPr>
          <p:cNvSpPr/>
          <p:nvPr/>
        </p:nvSpPr>
        <p:spPr>
          <a:xfrm>
            <a:off x="395642" y="2571841"/>
            <a:ext cx="2952003" cy="201599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573C4-B303-9A9A-F031-720BF9BC149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18C267C-8AF3-CF86-E599-7A7A7D06EF59}"/>
              </a:ext>
            </a:extLst>
          </p:cNvPr>
          <p:cNvSpPr txBox="1">
            <a:spLocks noGrp="1"/>
          </p:cNvSpPr>
          <p:nvPr>
            <p:ph type="title" idx="4294967295"/>
          </p:nvPr>
        </p:nvSpPr>
        <p:spPr>
          <a:xfrm>
            <a:off x="251642" y="195480"/>
            <a:ext cx="5840686" cy="507235"/>
          </a:xfrm>
        </p:spPr>
        <p:txBody>
          <a:bodyPr/>
          <a:lstStyle/>
          <a:p>
            <a:pPr lvl="0"/>
            <a:r>
              <a:rPr lang="cs-CZ" sz="2000" b="1" dirty="0">
                <a:latin typeface="+mj-lt"/>
                <a:cs typeface="Arial" pitchFamily="2"/>
              </a:rPr>
              <a:t>Právo sociálního zabezpečení – obecné otázky</a:t>
            </a:r>
          </a:p>
        </p:txBody>
      </p:sp>
      <p:sp>
        <p:nvSpPr>
          <p:cNvPr id="3" name="Zástupný symbol pro obsah 2">
            <a:extLst>
              <a:ext uri="{FF2B5EF4-FFF2-40B4-BE49-F238E27FC236}">
                <a16:creationId xmlns:a16="http://schemas.microsoft.com/office/drawing/2014/main" id="{1AF6DBD4-47A4-2861-D4E4-D27F1CAA63F9}"/>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1C81271F-A9FA-FCBC-008E-D059C4711551}"/>
              </a:ext>
            </a:extLst>
          </p:cNvPr>
          <p:cNvSpPr txBox="1"/>
          <p:nvPr/>
        </p:nvSpPr>
        <p:spPr>
          <a:xfrm>
            <a:off x="479685" y="1034320"/>
            <a:ext cx="7135318" cy="10053008"/>
          </a:xfrm>
          <a:prstGeom prst="rect">
            <a:avLst/>
          </a:prstGeom>
          <a:noFill/>
        </p:spPr>
        <p:txBody>
          <a:bodyPr wrap="square" rtlCol="0">
            <a:spAutoFit/>
          </a:bodyPr>
          <a:lstStyle/>
          <a:p>
            <a:pPr>
              <a:lnSpc>
                <a:spcPct val="107000"/>
              </a:lnSpc>
              <a:spcAft>
                <a:spcPts val="800"/>
              </a:spcAft>
            </a:pPr>
            <a:r>
              <a:rPr lang="cs-CZ" sz="1200" b="1" kern="100" dirty="0">
                <a:effectLst/>
                <a:latin typeface="+mj-lt"/>
                <a:ea typeface="Calibri" panose="020F0502020204030204" pitchFamily="34" charset="0"/>
                <a:cs typeface="Times New Roman" panose="02020603050405020304" pitchFamily="18" charset="0"/>
              </a:rPr>
              <a:t>Funkce sociální politiky</a:t>
            </a:r>
            <a:endParaRPr lang="cs-CZ" sz="1100" kern="100" dirty="0">
              <a:effectLst/>
              <a:latin typeface="+mj-lt"/>
              <a:ea typeface="Calibri" panose="020F0502020204030204" pitchFamily="34" charset="0"/>
              <a:cs typeface="Times New Roman" panose="02020603050405020304" pitchFamily="18" charset="0"/>
            </a:endParaRPr>
          </a:p>
          <a:p>
            <a:pPr lvl="0">
              <a:lnSpc>
                <a:spcPct val="107000"/>
              </a:lnSpc>
            </a:pPr>
            <a:r>
              <a:rPr lang="cs-CZ" sz="1200" b="1" dirty="0">
                <a:effectLst/>
                <a:latin typeface="+mj-lt"/>
                <a:ea typeface="Calibri" panose="020F0502020204030204" pitchFamily="34" charset="0"/>
                <a:cs typeface="Times New Roman" panose="02020603050405020304" pitchFamily="18" charset="0"/>
              </a:rPr>
              <a:t>A) Ochranná</a:t>
            </a:r>
            <a:endParaRPr lang="cs-CZ" sz="1100" dirty="0">
              <a:effectLst/>
              <a:latin typeface="+mj-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cs-CZ" sz="1200" dirty="0">
                <a:latin typeface="+mj-lt"/>
                <a:ea typeface="Calibri" panose="020F0502020204030204" pitchFamily="34" charset="0"/>
                <a:cs typeface="Times New Roman" panose="02020603050405020304" pitchFamily="18" charset="0"/>
              </a:rPr>
              <a:t>a</a:t>
            </a:r>
            <a:r>
              <a:rPr lang="cs-CZ" sz="1200" dirty="0">
                <a:effectLst/>
                <a:latin typeface="+mj-lt"/>
                <a:ea typeface="Calibri" panose="020F0502020204030204" pitchFamily="34" charset="0"/>
                <a:cs typeface="Times New Roman" panose="02020603050405020304" pitchFamily="18" charset="0"/>
              </a:rPr>
              <a:t>dresné cílení na sociální </a:t>
            </a:r>
            <a:r>
              <a:rPr lang="cs-CZ" sz="1200" dirty="0">
                <a:latin typeface="+mj-lt"/>
                <a:ea typeface="Calibri" panose="020F0502020204030204" pitchFamily="34" charset="0"/>
                <a:cs typeface="Times New Roman" panose="02020603050405020304" pitchFamily="18" charset="0"/>
              </a:rPr>
              <a:t>události</a:t>
            </a:r>
            <a:endParaRPr lang="cs-CZ" sz="1100" dirty="0">
              <a:effectLst/>
              <a:latin typeface="+mj-lt"/>
              <a:ea typeface="Calibri" panose="020F0502020204030204" pitchFamily="34" charset="0"/>
              <a:cs typeface="Times New Roman" panose="02020603050405020304" pitchFamily="18" charset="0"/>
            </a:endParaRPr>
          </a:p>
          <a:p>
            <a:pPr lvl="0">
              <a:lnSpc>
                <a:spcPct val="107000"/>
              </a:lnSpc>
            </a:pPr>
            <a:r>
              <a:rPr lang="cs-CZ" sz="1200" b="1" dirty="0">
                <a:effectLst/>
                <a:latin typeface="+mj-lt"/>
                <a:ea typeface="Calibri" panose="020F0502020204030204" pitchFamily="34" charset="0"/>
                <a:cs typeface="Times New Roman" panose="02020603050405020304" pitchFamily="18" charset="0"/>
              </a:rPr>
              <a:t>B) Preventivní</a:t>
            </a:r>
            <a:endParaRPr lang="cs-CZ" sz="1100" dirty="0">
              <a:effectLst/>
              <a:latin typeface="+mj-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cs-CZ" sz="1200" dirty="0">
                <a:effectLst/>
                <a:latin typeface="+mj-lt"/>
                <a:ea typeface="Calibri" panose="020F0502020204030204" pitchFamily="34" charset="0"/>
                <a:cs typeface="Times New Roman" panose="02020603050405020304" pitchFamily="18" charset="0"/>
              </a:rPr>
              <a:t>snaha předcházet rizikovým situacím; zřetelná především ve vzdělávací a zdravotní politice</a:t>
            </a:r>
            <a:endParaRPr lang="cs-CZ" sz="1100" dirty="0">
              <a:effectLst/>
              <a:latin typeface="+mj-lt"/>
              <a:ea typeface="Calibri" panose="020F0502020204030204" pitchFamily="34" charset="0"/>
              <a:cs typeface="Times New Roman" panose="02020603050405020304" pitchFamily="18" charset="0"/>
            </a:endParaRPr>
          </a:p>
          <a:p>
            <a:pPr lvl="0">
              <a:lnSpc>
                <a:spcPct val="107000"/>
              </a:lnSpc>
            </a:pPr>
            <a:r>
              <a:rPr lang="cs-CZ" sz="1200" b="1" dirty="0">
                <a:effectLst/>
                <a:latin typeface="+mj-lt"/>
                <a:ea typeface="Calibri" panose="020F0502020204030204" pitchFamily="34" charset="0"/>
                <a:cs typeface="Times New Roman" panose="02020603050405020304" pitchFamily="18" charset="0"/>
              </a:rPr>
              <a:t>C) Stimulační</a:t>
            </a:r>
            <a:endParaRPr lang="cs-CZ" sz="1100" dirty="0">
              <a:effectLst/>
              <a:latin typeface="+mj-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cs-CZ" sz="1200" dirty="0">
                <a:effectLst/>
                <a:latin typeface="+mj-lt"/>
                <a:ea typeface="Calibri" panose="020F0502020204030204" pitchFamily="34" charset="0"/>
                <a:cs typeface="Times New Roman" panose="02020603050405020304" pitchFamily="18" charset="0"/>
              </a:rPr>
              <a:t>snaha podněcovat žádoucí sociální jednání skupin a jednotlivců</a:t>
            </a:r>
            <a:endParaRPr lang="cs-CZ" sz="1100" dirty="0">
              <a:effectLst/>
              <a:latin typeface="+mj-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cs-CZ" sz="1200" dirty="0">
                <a:effectLst/>
                <a:latin typeface="+mj-lt"/>
                <a:ea typeface="Calibri" panose="020F0502020204030204" pitchFamily="34" charset="0"/>
                <a:cs typeface="Times New Roman" panose="02020603050405020304" pitchFamily="18" charset="0"/>
              </a:rPr>
              <a:t>levnější a efektivnější je problémům předcházet, než je dodatečně řešit</a:t>
            </a:r>
            <a:endParaRPr lang="cs-CZ" sz="1100" dirty="0">
              <a:effectLst/>
              <a:latin typeface="+mj-lt"/>
              <a:ea typeface="Calibri" panose="020F0502020204030204" pitchFamily="34" charset="0"/>
              <a:cs typeface="Times New Roman" panose="02020603050405020304" pitchFamily="18" charset="0"/>
            </a:endParaRPr>
          </a:p>
          <a:p>
            <a:pPr marL="1143000" lvl="2" indent="-228600">
              <a:lnSpc>
                <a:spcPct val="107000"/>
              </a:lnSpc>
              <a:buFont typeface="Wingdings" pitchFamily="2" charset="2"/>
              <a:buChar char=""/>
            </a:pPr>
            <a:r>
              <a:rPr lang="cs-CZ" sz="1200" dirty="0">
                <a:effectLst/>
                <a:latin typeface="+mj-lt"/>
                <a:ea typeface="Calibri" panose="020F0502020204030204" pitchFamily="34" charset="0"/>
                <a:cs typeface="Times New Roman" panose="02020603050405020304" pitchFamily="18" charset="0"/>
              </a:rPr>
              <a:t>Například, je mnohem výhodnější realizovat program preventivních prohlídek, než hradit pozdní nákladnou léčbu</a:t>
            </a:r>
            <a:endParaRPr lang="cs-CZ" sz="1100" dirty="0">
              <a:effectLst/>
              <a:latin typeface="+mj-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cs-CZ" sz="1200" dirty="0">
                <a:effectLst/>
                <a:latin typeface="+mj-lt"/>
                <a:ea typeface="Calibri" panose="020F0502020204030204" pitchFamily="34" charset="0"/>
                <a:cs typeface="Times New Roman" panose="02020603050405020304" pitchFamily="18" charset="0"/>
              </a:rPr>
              <a:t>v oblasti zaměstnanosti je pro stát výhodnější vytvářet co nejlepší podmínky pro tvorbu nových pracovních míst a zlepšení situace na trhu práce, než hradit nákladnou pasivní pomoc nezaměstnaným formou vyplácení podpor</a:t>
            </a:r>
            <a:endParaRPr lang="cs-CZ" sz="1100" dirty="0">
              <a:effectLst/>
              <a:latin typeface="+mj-lt"/>
              <a:ea typeface="Calibri" panose="020F0502020204030204" pitchFamily="34" charset="0"/>
              <a:cs typeface="Times New Roman" panose="02020603050405020304" pitchFamily="18" charset="0"/>
            </a:endParaRPr>
          </a:p>
          <a:p>
            <a:pPr lvl="0">
              <a:lnSpc>
                <a:spcPct val="107000"/>
              </a:lnSpc>
            </a:pPr>
            <a:r>
              <a:rPr lang="cs-CZ" sz="1200" b="1" dirty="0">
                <a:effectLst/>
                <a:latin typeface="+mj-lt"/>
                <a:ea typeface="Calibri" panose="020F0502020204030204" pitchFamily="34" charset="0"/>
                <a:cs typeface="Times New Roman" panose="02020603050405020304" pitchFamily="18" charset="0"/>
              </a:rPr>
              <a:t>D) Přerozdělovací</a:t>
            </a:r>
            <a:r>
              <a:rPr lang="cs-CZ" sz="1200" dirty="0">
                <a:effectLst/>
                <a:latin typeface="+mj-lt"/>
                <a:ea typeface="Calibri" panose="020F0502020204030204" pitchFamily="34" charset="0"/>
                <a:cs typeface="Times New Roman" panose="02020603050405020304" pitchFamily="18" charset="0"/>
              </a:rPr>
              <a:t> (nejvýznamnější)</a:t>
            </a:r>
            <a:endParaRPr lang="cs-CZ" sz="1100" dirty="0">
              <a:effectLst/>
              <a:latin typeface="+mj-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cs-CZ" sz="1200" dirty="0">
                <a:effectLst/>
                <a:latin typeface="+mj-lt"/>
                <a:ea typeface="Calibri" panose="020F0502020204030204" pitchFamily="34" charset="0"/>
                <a:cs typeface="Times New Roman" panose="02020603050405020304" pitchFamily="18" charset="0"/>
              </a:rPr>
              <a:t>uskutečňuje se výběrem daní a rozdělováním dávek a důchodů</a:t>
            </a:r>
            <a:endParaRPr lang="cs-CZ" sz="1100" dirty="0">
              <a:effectLst/>
              <a:latin typeface="+mj-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cs-CZ" sz="1200" dirty="0">
                <a:effectLst/>
                <a:latin typeface="+mj-lt"/>
                <a:ea typeface="Calibri" panose="020F0502020204030204" pitchFamily="34" charset="0"/>
                <a:cs typeface="Times New Roman" panose="02020603050405020304" pitchFamily="18" charset="0"/>
              </a:rPr>
              <a:t>Stát by měl v ideálním případě usilovat a zajištění důstojných životních podmínek všem občanům a snažit se zajistit rovné šance</a:t>
            </a:r>
            <a:endParaRPr lang="cs-CZ" sz="1100" dirty="0">
              <a:effectLst/>
              <a:latin typeface="+mj-l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cs-CZ" sz="1200" dirty="0">
                <a:effectLst/>
                <a:latin typeface="+mj-lt"/>
                <a:ea typeface="Calibri" panose="020F0502020204030204" pitchFamily="34" charset="0"/>
                <a:cs typeface="Times New Roman" panose="02020603050405020304" pitchFamily="18" charset="0"/>
              </a:rPr>
              <a:t>je založena na principu klesajícího mezního užitku → přerozdělování od bohatých k chudým povede k většímu celkovému blahobytu ve společnosti</a:t>
            </a:r>
            <a:endParaRPr lang="cs-CZ" sz="1100" dirty="0">
              <a:effectLst/>
              <a:latin typeface="+mj-lt"/>
              <a:ea typeface="Calibri" panose="020F0502020204030204" pitchFamily="34" charset="0"/>
              <a:cs typeface="Times New Roman" panose="02020603050405020304" pitchFamily="18" charset="0"/>
            </a:endParaRPr>
          </a:p>
          <a:p>
            <a:pPr lvl="1">
              <a:lnSpc>
                <a:spcPct val="107000"/>
              </a:lnSpc>
              <a:spcAft>
                <a:spcPts val="800"/>
              </a:spcAft>
            </a:pPr>
            <a:endParaRPr lang="cs-CZ" sz="1200" dirty="0">
              <a:latin typeface="+mj-lt"/>
              <a:ea typeface="Calibri" panose="020F0502020204030204" pitchFamily="34" charset="0"/>
              <a:cs typeface="Times New Roman" panose="02020603050405020304" pitchFamily="18" charset="0"/>
            </a:endParaRPr>
          </a:p>
          <a:p>
            <a:pPr lvl="1">
              <a:lnSpc>
                <a:spcPct val="107000"/>
              </a:lnSpc>
              <a:spcAft>
                <a:spcPts val="800"/>
              </a:spcAft>
            </a:pP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spcAft>
                <a:spcPts val="800"/>
              </a:spcAft>
            </a:pP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endParaRPr lang="cs-CZ" sz="1400" dirty="0"/>
          </a:p>
          <a:p>
            <a:endParaRPr lang="cs-CZ" sz="1400" dirty="0"/>
          </a:p>
          <a:p>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Tree>
    <p:extLst>
      <p:ext uri="{BB962C8B-B14F-4D97-AF65-F5344CB8AC3E}">
        <p14:creationId xmlns:p14="http://schemas.microsoft.com/office/powerpoint/2010/main" val="1380142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426B0-48A3-BD19-0C76-003945AF7C3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C65276B-B810-4619-8EC1-D4B1AE2AC6D7}"/>
              </a:ext>
            </a:extLst>
          </p:cNvPr>
          <p:cNvSpPr txBox="1">
            <a:spLocks noGrp="1"/>
          </p:cNvSpPr>
          <p:nvPr>
            <p:ph type="title" idx="4294967295"/>
          </p:nvPr>
        </p:nvSpPr>
        <p:spPr>
          <a:xfrm>
            <a:off x="251642" y="195480"/>
            <a:ext cx="5840686" cy="507235"/>
          </a:xfrm>
        </p:spPr>
        <p:txBody>
          <a:bodyPr/>
          <a:lstStyle/>
          <a:p>
            <a:pPr lvl="0"/>
            <a:r>
              <a:rPr lang="cs-CZ" sz="2000" b="1" dirty="0">
                <a:latin typeface="+mj-lt"/>
                <a:cs typeface="Arial" pitchFamily="2"/>
              </a:rPr>
              <a:t>Právo sociálního zabezpečení – obecné otázky</a:t>
            </a:r>
          </a:p>
        </p:txBody>
      </p:sp>
      <p:sp>
        <p:nvSpPr>
          <p:cNvPr id="3" name="Zástupný symbol pro obsah 2">
            <a:extLst>
              <a:ext uri="{FF2B5EF4-FFF2-40B4-BE49-F238E27FC236}">
                <a16:creationId xmlns:a16="http://schemas.microsoft.com/office/drawing/2014/main" id="{03F38994-9281-9842-D580-61E414C386FB}"/>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B29BBD2F-0B9E-463B-697F-B2AC121A4774}"/>
              </a:ext>
            </a:extLst>
          </p:cNvPr>
          <p:cNvSpPr txBox="1"/>
          <p:nvPr/>
        </p:nvSpPr>
        <p:spPr>
          <a:xfrm>
            <a:off x="479685" y="1034320"/>
            <a:ext cx="7135318" cy="8361904"/>
          </a:xfrm>
          <a:prstGeom prst="rect">
            <a:avLst/>
          </a:prstGeom>
          <a:noFill/>
        </p:spPr>
        <p:txBody>
          <a:bodyPr wrap="square" rtlCol="0">
            <a:spAutoFit/>
          </a:bodyPr>
          <a:lstStyle/>
          <a:p>
            <a:pPr>
              <a:lnSpc>
                <a:spcPct val="107000"/>
              </a:lnSpc>
              <a:spcAft>
                <a:spcPts val="800"/>
              </a:spcAft>
            </a:pPr>
            <a:r>
              <a:rPr lang="cs-CZ" sz="1200" b="1" kern="100" dirty="0">
                <a:effectLst/>
                <a:latin typeface="+mj-lt"/>
                <a:ea typeface="Calibri" panose="020F0502020204030204" pitchFamily="34" charset="0"/>
                <a:cs typeface="Times New Roman" panose="02020603050405020304" pitchFamily="18" charset="0"/>
              </a:rPr>
              <a:t>Nástroje sociální politiky</a:t>
            </a:r>
            <a:endParaRPr lang="cs-CZ" sz="1100" kern="100" dirty="0">
              <a:effectLst/>
              <a:latin typeface="+mj-lt"/>
              <a:ea typeface="Calibri" panose="020F0502020204030204" pitchFamily="34" charset="0"/>
              <a:cs typeface="Times New Roman" panose="02020603050405020304" pitchFamily="18" charset="0"/>
            </a:endParaRPr>
          </a:p>
          <a:p>
            <a:pPr marL="228600" lvl="0" indent="-228600">
              <a:lnSpc>
                <a:spcPct val="107000"/>
              </a:lnSpc>
              <a:buAutoNum type="alphaUcParenR"/>
            </a:pPr>
            <a:r>
              <a:rPr lang="cs-CZ" sz="1200" b="1" dirty="0">
                <a:solidFill>
                  <a:srgbClr val="002060"/>
                </a:solidFill>
                <a:latin typeface="+mj-lt"/>
                <a:ea typeface="Calibri" panose="020F0502020204030204" pitchFamily="34" charset="0"/>
                <a:cs typeface="Times New Roman" panose="02020603050405020304" pitchFamily="18" charset="0"/>
              </a:rPr>
              <a:t>Právní normy</a:t>
            </a:r>
          </a:p>
          <a:p>
            <a:pPr marL="228600" lvl="0" indent="-228600">
              <a:lnSpc>
                <a:spcPct val="107000"/>
              </a:lnSpc>
              <a:buAutoNum type="alphaUcParenR"/>
            </a:pPr>
            <a:r>
              <a:rPr lang="cs-CZ" sz="1200" b="1" dirty="0">
                <a:solidFill>
                  <a:srgbClr val="002060"/>
                </a:solidFill>
                <a:latin typeface="+mj-lt"/>
                <a:ea typeface="Calibri" panose="020F0502020204030204" pitchFamily="34" charset="0"/>
                <a:cs typeface="Times New Roman" panose="02020603050405020304" pitchFamily="18" charset="0"/>
              </a:rPr>
              <a:t>Ekonomické nástroje</a:t>
            </a:r>
          </a:p>
          <a:p>
            <a:pPr marL="228600" lvl="0" indent="-228600">
              <a:lnSpc>
                <a:spcPct val="107000"/>
              </a:lnSpc>
              <a:buAutoNum type="alphaUcParenR"/>
            </a:pPr>
            <a:r>
              <a:rPr lang="cs-CZ" sz="1200" b="1" dirty="0">
                <a:solidFill>
                  <a:srgbClr val="002060"/>
                </a:solidFill>
                <a:latin typeface="+mj-lt"/>
                <a:ea typeface="Calibri" panose="020F0502020204030204" pitchFamily="34" charset="0"/>
                <a:cs typeface="Times New Roman" panose="02020603050405020304" pitchFamily="18" charset="0"/>
              </a:rPr>
              <a:t>Fiskální nástroje</a:t>
            </a:r>
          </a:p>
          <a:p>
            <a:pPr marL="228600" lvl="0" indent="-228600">
              <a:lnSpc>
                <a:spcPct val="107000"/>
              </a:lnSpc>
              <a:buAutoNum type="alphaUcParenR"/>
            </a:pPr>
            <a:r>
              <a:rPr lang="cs-CZ" sz="1200" b="1" dirty="0">
                <a:solidFill>
                  <a:srgbClr val="002060"/>
                </a:solidFill>
                <a:latin typeface="+mj-lt"/>
                <a:ea typeface="Calibri" panose="020F0502020204030204" pitchFamily="34" charset="0"/>
                <a:cs typeface="Times New Roman" panose="02020603050405020304" pitchFamily="18" charset="0"/>
              </a:rPr>
              <a:t>Úvěrové nástroje</a:t>
            </a:r>
          </a:p>
          <a:p>
            <a:pPr marL="228600" lvl="0" indent="-228600">
              <a:lnSpc>
                <a:spcPct val="107000"/>
              </a:lnSpc>
              <a:buAutoNum type="alphaUcParenR"/>
            </a:pPr>
            <a:r>
              <a:rPr lang="cs-CZ" sz="1200" b="1" dirty="0">
                <a:solidFill>
                  <a:srgbClr val="002060"/>
                </a:solidFill>
                <a:latin typeface="+mj-lt"/>
                <a:ea typeface="Calibri" panose="020F0502020204030204" pitchFamily="34" charset="0"/>
                <a:cs typeface="Times New Roman" panose="02020603050405020304" pitchFamily="18" charset="0"/>
              </a:rPr>
              <a:t>Cenová politika</a:t>
            </a:r>
          </a:p>
          <a:p>
            <a:pPr marL="228600" lvl="0" indent="-228600">
              <a:lnSpc>
                <a:spcPct val="107000"/>
              </a:lnSpc>
              <a:buAutoNum type="alphaUcParenR"/>
            </a:pPr>
            <a:r>
              <a:rPr lang="cs-CZ" sz="1200" b="1" dirty="0">
                <a:solidFill>
                  <a:srgbClr val="002060"/>
                </a:solidFill>
                <a:latin typeface="+mj-lt"/>
                <a:ea typeface="Calibri" panose="020F0502020204030204" pitchFamily="34" charset="0"/>
                <a:cs typeface="Times New Roman" panose="02020603050405020304" pitchFamily="18" charset="0"/>
              </a:rPr>
              <a:t>Sociální dokumenty</a:t>
            </a:r>
          </a:p>
          <a:p>
            <a:pPr marL="228600" lvl="0" indent="-228600">
              <a:lnSpc>
                <a:spcPct val="107000"/>
              </a:lnSpc>
              <a:buAutoNum type="alphaUcParenR"/>
            </a:pPr>
            <a:r>
              <a:rPr lang="cs-CZ" sz="1200" b="1" dirty="0">
                <a:solidFill>
                  <a:srgbClr val="002060"/>
                </a:solidFill>
                <a:latin typeface="+mj-lt"/>
                <a:ea typeface="Calibri" panose="020F0502020204030204" pitchFamily="34" charset="0"/>
                <a:cs typeface="Times New Roman" panose="02020603050405020304" pitchFamily="18" charset="0"/>
              </a:rPr>
              <a:t>Nátlakové akce </a:t>
            </a:r>
          </a:p>
          <a:p>
            <a:pPr lvl="0">
              <a:lnSpc>
                <a:spcPct val="107000"/>
              </a:lnSpc>
            </a:pPr>
            <a:endParaRPr lang="cs-CZ" sz="1200" b="1" dirty="0">
              <a:solidFill>
                <a:srgbClr val="002060"/>
              </a:solidFill>
              <a:effectLst/>
              <a:latin typeface="+mj-lt"/>
              <a:ea typeface="Calibri" panose="020F0502020204030204" pitchFamily="34" charset="0"/>
              <a:cs typeface="Times New Roman" panose="02020603050405020304" pitchFamily="18" charset="0"/>
            </a:endParaRPr>
          </a:p>
          <a:p>
            <a:pPr lvl="0">
              <a:lnSpc>
                <a:spcPct val="107000"/>
              </a:lnSpc>
            </a:pPr>
            <a:r>
              <a:rPr lang="cs-CZ" sz="1200" b="1" dirty="0">
                <a:solidFill>
                  <a:srgbClr val="002060"/>
                </a:solidFill>
                <a:latin typeface="+mj-lt"/>
                <a:ea typeface="Calibri" panose="020F0502020204030204" pitchFamily="34" charset="0"/>
                <a:cs typeface="Times New Roman" panose="02020603050405020304" pitchFamily="18" charset="0"/>
              </a:rPr>
              <a:t>Oblasti sociální politiky: </a:t>
            </a:r>
          </a:p>
          <a:p>
            <a:pPr marL="228600" lvl="0" indent="-228600">
              <a:lnSpc>
                <a:spcPct val="107000"/>
              </a:lnSpc>
              <a:buAutoNum type="alphaUcParenR"/>
            </a:pPr>
            <a:r>
              <a:rPr lang="cs-CZ" sz="1200" b="1" dirty="0">
                <a:solidFill>
                  <a:srgbClr val="002060"/>
                </a:solidFill>
                <a:latin typeface="+mj-lt"/>
                <a:ea typeface="Calibri" panose="020F0502020204030204" pitchFamily="34" charset="0"/>
                <a:cs typeface="Times New Roman" panose="02020603050405020304" pitchFamily="18" charset="0"/>
              </a:rPr>
              <a:t>Zdravotní politika</a:t>
            </a:r>
          </a:p>
          <a:p>
            <a:pPr marL="228600" lvl="0" indent="-228600">
              <a:lnSpc>
                <a:spcPct val="107000"/>
              </a:lnSpc>
              <a:buAutoNum type="alphaUcParenR"/>
            </a:pPr>
            <a:r>
              <a:rPr lang="cs-CZ" sz="1200" b="1" dirty="0">
                <a:solidFill>
                  <a:srgbClr val="002060"/>
                </a:solidFill>
                <a:effectLst/>
                <a:latin typeface="+mj-lt"/>
                <a:ea typeface="Calibri" panose="020F0502020204030204" pitchFamily="34" charset="0"/>
                <a:cs typeface="Times New Roman" panose="02020603050405020304" pitchFamily="18" charset="0"/>
              </a:rPr>
              <a:t>Vzdělávací politika</a:t>
            </a:r>
          </a:p>
          <a:p>
            <a:pPr marL="228600" lvl="0" indent="-228600">
              <a:lnSpc>
                <a:spcPct val="107000"/>
              </a:lnSpc>
              <a:buAutoNum type="alphaUcParenR"/>
            </a:pPr>
            <a:r>
              <a:rPr lang="cs-CZ" sz="1200" b="1" dirty="0">
                <a:solidFill>
                  <a:srgbClr val="002060"/>
                </a:solidFill>
                <a:latin typeface="+mj-lt"/>
                <a:ea typeface="Calibri" panose="020F0502020204030204" pitchFamily="34" charset="0"/>
                <a:cs typeface="Times New Roman" panose="02020603050405020304" pitchFamily="18" charset="0"/>
              </a:rPr>
              <a:t>Bytová politika</a:t>
            </a:r>
          </a:p>
          <a:p>
            <a:pPr marL="228600" lvl="0" indent="-228600">
              <a:lnSpc>
                <a:spcPct val="107000"/>
              </a:lnSpc>
              <a:buAutoNum type="alphaUcParenR"/>
            </a:pPr>
            <a:r>
              <a:rPr lang="cs-CZ" sz="1200" b="1" dirty="0">
                <a:solidFill>
                  <a:srgbClr val="002060"/>
                </a:solidFill>
                <a:effectLst/>
                <a:latin typeface="+mj-lt"/>
                <a:ea typeface="Calibri" panose="020F0502020204030204" pitchFamily="34" charset="0"/>
                <a:cs typeface="Times New Roman" panose="02020603050405020304" pitchFamily="18" charset="0"/>
              </a:rPr>
              <a:t>Politika zaměstnanosti</a:t>
            </a:r>
          </a:p>
          <a:p>
            <a:pPr marL="228600" lvl="0" indent="-228600">
              <a:lnSpc>
                <a:spcPct val="107000"/>
              </a:lnSpc>
              <a:buAutoNum type="alphaUcParenR"/>
            </a:pPr>
            <a:r>
              <a:rPr lang="cs-CZ" sz="1200" b="1" dirty="0">
                <a:solidFill>
                  <a:srgbClr val="002060"/>
                </a:solidFill>
                <a:latin typeface="+mj-lt"/>
                <a:ea typeface="Calibri" panose="020F0502020204030204" pitchFamily="34" charset="0"/>
                <a:cs typeface="Times New Roman" panose="02020603050405020304" pitchFamily="18" charset="0"/>
              </a:rPr>
              <a:t>Rodinná politika</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spcAft>
                <a:spcPts val="800"/>
              </a:spcAft>
            </a:pP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endParaRPr lang="cs-CZ" sz="1400" dirty="0"/>
          </a:p>
          <a:p>
            <a:endParaRPr lang="cs-CZ" sz="1400" dirty="0"/>
          </a:p>
          <a:p>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Tree>
    <p:extLst>
      <p:ext uri="{BB962C8B-B14F-4D97-AF65-F5344CB8AC3E}">
        <p14:creationId xmlns:p14="http://schemas.microsoft.com/office/powerpoint/2010/main" val="3432404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46ED4-DFC0-AC5E-A872-FF170C68BD1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4D355C8-5CB0-54FA-A7A6-79ECF12A498A}"/>
              </a:ext>
            </a:extLst>
          </p:cNvPr>
          <p:cNvSpPr txBox="1">
            <a:spLocks noGrp="1"/>
          </p:cNvSpPr>
          <p:nvPr>
            <p:ph type="title" idx="4294967295"/>
          </p:nvPr>
        </p:nvSpPr>
        <p:spPr>
          <a:xfrm>
            <a:off x="251642" y="195480"/>
            <a:ext cx="5840686" cy="507235"/>
          </a:xfrm>
        </p:spPr>
        <p:txBody>
          <a:bodyPr/>
          <a:lstStyle/>
          <a:p>
            <a:pPr lvl="0"/>
            <a:r>
              <a:rPr lang="cs-CZ" sz="2000" b="1" dirty="0">
                <a:latin typeface="+mj-lt"/>
                <a:cs typeface="Arial" pitchFamily="2"/>
              </a:rPr>
              <a:t>Právo sociálního zabezpečení – obecné otázky</a:t>
            </a:r>
          </a:p>
        </p:txBody>
      </p:sp>
      <p:sp>
        <p:nvSpPr>
          <p:cNvPr id="3" name="Zástupný symbol pro obsah 2">
            <a:extLst>
              <a:ext uri="{FF2B5EF4-FFF2-40B4-BE49-F238E27FC236}">
                <a16:creationId xmlns:a16="http://schemas.microsoft.com/office/drawing/2014/main" id="{E9671FBC-A84C-A50C-9183-A19851F6E2A4}"/>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CC5221BD-2707-85C0-2842-B94A4F2D2864}"/>
              </a:ext>
            </a:extLst>
          </p:cNvPr>
          <p:cNvSpPr txBox="1"/>
          <p:nvPr/>
        </p:nvSpPr>
        <p:spPr>
          <a:xfrm>
            <a:off x="479685" y="1034320"/>
            <a:ext cx="7135318" cy="9460154"/>
          </a:xfrm>
          <a:prstGeom prst="rect">
            <a:avLst/>
          </a:prstGeom>
          <a:noFill/>
        </p:spPr>
        <p:txBody>
          <a:bodyPr wrap="square" rtlCol="0">
            <a:spAutoFit/>
          </a:bodyPr>
          <a:lstStyle/>
          <a:p>
            <a:pPr>
              <a:lnSpc>
                <a:spcPct val="107000"/>
              </a:lnSpc>
              <a:spcAft>
                <a:spcPts val="800"/>
              </a:spcAft>
            </a:pPr>
            <a:r>
              <a:rPr lang="cs-CZ" sz="1200" b="1" kern="100" dirty="0">
                <a:effectLst/>
                <a:latin typeface="+mj-lt"/>
                <a:ea typeface="Calibri" panose="020F0502020204030204" pitchFamily="34" charset="0"/>
                <a:cs typeface="Times New Roman" panose="02020603050405020304" pitchFamily="18" charset="0"/>
              </a:rPr>
              <a:t>Koncepce sociálního zabezpečení v Č</a:t>
            </a:r>
            <a:r>
              <a:rPr lang="cs-CZ" sz="1200" b="1" kern="100" dirty="0">
                <a:latin typeface="+mj-lt"/>
                <a:ea typeface="Calibri" panose="020F0502020204030204" pitchFamily="34" charset="0"/>
                <a:cs typeface="Times New Roman" panose="02020603050405020304" pitchFamily="18" charset="0"/>
              </a:rPr>
              <a:t>R:</a:t>
            </a:r>
          </a:p>
          <a:p>
            <a:pPr marL="342900" lvl="0" indent="-342900">
              <a:lnSpc>
                <a:spcPct val="107000"/>
              </a:lnSpc>
              <a:buFont typeface="Calibri" panose="020F0502020204030204" pitchFamily="34" charset="0"/>
              <a:buChar char="-"/>
            </a:pPr>
            <a:r>
              <a:rPr lang="cs-CZ" sz="1200" b="1" i="1" dirty="0">
                <a:effectLst/>
                <a:latin typeface="Times New Roman" panose="02020603050405020304" pitchFamily="18" charset="0"/>
                <a:ea typeface="Calibri" panose="020F0502020204030204" pitchFamily="34" charset="0"/>
                <a:cs typeface="Times New Roman" panose="02020603050405020304" pitchFamily="18" charset="0"/>
              </a:rPr>
              <a:t>Sociální zabezpečení</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cs-CZ" sz="1200" dirty="0">
                <a:effectLst/>
                <a:latin typeface="Times New Roman" panose="02020603050405020304" pitchFamily="18" charset="0"/>
                <a:ea typeface="Calibri" panose="020F0502020204030204" pitchFamily="34" charset="0"/>
                <a:cs typeface="Times New Roman" panose="02020603050405020304" pitchFamily="18" charset="0"/>
              </a:rPr>
              <a:t>„produktem“ sociální politiky státu</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cs-CZ" sz="1200" dirty="0">
                <a:effectLst/>
                <a:latin typeface="Times New Roman" panose="02020603050405020304" pitchFamily="18" charset="0"/>
                <a:ea typeface="Calibri" panose="020F0502020204030204" pitchFamily="34" charset="0"/>
                <a:cs typeface="Times New Roman" panose="02020603050405020304" pitchFamily="18" charset="0"/>
              </a:rPr>
              <a:t>užší pojetí = zabezpečení ve stáří, při invaliditě a při ztrátě živitele a sociální péči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cs-CZ" sz="1200" dirty="0">
                <a:effectLst/>
                <a:latin typeface="Times New Roman" panose="02020603050405020304" pitchFamily="18" charset="0"/>
                <a:ea typeface="Calibri" panose="020F0502020204030204" pitchFamily="34" charset="0"/>
                <a:cs typeface="Times New Roman" panose="02020603050405020304" pitchFamily="18" charset="0"/>
              </a:rPr>
              <a:t>širší pojetí = zabezpečení v nemoci, při pracovním úrazu a nemoci z povolání, mateřství a rodičovství, těhotenství a při nezaměstnanosti</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cs-CZ" sz="1200" b="1" i="1" dirty="0">
                <a:effectLst/>
                <a:latin typeface="Times New Roman" panose="02020603050405020304" pitchFamily="18" charset="0"/>
                <a:ea typeface="Calibri" panose="020F0502020204030204" pitchFamily="34" charset="0"/>
                <a:cs typeface="Times New Roman" panose="02020603050405020304" pitchFamily="18" charset="0"/>
              </a:rPr>
              <a:t>Sociální ochrana</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cs-CZ" sz="1200" dirty="0">
                <a:effectLst/>
                <a:latin typeface="Times New Roman" panose="02020603050405020304" pitchFamily="18" charset="0"/>
                <a:ea typeface="Calibri" panose="020F0502020204030204" pitchFamily="34" charset="0"/>
                <a:cs typeface="Times New Roman" panose="02020603050405020304" pitchFamily="18" charset="0"/>
              </a:rPr>
              <a:t>Účelem = chránit občany (event. jejich rodiny) v případě, že jim hrozí určité „sociální nebezpečí,“ tedy hrozí, že dojde k sociálně nepříznivé situaci, nebo k ní již dokonce došlo</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cs-CZ" sz="1200" dirty="0">
                <a:effectLst/>
                <a:latin typeface="Times New Roman" panose="02020603050405020304" pitchFamily="18" charset="0"/>
                <a:ea typeface="Calibri" panose="020F0502020204030204" pitchFamily="34" charset="0"/>
                <a:cs typeface="Times New Roman" panose="02020603050405020304" pitchFamily="18" charset="0"/>
              </a:rPr>
              <a:t>zahrnuje všechna opatření, jež mají zabraňovat vzniku nepříznivých sociálních situací, nebo alespoň zmírňovat jejich dopad na život jedince a jeho rodiny</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cs-CZ" sz="1200" b="1" i="1" dirty="0">
                <a:effectLst/>
                <a:latin typeface="Times New Roman" panose="02020603050405020304" pitchFamily="18" charset="0"/>
                <a:ea typeface="Calibri" panose="020F0502020204030204" pitchFamily="34" charset="0"/>
                <a:cs typeface="Times New Roman" panose="02020603050405020304" pitchFamily="18" charset="0"/>
              </a:rPr>
              <a:t>Skupiny sociální ochrany dle primární funkce:</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cs-CZ" sz="1200" u="sng" dirty="0">
                <a:effectLst/>
                <a:latin typeface="Times New Roman" panose="02020603050405020304" pitchFamily="18" charset="0"/>
                <a:ea typeface="Calibri" panose="020F0502020204030204" pitchFamily="34" charset="0"/>
                <a:cs typeface="Times New Roman" panose="02020603050405020304" pitchFamily="18" charset="0"/>
              </a:rPr>
              <a:t>Preventivní </a:t>
            </a:r>
            <a:r>
              <a:rPr lang="cs-CZ" sz="1200" dirty="0">
                <a:effectLst/>
                <a:latin typeface="Times New Roman" panose="02020603050405020304" pitchFamily="18" charset="0"/>
                <a:ea typeface="Calibri" panose="020F0502020204030204" pitchFamily="34" charset="0"/>
                <a:cs typeface="Times New Roman" panose="02020603050405020304" pitchFamily="18" charset="0"/>
              </a:rPr>
              <a:t>– zahrnuje všechny zábranné mechanismy</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cs-CZ" sz="1200" u="sng" dirty="0">
                <a:effectLst/>
                <a:latin typeface="Times New Roman" panose="02020603050405020304" pitchFamily="18" charset="0"/>
                <a:ea typeface="Calibri" panose="020F0502020204030204" pitchFamily="34" charset="0"/>
                <a:cs typeface="Times New Roman" panose="02020603050405020304" pitchFamily="18" charset="0"/>
              </a:rPr>
              <a:t>Terapeutická</a:t>
            </a:r>
            <a:r>
              <a:rPr lang="cs-CZ" sz="1200" dirty="0">
                <a:effectLst/>
                <a:latin typeface="Times New Roman" panose="02020603050405020304" pitchFamily="18" charset="0"/>
                <a:ea typeface="Calibri" panose="020F0502020204030204" pitchFamily="34" charset="0"/>
                <a:cs typeface="Times New Roman" panose="02020603050405020304" pitchFamily="18" charset="0"/>
              </a:rPr>
              <a:t> – jednotlivec poskytuje jinému službu a tím zabraňuje nepříznivým následkům tíživých sociálních situací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cs-CZ" sz="1200" u="sng" dirty="0">
                <a:effectLst/>
                <a:latin typeface="Times New Roman" panose="02020603050405020304" pitchFamily="18" charset="0"/>
                <a:ea typeface="Calibri" panose="020F0502020204030204" pitchFamily="34" charset="0"/>
                <a:cs typeface="Times New Roman" panose="02020603050405020304" pitchFamily="18" charset="0"/>
              </a:rPr>
              <a:t>Rehabilitační a integrační </a:t>
            </a:r>
            <a:r>
              <a:rPr lang="cs-CZ" sz="1200" dirty="0">
                <a:effectLst/>
                <a:latin typeface="Times New Roman" panose="02020603050405020304" pitchFamily="18" charset="0"/>
                <a:ea typeface="Calibri" panose="020F0502020204030204" pitchFamily="34" charset="0"/>
                <a:cs typeface="Times New Roman" panose="02020603050405020304" pitchFamily="18" charset="0"/>
              </a:rPr>
              <a:t>– jeden subjekt druhému napomáhá při udržování či znovuzískání si svého přirozeného sociálního prostředí</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cs-CZ" sz="1200" b="1" kern="100" dirty="0">
              <a:latin typeface="+mj-lt"/>
              <a:ea typeface="Calibri" panose="020F0502020204030204" pitchFamily="34" charset="0"/>
              <a:cs typeface="Times New Roman" panose="02020603050405020304" pitchFamily="18" charset="0"/>
            </a:endParaRPr>
          </a:p>
          <a:p>
            <a:pPr>
              <a:lnSpc>
                <a:spcPct val="107000"/>
              </a:lnSpc>
              <a:spcAft>
                <a:spcPts val="800"/>
              </a:spcAft>
            </a:pP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p>
            <a:pPr lvl="1">
              <a:lnSpc>
                <a:spcPct val="107000"/>
              </a:lnSpc>
              <a:spcAft>
                <a:spcPts val="800"/>
              </a:spcAft>
            </a:pP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endParaRPr lang="cs-CZ" sz="1400" dirty="0"/>
          </a:p>
          <a:p>
            <a:endParaRPr lang="cs-CZ" sz="1400" dirty="0"/>
          </a:p>
          <a:p>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Tree>
    <p:extLst>
      <p:ext uri="{BB962C8B-B14F-4D97-AF65-F5344CB8AC3E}">
        <p14:creationId xmlns:p14="http://schemas.microsoft.com/office/powerpoint/2010/main" val="6321849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5CF98-6702-205A-685D-1DE6620EB23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BC923D0-3EA9-3570-B96D-A062DD435465}"/>
              </a:ext>
            </a:extLst>
          </p:cNvPr>
          <p:cNvSpPr txBox="1">
            <a:spLocks noGrp="1"/>
          </p:cNvSpPr>
          <p:nvPr>
            <p:ph type="title" idx="4294967295"/>
          </p:nvPr>
        </p:nvSpPr>
        <p:spPr>
          <a:xfrm>
            <a:off x="251642" y="195480"/>
            <a:ext cx="5840686" cy="507235"/>
          </a:xfrm>
        </p:spPr>
        <p:txBody>
          <a:bodyPr/>
          <a:lstStyle/>
          <a:p>
            <a:pPr lvl="0"/>
            <a:r>
              <a:rPr lang="cs-CZ" sz="2000" b="1" dirty="0">
                <a:latin typeface="+mj-lt"/>
                <a:cs typeface="Arial" pitchFamily="2"/>
              </a:rPr>
              <a:t>Právo sociálního zabezpečení – obecné otázky</a:t>
            </a:r>
          </a:p>
        </p:txBody>
      </p:sp>
      <p:sp>
        <p:nvSpPr>
          <p:cNvPr id="3" name="Zástupný symbol pro obsah 2">
            <a:extLst>
              <a:ext uri="{FF2B5EF4-FFF2-40B4-BE49-F238E27FC236}">
                <a16:creationId xmlns:a16="http://schemas.microsoft.com/office/drawing/2014/main" id="{B4A83269-47CB-C3CE-2F0A-318243B1549D}"/>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51739AD2-032F-E685-4092-35B1DCC62E46}"/>
              </a:ext>
            </a:extLst>
          </p:cNvPr>
          <p:cNvSpPr txBox="1"/>
          <p:nvPr/>
        </p:nvSpPr>
        <p:spPr>
          <a:xfrm>
            <a:off x="479685" y="1034320"/>
            <a:ext cx="7135318" cy="9497472"/>
          </a:xfrm>
          <a:prstGeom prst="rect">
            <a:avLst/>
          </a:prstGeom>
          <a:noFill/>
        </p:spPr>
        <p:txBody>
          <a:bodyPr wrap="square" rtlCol="0">
            <a:spAutoFit/>
          </a:bodyPr>
          <a:lstStyle/>
          <a:p>
            <a:pPr>
              <a:lnSpc>
                <a:spcPct val="107000"/>
              </a:lnSpc>
              <a:spcAft>
                <a:spcPts val="800"/>
              </a:spcAft>
            </a:pPr>
            <a:r>
              <a:rPr lang="cs-CZ" sz="1400" b="1" kern="100" dirty="0">
                <a:latin typeface="+mj-lt"/>
                <a:ea typeface="Calibri" panose="020F0502020204030204" pitchFamily="34" charset="0"/>
                <a:cs typeface="Times New Roman" panose="02020603050405020304" pitchFamily="18" charset="0"/>
              </a:rPr>
              <a:t>Proč v dnešní době potřebujeme sociální politiku a redistribuci? </a:t>
            </a:r>
          </a:p>
          <a:p>
            <a:pPr>
              <a:lnSpc>
                <a:spcPct val="107000"/>
              </a:lnSpc>
              <a:spcAft>
                <a:spcPts val="800"/>
              </a:spcAft>
            </a:pPr>
            <a:r>
              <a:rPr lang="cs-CZ" sz="1400" b="1" kern="100" dirty="0">
                <a:effectLst/>
                <a:latin typeface="+mj-lt"/>
                <a:ea typeface="Calibri" panose="020F0502020204030204" pitchFamily="34" charset="0"/>
                <a:cs typeface="Times New Roman" panose="02020603050405020304" pitchFamily="18" charset="0"/>
              </a:rPr>
              <a:t>Zejména k tomu vedou ekonomické důvody - individuální či kolektivní? </a:t>
            </a:r>
          </a:p>
          <a:p>
            <a:pPr>
              <a:lnSpc>
                <a:spcPct val="107000"/>
              </a:lnSpc>
              <a:spcAft>
                <a:spcPts val="800"/>
              </a:spcAft>
            </a:pPr>
            <a:endParaRPr lang="cs-CZ" sz="1400" b="1" kern="100" dirty="0">
              <a:latin typeface="+mj-lt"/>
              <a:ea typeface="Calibri" panose="020F0502020204030204" pitchFamily="34" charset="0"/>
              <a:cs typeface="Times New Roman" panose="02020603050405020304" pitchFamily="18" charset="0"/>
            </a:endParaRPr>
          </a:p>
          <a:p>
            <a:pPr>
              <a:lnSpc>
                <a:spcPct val="107000"/>
              </a:lnSpc>
              <a:spcAft>
                <a:spcPts val="800"/>
              </a:spcAft>
            </a:pPr>
            <a:r>
              <a:rPr lang="cs-CZ" sz="1400" b="1" kern="100" dirty="0">
                <a:effectLst/>
                <a:latin typeface="+mj-lt"/>
                <a:ea typeface="Calibri" panose="020F0502020204030204" pitchFamily="34" charset="0"/>
                <a:cs typeface="Times New Roman" panose="02020603050405020304" pitchFamily="18" charset="0"/>
              </a:rPr>
              <a:t>Thomas </a:t>
            </a:r>
            <a:r>
              <a:rPr lang="cs-CZ" sz="1400" b="1" kern="100" dirty="0" err="1">
                <a:effectLst/>
                <a:latin typeface="+mj-lt"/>
                <a:ea typeface="Calibri" panose="020F0502020204030204" pitchFamily="34" charset="0"/>
                <a:cs typeface="Times New Roman" panose="02020603050405020304" pitchFamily="18" charset="0"/>
              </a:rPr>
              <a:t>Piketty</a:t>
            </a:r>
            <a:endParaRPr lang="cs-CZ" sz="1400" b="1" kern="100" dirty="0">
              <a:effectLst/>
              <a:latin typeface="+mj-lt"/>
              <a:ea typeface="Calibri" panose="020F0502020204030204" pitchFamily="34" charset="0"/>
              <a:cs typeface="Times New Roman" panose="02020603050405020304" pitchFamily="18" charset="0"/>
            </a:endParaRPr>
          </a:p>
          <a:p>
            <a:pPr algn="l"/>
            <a:r>
              <a:rPr lang="cs-CZ" sz="1400" b="1" i="0" u="none" strike="noStrike" dirty="0">
                <a:solidFill>
                  <a:srgbClr val="000000"/>
                </a:solidFill>
                <a:effectLst/>
                <a:latin typeface="+mj-lt"/>
              </a:rPr>
              <a:t>„Nerovnost bohatství a příjmů má tendenci se v kapitalistických ekonomikách zvyšovat, pokud není regulována politickými zásahy</a:t>
            </a:r>
            <a:r>
              <a:rPr lang="cs-CZ" sz="1400" b="0" i="0" u="none" strike="noStrike" dirty="0">
                <a:solidFill>
                  <a:srgbClr val="000000"/>
                </a:solidFill>
                <a:effectLst/>
                <a:latin typeface="+mj-lt"/>
              </a:rPr>
              <a:t>. </a:t>
            </a:r>
            <a:r>
              <a:rPr lang="cs-CZ" sz="1400" b="0" i="0" u="none" strike="noStrike" dirty="0" err="1">
                <a:solidFill>
                  <a:srgbClr val="000000"/>
                </a:solidFill>
                <a:effectLst/>
                <a:latin typeface="+mj-lt"/>
              </a:rPr>
              <a:t>Piketty</a:t>
            </a:r>
            <a:r>
              <a:rPr lang="cs-CZ" sz="1400" b="0" i="0" u="none" strike="noStrike" dirty="0">
                <a:solidFill>
                  <a:srgbClr val="000000"/>
                </a:solidFill>
                <a:effectLst/>
                <a:latin typeface="+mj-lt"/>
              </a:rPr>
              <a:t> argumentuje, že historicky </a:t>
            </a:r>
            <a:r>
              <a:rPr lang="cs-CZ" sz="1400" b="1" i="0" u="none" strike="noStrike" dirty="0">
                <a:solidFill>
                  <a:srgbClr val="000000"/>
                </a:solidFill>
                <a:effectLst/>
                <a:latin typeface="+mj-lt"/>
              </a:rPr>
              <a:t>výnos z kapitálu (</a:t>
            </a:r>
            <a:r>
              <a:rPr lang="cs-CZ" sz="1400" b="1" i="0" u="none" strike="noStrike" dirty="0" err="1">
                <a:solidFill>
                  <a:srgbClr val="000000"/>
                </a:solidFill>
                <a:effectLst/>
                <a:latin typeface="+mj-lt"/>
              </a:rPr>
              <a:t>r</a:t>
            </a:r>
            <a:r>
              <a:rPr lang="cs-CZ" sz="1400" b="1" i="0" u="none" strike="noStrike" dirty="0">
                <a:solidFill>
                  <a:srgbClr val="000000"/>
                </a:solidFill>
                <a:effectLst/>
                <a:latin typeface="+mj-lt"/>
              </a:rPr>
              <a:t>)</a:t>
            </a:r>
            <a:r>
              <a:rPr lang="cs-CZ" sz="1400" b="0" i="0" u="none" strike="noStrike" dirty="0">
                <a:solidFill>
                  <a:srgbClr val="000000"/>
                </a:solidFill>
                <a:effectLst/>
                <a:latin typeface="+mj-lt"/>
              </a:rPr>
              <a:t> bývá vyšší než ekonomický růst (g), tedy že </a:t>
            </a:r>
            <a:r>
              <a:rPr lang="cs-CZ" sz="1400" b="1" i="0" u="none" strike="noStrike" dirty="0" err="1">
                <a:solidFill>
                  <a:srgbClr val="000000"/>
                </a:solidFill>
                <a:effectLst/>
                <a:latin typeface="+mj-lt"/>
              </a:rPr>
              <a:t>r</a:t>
            </a:r>
            <a:r>
              <a:rPr lang="cs-CZ" sz="1400" b="1" i="0" u="none" strike="noStrike" dirty="0">
                <a:solidFill>
                  <a:srgbClr val="000000"/>
                </a:solidFill>
                <a:effectLst/>
                <a:latin typeface="+mj-lt"/>
              </a:rPr>
              <a:t> &gt; g</a:t>
            </a:r>
            <a:r>
              <a:rPr lang="cs-CZ" sz="1400" b="0" i="0" u="none" strike="noStrike" dirty="0">
                <a:solidFill>
                  <a:srgbClr val="000000"/>
                </a:solidFill>
                <a:effectLst/>
                <a:latin typeface="+mj-lt"/>
              </a:rPr>
              <a:t>. To znamená, že bohatí, kteří vlastní kapitál (nemovitosti, akcie, podniky), hromadí bohatství rychleji, než jakým tempem roste ekonomika a mzdy běžných pracujících.</a:t>
            </a:r>
          </a:p>
          <a:p>
            <a:pPr algn="l"/>
            <a:r>
              <a:rPr lang="cs-CZ" sz="1400" b="0" i="0" u="none" strike="noStrike" dirty="0">
                <a:solidFill>
                  <a:srgbClr val="000000"/>
                </a:solidFill>
                <a:effectLst/>
                <a:latin typeface="+mj-lt"/>
              </a:rPr>
              <a:t>Tento mechanismus vede k </a:t>
            </a:r>
            <a:r>
              <a:rPr lang="cs-CZ" sz="1400" b="1" i="0" u="none" strike="noStrike" dirty="0">
                <a:solidFill>
                  <a:srgbClr val="000000"/>
                </a:solidFill>
                <a:effectLst/>
                <a:latin typeface="+mj-lt"/>
              </a:rPr>
              <a:t>prohlubování nerovnosti</a:t>
            </a:r>
            <a:r>
              <a:rPr lang="cs-CZ" sz="1400" b="0" i="0" u="none" strike="noStrike" dirty="0">
                <a:solidFill>
                  <a:srgbClr val="000000"/>
                </a:solidFill>
                <a:effectLst/>
                <a:latin typeface="+mj-lt"/>
              </a:rPr>
              <a:t> a koncentraci bohatství v rukou malé elity, což může ohrozit sociální stabilitu a demokracii. </a:t>
            </a:r>
            <a:r>
              <a:rPr lang="cs-CZ" sz="1400" b="0" i="0" u="none" strike="noStrike" dirty="0" err="1">
                <a:solidFill>
                  <a:srgbClr val="000000"/>
                </a:solidFill>
                <a:effectLst/>
                <a:latin typeface="+mj-lt"/>
              </a:rPr>
              <a:t>Piketty</a:t>
            </a:r>
            <a:r>
              <a:rPr lang="cs-CZ" sz="1400" b="0" i="0" u="none" strike="noStrike" dirty="0">
                <a:solidFill>
                  <a:srgbClr val="000000"/>
                </a:solidFill>
                <a:effectLst/>
                <a:latin typeface="+mj-lt"/>
              </a:rPr>
              <a:t> proto navrhuje </a:t>
            </a:r>
            <a:r>
              <a:rPr lang="cs-CZ" sz="1400" b="1" i="0" u="none" strike="noStrike" dirty="0">
                <a:solidFill>
                  <a:srgbClr val="000000"/>
                </a:solidFill>
                <a:effectLst/>
                <a:latin typeface="+mj-lt"/>
              </a:rPr>
              <a:t>progresivní zdanění majetku a vysokých příjmů</a:t>
            </a:r>
            <a:r>
              <a:rPr lang="cs-CZ" sz="1400" b="0" i="0" u="none" strike="noStrike" dirty="0">
                <a:solidFill>
                  <a:srgbClr val="000000"/>
                </a:solidFill>
                <a:effectLst/>
                <a:latin typeface="+mj-lt"/>
              </a:rPr>
              <a:t>, aby bylo možné tento trend korigovat a zajistit spravedlivější rozdělení bohatství.“</a:t>
            </a:r>
          </a:p>
          <a:p>
            <a:pPr algn="l"/>
            <a:r>
              <a:rPr lang="cs-CZ" sz="1400" dirty="0">
                <a:solidFill>
                  <a:srgbClr val="000000"/>
                </a:solidFill>
                <a:latin typeface="+mj-lt"/>
              </a:rPr>
              <a:t>*</a:t>
            </a:r>
            <a:r>
              <a:rPr lang="cs-CZ" sz="1400" i="1" dirty="0">
                <a:solidFill>
                  <a:srgbClr val="000000"/>
                </a:solidFill>
                <a:latin typeface="+mj-lt"/>
              </a:rPr>
              <a:t>převzato z Chat GPT, zdroj: </a:t>
            </a:r>
            <a:r>
              <a:rPr lang="cs-CZ" sz="1400" i="1" dirty="0" err="1">
                <a:solidFill>
                  <a:srgbClr val="000000"/>
                </a:solidFill>
                <a:latin typeface="+mj-lt"/>
              </a:rPr>
              <a:t>L</a:t>
            </a:r>
            <a:r>
              <a:rPr lang="cs-CZ" sz="1400" b="0" i="1" u="none" strike="noStrike" dirty="0" err="1">
                <a:solidFill>
                  <a:srgbClr val="000000"/>
                </a:solidFill>
                <a:effectLst/>
                <a:latin typeface="+mj-lt"/>
              </a:rPr>
              <a:t>e</a:t>
            </a:r>
            <a:r>
              <a:rPr lang="cs-CZ" sz="1400" b="0" i="1" u="none" strike="noStrike" dirty="0">
                <a:solidFill>
                  <a:srgbClr val="000000"/>
                </a:solidFill>
                <a:effectLst/>
                <a:latin typeface="+mj-lt"/>
              </a:rPr>
              <a:t> </a:t>
            </a:r>
            <a:r>
              <a:rPr lang="cs-CZ" sz="1400" b="0" i="1" u="none" strike="noStrike" dirty="0" err="1">
                <a:solidFill>
                  <a:srgbClr val="000000"/>
                </a:solidFill>
                <a:effectLst/>
                <a:latin typeface="+mj-lt"/>
              </a:rPr>
              <a:t>capital</a:t>
            </a:r>
            <a:r>
              <a:rPr lang="cs-CZ" sz="1400" b="0" i="1" u="none" strike="noStrike" dirty="0">
                <a:solidFill>
                  <a:srgbClr val="000000"/>
                </a:solidFill>
                <a:effectLst/>
                <a:latin typeface="+mj-lt"/>
              </a:rPr>
              <a:t> au </a:t>
            </a:r>
            <a:r>
              <a:rPr lang="cs-CZ" sz="1400" b="0" i="1" u="none" strike="noStrike" dirty="0" err="1">
                <a:solidFill>
                  <a:srgbClr val="000000"/>
                </a:solidFill>
                <a:effectLst/>
                <a:latin typeface="+mj-lt"/>
              </a:rPr>
              <a:t>XXIe</a:t>
            </a:r>
            <a:r>
              <a:rPr lang="cs-CZ" sz="1400" b="0" i="1" u="none" strike="noStrike" dirty="0">
                <a:solidFill>
                  <a:srgbClr val="000000"/>
                </a:solidFill>
                <a:effectLst/>
                <a:latin typeface="+mj-lt"/>
              </a:rPr>
              <a:t> </a:t>
            </a:r>
            <a:r>
              <a:rPr lang="cs-CZ" sz="1400" b="0" i="1" u="none" strike="noStrike" dirty="0" err="1">
                <a:solidFill>
                  <a:srgbClr val="000000"/>
                </a:solidFill>
                <a:effectLst/>
                <a:latin typeface="+mj-lt"/>
              </a:rPr>
              <a:t>siecle</a:t>
            </a:r>
            <a:r>
              <a:rPr lang="cs-CZ" sz="1400" b="0" i="1" u="none" strike="noStrike" dirty="0">
                <a:solidFill>
                  <a:srgbClr val="A6A5A5"/>
                </a:solidFill>
                <a:effectLst/>
                <a:latin typeface="+mj-lt"/>
              </a:rPr>
              <a:t>,</a:t>
            </a:r>
            <a:r>
              <a:rPr lang="cs-CZ" sz="1400" b="0" i="1" u="none" strike="noStrike" dirty="0">
                <a:solidFill>
                  <a:srgbClr val="000000"/>
                </a:solidFill>
                <a:effectLst/>
                <a:latin typeface="+mj-lt"/>
              </a:rPr>
              <a:t> 2013</a:t>
            </a:r>
          </a:p>
          <a:p>
            <a:pPr>
              <a:lnSpc>
                <a:spcPct val="107000"/>
              </a:lnSpc>
              <a:spcAft>
                <a:spcPts val="800"/>
              </a:spcAft>
            </a:pPr>
            <a:endParaRPr lang="cs-CZ" sz="1400" b="1" kern="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pPr lvl="1">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endParaRPr lang="cs-CZ" sz="1400" dirty="0"/>
          </a:p>
          <a:p>
            <a:endParaRPr lang="cs-CZ" sz="1400" dirty="0"/>
          </a:p>
          <a:p>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
        <p:nvSpPr>
          <p:cNvPr id="5" name="TextovéPole 4">
            <a:extLst>
              <a:ext uri="{FF2B5EF4-FFF2-40B4-BE49-F238E27FC236}">
                <a16:creationId xmlns:a16="http://schemas.microsoft.com/office/drawing/2014/main" id="{065AC756-CBE0-FE67-58C6-4216A2D4CA4B}"/>
              </a:ext>
            </a:extLst>
          </p:cNvPr>
          <p:cNvSpPr txBox="1"/>
          <p:nvPr/>
        </p:nvSpPr>
        <p:spPr>
          <a:xfrm>
            <a:off x="2286000" y="3974201"/>
            <a:ext cx="4572000" cy="369332"/>
          </a:xfrm>
          <a:prstGeom prst="rect">
            <a:avLst/>
          </a:prstGeom>
          <a:noFill/>
        </p:spPr>
        <p:txBody>
          <a:bodyPr wrap="square">
            <a:spAutoFit/>
          </a:bodyPr>
          <a:lstStyle/>
          <a:p>
            <a:endParaRPr lang="cs-CZ" dirty="0"/>
          </a:p>
        </p:txBody>
      </p:sp>
    </p:spTree>
    <p:extLst>
      <p:ext uri="{BB962C8B-B14F-4D97-AF65-F5344CB8AC3E}">
        <p14:creationId xmlns:p14="http://schemas.microsoft.com/office/powerpoint/2010/main" val="18749583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A1A66-24E4-D609-7D08-57CA13B0955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CDFDD4F-0EE4-69CC-A4A4-863D507D7010}"/>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aktuální systém soc. zabezpečení</a:t>
            </a:r>
          </a:p>
        </p:txBody>
      </p:sp>
      <p:sp>
        <p:nvSpPr>
          <p:cNvPr id="3" name="Zástupný symbol pro obsah 2">
            <a:extLst>
              <a:ext uri="{FF2B5EF4-FFF2-40B4-BE49-F238E27FC236}">
                <a16:creationId xmlns:a16="http://schemas.microsoft.com/office/drawing/2014/main" id="{B48FE0B6-8FBE-65C5-59CE-5606B875289D}"/>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A25E3E15-9843-CE84-997A-EEDF34605E67}"/>
              </a:ext>
            </a:extLst>
          </p:cNvPr>
          <p:cNvSpPr txBox="1"/>
          <p:nvPr/>
        </p:nvSpPr>
        <p:spPr>
          <a:xfrm>
            <a:off x="479685" y="1034320"/>
            <a:ext cx="7135318" cy="9241761"/>
          </a:xfrm>
          <a:prstGeom prst="rect">
            <a:avLst/>
          </a:prstGeom>
          <a:noFill/>
        </p:spPr>
        <p:txBody>
          <a:bodyPr wrap="square" rtlCol="0">
            <a:spAutoFit/>
          </a:bodyPr>
          <a:lstStyle/>
          <a:p>
            <a:pPr algn="just">
              <a:tabLst>
                <a:tab pos="1828800" algn="l"/>
              </a:tabLst>
            </a:pPr>
            <a:r>
              <a:rPr lang="cs-CZ" sz="1400" dirty="0"/>
              <a:t>Systém práva sociálního zabezpečení</a:t>
            </a:r>
          </a:p>
          <a:p>
            <a:pPr marL="342900" lvl="0" indent="-342900" algn="just">
              <a:lnSpc>
                <a:spcPct val="115000"/>
              </a:lnSpc>
              <a:buFont typeface="Calibri" panose="020F0502020204030204" pitchFamily="34" charset="0"/>
              <a:buChar char="-"/>
              <a:tabLst>
                <a:tab pos="2447925" algn="l"/>
              </a:tabLst>
            </a:pPr>
            <a:r>
              <a:rPr lang="cs-CZ" sz="1400" b="1" dirty="0"/>
              <a:t>Sociální pojištění</a:t>
            </a:r>
          </a:p>
          <a:p>
            <a:pPr marL="742950" lvl="1" indent="-285750" algn="just">
              <a:lnSpc>
                <a:spcPct val="115000"/>
              </a:lnSpc>
              <a:buFont typeface="Courier New" panose="02070309020205020404" pitchFamily="49" charset="0"/>
              <a:buChar char="o"/>
              <a:tabLst>
                <a:tab pos="2447925" algn="l"/>
              </a:tabLst>
            </a:pPr>
            <a:r>
              <a:rPr lang="cs-CZ" sz="1400" dirty="0"/>
              <a:t>Zdravotní</a:t>
            </a:r>
          </a:p>
          <a:p>
            <a:pPr marL="742950" lvl="1" indent="-285750" algn="just">
              <a:lnSpc>
                <a:spcPct val="115000"/>
              </a:lnSpc>
              <a:buFont typeface="Courier New" panose="02070309020205020404" pitchFamily="49" charset="0"/>
              <a:buChar char="o"/>
              <a:tabLst>
                <a:tab pos="2447925" algn="l"/>
              </a:tabLst>
            </a:pPr>
            <a:r>
              <a:rPr lang="cs-CZ" sz="1400" dirty="0"/>
              <a:t>Nemocenské</a:t>
            </a:r>
          </a:p>
          <a:p>
            <a:pPr marL="742950" lvl="1" indent="-285750" algn="just">
              <a:lnSpc>
                <a:spcPct val="115000"/>
              </a:lnSpc>
              <a:buFont typeface="Courier New" panose="02070309020205020404" pitchFamily="49" charset="0"/>
              <a:buChar char="o"/>
              <a:tabLst>
                <a:tab pos="2447925" algn="l"/>
              </a:tabLst>
            </a:pPr>
            <a:r>
              <a:rPr lang="cs-CZ" sz="1400" dirty="0"/>
              <a:t>Důchodové</a:t>
            </a:r>
          </a:p>
          <a:p>
            <a:pPr marL="742950" lvl="1" indent="-285750" algn="just">
              <a:lnSpc>
                <a:spcPct val="115000"/>
              </a:lnSpc>
              <a:buFont typeface="Courier New" panose="02070309020205020404" pitchFamily="49" charset="0"/>
              <a:buChar char="o"/>
              <a:tabLst>
                <a:tab pos="2447925" algn="l"/>
              </a:tabLst>
            </a:pPr>
            <a:r>
              <a:rPr lang="cs-CZ" sz="1400" dirty="0"/>
              <a:t>Úrazové (povinnost pojištění zaměstnavatele)</a:t>
            </a:r>
          </a:p>
          <a:p>
            <a:pPr marL="342900" lvl="0" indent="-342900" algn="just">
              <a:lnSpc>
                <a:spcPct val="115000"/>
              </a:lnSpc>
              <a:buFont typeface="Calibri" panose="020F0502020204030204" pitchFamily="34" charset="0"/>
              <a:buChar char="-"/>
              <a:tabLst>
                <a:tab pos="2447925" algn="l"/>
              </a:tabLst>
            </a:pPr>
            <a:r>
              <a:rPr lang="cs-CZ" sz="1400" b="1" dirty="0"/>
              <a:t>Státní zaopatření</a:t>
            </a:r>
          </a:p>
          <a:p>
            <a:pPr marL="742950" lvl="1" indent="-285750" algn="just">
              <a:lnSpc>
                <a:spcPct val="115000"/>
              </a:lnSpc>
              <a:buFont typeface="Courier New" panose="02070309020205020404" pitchFamily="49" charset="0"/>
              <a:buChar char="o"/>
              <a:tabLst>
                <a:tab pos="2447925" algn="l"/>
              </a:tabLst>
            </a:pPr>
            <a:r>
              <a:rPr lang="cs-CZ" sz="1400" dirty="0"/>
              <a:t>Státní sociální podpora</a:t>
            </a:r>
          </a:p>
          <a:p>
            <a:pPr marL="742950" lvl="1" indent="-285750" algn="just">
              <a:lnSpc>
                <a:spcPct val="115000"/>
              </a:lnSpc>
              <a:buFont typeface="Courier New" panose="02070309020205020404" pitchFamily="49" charset="0"/>
              <a:buChar char="o"/>
              <a:tabLst>
                <a:tab pos="2447925" algn="l"/>
              </a:tabLst>
            </a:pPr>
            <a:r>
              <a:rPr lang="cs-CZ" sz="1400" dirty="0"/>
              <a:t>Dávky pěstounské péče</a:t>
            </a:r>
          </a:p>
          <a:p>
            <a:pPr marL="742950" lvl="1" indent="-285750" algn="just">
              <a:lnSpc>
                <a:spcPct val="115000"/>
              </a:lnSpc>
              <a:buFont typeface="Courier New" panose="02070309020205020404" pitchFamily="49" charset="0"/>
              <a:buChar char="o"/>
              <a:tabLst>
                <a:tab pos="2447925" algn="l"/>
              </a:tabLst>
            </a:pPr>
            <a:r>
              <a:rPr lang="cs-CZ" sz="1400" dirty="0"/>
              <a:t>Zajištění v nezaměstnanosti</a:t>
            </a:r>
          </a:p>
          <a:p>
            <a:pPr marL="342900" lvl="0" indent="-342900" algn="just">
              <a:lnSpc>
                <a:spcPct val="115000"/>
              </a:lnSpc>
              <a:buFont typeface="Calibri" panose="020F0502020204030204" pitchFamily="34" charset="0"/>
              <a:buChar char="-"/>
              <a:tabLst>
                <a:tab pos="2447925" algn="l"/>
              </a:tabLst>
            </a:pPr>
            <a:r>
              <a:rPr lang="cs-CZ" sz="1400" b="1" dirty="0"/>
              <a:t>Sociální pomoc</a:t>
            </a:r>
          </a:p>
          <a:p>
            <a:pPr marL="742950" lvl="1" indent="-285750" algn="just">
              <a:lnSpc>
                <a:spcPct val="115000"/>
              </a:lnSpc>
              <a:buFont typeface="Courier New" panose="02070309020205020404" pitchFamily="49" charset="0"/>
              <a:buChar char="o"/>
              <a:tabLst>
                <a:tab pos="2447925" algn="l"/>
              </a:tabLst>
            </a:pPr>
            <a:r>
              <a:rPr lang="cs-CZ" sz="1400" dirty="0"/>
              <a:t>Pomoc v hmotné nouzi</a:t>
            </a:r>
          </a:p>
          <a:p>
            <a:pPr marL="742950" lvl="1" indent="-285750" algn="just">
              <a:lnSpc>
                <a:spcPct val="115000"/>
              </a:lnSpc>
              <a:buFont typeface="Courier New" panose="02070309020205020404" pitchFamily="49" charset="0"/>
              <a:buChar char="o"/>
              <a:tabLst>
                <a:tab pos="2447925" algn="l"/>
              </a:tabLst>
            </a:pPr>
            <a:r>
              <a:rPr lang="cs-CZ" sz="1400" dirty="0"/>
              <a:t>Dávky osobám se zdravotním postižením</a:t>
            </a:r>
          </a:p>
          <a:p>
            <a:pPr marL="742950" lvl="1" indent="-285750" algn="just">
              <a:lnSpc>
                <a:spcPct val="115000"/>
              </a:lnSpc>
              <a:buFont typeface="Courier New" panose="02070309020205020404" pitchFamily="49" charset="0"/>
              <a:buChar char="o"/>
              <a:tabLst>
                <a:tab pos="2447925" algn="l"/>
              </a:tabLst>
            </a:pPr>
            <a:r>
              <a:rPr lang="cs-CZ" sz="1400" dirty="0"/>
              <a:t>Sociální služby</a:t>
            </a:r>
          </a:p>
          <a:p>
            <a:pPr>
              <a:lnSpc>
                <a:spcPct val="107000"/>
              </a:lnSpc>
            </a:pPr>
            <a:endParaRPr lang="cs-CZ" sz="1400" dirty="0"/>
          </a:p>
          <a:p>
            <a:pPr>
              <a:lnSpc>
                <a:spcPct val="107000"/>
              </a:lnSpc>
            </a:pPr>
            <a:endParaRPr lang="cs-CZ" sz="1400" dirty="0">
              <a:effectLst/>
              <a:latin typeface="+mj-lt"/>
              <a:ea typeface="Calibri" panose="020F0502020204030204" pitchFamily="34" charset="0"/>
              <a:cs typeface="Times New Roman" panose="02020603050405020304" pitchFamily="18" charset="0"/>
            </a:endParaRPr>
          </a:p>
          <a:p>
            <a:pPr lvl="1">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endParaRPr lang="cs-CZ" sz="1400" dirty="0"/>
          </a:p>
          <a:p>
            <a:endParaRPr lang="cs-CZ" sz="1400" dirty="0"/>
          </a:p>
          <a:p>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
        <p:nvSpPr>
          <p:cNvPr id="5" name="TextovéPole 4">
            <a:extLst>
              <a:ext uri="{FF2B5EF4-FFF2-40B4-BE49-F238E27FC236}">
                <a16:creationId xmlns:a16="http://schemas.microsoft.com/office/drawing/2014/main" id="{16F528C6-CF45-9AA4-449D-2BF20FA83003}"/>
              </a:ext>
            </a:extLst>
          </p:cNvPr>
          <p:cNvSpPr txBox="1"/>
          <p:nvPr/>
        </p:nvSpPr>
        <p:spPr>
          <a:xfrm>
            <a:off x="2286000" y="3974201"/>
            <a:ext cx="4572000" cy="369332"/>
          </a:xfrm>
          <a:prstGeom prst="rect">
            <a:avLst/>
          </a:prstGeom>
          <a:noFill/>
        </p:spPr>
        <p:txBody>
          <a:bodyPr wrap="square">
            <a:spAutoFit/>
          </a:bodyPr>
          <a:lstStyle/>
          <a:p>
            <a:endParaRPr lang="cs-CZ" dirty="0"/>
          </a:p>
        </p:txBody>
      </p:sp>
    </p:spTree>
    <p:extLst>
      <p:ext uri="{BB962C8B-B14F-4D97-AF65-F5344CB8AC3E}">
        <p14:creationId xmlns:p14="http://schemas.microsoft.com/office/powerpoint/2010/main" val="371783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56042-1DF9-F446-52EE-79A1D214147A}"/>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42EE027-655A-20A3-7DB8-934CED88D2C7}"/>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aktuální systém soc. zabezpečení</a:t>
            </a:r>
          </a:p>
        </p:txBody>
      </p:sp>
      <p:sp>
        <p:nvSpPr>
          <p:cNvPr id="3" name="Zástupný symbol pro obsah 2">
            <a:extLst>
              <a:ext uri="{FF2B5EF4-FFF2-40B4-BE49-F238E27FC236}">
                <a16:creationId xmlns:a16="http://schemas.microsoft.com/office/drawing/2014/main" id="{8424DB4A-2E40-9F7D-CEB6-1EB2EF8B9590}"/>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46B29C51-CC1C-8168-52FC-DE7926335E2A}"/>
              </a:ext>
            </a:extLst>
          </p:cNvPr>
          <p:cNvSpPr txBox="1"/>
          <p:nvPr/>
        </p:nvSpPr>
        <p:spPr>
          <a:xfrm>
            <a:off x="479685" y="1034320"/>
            <a:ext cx="7135318" cy="5805435"/>
          </a:xfrm>
          <a:prstGeom prst="rect">
            <a:avLst/>
          </a:prstGeom>
          <a:noFill/>
        </p:spPr>
        <p:txBody>
          <a:bodyPr wrap="square" rtlCol="0">
            <a:spAutoFit/>
          </a:bodyPr>
          <a:lstStyle/>
          <a:p>
            <a:pPr>
              <a:lnSpc>
                <a:spcPct val="107000"/>
              </a:lnSpc>
            </a:pPr>
            <a:endParaRPr lang="cs-CZ" sz="1400" dirty="0"/>
          </a:p>
          <a:p>
            <a:pPr>
              <a:lnSpc>
                <a:spcPct val="107000"/>
              </a:lnSpc>
            </a:pPr>
            <a:endParaRPr lang="cs-CZ" sz="1400" dirty="0">
              <a:effectLst/>
              <a:latin typeface="+mj-lt"/>
              <a:ea typeface="Calibri" panose="020F0502020204030204" pitchFamily="34" charset="0"/>
              <a:cs typeface="Times New Roman" panose="02020603050405020304" pitchFamily="18" charset="0"/>
            </a:endParaRPr>
          </a:p>
          <a:p>
            <a:pPr lvl="1">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endParaRPr lang="cs-CZ" sz="1400" dirty="0"/>
          </a:p>
          <a:p>
            <a:endParaRPr lang="cs-CZ" sz="1400" dirty="0"/>
          </a:p>
          <a:p>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
        <p:nvSpPr>
          <p:cNvPr id="5" name="TextovéPole 4">
            <a:extLst>
              <a:ext uri="{FF2B5EF4-FFF2-40B4-BE49-F238E27FC236}">
                <a16:creationId xmlns:a16="http://schemas.microsoft.com/office/drawing/2014/main" id="{4AFCF591-3DE3-CFB3-18D9-7355A5344D02}"/>
              </a:ext>
            </a:extLst>
          </p:cNvPr>
          <p:cNvSpPr txBox="1"/>
          <p:nvPr/>
        </p:nvSpPr>
        <p:spPr>
          <a:xfrm>
            <a:off x="2286000" y="3974201"/>
            <a:ext cx="4572000" cy="369332"/>
          </a:xfrm>
          <a:prstGeom prst="rect">
            <a:avLst/>
          </a:prstGeom>
          <a:noFill/>
        </p:spPr>
        <p:txBody>
          <a:bodyPr wrap="square">
            <a:spAutoFit/>
          </a:bodyPr>
          <a:lstStyle/>
          <a:p>
            <a:endParaRPr lang="cs-CZ" dirty="0"/>
          </a:p>
        </p:txBody>
      </p:sp>
      <p:graphicFrame>
        <p:nvGraphicFramePr>
          <p:cNvPr id="4" name="Tabulka 3">
            <a:extLst>
              <a:ext uri="{FF2B5EF4-FFF2-40B4-BE49-F238E27FC236}">
                <a16:creationId xmlns:a16="http://schemas.microsoft.com/office/drawing/2014/main" id="{BD5F6435-3601-3032-4C0B-663070EB793E}"/>
              </a:ext>
            </a:extLst>
          </p:cNvPr>
          <p:cNvGraphicFramePr>
            <a:graphicFrameLocks noGrp="1"/>
          </p:cNvGraphicFramePr>
          <p:nvPr>
            <p:extLst>
              <p:ext uri="{D42A27DB-BD31-4B8C-83A1-F6EECF244321}">
                <p14:modId xmlns:p14="http://schemas.microsoft.com/office/powerpoint/2010/main" val="3330545088"/>
              </p:ext>
            </p:extLst>
          </p:nvPr>
        </p:nvGraphicFramePr>
        <p:xfrm>
          <a:off x="479685" y="876193"/>
          <a:ext cx="7311504" cy="4111541"/>
        </p:xfrm>
        <a:graphic>
          <a:graphicData uri="http://schemas.openxmlformats.org/drawingml/2006/table">
            <a:tbl>
              <a:tblPr firstRow="1" bandRow="1">
                <a:tableStyleId>{7DF18680-E054-41AD-8BC1-D1AEF772440D}</a:tableStyleId>
              </a:tblPr>
              <a:tblGrid>
                <a:gridCol w="1499427">
                  <a:extLst>
                    <a:ext uri="{9D8B030D-6E8A-4147-A177-3AD203B41FA5}">
                      <a16:colId xmlns:a16="http://schemas.microsoft.com/office/drawing/2014/main" val="2235524611"/>
                    </a:ext>
                  </a:extLst>
                </a:gridCol>
                <a:gridCol w="1941535">
                  <a:extLst>
                    <a:ext uri="{9D8B030D-6E8A-4147-A177-3AD203B41FA5}">
                      <a16:colId xmlns:a16="http://schemas.microsoft.com/office/drawing/2014/main" val="3506635074"/>
                    </a:ext>
                  </a:extLst>
                </a:gridCol>
                <a:gridCol w="3870542">
                  <a:extLst>
                    <a:ext uri="{9D8B030D-6E8A-4147-A177-3AD203B41FA5}">
                      <a16:colId xmlns:a16="http://schemas.microsoft.com/office/drawing/2014/main" val="3904278301"/>
                    </a:ext>
                  </a:extLst>
                </a:gridCol>
              </a:tblGrid>
              <a:tr h="338248">
                <a:tc>
                  <a:txBody>
                    <a:bodyPr/>
                    <a:lstStyle/>
                    <a:p>
                      <a:r>
                        <a:rPr lang="cs-CZ" sz="1200" dirty="0"/>
                        <a:t>Odvětví SZ</a:t>
                      </a:r>
                    </a:p>
                  </a:txBody>
                  <a:tcPr/>
                </a:tc>
                <a:tc>
                  <a:txBody>
                    <a:bodyPr/>
                    <a:lstStyle/>
                    <a:p>
                      <a:r>
                        <a:rPr lang="cs-CZ" sz="1200" dirty="0"/>
                        <a:t>Subsystém</a:t>
                      </a:r>
                    </a:p>
                  </a:txBody>
                  <a:tcPr/>
                </a:tc>
                <a:tc>
                  <a:txBody>
                    <a:bodyPr/>
                    <a:lstStyle/>
                    <a:p>
                      <a:r>
                        <a:rPr lang="cs-CZ" sz="1200" dirty="0"/>
                        <a:t>Norma</a:t>
                      </a:r>
                    </a:p>
                  </a:txBody>
                  <a:tcPr/>
                </a:tc>
                <a:extLst>
                  <a:ext uri="{0D108BD9-81ED-4DB2-BD59-A6C34878D82A}">
                    <a16:rowId xmlns:a16="http://schemas.microsoft.com/office/drawing/2014/main" val="964117705"/>
                  </a:ext>
                </a:extLst>
              </a:tr>
              <a:tr h="750634">
                <a:tc>
                  <a:txBody>
                    <a:bodyPr/>
                    <a:lstStyle/>
                    <a:p>
                      <a:r>
                        <a:rPr lang="cs-CZ" sz="1200" b="1" dirty="0"/>
                        <a:t>Sociální pojištění</a:t>
                      </a:r>
                    </a:p>
                  </a:txBody>
                  <a:tcPr/>
                </a:tc>
                <a:tc>
                  <a:txBody>
                    <a:bodyPr/>
                    <a:lstStyle/>
                    <a:p>
                      <a:r>
                        <a:rPr lang="cs-CZ" sz="1200" dirty="0"/>
                        <a:t>Důchodové pojištění</a:t>
                      </a:r>
                    </a:p>
                  </a:txBody>
                  <a:tcPr/>
                </a:tc>
                <a:tc>
                  <a:txBody>
                    <a:bodyPr/>
                    <a:lstStyle/>
                    <a:p>
                      <a:r>
                        <a:rPr lang="cs-CZ" sz="1200" dirty="0"/>
                        <a:t>Z o důchodovém pojištění, o organizaci a provádění soc. </a:t>
                      </a:r>
                      <a:r>
                        <a:rPr lang="cs-CZ" sz="1200" dirty="0" err="1"/>
                        <a:t>zabezp</a:t>
                      </a:r>
                      <a:r>
                        <a:rPr lang="cs-CZ" sz="1200" dirty="0"/>
                        <a:t>., o pojistném, o penzijním připojištění</a:t>
                      </a:r>
                    </a:p>
                  </a:txBody>
                  <a:tcPr/>
                </a:tc>
                <a:extLst>
                  <a:ext uri="{0D108BD9-81ED-4DB2-BD59-A6C34878D82A}">
                    <a16:rowId xmlns:a16="http://schemas.microsoft.com/office/drawing/2014/main" val="802180062"/>
                  </a:ext>
                </a:extLst>
              </a:tr>
              <a:tr h="423462">
                <a:tc>
                  <a:txBody>
                    <a:bodyPr/>
                    <a:lstStyle/>
                    <a:p>
                      <a:endParaRPr lang="cs-CZ" sz="1200" dirty="0"/>
                    </a:p>
                  </a:txBody>
                  <a:tcPr/>
                </a:tc>
                <a:tc>
                  <a:txBody>
                    <a:bodyPr/>
                    <a:lstStyle/>
                    <a:p>
                      <a:r>
                        <a:rPr lang="cs-CZ" sz="1200" dirty="0"/>
                        <a:t>Nemocenské pojištění</a:t>
                      </a:r>
                    </a:p>
                  </a:txBody>
                  <a:tcPr/>
                </a:tc>
                <a:tc>
                  <a:txBody>
                    <a:bodyPr/>
                    <a:lstStyle/>
                    <a:p>
                      <a:r>
                        <a:rPr lang="cs-CZ" sz="1200" dirty="0"/>
                        <a:t>o nemocenském pojištění, o pojistném na soc. zabezpečení</a:t>
                      </a:r>
                    </a:p>
                  </a:txBody>
                  <a:tcPr/>
                </a:tc>
                <a:extLst>
                  <a:ext uri="{0D108BD9-81ED-4DB2-BD59-A6C34878D82A}">
                    <a16:rowId xmlns:a16="http://schemas.microsoft.com/office/drawing/2014/main" val="629447478"/>
                  </a:ext>
                </a:extLst>
              </a:tr>
              <a:tr h="338248">
                <a:tc>
                  <a:txBody>
                    <a:bodyPr/>
                    <a:lstStyle/>
                    <a:p>
                      <a:endParaRPr lang="cs-CZ" sz="1200" dirty="0"/>
                    </a:p>
                  </a:txBody>
                  <a:tcPr/>
                </a:tc>
                <a:tc>
                  <a:txBody>
                    <a:bodyPr/>
                    <a:lstStyle/>
                    <a:p>
                      <a:r>
                        <a:rPr lang="cs-CZ" sz="1200" dirty="0"/>
                        <a:t>Zdravotní pojištění</a:t>
                      </a:r>
                    </a:p>
                  </a:txBody>
                  <a:tcPr/>
                </a:tc>
                <a:tc>
                  <a:txBody>
                    <a:bodyPr/>
                    <a:lstStyle/>
                    <a:p>
                      <a:r>
                        <a:rPr lang="cs-CZ" sz="1200" dirty="0"/>
                        <a:t>o VZP a další</a:t>
                      </a:r>
                    </a:p>
                  </a:txBody>
                  <a:tcPr/>
                </a:tc>
                <a:extLst>
                  <a:ext uri="{0D108BD9-81ED-4DB2-BD59-A6C34878D82A}">
                    <a16:rowId xmlns:a16="http://schemas.microsoft.com/office/drawing/2014/main" val="2907983852"/>
                  </a:ext>
                </a:extLst>
              </a:tr>
              <a:tr h="417019">
                <a:tc>
                  <a:txBody>
                    <a:bodyPr/>
                    <a:lstStyle/>
                    <a:p>
                      <a:r>
                        <a:rPr lang="cs-CZ" sz="1200" b="1" dirty="0"/>
                        <a:t>Státní zaopatření</a:t>
                      </a:r>
                    </a:p>
                  </a:txBody>
                  <a:tcPr/>
                </a:tc>
                <a:tc>
                  <a:txBody>
                    <a:bodyPr/>
                    <a:lstStyle/>
                    <a:p>
                      <a:r>
                        <a:rPr lang="cs-CZ" sz="1200" dirty="0"/>
                        <a:t>Státní sociální podpora</a:t>
                      </a:r>
                    </a:p>
                  </a:txBody>
                  <a:tcPr/>
                </a:tc>
                <a:tc>
                  <a:txBody>
                    <a:bodyPr/>
                    <a:lstStyle/>
                    <a:p>
                      <a:r>
                        <a:rPr lang="cs-CZ" sz="1200" dirty="0"/>
                        <a:t>o státní soc. podpoře, o životním a existenčním minimu</a:t>
                      </a:r>
                    </a:p>
                  </a:txBody>
                  <a:tcPr/>
                </a:tc>
                <a:extLst>
                  <a:ext uri="{0D108BD9-81ED-4DB2-BD59-A6C34878D82A}">
                    <a16:rowId xmlns:a16="http://schemas.microsoft.com/office/drawing/2014/main" val="56926064"/>
                  </a:ext>
                </a:extLst>
              </a:tr>
              <a:tr h="338248">
                <a:tc>
                  <a:txBody>
                    <a:bodyPr/>
                    <a:lstStyle/>
                    <a:p>
                      <a:endParaRPr lang="cs-CZ" sz="1200" dirty="0"/>
                    </a:p>
                  </a:txBody>
                  <a:tcPr/>
                </a:tc>
                <a:tc>
                  <a:txBody>
                    <a:bodyPr/>
                    <a:lstStyle/>
                    <a:p>
                      <a:r>
                        <a:rPr lang="cs-CZ" sz="1200" dirty="0"/>
                        <a:t>Pěstounské dávky</a:t>
                      </a:r>
                    </a:p>
                  </a:txBody>
                  <a:tcPr/>
                </a:tc>
                <a:tc>
                  <a:txBody>
                    <a:bodyPr/>
                    <a:lstStyle/>
                    <a:p>
                      <a:r>
                        <a:rPr lang="cs-CZ" sz="1200" dirty="0"/>
                        <a:t>o soc.-</a:t>
                      </a:r>
                      <a:r>
                        <a:rPr lang="cs-CZ" sz="1200" dirty="0" err="1"/>
                        <a:t>pr</a:t>
                      </a:r>
                      <a:r>
                        <a:rPr lang="cs-CZ" sz="1200" dirty="0"/>
                        <a:t>. ochraně dětí</a:t>
                      </a:r>
                    </a:p>
                  </a:txBody>
                  <a:tcPr/>
                </a:tc>
                <a:extLst>
                  <a:ext uri="{0D108BD9-81ED-4DB2-BD59-A6C34878D82A}">
                    <a16:rowId xmlns:a16="http://schemas.microsoft.com/office/drawing/2014/main" val="1987005285"/>
                  </a:ext>
                </a:extLst>
              </a:tr>
              <a:tr h="338248">
                <a:tc>
                  <a:txBody>
                    <a:bodyPr/>
                    <a:lstStyle/>
                    <a:p>
                      <a:endParaRPr lang="cs-CZ" sz="1200"/>
                    </a:p>
                  </a:txBody>
                  <a:tcPr/>
                </a:tc>
                <a:tc>
                  <a:txBody>
                    <a:bodyPr/>
                    <a:lstStyle/>
                    <a:p>
                      <a:r>
                        <a:rPr lang="cs-CZ" sz="1200" dirty="0"/>
                        <a:t>Zaměstnanost</a:t>
                      </a:r>
                    </a:p>
                  </a:txBody>
                  <a:tcPr/>
                </a:tc>
                <a:tc>
                  <a:txBody>
                    <a:bodyPr/>
                    <a:lstStyle/>
                    <a:p>
                      <a:r>
                        <a:rPr lang="cs-CZ" sz="1200" dirty="0"/>
                        <a:t>o zaměstnanosti, o ÚP ČR</a:t>
                      </a:r>
                    </a:p>
                  </a:txBody>
                  <a:tcPr/>
                </a:tc>
                <a:extLst>
                  <a:ext uri="{0D108BD9-81ED-4DB2-BD59-A6C34878D82A}">
                    <a16:rowId xmlns:a16="http://schemas.microsoft.com/office/drawing/2014/main" val="2129223509"/>
                  </a:ext>
                </a:extLst>
              </a:tr>
              <a:tr h="338248">
                <a:tc>
                  <a:txBody>
                    <a:bodyPr/>
                    <a:lstStyle/>
                    <a:p>
                      <a:r>
                        <a:rPr lang="cs-CZ" sz="1200" b="1" dirty="0"/>
                        <a:t>Sociální pomoc</a:t>
                      </a:r>
                    </a:p>
                  </a:txBody>
                  <a:tcPr/>
                </a:tc>
                <a:tc>
                  <a:txBody>
                    <a:bodyPr/>
                    <a:lstStyle/>
                    <a:p>
                      <a:r>
                        <a:rPr lang="cs-CZ" sz="1200" dirty="0"/>
                        <a:t>Pomoc v hmotné nouzi</a:t>
                      </a:r>
                    </a:p>
                  </a:txBody>
                  <a:tcPr/>
                </a:tc>
                <a:tc>
                  <a:txBody>
                    <a:bodyPr/>
                    <a:lstStyle/>
                    <a:p>
                      <a:r>
                        <a:rPr lang="cs-CZ" sz="1200" dirty="0"/>
                        <a:t>o pomoci v hmotné nouzi, o životním a existenčním minimu</a:t>
                      </a:r>
                    </a:p>
                  </a:txBody>
                  <a:tcPr/>
                </a:tc>
                <a:extLst>
                  <a:ext uri="{0D108BD9-81ED-4DB2-BD59-A6C34878D82A}">
                    <a16:rowId xmlns:a16="http://schemas.microsoft.com/office/drawing/2014/main" val="1981079245"/>
                  </a:ext>
                </a:extLst>
              </a:tr>
              <a:tr h="338248">
                <a:tc>
                  <a:txBody>
                    <a:bodyPr/>
                    <a:lstStyle/>
                    <a:p>
                      <a:endParaRPr lang="cs-CZ" sz="1200"/>
                    </a:p>
                  </a:txBody>
                  <a:tcPr/>
                </a:tc>
                <a:tc>
                  <a:txBody>
                    <a:bodyPr/>
                    <a:lstStyle/>
                    <a:p>
                      <a:r>
                        <a:rPr lang="cs-CZ" sz="1200" dirty="0"/>
                        <a:t>Dávky pro osoby se ZP</a:t>
                      </a:r>
                    </a:p>
                  </a:txBody>
                  <a:tcPr/>
                </a:tc>
                <a:tc>
                  <a:txBody>
                    <a:bodyPr/>
                    <a:lstStyle/>
                    <a:p>
                      <a:r>
                        <a:rPr lang="cs-CZ" sz="1200" dirty="0"/>
                        <a:t>o poskytování dávek osobám se zdrav. postižením</a:t>
                      </a:r>
                    </a:p>
                  </a:txBody>
                  <a:tcPr/>
                </a:tc>
                <a:extLst>
                  <a:ext uri="{0D108BD9-81ED-4DB2-BD59-A6C34878D82A}">
                    <a16:rowId xmlns:a16="http://schemas.microsoft.com/office/drawing/2014/main" val="2987227814"/>
                  </a:ext>
                </a:extLst>
              </a:tr>
              <a:tr h="338248">
                <a:tc>
                  <a:txBody>
                    <a:bodyPr/>
                    <a:lstStyle/>
                    <a:p>
                      <a:endParaRPr lang="cs-CZ" sz="1200"/>
                    </a:p>
                  </a:txBody>
                  <a:tcPr/>
                </a:tc>
                <a:tc>
                  <a:txBody>
                    <a:bodyPr/>
                    <a:lstStyle/>
                    <a:p>
                      <a:r>
                        <a:rPr lang="cs-CZ" sz="1200" dirty="0"/>
                        <a:t>Sociální služby</a:t>
                      </a:r>
                    </a:p>
                  </a:txBody>
                  <a:tcPr/>
                </a:tc>
                <a:tc>
                  <a:txBody>
                    <a:bodyPr/>
                    <a:lstStyle/>
                    <a:p>
                      <a:r>
                        <a:rPr lang="cs-CZ" sz="1200" dirty="0"/>
                        <a:t>o soc. službách</a:t>
                      </a:r>
                    </a:p>
                  </a:txBody>
                  <a:tcPr/>
                </a:tc>
                <a:extLst>
                  <a:ext uri="{0D108BD9-81ED-4DB2-BD59-A6C34878D82A}">
                    <a16:rowId xmlns:a16="http://schemas.microsoft.com/office/drawing/2014/main" val="2634308611"/>
                  </a:ext>
                </a:extLst>
              </a:tr>
            </a:tbl>
          </a:graphicData>
        </a:graphic>
      </p:graphicFrame>
    </p:spTree>
    <p:extLst>
      <p:ext uri="{BB962C8B-B14F-4D97-AF65-F5344CB8AC3E}">
        <p14:creationId xmlns:p14="http://schemas.microsoft.com/office/powerpoint/2010/main" val="23644653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96E922-84AD-1EF0-383B-928B8DDA6B3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59CA0ED-757F-E012-F3D2-868A17D74FEF}"/>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aktuální systém soc. zabezpečení</a:t>
            </a:r>
          </a:p>
        </p:txBody>
      </p:sp>
      <p:sp>
        <p:nvSpPr>
          <p:cNvPr id="3" name="Zástupný symbol pro obsah 2">
            <a:extLst>
              <a:ext uri="{FF2B5EF4-FFF2-40B4-BE49-F238E27FC236}">
                <a16:creationId xmlns:a16="http://schemas.microsoft.com/office/drawing/2014/main" id="{D433CEAA-12EC-FF3B-9202-FEB780C1D545}"/>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5AE2E893-8EA0-3121-BB61-3AD1DFFC6C4F}"/>
              </a:ext>
            </a:extLst>
          </p:cNvPr>
          <p:cNvSpPr txBox="1"/>
          <p:nvPr/>
        </p:nvSpPr>
        <p:spPr>
          <a:xfrm>
            <a:off x="479685" y="1034320"/>
            <a:ext cx="7135318" cy="7854714"/>
          </a:xfrm>
          <a:prstGeom prst="rect">
            <a:avLst/>
          </a:prstGeom>
          <a:noFill/>
        </p:spPr>
        <p:txBody>
          <a:bodyPr wrap="square" rtlCol="0">
            <a:spAutoFit/>
          </a:bodyPr>
          <a:lstStyle/>
          <a:p>
            <a:pPr>
              <a:lnSpc>
                <a:spcPct val="107000"/>
              </a:lnSpc>
              <a:spcAft>
                <a:spcPts val="800"/>
              </a:spcAft>
            </a:pPr>
            <a:r>
              <a:rPr lang="cs-CZ" sz="1400" b="1" kern="100" dirty="0">
                <a:effectLst/>
                <a:latin typeface="+mj-lt"/>
                <a:ea typeface="Calibri" panose="020F0502020204030204" pitchFamily="34" charset="0"/>
                <a:cs typeface="Times New Roman" panose="02020603050405020304" pitchFamily="18" charset="0"/>
              </a:rPr>
              <a:t>Koncepce sociální politiky</a:t>
            </a:r>
            <a:endParaRPr lang="cs-CZ" sz="1400" kern="100" dirty="0">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cs-CZ" sz="1400" dirty="0">
                <a:effectLst/>
                <a:latin typeface="+mj-lt"/>
                <a:ea typeface="Calibri" panose="020F0502020204030204" pitchFamily="34" charset="0"/>
                <a:cs typeface="Times New Roman" panose="02020603050405020304" pitchFamily="18" charset="0"/>
              </a:rPr>
              <a:t>Přístupy k řešení sociálních problémů → dva typy sociální politiky:</a:t>
            </a:r>
          </a:p>
          <a:p>
            <a:pPr marL="742950" lvl="1" indent="-285750">
              <a:lnSpc>
                <a:spcPct val="107000"/>
              </a:lnSpc>
              <a:buFont typeface="Courier New" panose="02070309020205020404" pitchFamily="49" charset="0"/>
              <a:buChar char="o"/>
            </a:pPr>
            <a:r>
              <a:rPr lang="cs-CZ" sz="1400" b="1" i="1" dirty="0">
                <a:effectLst/>
                <a:latin typeface="+mj-lt"/>
                <a:ea typeface="Calibri" panose="020F0502020204030204" pitchFamily="34" charset="0"/>
                <a:cs typeface="Times New Roman" panose="02020603050405020304" pitchFamily="18" charset="0"/>
              </a:rPr>
              <a:t>Aktivní (perspektivní) sociální politika</a:t>
            </a:r>
            <a:r>
              <a:rPr lang="cs-CZ" sz="1400" dirty="0">
                <a:effectLst/>
                <a:latin typeface="+mj-lt"/>
                <a:ea typeface="Calibri" panose="020F0502020204030204" pitchFamily="34" charset="0"/>
                <a:cs typeface="Times New Roman" panose="02020603050405020304" pitchFamily="18" charset="0"/>
              </a:rPr>
              <a:t>, která se vyznačuje snahou o předcházení vzniku sociálních problémů a přijímání preventivních opatření</a:t>
            </a:r>
          </a:p>
          <a:p>
            <a:pPr marL="1143000" lvl="2" indent="-228600">
              <a:lnSpc>
                <a:spcPct val="107000"/>
              </a:lnSpc>
              <a:buFont typeface="Wingdings" pitchFamily="2" charset="2"/>
              <a:buChar char=""/>
            </a:pPr>
            <a:r>
              <a:rPr lang="cs-CZ" sz="1400" dirty="0">
                <a:effectLst/>
                <a:latin typeface="+mj-lt"/>
                <a:ea typeface="Calibri" panose="020F0502020204030204" pitchFamily="34" charset="0"/>
                <a:cs typeface="Times New Roman" panose="02020603050405020304" pitchFamily="18" charset="0"/>
              </a:rPr>
              <a:t>Těch lze dosáhnout jednak systémovou změnou sociální politiky nebo intervencí</a:t>
            </a:r>
          </a:p>
          <a:p>
            <a:pPr marL="742950" lvl="1" indent="-285750">
              <a:lnSpc>
                <a:spcPct val="107000"/>
              </a:lnSpc>
              <a:buFont typeface="Courier New" panose="02070309020205020404" pitchFamily="49" charset="0"/>
              <a:buChar char="o"/>
            </a:pPr>
            <a:r>
              <a:rPr lang="cs-CZ" sz="1400" b="1" i="1" dirty="0">
                <a:effectLst/>
                <a:latin typeface="+mj-lt"/>
                <a:ea typeface="Calibri" panose="020F0502020204030204" pitchFamily="34" charset="0"/>
                <a:cs typeface="Times New Roman" panose="02020603050405020304" pitchFamily="18" charset="0"/>
              </a:rPr>
              <a:t>Pasivní (retrospektivní) politika</a:t>
            </a:r>
            <a:r>
              <a:rPr lang="cs-CZ" sz="1400" dirty="0">
                <a:effectLst/>
                <a:latin typeface="+mj-lt"/>
                <a:ea typeface="Calibri" panose="020F0502020204030204" pitchFamily="34" charset="0"/>
                <a:cs typeface="Times New Roman" panose="02020603050405020304" pitchFamily="18" charset="0"/>
              </a:rPr>
              <a:t> se zaměřuje na řešení již vzniklých sociálních problémů</a:t>
            </a:r>
          </a:p>
          <a:p>
            <a:pPr marL="1143000" lvl="2" indent="-228600">
              <a:lnSpc>
                <a:spcPct val="107000"/>
              </a:lnSpc>
              <a:spcAft>
                <a:spcPts val="800"/>
              </a:spcAft>
              <a:buFont typeface="Wingdings" pitchFamily="2" charset="2"/>
              <a:buChar char=""/>
            </a:pPr>
            <a:r>
              <a:rPr lang="cs-CZ" sz="1400" dirty="0">
                <a:effectLst/>
                <a:latin typeface="+mj-lt"/>
                <a:ea typeface="Calibri" panose="020F0502020204030204" pitchFamily="34" charset="0"/>
                <a:cs typeface="Times New Roman" panose="02020603050405020304" pitchFamily="18" charset="0"/>
              </a:rPr>
              <a:t>Její povaha je vždy intervenční</a:t>
            </a:r>
          </a:p>
          <a:p>
            <a:pPr>
              <a:lnSpc>
                <a:spcPct val="107000"/>
              </a:lnSpc>
            </a:pPr>
            <a:endParaRPr lang="cs-CZ" sz="1400" dirty="0">
              <a:latin typeface="+mj-lt"/>
            </a:endParaRPr>
          </a:p>
          <a:p>
            <a:pPr>
              <a:lnSpc>
                <a:spcPct val="107000"/>
              </a:lnSpc>
            </a:pPr>
            <a:endParaRPr lang="cs-CZ" sz="1400" dirty="0">
              <a:effectLst/>
              <a:latin typeface="+mj-lt"/>
              <a:ea typeface="Calibri" panose="020F0502020204030204" pitchFamily="34" charset="0"/>
              <a:cs typeface="Times New Roman" panose="02020603050405020304" pitchFamily="18" charset="0"/>
            </a:endParaRPr>
          </a:p>
          <a:p>
            <a:pPr lvl="1">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endParaRPr lang="cs-CZ" sz="1400" dirty="0"/>
          </a:p>
          <a:p>
            <a:endParaRPr lang="cs-CZ" sz="1400" dirty="0"/>
          </a:p>
          <a:p>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
        <p:nvSpPr>
          <p:cNvPr id="5" name="TextovéPole 4">
            <a:extLst>
              <a:ext uri="{FF2B5EF4-FFF2-40B4-BE49-F238E27FC236}">
                <a16:creationId xmlns:a16="http://schemas.microsoft.com/office/drawing/2014/main" id="{993FBB8F-543A-FB51-DD05-899D90F53CB5}"/>
              </a:ext>
            </a:extLst>
          </p:cNvPr>
          <p:cNvSpPr txBox="1"/>
          <p:nvPr/>
        </p:nvSpPr>
        <p:spPr>
          <a:xfrm>
            <a:off x="2286000" y="3974201"/>
            <a:ext cx="4572000" cy="369332"/>
          </a:xfrm>
          <a:prstGeom prst="rect">
            <a:avLst/>
          </a:prstGeom>
          <a:noFill/>
        </p:spPr>
        <p:txBody>
          <a:bodyPr wrap="square">
            <a:spAutoFit/>
          </a:bodyPr>
          <a:lstStyle/>
          <a:p>
            <a:endParaRPr lang="cs-CZ" dirty="0"/>
          </a:p>
        </p:txBody>
      </p:sp>
    </p:spTree>
    <p:extLst>
      <p:ext uri="{BB962C8B-B14F-4D97-AF65-F5344CB8AC3E}">
        <p14:creationId xmlns:p14="http://schemas.microsoft.com/office/powerpoint/2010/main" val="19612460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D6CDC-05D5-695F-A544-F1E95428A24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C55DA59-A0E3-FA18-B173-F77AD3549F83}"/>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aktuální systém soc. zabezpečení</a:t>
            </a:r>
          </a:p>
        </p:txBody>
      </p:sp>
      <p:sp>
        <p:nvSpPr>
          <p:cNvPr id="3" name="Zástupný symbol pro obsah 2">
            <a:extLst>
              <a:ext uri="{FF2B5EF4-FFF2-40B4-BE49-F238E27FC236}">
                <a16:creationId xmlns:a16="http://schemas.microsoft.com/office/drawing/2014/main" id="{CEE170EA-D236-9678-B4B9-63B0D433E2F5}"/>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C195D88E-4619-C4A9-8CB1-79389126FA7A}"/>
              </a:ext>
            </a:extLst>
          </p:cNvPr>
          <p:cNvSpPr txBox="1"/>
          <p:nvPr/>
        </p:nvSpPr>
        <p:spPr>
          <a:xfrm>
            <a:off x="479685" y="1034320"/>
            <a:ext cx="7135318" cy="9933745"/>
          </a:xfrm>
          <a:prstGeom prst="rect">
            <a:avLst/>
          </a:prstGeom>
          <a:noFill/>
        </p:spPr>
        <p:txBody>
          <a:bodyPr wrap="square" rtlCol="0">
            <a:spAutoFit/>
          </a:bodyPr>
          <a:lstStyle/>
          <a:p>
            <a:pPr>
              <a:lnSpc>
                <a:spcPct val="107000"/>
              </a:lnSpc>
              <a:spcAft>
                <a:spcPts val="800"/>
              </a:spcAft>
            </a:pPr>
            <a:r>
              <a:rPr lang="cs-CZ" sz="1400" b="1" kern="100" dirty="0">
                <a:effectLst/>
                <a:latin typeface="+mj-lt"/>
                <a:ea typeface="Calibri" panose="020F0502020204030204" pitchFamily="34" charset="0"/>
                <a:cs typeface="Times New Roman" panose="02020603050405020304" pitchFamily="18" charset="0"/>
              </a:rPr>
              <a:t>Obecné zásady PSZ:</a:t>
            </a:r>
            <a:endParaRPr lang="cs-CZ" sz="1400" b="1" kern="100" dirty="0">
              <a:latin typeface="+mj-lt"/>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cs-CZ" sz="1200" b="1" i="1" dirty="0">
                <a:effectLst/>
                <a:latin typeface="+mj-lt"/>
                <a:ea typeface="Calibri" panose="020F0502020204030204" pitchFamily="34" charset="0"/>
                <a:cs typeface="Times New Roman" panose="02020603050405020304" pitchFamily="18" charset="0"/>
              </a:rPr>
              <a:t>Komplexnosti</a:t>
            </a:r>
            <a:r>
              <a:rPr lang="cs-CZ" sz="1200" dirty="0">
                <a:effectLst/>
                <a:latin typeface="+mj-lt"/>
                <a:ea typeface="Calibri" panose="020F0502020204030204" pitchFamily="34" charset="0"/>
                <a:cs typeface="Times New Roman" panose="02020603050405020304" pitchFamily="18" charset="0"/>
              </a:rPr>
              <a:t> (úplnosti)</a:t>
            </a:r>
            <a:endParaRPr lang="cs-CZ" sz="1100" dirty="0">
              <a:effectLst/>
              <a:latin typeface="+mj-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cs-CZ" sz="1200" dirty="0">
                <a:effectLst/>
                <a:latin typeface="+mj-lt"/>
                <a:ea typeface="Calibri" panose="020F0502020204030204" pitchFamily="34" charset="0"/>
                <a:cs typeface="Times New Roman" panose="02020603050405020304" pitchFamily="18" charset="0"/>
              </a:rPr>
              <a:t>snaha   státu,   zákonodárce,   aby   dávky   pokryly všechny právně zakotvené (základní) sociální události, má souvislost také se zásadou univerzality (ohledně   subjektů,  na které se vztahuje)</a:t>
            </a:r>
            <a:endParaRPr lang="cs-CZ" sz="1100" dirty="0">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cs-CZ" sz="1200" b="1" i="1" dirty="0">
                <a:effectLst/>
                <a:latin typeface="+mj-lt"/>
                <a:ea typeface="Calibri" panose="020F0502020204030204" pitchFamily="34" charset="0"/>
                <a:cs typeface="Times New Roman" panose="02020603050405020304" pitchFamily="18" charset="0"/>
              </a:rPr>
              <a:t>Univerzality</a:t>
            </a:r>
            <a:r>
              <a:rPr lang="cs-CZ" sz="1200" i="1" dirty="0">
                <a:effectLst/>
                <a:latin typeface="+mj-lt"/>
                <a:ea typeface="Calibri" panose="020F0502020204030204" pitchFamily="34" charset="0"/>
                <a:cs typeface="Times New Roman" panose="02020603050405020304" pitchFamily="18" charset="0"/>
              </a:rPr>
              <a:t> </a:t>
            </a:r>
            <a:r>
              <a:rPr lang="cs-CZ" sz="1200" dirty="0">
                <a:effectLst/>
                <a:latin typeface="+mj-lt"/>
                <a:ea typeface="Calibri" panose="020F0502020204030204" pitchFamily="34" charset="0"/>
                <a:cs typeface="Times New Roman" panose="02020603050405020304" pitchFamily="18" charset="0"/>
              </a:rPr>
              <a:t>(všeobecnosti)</a:t>
            </a:r>
            <a:endParaRPr lang="cs-CZ" sz="1100" dirty="0">
              <a:effectLst/>
              <a:latin typeface="+mj-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cs-CZ" sz="1200" dirty="0">
                <a:effectLst/>
                <a:latin typeface="+mj-lt"/>
                <a:ea typeface="Calibri" panose="020F0502020204030204" pitchFamily="34" charset="0"/>
                <a:cs typeface="Times New Roman" panose="02020603050405020304" pitchFamily="18" charset="0"/>
              </a:rPr>
              <a:t>systém sociálního zabezpečení se vztahuje na všechny osoby žijící na území určitého státu </a:t>
            </a:r>
            <a:endParaRPr lang="cs-CZ" sz="1100" dirty="0">
              <a:effectLst/>
              <a:latin typeface="+mj-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cs-CZ" sz="1200" u="sng" dirty="0">
                <a:effectLst/>
                <a:latin typeface="+mj-lt"/>
                <a:ea typeface="Calibri" panose="020F0502020204030204" pitchFamily="34" charset="0"/>
                <a:cs typeface="Times New Roman" panose="02020603050405020304" pitchFamily="18" charset="0"/>
              </a:rPr>
              <a:t>z pohledu subjektů</a:t>
            </a:r>
            <a:r>
              <a:rPr lang="cs-CZ" sz="1200" dirty="0">
                <a:effectLst/>
                <a:latin typeface="+mj-lt"/>
                <a:ea typeface="Calibri" panose="020F0502020204030204" pitchFamily="34" charset="0"/>
                <a:cs typeface="Times New Roman" panose="02020603050405020304" pitchFamily="18" charset="0"/>
              </a:rPr>
              <a:t>, na které se systém SZ vztahuje – všechny subjekty splňující určité obecné   kritérium   (státní   příslušnost,   trvalé   bydliště,   pobyt, ekonomické aktivity na území ČR) </a:t>
            </a:r>
            <a:endParaRPr lang="cs-CZ" sz="1100" dirty="0">
              <a:effectLst/>
              <a:latin typeface="+mj-l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cs-CZ" sz="1200" u="sng" dirty="0">
                <a:effectLst/>
                <a:latin typeface="+mj-lt"/>
                <a:ea typeface="Calibri" panose="020F0502020204030204" pitchFamily="34" charset="0"/>
                <a:cs typeface="Times New Roman" panose="02020603050405020304" pitchFamily="18" charset="0"/>
              </a:rPr>
              <a:t>z pohledu sociálních událostí</a:t>
            </a:r>
            <a:r>
              <a:rPr lang="cs-CZ" sz="1200" dirty="0">
                <a:effectLst/>
                <a:latin typeface="+mj-lt"/>
                <a:ea typeface="Calibri" panose="020F0502020204030204" pitchFamily="34" charset="0"/>
                <a:cs typeface="Times New Roman" panose="02020603050405020304" pitchFamily="18" charset="0"/>
              </a:rPr>
              <a:t>, při kterých se poskytuje plnění – události splňující náležitosti tíživé situace v životě člověka, které jsou jako tíživé široce akceptovány a přijímány</a:t>
            </a:r>
            <a:endParaRPr lang="cs-CZ" sz="1100" dirty="0">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cs-CZ" sz="1200" b="1" i="1" dirty="0">
                <a:effectLst/>
                <a:latin typeface="+mj-lt"/>
                <a:ea typeface="Calibri" panose="020F0502020204030204" pitchFamily="34" charset="0"/>
                <a:cs typeface="Times New Roman" panose="02020603050405020304" pitchFamily="18" charset="0"/>
              </a:rPr>
              <a:t>Sociální solidarity</a:t>
            </a:r>
            <a:r>
              <a:rPr lang="cs-CZ" sz="1200" dirty="0">
                <a:effectLst/>
                <a:latin typeface="+mj-lt"/>
                <a:ea typeface="Calibri" panose="020F0502020204030204" pitchFamily="34" charset="0"/>
                <a:cs typeface="Times New Roman" panose="02020603050405020304" pitchFamily="18" charset="0"/>
              </a:rPr>
              <a:t> (sounáležitosti)</a:t>
            </a:r>
            <a:endParaRPr lang="cs-CZ" sz="1100" dirty="0">
              <a:effectLst/>
              <a:latin typeface="+mj-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cs-CZ" sz="1200" dirty="0">
                <a:effectLst/>
                <a:latin typeface="+mj-lt"/>
                <a:ea typeface="Calibri" panose="020F0502020204030204" pitchFamily="34" charset="0"/>
                <a:cs typeface="Times New Roman" panose="02020603050405020304" pitchFamily="18" charset="0"/>
              </a:rPr>
              <a:t>jak je systém financován → ekonomicky   aktivní   obyvatelé   vytvářejí   zdroje,   jež   jsou   využívány   zejména (nikoli samozřejmě výhradně)  těmi, co je nevytvořili  (a vytvářet je aktuálně ani nemohou)</a:t>
            </a:r>
            <a:endParaRPr lang="cs-CZ" sz="1100" dirty="0">
              <a:effectLst/>
              <a:latin typeface="+mj-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cs-CZ" sz="1200" b="1" i="1" dirty="0" err="1">
                <a:effectLst/>
                <a:latin typeface="+mj-lt"/>
                <a:ea typeface="Calibri" panose="020F0502020204030204" pitchFamily="34" charset="0"/>
                <a:cs typeface="Times New Roman" panose="02020603050405020304" pitchFamily="18" charset="0"/>
              </a:rPr>
              <a:t>intergenerační</a:t>
            </a:r>
            <a:r>
              <a:rPr lang="cs-CZ" sz="1200" dirty="0">
                <a:effectLst/>
                <a:latin typeface="+mj-lt"/>
                <a:ea typeface="Calibri" panose="020F0502020204030204" pitchFamily="34" charset="0"/>
                <a:cs typeface="Times New Roman" panose="02020603050405020304" pitchFamily="18" charset="0"/>
              </a:rPr>
              <a:t> → solidarita osob v produktivním věku s osobami v postproduktivním věku (zejména tedy staří a mladí),</a:t>
            </a:r>
            <a:endParaRPr lang="cs-CZ" sz="1100" dirty="0">
              <a:effectLst/>
              <a:latin typeface="+mj-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cs-CZ" sz="1200" b="1" i="1" dirty="0" err="1">
                <a:effectLst/>
                <a:latin typeface="+mj-lt"/>
                <a:ea typeface="Calibri" panose="020F0502020204030204" pitchFamily="34" charset="0"/>
                <a:cs typeface="Times New Roman" panose="02020603050405020304" pitchFamily="18" charset="0"/>
              </a:rPr>
              <a:t>intragenerační</a:t>
            </a:r>
            <a:r>
              <a:rPr lang="cs-CZ" sz="1200" dirty="0">
                <a:effectLst/>
                <a:latin typeface="+mj-lt"/>
                <a:ea typeface="Calibri" panose="020F0502020204030204" pitchFamily="34" charset="0"/>
                <a:cs typeface="Times New Roman" panose="02020603050405020304" pitchFamily="18" charset="0"/>
              </a:rPr>
              <a:t> → solidarita zdravých s nemocnými (nemocenské pojištění),   ekonomicky aktivních s neaktivními, bohatých s chudými</a:t>
            </a:r>
            <a:endParaRPr lang="cs-CZ" sz="1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pPr>
              <a:lnSpc>
                <a:spcPct val="107000"/>
              </a:lnSpc>
            </a:pPr>
            <a:endParaRPr lang="cs-CZ" sz="1400" dirty="0">
              <a:latin typeface="+mj-lt"/>
            </a:endParaRPr>
          </a:p>
          <a:p>
            <a:pPr>
              <a:lnSpc>
                <a:spcPct val="107000"/>
              </a:lnSpc>
            </a:pPr>
            <a:endParaRPr lang="cs-CZ" sz="1400" dirty="0">
              <a:effectLst/>
              <a:latin typeface="+mj-lt"/>
              <a:ea typeface="Calibri" panose="020F0502020204030204" pitchFamily="34" charset="0"/>
              <a:cs typeface="Times New Roman" panose="02020603050405020304" pitchFamily="18" charset="0"/>
            </a:endParaRPr>
          </a:p>
          <a:p>
            <a:pPr lvl="1">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endParaRPr lang="cs-CZ" sz="1400" dirty="0"/>
          </a:p>
          <a:p>
            <a:endParaRPr lang="cs-CZ" sz="1400" dirty="0"/>
          </a:p>
          <a:p>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
        <p:nvSpPr>
          <p:cNvPr id="5" name="TextovéPole 4">
            <a:extLst>
              <a:ext uri="{FF2B5EF4-FFF2-40B4-BE49-F238E27FC236}">
                <a16:creationId xmlns:a16="http://schemas.microsoft.com/office/drawing/2014/main" id="{2809CC17-B5BE-5C64-8227-1C36E26730CC}"/>
              </a:ext>
            </a:extLst>
          </p:cNvPr>
          <p:cNvSpPr txBox="1"/>
          <p:nvPr/>
        </p:nvSpPr>
        <p:spPr>
          <a:xfrm>
            <a:off x="2286000" y="3974201"/>
            <a:ext cx="4572000" cy="369332"/>
          </a:xfrm>
          <a:prstGeom prst="rect">
            <a:avLst/>
          </a:prstGeom>
          <a:noFill/>
        </p:spPr>
        <p:txBody>
          <a:bodyPr wrap="square">
            <a:spAutoFit/>
          </a:bodyPr>
          <a:lstStyle/>
          <a:p>
            <a:endParaRPr lang="cs-CZ" dirty="0"/>
          </a:p>
        </p:txBody>
      </p:sp>
    </p:spTree>
    <p:extLst>
      <p:ext uri="{BB962C8B-B14F-4D97-AF65-F5344CB8AC3E}">
        <p14:creationId xmlns:p14="http://schemas.microsoft.com/office/powerpoint/2010/main" val="2793713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B946AB-460E-E74A-780C-B3451D25CC0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64A9B93-9E71-4739-27B3-759C0D0C54FD}"/>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aktuální systém soc. zabezpečení</a:t>
            </a:r>
          </a:p>
        </p:txBody>
      </p:sp>
      <p:sp>
        <p:nvSpPr>
          <p:cNvPr id="3" name="Zástupný symbol pro obsah 2">
            <a:extLst>
              <a:ext uri="{FF2B5EF4-FFF2-40B4-BE49-F238E27FC236}">
                <a16:creationId xmlns:a16="http://schemas.microsoft.com/office/drawing/2014/main" id="{E02BAADE-F46C-1B40-4132-BD098AF6F3D7}"/>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C7F6DD53-1274-A1E5-B343-7C436AA1AF20}"/>
              </a:ext>
            </a:extLst>
          </p:cNvPr>
          <p:cNvSpPr txBox="1"/>
          <p:nvPr/>
        </p:nvSpPr>
        <p:spPr>
          <a:xfrm>
            <a:off x="479685" y="1034320"/>
            <a:ext cx="7135318" cy="9143272"/>
          </a:xfrm>
          <a:prstGeom prst="rect">
            <a:avLst/>
          </a:prstGeom>
          <a:noFill/>
        </p:spPr>
        <p:txBody>
          <a:bodyPr wrap="square" rtlCol="0">
            <a:spAutoFit/>
          </a:bodyPr>
          <a:lstStyle/>
          <a:p>
            <a:pPr>
              <a:lnSpc>
                <a:spcPct val="107000"/>
              </a:lnSpc>
              <a:spcAft>
                <a:spcPts val="800"/>
              </a:spcAft>
            </a:pPr>
            <a:r>
              <a:rPr lang="cs-CZ" sz="1400" b="1" kern="100" dirty="0">
                <a:effectLst/>
                <a:latin typeface="+mj-lt"/>
                <a:ea typeface="Calibri" panose="020F0502020204030204" pitchFamily="34" charset="0"/>
                <a:cs typeface="Times New Roman" panose="02020603050405020304" pitchFamily="18" charset="0"/>
              </a:rPr>
              <a:t>Obecné zásady PSZ:</a:t>
            </a:r>
            <a:endParaRPr lang="cs-CZ" sz="1400" b="1" kern="100" dirty="0">
              <a:latin typeface="+mj-lt"/>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cs-CZ" sz="1200" b="1" i="1" dirty="0">
                <a:effectLst/>
                <a:latin typeface="+mj-lt"/>
                <a:ea typeface="Calibri" panose="020F0502020204030204" pitchFamily="34" charset="0"/>
                <a:cs typeface="Times New Roman" panose="02020603050405020304" pitchFamily="18" charset="0"/>
              </a:rPr>
              <a:t>Adekvátnosti</a:t>
            </a:r>
            <a:r>
              <a:rPr lang="cs-CZ" sz="1200" dirty="0">
                <a:effectLst/>
                <a:latin typeface="+mj-lt"/>
                <a:ea typeface="Calibri" panose="020F0502020204030204" pitchFamily="34" charset="0"/>
                <a:cs typeface="Times New Roman" panose="02020603050405020304" pitchFamily="18" charset="0"/>
              </a:rPr>
              <a:t> (přiměřenosti)</a:t>
            </a:r>
            <a:endParaRPr lang="cs-CZ" sz="1100" dirty="0">
              <a:effectLst/>
              <a:latin typeface="+mj-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cs-CZ" sz="1200" dirty="0">
                <a:effectLst/>
                <a:latin typeface="+mj-lt"/>
                <a:ea typeface="Calibri" panose="020F0502020204030204" pitchFamily="34" charset="0"/>
                <a:cs typeface="Times New Roman" panose="02020603050405020304" pitchFamily="18" charset="0"/>
              </a:rPr>
              <a:t>snaha o přiměřenost dávek, jejich výše, frekvence</a:t>
            </a:r>
            <a:endParaRPr lang="cs-CZ" sz="1100" dirty="0">
              <a:effectLst/>
              <a:latin typeface="+mj-lt"/>
              <a:ea typeface="Calibri" panose="020F0502020204030204" pitchFamily="34" charset="0"/>
              <a:cs typeface="Times New Roman" panose="02020603050405020304" pitchFamily="18" charset="0"/>
            </a:endParaRPr>
          </a:p>
          <a:p>
            <a:pPr marL="1143000" lvl="2" indent="-228600">
              <a:lnSpc>
                <a:spcPct val="107000"/>
              </a:lnSpc>
              <a:buFont typeface="Wingdings" pitchFamily="2" charset="2"/>
              <a:buChar char=""/>
            </a:pPr>
            <a:r>
              <a:rPr lang="cs-CZ" sz="1200" dirty="0">
                <a:effectLst/>
                <a:latin typeface="+mj-lt"/>
                <a:ea typeface="Calibri" panose="020F0502020204030204" pitchFamily="34" charset="0"/>
                <a:cs typeface="Times New Roman" panose="02020603050405020304" pitchFamily="18" charset="0"/>
              </a:rPr>
              <a:t>adekvátní vzhledem k individuálnímu přispění i sociálním potřebám jednotlivců, kteří o ně žádají</a:t>
            </a:r>
            <a:endParaRPr lang="cs-CZ" sz="1100" dirty="0">
              <a:effectLst/>
              <a:latin typeface="+mj-lt"/>
              <a:ea typeface="Calibri" panose="020F0502020204030204" pitchFamily="34" charset="0"/>
              <a:cs typeface="Times New Roman" panose="02020603050405020304" pitchFamily="18" charset="0"/>
            </a:endParaRPr>
          </a:p>
          <a:p>
            <a:pPr marL="1143000" lvl="2" indent="-228600">
              <a:lnSpc>
                <a:spcPct val="107000"/>
              </a:lnSpc>
              <a:buFont typeface="Wingdings" pitchFamily="2" charset="2"/>
              <a:buChar char=""/>
            </a:pPr>
            <a:r>
              <a:rPr lang="cs-CZ" sz="1200" dirty="0">
                <a:effectLst/>
                <a:latin typeface="+mj-lt"/>
                <a:ea typeface="Calibri" panose="020F0502020204030204" pitchFamily="34" charset="0"/>
                <a:cs typeface="Times New Roman" panose="02020603050405020304" pitchFamily="18" charset="0"/>
              </a:rPr>
              <a:t>adekvátní i k možnostem státu</a:t>
            </a:r>
            <a:endParaRPr lang="cs-CZ" sz="1100" dirty="0">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cs-CZ" sz="1200" b="1" i="1" dirty="0">
                <a:effectLst/>
                <a:latin typeface="+mj-lt"/>
                <a:ea typeface="Calibri" panose="020F0502020204030204" pitchFamily="34" charset="0"/>
                <a:cs typeface="Times New Roman" panose="02020603050405020304" pitchFamily="18" charset="0"/>
              </a:rPr>
              <a:t>Garance</a:t>
            </a:r>
            <a:endParaRPr lang="cs-CZ" sz="1100" dirty="0">
              <a:effectLst/>
              <a:latin typeface="+mj-lt"/>
              <a:ea typeface="Calibri" panose="020F0502020204030204" pitchFamily="34" charset="0"/>
              <a:cs typeface="Times New Roman" panose="02020603050405020304" pitchFamily="18" charset="0"/>
            </a:endParaRPr>
          </a:p>
          <a:p>
            <a:pPr marL="742950" lvl="1" indent="-285750">
              <a:lnSpc>
                <a:spcPct val="107000"/>
              </a:lnSpc>
              <a:buFont typeface="Courier New" panose="02070309020205020404" pitchFamily="49" charset="0"/>
              <a:buChar char="o"/>
            </a:pPr>
            <a:r>
              <a:rPr lang="cs-CZ" sz="1200" dirty="0">
                <a:effectLst/>
                <a:latin typeface="+mj-lt"/>
                <a:ea typeface="Calibri" panose="020F0502020204030204" pitchFamily="34" charset="0"/>
                <a:cs typeface="Times New Roman" panose="02020603050405020304" pitchFamily="18" charset="0"/>
              </a:rPr>
              <a:t>stát je základním garantem dávek poskytovaných jednotlivými orgány sociálního   zabezpečení,  připravuje  legislativu,  musí   být   solventní   a poskytnout plnění bez ohledu na tíživou momentální situaci (př. finanční krizi)</a:t>
            </a:r>
            <a:endParaRPr lang="cs-CZ" sz="1100" dirty="0">
              <a:effectLst/>
              <a:latin typeface="+mj-lt"/>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cs-CZ" sz="1200" b="1" i="1" dirty="0">
                <a:effectLst/>
                <a:latin typeface="+mj-lt"/>
                <a:ea typeface="Calibri" panose="020F0502020204030204" pitchFamily="34" charset="0"/>
                <a:cs typeface="Times New Roman" panose="02020603050405020304" pitchFamily="18" charset="0"/>
              </a:rPr>
              <a:t>Uniformity</a:t>
            </a:r>
            <a:r>
              <a:rPr lang="cs-CZ" sz="1200" dirty="0">
                <a:effectLst/>
                <a:latin typeface="+mj-lt"/>
                <a:ea typeface="Calibri" panose="020F0502020204030204" pitchFamily="34" charset="0"/>
                <a:cs typeface="Times New Roman" panose="02020603050405020304" pitchFamily="18" charset="0"/>
              </a:rPr>
              <a:t> (rovnosti)</a:t>
            </a:r>
            <a:endParaRPr lang="cs-CZ" sz="1100" dirty="0">
              <a:effectLst/>
              <a:latin typeface="+mj-lt"/>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Courier New" panose="02070309020205020404" pitchFamily="49" charset="0"/>
              <a:buChar char="o"/>
            </a:pPr>
            <a:r>
              <a:rPr lang="cs-CZ" sz="1200" dirty="0">
                <a:effectLst/>
                <a:latin typeface="+mj-lt"/>
                <a:ea typeface="Calibri" panose="020F0502020204030204" pitchFamily="34" charset="0"/>
                <a:cs typeface="Times New Roman" panose="02020603050405020304" pitchFamily="18" charset="0"/>
              </a:rPr>
              <a:t>snaha   zabezpečit   všechny   oprávněné   osoby   podle stejných pravidel, bez neodůvodněných rozdílů a </a:t>
            </a:r>
            <a:r>
              <a:rPr lang="cs-CZ" sz="1200" u="sng" dirty="0">
                <a:effectLst/>
                <a:latin typeface="+mj-lt"/>
                <a:ea typeface="Calibri" panose="020F0502020204030204" pitchFamily="34" charset="0"/>
                <a:cs typeface="Times New Roman" panose="02020603050405020304" pitchFamily="18" charset="0"/>
              </a:rPr>
              <a:t>nikoli rovné dávky</a:t>
            </a:r>
            <a:r>
              <a:rPr lang="cs-CZ" sz="1200" dirty="0">
                <a:effectLst/>
                <a:latin typeface="+mj-lt"/>
                <a:ea typeface="Calibri" panose="020F0502020204030204" pitchFamily="34" charset="0"/>
                <a:cs typeface="Times New Roman" panose="02020603050405020304" pitchFamily="18" charset="0"/>
              </a:rPr>
              <a:t> – šlo by již o rovnostářství (zohledněna aktivita a aktuální potřeba a je vyloučeno subjektivní posuzování co do vzniku nároku)</a:t>
            </a:r>
            <a:endParaRPr lang="cs-CZ" sz="11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pPr>
              <a:lnSpc>
                <a:spcPct val="107000"/>
              </a:lnSpc>
            </a:pPr>
            <a:endParaRPr lang="cs-CZ" sz="1400" dirty="0">
              <a:latin typeface="+mj-lt"/>
            </a:endParaRPr>
          </a:p>
          <a:p>
            <a:pPr>
              <a:lnSpc>
                <a:spcPct val="107000"/>
              </a:lnSpc>
            </a:pPr>
            <a:endParaRPr lang="cs-CZ" sz="1400" dirty="0">
              <a:effectLst/>
              <a:latin typeface="+mj-lt"/>
              <a:ea typeface="Calibri" panose="020F0502020204030204" pitchFamily="34" charset="0"/>
              <a:cs typeface="Times New Roman" panose="02020603050405020304" pitchFamily="18" charset="0"/>
            </a:endParaRPr>
          </a:p>
          <a:p>
            <a:pPr lvl="1">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endParaRPr lang="cs-CZ" sz="1400" dirty="0"/>
          </a:p>
          <a:p>
            <a:endParaRPr lang="cs-CZ" sz="1400" dirty="0"/>
          </a:p>
          <a:p>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
        <p:nvSpPr>
          <p:cNvPr id="5" name="TextovéPole 4">
            <a:extLst>
              <a:ext uri="{FF2B5EF4-FFF2-40B4-BE49-F238E27FC236}">
                <a16:creationId xmlns:a16="http://schemas.microsoft.com/office/drawing/2014/main" id="{26A3FCEE-A685-0EFD-81A3-9C8EAB9F66AD}"/>
              </a:ext>
            </a:extLst>
          </p:cNvPr>
          <p:cNvSpPr txBox="1"/>
          <p:nvPr/>
        </p:nvSpPr>
        <p:spPr>
          <a:xfrm>
            <a:off x="2286000" y="3974201"/>
            <a:ext cx="4572000" cy="369332"/>
          </a:xfrm>
          <a:prstGeom prst="rect">
            <a:avLst/>
          </a:prstGeom>
          <a:noFill/>
        </p:spPr>
        <p:txBody>
          <a:bodyPr wrap="square">
            <a:spAutoFit/>
          </a:bodyPr>
          <a:lstStyle/>
          <a:p>
            <a:endParaRPr lang="cs-CZ" dirty="0"/>
          </a:p>
        </p:txBody>
      </p:sp>
    </p:spTree>
    <p:extLst>
      <p:ext uri="{BB962C8B-B14F-4D97-AF65-F5344CB8AC3E}">
        <p14:creationId xmlns:p14="http://schemas.microsoft.com/office/powerpoint/2010/main" val="4036901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24327-2F77-338D-D497-9FBFCA0BF07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3104ECB-8BD1-AA02-F8A9-F1B928525E23}"/>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aktuální systém soc. zabezpečení</a:t>
            </a:r>
          </a:p>
        </p:txBody>
      </p:sp>
      <p:sp>
        <p:nvSpPr>
          <p:cNvPr id="3" name="Zástupný symbol pro obsah 2">
            <a:extLst>
              <a:ext uri="{FF2B5EF4-FFF2-40B4-BE49-F238E27FC236}">
                <a16:creationId xmlns:a16="http://schemas.microsoft.com/office/drawing/2014/main" id="{FA7A755E-AC24-4306-1916-44C7250AD1D2}"/>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D836E1BF-7285-F22F-6063-15798ABE5139}"/>
              </a:ext>
            </a:extLst>
          </p:cNvPr>
          <p:cNvSpPr txBox="1"/>
          <p:nvPr/>
        </p:nvSpPr>
        <p:spPr>
          <a:xfrm>
            <a:off x="479685" y="1034320"/>
            <a:ext cx="7135318" cy="7752379"/>
          </a:xfrm>
          <a:prstGeom prst="rect">
            <a:avLst/>
          </a:prstGeom>
          <a:noFill/>
        </p:spPr>
        <p:txBody>
          <a:bodyPr wrap="square" rtlCol="0">
            <a:spAutoFit/>
          </a:bodyPr>
          <a:lstStyle/>
          <a:p>
            <a:pPr>
              <a:lnSpc>
                <a:spcPct val="107000"/>
              </a:lnSpc>
              <a:spcAft>
                <a:spcPts val="800"/>
              </a:spcAft>
            </a:pPr>
            <a:r>
              <a:rPr lang="cs-CZ" sz="1400" b="1" kern="100" dirty="0">
                <a:effectLst/>
                <a:latin typeface="+mj-lt"/>
                <a:ea typeface="Calibri" panose="020F0502020204030204" pitchFamily="34" charset="0"/>
                <a:cs typeface="Times New Roman" panose="02020603050405020304" pitchFamily="18" charset="0"/>
              </a:rPr>
              <a:t>Zvláštní zásady PSZ:</a:t>
            </a:r>
            <a:endParaRPr lang="cs-CZ" sz="1400" b="1" kern="100" dirty="0">
              <a:latin typeface="+mj-lt"/>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cs-CZ" sz="1200" b="1" i="1" dirty="0">
                <a:effectLst/>
                <a:latin typeface="+mj-lt"/>
                <a:ea typeface="Calibri" panose="020F0502020204030204" pitchFamily="34" charset="0"/>
                <a:cs typeface="Times New Roman" panose="02020603050405020304" pitchFamily="18" charset="0"/>
              </a:rPr>
              <a:t>Zásluhovost</a:t>
            </a:r>
          </a:p>
          <a:p>
            <a:pPr marL="342900" lvl="0" indent="-342900">
              <a:lnSpc>
                <a:spcPct val="107000"/>
              </a:lnSpc>
              <a:buFont typeface="Calibri" panose="020F0502020204030204" pitchFamily="34" charset="0"/>
              <a:buChar char="-"/>
            </a:pPr>
            <a:r>
              <a:rPr lang="cs-CZ" sz="1200" b="1" i="1" dirty="0">
                <a:latin typeface="+mj-lt"/>
                <a:ea typeface="Calibri" panose="020F0502020204030204" pitchFamily="34" charset="0"/>
                <a:cs typeface="Times New Roman" panose="02020603050405020304" pitchFamily="18" charset="0"/>
              </a:rPr>
              <a:t>Sociální potřebnost</a:t>
            </a:r>
          </a:p>
          <a:p>
            <a:pPr marL="342900" lvl="0" indent="-342900">
              <a:lnSpc>
                <a:spcPct val="107000"/>
              </a:lnSpc>
              <a:buFont typeface="Calibri" panose="020F0502020204030204" pitchFamily="34" charset="0"/>
              <a:buChar char="-"/>
            </a:pPr>
            <a:r>
              <a:rPr lang="cs-CZ" sz="1200" b="1" i="1" dirty="0">
                <a:effectLst/>
                <a:latin typeface="+mj-lt"/>
                <a:ea typeface="Calibri" panose="020F0502020204030204" pitchFamily="34" charset="0"/>
                <a:cs typeface="Times New Roman" panose="02020603050405020304" pitchFamily="18" charset="0"/>
              </a:rPr>
              <a:t>Participace</a:t>
            </a:r>
          </a:p>
          <a:p>
            <a:pPr marL="342900" lvl="0" indent="-342900">
              <a:lnSpc>
                <a:spcPct val="107000"/>
              </a:lnSpc>
              <a:buFont typeface="Calibri" panose="020F0502020204030204" pitchFamily="34" charset="0"/>
              <a:buChar char="-"/>
            </a:pPr>
            <a:r>
              <a:rPr lang="cs-CZ" sz="1200" b="1" i="1" dirty="0">
                <a:latin typeface="+mj-lt"/>
                <a:ea typeface="Calibri" panose="020F0502020204030204" pitchFamily="34" charset="0"/>
                <a:cs typeface="Times New Roman" panose="02020603050405020304" pitchFamily="18" charset="0"/>
              </a:rPr>
              <a:t>Zabezpečení</a:t>
            </a:r>
          </a:p>
          <a:p>
            <a:pPr marL="342900" lvl="0" indent="-342900">
              <a:lnSpc>
                <a:spcPct val="107000"/>
              </a:lnSpc>
              <a:buFont typeface="Calibri" panose="020F0502020204030204" pitchFamily="34" charset="0"/>
              <a:buChar char="-"/>
            </a:pPr>
            <a:r>
              <a:rPr lang="cs-CZ" sz="1200" b="1" i="1" dirty="0">
                <a:effectLst/>
                <a:latin typeface="+mj-lt"/>
                <a:ea typeface="Calibri" panose="020F0502020204030204" pitchFamily="34" charset="0"/>
                <a:cs typeface="Times New Roman" panose="02020603050405020304" pitchFamily="18" charset="0"/>
              </a:rPr>
              <a:t>Iniciace</a:t>
            </a:r>
          </a:p>
          <a:p>
            <a:pPr marL="342900" lvl="0" indent="-342900">
              <a:lnSpc>
                <a:spcPct val="107000"/>
              </a:lnSpc>
              <a:buFont typeface="Calibri" panose="020F0502020204030204" pitchFamily="34" charset="0"/>
              <a:buChar char="-"/>
            </a:pPr>
            <a:r>
              <a:rPr lang="cs-CZ" sz="1200" b="1" i="1" dirty="0">
                <a:latin typeface="+mj-lt"/>
                <a:ea typeface="Calibri" panose="020F0502020204030204" pitchFamily="34" charset="0"/>
                <a:cs typeface="Times New Roman" panose="02020603050405020304" pitchFamily="18" charset="0"/>
              </a:rPr>
              <a:t>Valorizace</a:t>
            </a:r>
          </a:p>
          <a:p>
            <a:pPr marL="342900" lvl="0" indent="-342900">
              <a:lnSpc>
                <a:spcPct val="107000"/>
              </a:lnSpc>
              <a:buFont typeface="Calibri" panose="020F0502020204030204" pitchFamily="34" charset="0"/>
              <a:buChar char="-"/>
            </a:pPr>
            <a:r>
              <a:rPr lang="cs-CZ" sz="1200" b="1" i="1" dirty="0">
                <a:effectLst/>
                <a:latin typeface="+mj-lt"/>
                <a:ea typeface="Calibri" panose="020F0502020204030204" pitchFamily="34" charset="0"/>
                <a:cs typeface="Times New Roman" panose="02020603050405020304" pitchFamily="18" charset="0"/>
              </a:rPr>
              <a:t>Kompenzace</a:t>
            </a:r>
          </a:p>
          <a:p>
            <a:pPr marL="342900" lvl="0" indent="-342900">
              <a:lnSpc>
                <a:spcPct val="107000"/>
              </a:lnSpc>
              <a:buFont typeface="Calibri" panose="020F0502020204030204" pitchFamily="34" charset="0"/>
              <a:buChar char="-"/>
            </a:pPr>
            <a:r>
              <a:rPr lang="cs-CZ" sz="1200" b="1" i="1" dirty="0">
                <a:latin typeface="+mj-lt"/>
                <a:ea typeface="Calibri" panose="020F0502020204030204" pitchFamily="34" charset="0"/>
                <a:cs typeface="Times New Roman" panose="02020603050405020304" pitchFamily="18" charset="0"/>
              </a:rPr>
              <a:t>Odstraňování tvrdosti</a:t>
            </a:r>
            <a:endParaRPr lang="cs-CZ" sz="1400" dirty="0">
              <a:effectLst/>
              <a:latin typeface="+mj-lt"/>
              <a:ea typeface="Calibri" panose="020F0502020204030204" pitchFamily="34" charset="0"/>
              <a:cs typeface="Times New Roman" panose="02020603050405020304" pitchFamily="18" charset="0"/>
            </a:endParaRPr>
          </a:p>
          <a:p>
            <a:pPr>
              <a:lnSpc>
                <a:spcPct val="107000"/>
              </a:lnSpc>
            </a:pPr>
            <a:endParaRPr lang="cs-CZ" sz="1400" dirty="0">
              <a:latin typeface="+mj-lt"/>
            </a:endParaRPr>
          </a:p>
          <a:p>
            <a:pPr>
              <a:lnSpc>
                <a:spcPct val="107000"/>
              </a:lnSpc>
            </a:pPr>
            <a:endParaRPr lang="cs-CZ" sz="1400" dirty="0">
              <a:effectLst/>
              <a:latin typeface="+mj-lt"/>
              <a:ea typeface="Calibri" panose="020F0502020204030204" pitchFamily="34" charset="0"/>
              <a:cs typeface="Times New Roman" panose="02020603050405020304" pitchFamily="18" charset="0"/>
            </a:endParaRPr>
          </a:p>
          <a:p>
            <a:pPr lvl="1">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endParaRPr lang="cs-CZ" sz="1400" dirty="0"/>
          </a:p>
          <a:p>
            <a:endParaRPr lang="cs-CZ" sz="1400" dirty="0"/>
          </a:p>
          <a:p>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
        <p:nvSpPr>
          <p:cNvPr id="5" name="TextovéPole 4">
            <a:extLst>
              <a:ext uri="{FF2B5EF4-FFF2-40B4-BE49-F238E27FC236}">
                <a16:creationId xmlns:a16="http://schemas.microsoft.com/office/drawing/2014/main" id="{56F5B88D-44E9-A74E-D207-BAB35838E699}"/>
              </a:ext>
            </a:extLst>
          </p:cNvPr>
          <p:cNvSpPr txBox="1"/>
          <p:nvPr/>
        </p:nvSpPr>
        <p:spPr>
          <a:xfrm>
            <a:off x="2286000" y="3974201"/>
            <a:ext cx="4572000" cy="369332"/>
          </a:xfrm>
          <a:prstGeom prst="rect">
            <a:avLst/>
          </a:prstGeom>
          <a:noFill/>
        </p:spPr>
        <p:txBody>
          <a:bodyPr wrap="square">
            <a:spAutoFit/>
          </a:bodyPr>
          <a:lstStyle/>
          <a:p>
            <a:endParaRPr lang="cs-CZ" dirty="0"/>
          </a:p>
        </p:txBody>
      </p:sp>
    </p:spTree>
    <p:extLst>
      <p:ext uri="{BB962C8B-B14F-4D97-AF65-F5344CB8AC3E}">
        <p14:creationId xmlns:p14="http://schemas.microsoft.com/office/powerpoint/2010/main" val="2122304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FAA7F1-0FCC-4792-A93A-622B00668BDF}"/>
            </a:ext>
          </a:extLst>
        </p:cNvPr>
        <p:cNvGrpSpPr/>
        <p:nvPr/>
      </p:nvGrpSpPr>
      <p:grpSpPr>
        <a:xfrm>
          <a:off x="0" y="0"/>
          <a:ext cx="0" cy="0"/>
          <a:chOff x="0" y="0"/>
          <a:chExt cx="0" cy="0"/>
        </a:xfrm>
      </p:grpSpPr>
      <p:sp>
        <p:nvSpPr>
          <p:cNvPr id="2" name="Obdélník 1">
            <a:extLst>
              <a:ext uri="{FF2B5EF4-FFF2-40B4-BE49-F238E27FC236}">
                <a16:creationId xmlns:a16="http://schemas.microsoft.com/office/drawing/2014/main" id="{263BEEFD-E7C2-000B-BDD3-292E6A477A66}"/>
              </a:ext>
            </a:extLst>
          </p:cNvPr>
          <p:cNvSpPr/>
          <p:nvPr/>
        </p:nvSpPr>
        <p:spPr>
          <a:xfrm>
            <a:off x="251642" y="267480"/>
            <a:ext cx="3456002" cy="4607999"/>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solidFill>
            <a:srgbClr val="655481"/>
          </a:solidFill>
          <a:ln cap="flat">
            <a:noFill/>
            <a:prstDash val="solid"/>
          </a:ln>
        </p:spPr>
        <p:txBody>
          <a:bodyPr vert="horz" wrap="square" lIns="90004" tIns="44997" rIns="90004" bIns="44997" anchor="ctr"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Arial" pitchFamily="18"/>
              <a:ea typeface="Microsoft YaHei" pitchFamily="2"/>
              <a:cs typeface="Arial" pitchFamily="2"/>
            </a:endParaRPr>
          </a:p>
        </p:txBody>
      </p:sp>
      <p:pic>
        <p:nvPicPr>
          <p:cNvPr id="3" name="Obrázek 2">
            <a:extLst>
              <a:ext uri="{FF2B5EF4-FFF2-40B4-BE49-F238E27FC236}">
                <a16:creationId xmlns:a16="http://schemas.microsoft.com/office/drawing/2014/main" id="{6F6DE0E6-DA15-7F71-2601-35A5A91A83CD}"/>
              </a:ext>
            </a:extLst>
          </p:cNvPr>
          <p:cNvPicPr>
            <a:picLocks noChangeAspect="1"/>
          </p:cNvPicPr>
          <p:nvPr/>
        </p:nvPicPr>
        <p:blipFill>
          <a:blip r:embed="rId3">
            <a:lum/>
            <a:alphaModFix/>
          </a:blip>
          <a:srcRect/>
          <a:stretch>
            <a:fillRect/>
          </a:stretch>
        </p:blipFill>
        <p:spPr>
          <a:xfrm>
            <a:off x="7956002" y="226798"/>
            <a:ext cx="955794" cy="688323"/>
          </a:xfrm>
          <a:prstGeom prst="rect">
            <a:avLst/>
          </a:prstGeom>
          <a:noFill/>
          <a:ln cap="flat">
            <a:noFill/>
          </a:ln>
        </p:spPr>
      </p:pic>
      <p:sp>
        <p:nvSpPr>
          <p:cNvPr id="4" name="Zástupný symbol pro obsah 2">
            <a:extLst>
              <a:ext uri="{FF2B5EF4-FFF2-40B4-BE49-F238E27FC236}">
                <a16:creationId xmlns:a16="http://schemas.microsoft.com/office/drawing/2014/main" id="{24A137D0-BF0F-2208-7B40-516C52A04128}"/>
              </a:ext>
            </a:extLst>
          </p:cNvPr>
          <p:cNvSpPr/>
          <p:nvPr/>
        </p:nvSpPr>
        <p:spPr>
          <a:xfrm>
            <a:off x="395642" y="1923842"/>
            <a:ext cx="2448004" cy="2664003"/>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endParaRPr lang="cs-CZ" sz="1800" b="0" i="0" u="none" strike="noStrike" kern="1200" cap="none" spc="0" baseline="0">
              <a:solidFill>
                <a:srgbClr val="000000"/>
              </a:solidFill>
              <a:uFillTx/>
              <a:latin typeface="Arial" pitchFamily="18"/>
              <a:ea typeface="Microsoft YaHei" pitchFamily="2"/>
              <a:cs typeface="Arial" pitchFamily="2"/>
            </a:endParaRPr>
          </a:p>
        </p:txBody>
      </p:sp>
      <p:sp>
        <p:nvSpPr>
          <p:cNvPr id="5" name="Zástupný symbol pro obsah 2">
            <a:extLst>
              <a:ext uri="{FF2B5EF4-FFF2-40B4-BE49-F238E27FC236}">
                <a16:creationId xmlns:a16="http://schemas.microsoft.com/office/drawing/2014/main" id="{B8241511-1C78-E51F-7E64-3DE0948B0FED}"/>
              </a:ext>
            </a:extLst>
          </p:cNvPr>
          <p:cNvSpPr/>
          <p:nvPr/>
        </p:nvSpPr>
        <p:spPr>
          <a:xfrm>
            <a:off x="4068001" y="1131478"/>
            <a:ext cx="3887635"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r>
              <a:rPr lang="cs-CZ" sz="1400" b="1" i="0" u="none" strike="noStrike" kern="1200" cap="none" spc="0" baseline="0" dirty="0">
                <a:solidFill>
                  <a:srgbClr val="655481"/>
                </a:solidFill>
                <a:uFillTx/>
                <a:latin typeface="Times New Roman" pitchFamily="18"/>
                <a:ea typeface="Microsoft YaHei" pitchFamily="2"/>
                <a:cs typeface="Times New Roman" pitchFamily="18"/>
              </a:rPr>
              <a:t>Hypotézy k diskusi:</a:t>
            </a: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dirty="0">
              <a:solidFill>
                <a:srgbClr val="655481"/>
              </a:solidFill>
              <a:latin typeface="Times New Roman" pitchFamily="18"/>
              <a:ea typeface="Microsoft YaHei" pitchFamily="2"/>
              <a:cs typeface="Times New Roman" pitchFamily="18"/>
            </a:endParaRPr>
          </a:p>
          <a:p>
            <a:pPr marL="342900" marR="0" lvl="0" indent="-342900" algn="l" defTabSz="914400" rtl="0" fontAlgn="auto" hangingPunct="1">
              <a:lnSpc>
                <a:spcPct val="100000"/>
              </a:lnSpc>
              <a:spcBef>
                <a:spcPts val="640"/>
              </a:spcBef>
              <a:spcAft>
                <a:spcPts val="0"/>
              </a:spcAft>
              <a:buAutoNum type="arabicParenR"/>
              <a:tabLst/>
              <a:defRPr sz="1800" b="0" i="0" u="none" strike="noStrike" kern="0" cap="none" spc="0" baseline="0">
                <a:solidFill>
                  <a:srgbClr val="000000"/>
                </a:solidFill>
                <a:uFillTx/>
              </a:defRPr>
            </a:pPr>
            <a:r>
              <a:rPr lang="cs-CZ" sz="1400" b="1" i="0" u="none" strike="noStrike" kern="1200" cap="none" spc="0" baseline="0" dirty="0">
                <a:solidFill>
                  <a:srgbClr val="655481"/>
                </a:solidFill>
                <a:uFillTx/>
                <a:latin typeface="Times New Roman" pitchFamily="18"/>
                <a:ea typeface="Microsoft YaHei" pitchFamily="2"/>
                <a:cs typeface="Times New Roman" pitchFamily="18"/>
              </a:rPr>
              <a:t>Aktuální nastavení </a:t>
            </a:r>
            <a:r>
              <a:rPr lang="cs-CZ" sz="1400" b="1" i="0" u="none" strike="noStrike" kern="1200" cap="none" spc="0" baseline="0" dirty="0" err="1">
                <a:solidFill>
                  <a:srgbClr val="655481"/>
                </a:solidFill>
                <a:uFillTx/>
                <a:latin typeface="Times New Roman" pitchFamily="18"/>
                <a:ea typeface="Microsoft YaHei" pitchFamily="2"/>
                <a:cs typeface="Times New Roman" pitchFamily="18"/>
              </a:rPr>
              <a:t>welfare</a:t>
            </a:r>
            <a:r>
              <a:rPr lang="cs-CZ" sz="1400" b="1" i="0" u="none" strike="noStrike" kern="1200" cap="none" spc="0" baseline="0" dirty="0">
                <a:solidFill>
                  <a:srgbClr val="655481"/>
                </a:solidFill>
                <a:uFillTx/>
                <a:latin typeface="Times New Roman" pitchFamily="18"/>
                <a:ea typeface="Microsoft YaHei" pitchFamily="2"/>
                <a:cs typeface="Times New Roman" pitchFamily="18"/>
              </a:rPr>
              <a:t> </a:t>
            </a:r>
            <a:r>
              <a:rPr lang="cs-CZ" sz="1400" b="1" i="0" u="none" strike="noStrike" kern="1200" cap="none" spc="0" baseline="0" dirty="0" err="1">
                <a:solidFill>
                  <a:srgbClr val="655481"/>
                </a:solidFill>
                <a:uFillTx/>
                <a:latin typeface="Times New Roman" pitchFamily="18"/>
                <a:ea typeface="Microsoft YaHei" pitchFamily="2"/>
                <a:cs typeface="Times New Roman" pitchFamily="18"/>
              </a:rPr>
              <a:t>state</a:t>
            </a:r>
            <a:r>
              <a:rPr lang="cs-CZ" sz="1400" b="1" i="0" u="none" strike="noStrike" kern="1200" cap="none" spc="0" baseline="0" dirty="0">
                <a:solidFill>
                  <a:srgbClr val="655481"/>
                </a:solidFill>
                <a:uFillTx/>
                <a:latin typeface="Times New Roman" pitchFamily="18"/>
                <a:ea typeface="Microsoft YaHei" pitchFamily="2"/>
                <a:cs typeface="Times New Roman" pitchFamily="18"/>
              </a:rPr>
              <a:t> je neudržitelné</a:t>
            </a:r>
          </a:p>
          <a:p>
            <a:pPr marL="342900" marR="0" lvl="0" indent="-342900" algn="l" defTabSz="914400" rtl="0" fontAlgn="auto" hangingPunct="1">
              <a:lnSpc>
                <a:spcPct val="100000"/>
              </a:lnSpc>
              <a:spcBef>
                <a:spcPts val="640"/>
              </a:spcBef>
              <a:spcAft>
                <a:spcPts val="0"/>
              </a:spcAft>
              <a:buAutoNum type="arabicParenR"/>
              <a:tabLst/>
              <a:defRPr sz="1800" b="0" i="0" u="none" strike="noStrike" kern="0" cap="none" spc="0" baseline="0">
                <a:solidFill>
                  <a:srgbClr val="000000"/>
                </a:solidFill>
                <a:uFillTx/>
              </a:defRPr>
            </a:pPr>
            <a:r>
              <a:rPr lang="cs-CZ" sz="1400" b="1" dirty="0">
                <a:solidFill>
                  <a:srgbClr val="655481"/>
                </a:solidFill>
                <a:latin typeface="Times New Roman" pitchFamily="18"/>
                <a:ea typeface="Microsoft YaHei" pitchFamily="2"/>
                <a:cs typeface="Times New Roman" pitchFamily="18"/>
              </a:rPr>
              <a:t>Demografická změna povede k odlišnému přístupu v zajištění sociální péče</a:t>
            </a:r>
          </a:p>
          <a:p>
            <a:pPr marL="342900" marR="0" lvl="0" indent="-342900" algn="l" defTabSz="914400" rtl="0" fontAlgn="auto" hangingPunct="1">
              <a:lnSpc>
                <a:spcPct val="100000"/>
              </a:lnSpc>
              <a:spcBef>
                <a:spcPts val="640"/>
              </a:spcBef>
              <a:spcAft>
                <a:spcPts val="0"/>
              </a:spcAft>
              <a:buAutoNum type="arabicParenR"/>
              <a:tabLst/>
              <a:defRPr sz="1800" b="0" i="0" u="none" strike="noStrike" kern="0" cap="none" spc="0" baseline="0">
                <a:solidFill>
                  <a:srgbClr val="000000"/>
                </a:solidFill>
                <a:uFillTx/>
              </a:defRPr>
            </a:pPr>
            <a:r>
              <a:rPr lang="cs-CZ" sz="1400" b="1" i="0" u="none" strike="noStrike" kern="1200" cap="none" spc="0" baseline="0" dirty="0">
                <a:solidFill>
                  <a:srgbClr val="655481"/>
                </a:solidFill>
                <a:uFillTx/>
                <a:latin typeface="Times New Roman" pitchFamily="18"/>
                <a:ea typeface="Microsoft YaHei" pitchFamily="2"/>
                <a:cs typeface="Times New Roman" pitchFamily="18"/>
              </a:rPr>
              <a:t>Reforma dů</a:t>
            </a:r>
            <a:r>
              <a:rPr lang="cs-CZ" sz="1400" b="1" dirty="0">
                <a:solidFill>
                  <a:srgbClr val="655481"/>
                </a:solidFill>
                <a:latin typeface="Times New Roman" pitchFamily="18"/>
                <a:ea typeface="Microsoft YaHei" pitchFamily="2"/>
                <a:cs typeface="Times New Roman" pitchFamily="18"/>
              </a:rPr>
              <a:t>chodového systému je nezbytně nutná</a:t>
            </a:r>
          </a:p>
          <a:p>
            <a:pPr marL="342900" marR="0" lvl="0" indent="-342900" algn="l" defTabSz="914400" rtl="0" fontAlgn="auto" hangingPunct="1">
              <a:lnSpc>
                <a:spcPct val="100000"/>
              </a:lnSpc>
              <a:spcBef>
                <a:spcPts val="640"/>
              </a:spcBef>
              <a:spcAft>
                <a:spcPts val="0"/>
              </a:spcAft>
              <a:buAutoNum type="arabicParenR"/>
              <a:tabLst/>
              <a:defRPr sz="1800" b="0" i="0" u="none" strike="noStrike" kern="0" cap="none" spc="0" baseline="0">
                <a:solidFill>
                  <a:srgbClr val="000000"/>
                </a:solidFill>
                <a:uFillTx/>
              </a:defRPr>
            </a:pPr>
            <a:r>
              <a:rPr lang="cs-CZ" sz="1400" b="1" i="0" u="none" strike="noStrike" kern="1200" cap="none" spc="0" baseline="0" dirty="0">
                <a:solidFill>
                  <a:srgbClr val="655481"/>
                </a:solidFill>
                <a:uFillTx/>
                <a:latin typeface="Times New Roman" pitchFamily="18"/>
                <a:ea typeface="Microsoft YaHei" pitchFamily="2"/>
                <a:cs typeface="Times New Roman" pitchFamily="18"/>
              </a:rPr>
              <a:t>Bude růst význam soukromoprávních institutů </a:t>
            </a:r>
            <a:r>
              <a:rPr lang="cs-CZ" sz="1400" b="1" dirty="0">
                <a:solidFill>
                  <a:srgbClr val="655481"/>
                </a:solidFill>
                <a:latin typeface="Times New Roman" pitchFamily="18"/>
                <a:ea typeface="Microsoft YaHei" pitchFamily="2"/>
                <a:cs typeface="Times New Roman" pitchFamily="18"/>
              </a:rPr>
              <a:t>v oblasti sociální péče: odpovědnost, role rodiny</a:t>
            </a:r>
            <a:endParaRPr lang="cs-CZ" sz="1400" b="1" i="0" u="none" strike="noStrike" kern="1200" cap="none" spc="0" baseline="0" dirty="0">
              <a:solidFill>
                <a:srgbClr val="655481"/>
              </a:solidFill>
              <a:uFillTx/>
              <a:latin typeface="Times New Roman" pitchFamily="18"/>
              <a:ea typeface="Microsoft YaHei" pitchFamily="2"/>
              <a:cs typeface="Times New Roman" pitchFamily="18"/>
            </a:endParaRPr>
          </a:p>
          <a:p>
            <a:pPr marL="285750" marR="0" lvl="0" indent="-285750" algn="l" defTabSz="914400" rtl="0" fontAlgn="auto" hangingPunct="1">
              <a:lnSpc>
                <a:spcPct val="100000"/>
              </a:lnSpc>
              <a:spcBef>
                <a:spcPts val="640"/>
              </a:spcBef>
              <a:spcAft>
                <a:spcPts val="0"/>
              </a:spcAft>
              <a:buSzPct val="100000"/>
              <a:buFont typeface="Arial" pitchFamily="34"/>
              <a:buChar char="•"/>
              <a:tabLst/>
              <a:defRPr sz="1800" b="0" i="0" u="none" strike="noStrike" kern="0" cap="none" spc="0" baseline="0">
                <a:solidFill>
                  <a:srgbClr val="000000"/>
                </a:solidFill>
                <a:uFillTx/>
              </a:defRPr>
            </a:pPr>
            <a:endParaRPr lang="cs-CZ" sz="1400" b="1" i="0" u="none" strike="noStrike" kern="1200" cap="none" spc="0" baseline="0" dirty="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dirty="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dirty="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dirty="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dirty="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dirty="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dirty="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dirty="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1" i="0" u="none" strike="noStrike" kern="1200" cap="none" spc="0" baseline="0" dirty="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400" b="0"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6" name="Nadpis 1">
            <a:extLst>
              <a:ext uri="{FF2B5EF4-FFF2-40B4-BE49-F238E27FC236}">
                <a16:creationId xmlns:a16="http://schemas.microsoft.com/office/drawing/2014/main" id="{5D1413EC-DFAE-E68C-2B03-18856B51A076}"/>
              </a:ext>
            </a:extLst>
          </p:cNvPr>
          <p:cNvSpPr/>
          <p:nvPr/>
        </p:nvSpPr>
        <p:spPr>
          <a:xfrm>
            <a:off x="388080" y="411480"/>
            <a:ext cx="3182761" cy="201599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i="0" u="none" strike="noStrike" kern="0" cap="none" spc="0" baseline="0" dirty="0">
                <a:solidFill>
                  <a:srgbClr val="FFFFFF"/>
                </a:solidFill>
                <a:uFillTx/>
                <a:latin typeface="Times New Roman" pitchFamily="18"/>
                <a:ea typeface="Microsoft YaHei" pitchFamily="2"/>
                <a:cs typeface="Times New Roman" pitchFamily="18"/>
              </a:rPr>
              <a:t>Blok A)</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cs-CZ" sz="2400" b="1" kern="0" dirty="0">
                <a:solidFill>
                  <a:srgbClr val="FFFFFF"/>
                </a:solidFill>
                <a:latin typeface="Times New Roman" pitchFamily="18"/>
                <a:ea typeface="Microsoft YaHei" pitchFamily="2"/>
                <a:cs typeface="Times New Roman" pitchFamily="18"/>
              </a:rPr>
              <a:t>Pojem sociálního zabezpečení, </a:t>
            </a:r>
            <a:r>
              <a:rPr lang="cs-CZ" sz="2400" b="1" kern="0" dirty="0" err="1">
                <a:solidFill>
                  <a:srgbClr val="FFFFFF"/>
                </a:solidFill>
                <a:latin typeface="Times New Roman" pitchFamily="18"/>
                <a:ea typeface="Microsoft YaHei" pitchFamily="2"/>
                <a:cs typeface="Times New Roman" pitchFamily="18"/>
              </a:rPr>
              <a:t>welfare</a:t>
            </a:r>
            <a:r>
              <a:rPr lang="cs-CZ" sz="2400" b="1" kern="0" dirty="0">
                <a:solidFill>
                  <a:srgbClr val="FFFFFF"/>
                </a:solidFill>
                <a:latin typeface="Times New Roman" pitchFamily="18"/>
                <a:ea typeface="Microsoft YaHei" pitchFamily="2"/>
                <a:cs typeface="Times New Roman" pitchFamily="18"/>
              </a:rPr>
              <a:t> </a:t>
            </a:r>
            <a:r>
              <a:rPr lang="cs-CZ" sz="2400" b="1" kern="0" dirty="0" err="1">
                <a:solidFill>
                  <a:srgbClr val="FFFFFF"/>
                </a:solidFill>
                <a:latin typeface="Times New Roman" pitchFamily="18"/>
                <a:ea typeface="Microsoft YaHei" pitchFamily="2"/>
                <a:cs typeface="Times New Roman" pitchFamily="18"/>
              </a:rPr>
              <a:t>state</a:t>
            </a:r>
            <a:r>
              <a:rPr lang="cs-CZ" sz="2400" b="1" kern="0" dirty="0">
                <a:solidFill>
                  <a:srgbClr val="FFFFFF"/>
                </a:solidFill>
                <a:latin typeface="Times New Roman" pitchFamily="18"/>
                <a:ea typeface="Microsoft YaHei" pitchFamily="2"/>
                <a:cs typeface="Times New Roman" pitchFamily="18"/>
              </a:rPr>
              <a:t>, jeho krize a perspektivy</a:t>
            </a:r>
            <a:endParaRPr lang="cs-CZ" sz="2400" b="1" i="0" u="none" strike="noStrike" kern="0" cap="none" spc="0" baseline="0" dirty="0">
              <a:solidFill>
                <a:srgbClr val="FFFFFF"/>
              </a:solidFill>
              <a:uFillTx/>
              <a:latin typeface="Times New Roman" pitchFamily="18"/>
              <a:ea typeface="Microsoft YaHei" pitchFamily="2"/>
              <a:cs typeface="Times New Roman" pitchFamily="18"/>
            </a:endParaRPr>
          </a:p>
        </p:txBody>
      </p:sp>
      <p:sp>
        <p:nvSpPr>
          <p:cNvPr id="7" name="Zástupný symbol pro obsah 2">
            <a:extLst>
              <a:ext uri="{FF2B5EF4-FFF2-40B4-BE49-F238E27FC236}">
                <a16:creationId xmlns:a16="http://schemas.microsoft.com/office/drawing/2014/main" id="{60BA3074-5E7C-83AF-991C-90662CDE43CC}"/>
              </a:ext>
            </a:extLst>
          </p:cNvPr>
          <p:cNvSpPr/>
          <p:nvPr/>
        </p:nvSpPr>
        <p:spPr>
          <a:xfrm>
            <a:off x="395642" y="2571841"/>
            <a:ext cx="2952003" cy="2015995"/>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a:solidFill>
                <a:srgbClr val="655481"/>
              </a:solidFill>
              <a:uFillTx/>
              <a:latin typeface="Times New Roman" pitchFamily="18"/>
              <a:ea typeface="Microsoft YaHei" pitchFamily="2"/>
              <a:cs typeface="Times New Roman" pitchFamily="18"/>
            </a:endParaRPr>
          </a:p>
        </p:txBody>
      </p:sp>
    </p:spTree>
    <p:extLst>
      <p:ext uri="{BB962C8B-B14F-4D97-AF65-F5344CB8AC3E}">
        <p14:creationId xmlns:p14="http://schemas.microsoft.com/office/powerpoint/2010/main" val="14809015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BD565-4F5E-3687-A133-2203BF40866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7372C68-B2CE-D5C0-EC18-B491BE79C181}"/>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aktuální systém soc. zabezpečení</a:t>
            </a:r>
          </a:p>
        </p:txBody>
      </p:sp>
      <p:sp>
        <p:nvSpPr>
          <p:cNvPr id="3" name="Zástupný symbol pro obsah 2">
            <a:extLst>
              <a:ext uri="{FF2B5EF4-FFF2-40B4-BE49-F238E27FC236}">
                <a16:creationId xmlns:a16="http://schemas.microsoft.com/office/drawing/2014/main" id="{00128B2D-E9FF-85D7-AB8B-8B55887FBCAA}"/>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3EB7FAD2-7BFE-E11D-A51B-F516D09D3CAC}"/>
              </a:ext>
            </a:extLst>
          </p:cNvPr>
          <p:cNvSpPr txBox="1"/>
          <p:nvPr/>
        </p:nvSpPr>
        <p:spPr>
          <a:xfrm>
            <a:off x="479685" y="1034320"/>
            <a:ext cx="7135318" cy="9322424"/>
          </a:xfrm>
          <a:prstGeom prst="rect">
            <a:avLst/>
          </a:prstGeom>
          <a:noFill/>
        </p:spPr>
        <p:txBody>
          <a:bodyPr wrap="square" rtlCol="0">
            <a:spAutoFit/>
          </a:bodyPr>
          <a:lstStyle/>
          <a:p>
            <a:pPr>
              <a:lnSpc>
                <a:spcPct val="107000"/>
              </a:lnSpc>
              <a:spcAft>
                <a:spcPts val="800"/>
              </a:spcAft>
            </a:pPr>
            <a:r>
              <a:rPr lang="cs-CZ" sz="1400" b="1" kern="100" dirty="0">
                <a:effectLst/>
                <a:latin typeface="+mj-lt"/>
                <a:ea typeface="Calibri" panose="020F0502020204030204" pitchFamily="34" charset="0"/>
                <a:cs typeface="Times New Roman" panose="02020603050405020304" pitchFamily="18" charset="0"/>
              </a:rPr>
              <a:t>Sociální práva a jejich uplatňování:</a:t>
            </a:r>
            <a:endParaRPr lang="cs-CZ" sz="1400" b="1" kern="100" dirty="0">
              <a:latin typeface="+mj-lt"/>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tabLst>
                <a:tab pos="1543050" algn="l"/>
              </a:tabLst>
            </a:pPr>
            <a:r>
              <a:rPr lang="cs-CZ" sz="1400" b="1" kern="100" dirty="0">
                <a:latin typeface="+mj-lt"/>
                <a:cs typeface="Times New Roman" panose="02020603050405020304" pitchFamily="18" charset="0"/>
              </a:rPr>
              <a:t>právo na práci a na náležitou přípravu na povolání</a:t>
            </a:r>
          </a:p>
          <a:p>
            <a:pPr marL="742950" lvl="1" indent="-285750">
              <a:buFont typeface="Courier New" panose="02070309020205020404" pitchFamily="49" charset="0"/>
              <a:buChar char="o"/>
              <a:tabLst>
                <a:tab pos="1543050" algn="l"/>
              </a:tabLst>
            </a:pPr>
            <a:r>
              <a:rPr lang="cs-CZ" sz="1400" b="1" kern="100" dirty="0">
                <a:latin typeface="+mj-lt"/>
                <a:cs typeface="Times New Roman" panose="02020603050405020304" pitchFamily="18" charset="0"/>
              </a:rPr>
              <a:t>právo na uspokojivé pracovní podmínky</a:t>
            </a:r>
          </a:p>
          <a:p>
            <a:pPr marL="742950" lvl="1" indent="-285750">
              <a:buFont typeface="Courier New" panose="02070309020205020404" pitchFamily="49" charset="0"/>
              <a:buChar char="o"/>
              <a:tabLst>
                <a:tab pos="1543050" algn="l"/>
              </a:tabLst>
            </a:pPr>
            <a:r>
              <a:rPr lang="cs-CZ" sz="1400" b="1" kern="100" dirty="0">
                <a:latin typeface="+mj-lt"/>
                <a:cs typeface="Times New Roman" panose="02020603050405020304" pitchFamily="18" charset="0"/>
              </a:rPr>
              <a:t>právo na životní úroveň</a:t>
            </a:r>
          </a:p>
          <a:p>
            <a:pPr marL="742950" lvl="1" indent="-285750">
              <a:buFont typeface="Courier New" panose="02070309020205020404" pitchFamily="49" charset="0"/>
              <a:buChar char="o"/>
              <a:tabLst>
                <a:tab pos="1543050" algn="l"/>
              </a:tabLst>
            </a:pPr>
            <a:r>
              <a:rPr lang="cs-CZ" sz="1400" b="1" kern="100" dirty="0">
                <a:latin typeface="+mj-lt"/>
                <a:cs typeface="Times New Roman" panose="02020603050405020304" pitchFamily="18" charset="0"/>
              </a:rPr>
              <a:t>právo na rodinu</a:t>
            </a:r>
          </a:p>
          <a:p>
            <a:pPr marL="742950" lvl="1" indent="-285750">
              <a:buFont typeface="Courier New" panose="02070309020205020404" pitchFamily="49" charset="0"/>
              <a:buChar char="o"/>
              <a:tabLst>
                <a:tab pos="1543050" algn="l"/>
              </a:tabLst>
            </a:pPr>
            <a:r>
              <a:rPr lang="cs-CZ" sz="1400" b="1" kern="100" dirty="0">
                <a:solidFill>
                  <a:srgbClr val="FF0000"/>
                </a:solidFill>
                <a:latin typeface="+mj-lt"/>
                <a:cs typeface="Times New Roman" panose="02020603050405020304" pitchFamily="18" charset="0"/>
              </a:rPr>
              <a:t>právo na sociální zabezpečení </a:t>
            </a:r>
          </a:p>
          <a:p>
            <a:pPr marL="742950" lvl="1" indent="-285750">
              <a:buFont typeface="Courier New" panose="02070309020205020404" pitchFamily="49" charset="0"/>
              <a:buChar char="o"/>
              <a:tabLst>
                <a:tab pos="1543050" algn="l"/>
              </a:tabLst>
            </a:pPr>
            <a:r>
              <a:rPr lang="cs-CZ" sz="1400" b="1" kern="100" dirty="0">
                <a:latin typeface="+mj-lt"/>
                <a:cs typeface="Times New Roman" panose="02020603050405020304" pitchFamily="18" charset="0"/>
              </a:rPr>
              <a:t>právo na sdružování</a:t>
            </a:r>
          </a:p>
          <a:p>
            <a:pPr lvl="1">
              <a:tabLst>
                <a:tab pos="1543050" algn="l"/>
              </a:tabLst>
            </a:pPr>
            <a:endParaRPr lang="cs-CZ" sz="1400" b="1" kern="100" dirty="0">
              <a:latin typeface="+mj-lt"/>
              <a:cs typeface="Times New Roman" panose="02020603050405020304" pitchFamily="18" charset="0"/>
            </a:endParaRPr>
          </a:p>
          <a:p>
            <a:pPr lvl="1">
              <a:tabLst>
                <a:tab pos="1543050" algn="l"/>
              </a:tabLst>
            </a:pPr>
            <a:endParaRPr lang="cs-CZ" sz="1400" b="1" kern="100" dirty="0">
              <a:latin typeface="+mj-lt"/>
              <a:cs typeface="Times New Roman" panose="02020603050405020304" pitchFamily="18" charset="0"/>
            </a:endParaRPr>
          </a:p>
          <a:p>
            <a:pPr>
              <a:lnSpc>
                <a:spcPct val="107000"/>
              </a:lnSpc>
              <a:spcAft>
                <a:spcPts val="800"/>
              </a:spcAft>
            </a:pPr>
            <a:r>
              <a:rPr lang="cs-CZ" sz="1400" b="1" kern="100" dirty="0">
                <a:latin typeface="+mj-lt"/>
                <a:cs typeface="Times New Roman" panose="02020603050405020304" pitchFamily="18" charset="0"/>
              </a:rPr>
              <a:t>Právo na soc. zabezpečení – čl. 41 LZPS: </a:t>
            </a:r>
            <a:r>
              <a:rPr lang="cs-CZ" sz="1400" kern="100" dirty="0">
                <a:latin typeface="+mj-lt"/>
                <a:cs typeface="Times New Roman" panose="02020603050405020304" pitchFamily="18" charset="0"/>
              </a:rPr>
              <a:t>lze se domáhat jen v mezích zákonné úpravy</a:t>
            </a:r>
          </a:p>
          <a:p>
            <a:pPr>
              <a:lnSpc>
                <a:spcPct val="107000"/>
              </a:lnSpc>
              <a:spcAft>
                <a:spcPts val="800"/>
              </a:spcAft>
            </a:pPr>
            <a:r>
              <a:rPr lang="cs-CZ" sz="1400" kern="100" dirty="0">
                <a:latin typeface="+mj-lt"/>
                <a:cs typeface="Times New Roman" panose="02020603050405020304" pitchFamily="18" charset="0"/>
              </a:rPr>
              <a:t>Cílí na ochranu občanů před důsledky následujících sociálních událostí s dopadem do kvality života (sociální události): rodičovství a mateřství, nemoc a úraz, invalidita, stáří, smrt, nezaměstnanost, chudoba </a:t>
            </a:r>
          </a:p>
          <a:p>
            <a:pPr>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pPr>
              <a:lnSpc>
                <a:spcPct val="107000"/>
              </a:lnSpc>
            </a:pPr>
            <a:endParaRPr lang="cs-CZ" sz="1400" dirty="0">
              <a:latin typeface="+mj-lt"/>
            </a:endParaRPr>
          </a:p>
          <a:p>
            <a:pPr>
              <a:lnSpc>
                <a:spcPct val="107000"/>
              </a:lnSpc>
            </a:pPr>
            <a:endParaRPr lang="cs-CZ" sz="1400" dirty="0">
              <a:effectLst/>
              <a:latin typeface="+mj-lt"/>
              <a:ea typeface="Calibri" panose="020F0502020204030204" pitchFamily="34" charset="0"/>
              <a:cs typeface="Times New Roman" panose="02020603050405020304" pitchFamily="18" charset="0"/>
            </a:endParaRPr>
          </a:p>
          <a:p>
            <a:pPr lvl="1">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endParaRPr lang="cs-CZ" sz="1400" dirty="0"/>
          </a:p>
          <a:p>
            <a:endParaRPr lang="cs-CZ" sz="1400" dirty="0"/>
          </a:p>
          <a:p>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
        <p:nvSpPr>
          <p:cNvPr id="5" name="TextovéPole 4">
            <a:extLst>
              <a:ext uri="{FF2B5EF4-FFF2-40B4-BE49-F238E27FC236}">
                <a16:creationId xmlns:a16="http://schemas.microsoft.com/office/drawing/2014/main" id="{E69ADD40-007E-30E4-993B-CC1A81FCC308}"/>
              </a:ext>
            </a:extLst>
          </p:cNvPr>
          <p:cNvSpPr txBox="1"/>
          <p:nvPr/>
        </p:nvSpPr>
        <p:spPr>
          <a:xfrm>
            <a:off x="2286000" y="3974201"/>
            <a:ext cx="4572000" cy="369332"/>
          </a:xfrm>
          <a:prstGeom prst="rect">
            <a:avLst/>
          </a:prstGeom>
          <a:noFill/>
        </p:spPr>
        <p:txBody>
          <a:bodyPr wrap="square">
            <a:spAutoFit/>
          </a:bodyPr>
          <a:lstStyle/>
          <a:p>
            <a:endParaRPr lang="cs-CZ" dirty="0"/>
          </a:p>
        </p:txBody>
      </p:sp>
    </p:spTree>
    <p:extLst>
      <p:ext uri="{BB962C8B-B14F-4D97-AF65-F5344CB8AC3E}">
        <p14:creationId xmlns:p14="http://schemas.microsoft.com/office/powerpoint/2010/main" val="14542085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C14651-5FFD-73E6-BFE9-F370686DF16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5228A68-0719-71E7-9D54-D08F2A4D6A36}"/>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aktuální systém soc. zabezpečení</a:t>
            </a:r>
          </a:p>
        </p:txBody>
      </p:sp>
      <p:sp>
        <p:nvSpPr>
          <p:cNvPr id="3" name="Zástupný symbol pro obsah 2">
            <a:extLst>
              <a:ext uri="{FF2B5EF4-FFF2-40B4-BE49-F238E27FC236}">
                <a16:creationId xmlns:a16="http://schemas.microsoft.com/office/drawing/2014/main" id="{91461ED0-B523-7E84-BFBE-6F01532A7AF9}"/>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E247F001-27A4-0B25-EB5A-812B16790AFE}"/>
              </a:ext>
            </a:extLst>
          </p:cNvPr>
          <p:cNvSpPr txBox="1"/>
          <p:nvPr/>
        </p:nvSpPr>
        <p:spPr>
          <a:xfrm>
            <a:off x="479685" y="1034320"/>
            <a:ext cx="7135318" cy="10016525"/>
          </a:xfrm>
          <a:prstGeom prst="rect">
            <a:avLst/>
          </a:prstGeom>
          <a:noFill/>
        </p:spPr>
        <p:txBody>
          <a:bodyPr wrap="square" rtlCol="0">
            <a:spAutoFit/>
          </a:bodyPr>
          <a:lstStyle/>
          <a:p>
            <a:pPr lvl="0"/>
            <a:endParaRPr lang="cs-CZ" sz="1800" b="1" i="1" dirty="0">
              <a:solidFill>
                <a:srgbClr val="202020"/>
              </a:solidFill>
              <a:effectLst/>
              <a:latin typeface="Times New Roman" panose="02020603050405020304" pitchFamily="18" charset="0"/>
              <a:ea typeface="Calibri" panose="020F0502020204030204" pitchFamily="34" charset="0"/>
            </a:endParaRPr>
          </a:p>
          <a:p>
            <a:pPr lvl="0"/>
            <a:r>
              <a:rPr lang="cs-CZ" b="1" i="1" dirty="0">
                <a:solidFill>
                  <a:srgbClr val="202020"/>
                </a:solidFill>
                <a:latin typeface="+mj-lt"/>
                <a:ea typeface="Calibri" panose="020F0502020204030204" pitchFamily="34" charset="0"/>
              </a:rPr>
              <a:t>Hl. IV LZPS: sociální, hospodářská a kulturní práva:</a:t>
            </a:r>
          </a:p>
          <a:p>
            <a:pPr lvl="0"/>
            <a:endParaRPr lang="cs-CZ" sz="1800" b="1" i="1" dirty="0">
              <a:solidFill>
                <a:srgbClr val="202020"/>
              </a:solidFill>
              <a:effectLst/>
              <a:latin typeface="+mj-lt"/>
              <a:ea typeface="Calibri" panose="020F0502020204030204" pitchFamily="34" charset="0"/>
            </a:endParaRPr>
          </a:p>
          <a:p>
            <a:pPr marL="285750" lvl="0" indent="-285750">
              <a:buFontTx/>
              <a:buChar char="-"/>
            </a:pPr>
            <a:r>
              <a:rPr lang="cs-CZ" b="1" i="1" dirty="0">
                <a:solidFill>
                  <a:srgbClr val="202020"/>
                </a:solidFill>
                <a:latin typeface="+mj-lt"/>
                <a:ea typeface="Calibri" panose="020F0502020204030204" pitchFamily="34" charset="0"/>
              </a:rPr>
              <a:t>čl. 26 </a:t>
            </a:r>
            <a:r>
              <a:rPr lang="cs-CZ" i="1" dirty="0">
                <a:solidFill>
                  <a:srgbClr val="202020"/>
                </a:solidFill>
                <a:latin typeface="+mj-lt"/>
                <a:ea typeface="Calibri" panose="020F0502020204030204" pitchFamily="34" charset="0"/>
              </a:rPr>
              <a:t>(právo na svobodnou volbu povolání, podnikat a provozovat 	jinou hospodářskou činnost)</a:t>
            </a:r>
          </a:p>
          <a:p>
            <a:pPr marL="285750" lvl="0" indent="-285750">
              <a:buFontTx/>
              <a:buChar char="-"/>
            </a:pPr>
            <a:r>
              <a:rPr lang="cs-CZ" b="1" i="1" dirty="0">
                <a:solidFill>
                  <a:srgbClr val="202020"/>
                </a:solidFill>
                <a:latin typeface="+mj-lt"/>
                <a:ea typeface="Calibri" panose="020F0502020204030204" pitchFamily="34" charset="0"/>
              </a:rPr>
              <a:t>čl. 27 </a:t>
            </a:r>
            <a:r>
              <a:rPr lang="cs-CZ" i="1" dirty="0">
                <a:solidFill>
                  <a:srgbClr val="202020"/>
                </a:solidFill>
                <a:latin typeface="+mj-lt"/>
                <a:ea typeface="Calibri" panose="020F0502020204030204" pitchFamily="34" charset="0"/>
              </a:rPr>
              <a:t>(právo se svobodně sdružovat)</a:t>
            </a:r>
          </a:p>
          <a:p>
            <a:pPr marL="285750" lvl="0" indent="-285750">
              <a:buFontTx/>
              <a:buChar char="-"/>
            </a:pPr>
            <a:r>
              <a:rPr lang="cs-CZ" b="1" i="1" dirty="0">
                <a:solidFill>
                  <a:srgbClr val="202020"/>
                </a:solidFill>
                <a:latin typeface="+mj-lt"/>
                <a:ea typeface="Calibri" panose="020F0502020204030204" pitchFamily="34" charset="0"/>
              </a:rPr>
              <a:t>Čl. 29 </a:t>
            </a:r>
            <a:r>
              <a:rPr lang="cs-CZ" i="1" dirty="0">
                <a:solidFill>
                  <a:srgbClr val="202020"/>
                </a:solidFill>
                <a:latin typeface="+mj-lt"/>
                <a:ea typeface="Calibri" panose="020F0502020204030204" pitchFamily="34" charset="0"/>
              </a:rPr>
              <a:t>(ženy, mladiství a osoby zdravotně postižené mají právo na zvýšenou ochranu při práci a na zvláštní pracovní podmínky)</a:t>
            </a:r>
          </a:p>
          <a:p>
            <a:pPr marL="285750" lvl="0" indent="-285750">
              <a:buFontTx/>
              <a:buChar char="-"/>
            </a:pPr>
            <a:r>
              <a:rPr lang="cs-CZ" sz="1800" b="1" i="1" dirty="0">
                <a:solidFill>
                  <a:srgbClr val="202020"/>
                </a:solidFill>
                <a:effectLst/>
                <a:latin typeface="+mj-lt"/>
                <a:ea typeface="Calibri" panose="020F0502020204030204" pitchFamily="34" charset="0"/>
              </a:rPr>
              <a:t>Čl. 30</a:t>
            </a:r>
            <a:r>
              <a:rPr lang="cs-CZ" sz="1800" dirty="0">
                <a:solidFill>
                  <a:srgbClr val="202020"/>
                </a:solidFill>
                <a:effectLst/>
                <a:latin typeface="+mj-lt"/>
                <a:ea typeface="Calibri" panose="020F0502020204030204" pitchFamily="34" charset="0"/>
              </a:rPr>
              <a:t> (zabezpečení ve stáří, při nezpůsobilosti k práci, ztrátě živitele,</a:t>
            </a:r>
          </a:p>
          <a:p>
            <a:pPr lvl="0"/>
            <a:r>
              <a:rPr lang="cs-CZ" dirty="0">
                <a:solidFill>
                  <a:srgbClr val="202020"/>
                </a:solidFill>
                <a:latin typeface="+mj-lt"/>
                <a:ea typeface="Calibri" panose="020F0502020204030204" pitchFamily="34" charset="0"/>
              </a:rPr>
              <a:t>        </a:t>
            </a:r>
            <a:r>
              <a:rPr lang="cs-CZ" sz="1800" dirty="0">
                <a:solidFill>
                  <a:srgbClr val="202020"/>
                </a:solidFill>
                <a:effectLst/>
                <a:latin typeface="+mj-lt"/>
                <a:ea typeface="Calibri" panose="020F0502020204030204" pitchFamily="34" charset="0"/>
              </a:rPr>
              <a:t>pomoc v nouzi)</a:t>
            </a:r>
            <a:endParaRPr lang="cs-CZ" sz="1800" dirty="0">
              <a:effectLst/>
              <a:latin typeface="+mj-lt"/>
              <a:ea typeface="Calibri" panose="020F0502020204030204" pitchFamily="34" charset="0"/>
            </a:endParaRPr>
          </a:p>
          <a:p>
            <a:pPr marL="342900" lvl="0" indent="-342900">
              <a:buFont typeface="Calibri" panose="020F0502020204030204" pitchFamily="34" charset="0"/>
              <a:buChar char="-"/>
            </a:pPr>
            <a:r>
              <a:rPr lang="cs-CZ" sz="1800" b="1" i="1" dirty="0">
                <a:solidFill>
                  <a:srgbClr val="202020"/>
                </a:solidFill>
                <a:effectLst/>
                <a:latin typeface="+mj-lt"/>
                <a:ea typeface="Calibri" panose="020F0502020204030204" pitchFamily="34" charset="0"/>
              </a:rPr>
              <a:t>Čl. 31</a:t>
            </a:r>
            <a:r>
              <a:rPr lang="cs-CZ" sz="1800" dirty="0">
                <a:solidFill>
                  <a:srgbClr val="202020"/>
                </a:solidFill>
                <a:effectLst/>
                <a:latin typeface="+mj-lt"/>
                <a:ea typeface="Calibri" panose="020F0502020204030204" pitchFamily="34" charset="0"/>
              </a:rPr>
              <a:t> (právo na ochranu zdraví + veřejné pojištění → bezplatná zdravotní péče a pomůcky)</a:t>
            </a:r>
            <a:endParaRPr lang="cs-CZ" sz="1800" dirty="0">
              <a:effectLst/>
              <a:latin typeface="+mj-lt"/>
              <a:ea typeface="Calibri" panose="020F0502020204030204" pitchFamily="34" charset="0"/>
            </a:endParaRPr>
          </a:p>
          <a:p>
            <a:pPr marL="342900" lvl="0" indent="-342900">
              <a:buFont typeface="Calibri" panose="020F0502020204030204" pitchFamily="34" charset="0"/>
              <a:buChar char="-"/>
            </a:pPr>
            <a:r>
              <a:rPr lang="cs-CZ" sz="1800" b="1" i="1" dirty="0">
                <a:solidFill>
                  <a:srgbClr val="202020"/>
                </a:solidFill>
                <a:effectLst/>
                <a:latin typeface="+mj-lt"/>
                <a:ea typeface="Calibri" panose="020F0502020204030204" pitchFamily="34" charset="0"/>
              </a:rPr>
              <a:t>Čl. 32 </a:t>
            </a:r>
            <a:r>
              <a:rPr lang="cs-CZ" sz="1800" dirty="0">
                <a:solidFill>
                  <a:srgbClr val="202020"/>
                </a:solidFill>
                <a:effectLst/>
                <a:latin typeface="+mj-lt"/>
                <a:ea typeface="Calibri" panose="020F0502020204030204" pitchFamily="34" charset="0"/>
              </a:rPr>
              <a:t>(ochrana rodiny a rodičovství, zvláštní ochrana ženy v těhotenství, pomoc státu při péči o dítě) + čl. 33 právo na vzdělání</a:t>
            </a:r>
            <a:endParaRPr lang="cs-CZ" sz="1800" dirty="0">
              <a:effectLst/>
              <a:latin typeface="+mj-lt"/>
              <a:ea typeface="Calibri" panose="020F0502020204030204" pitchFamily="34" charset="0"/>
            </a:endParaRPr>
          </a:p>
          <a:p>
            <a:pPr>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pPr>
              <a:lnSpc>
                <a:spcPct val="107000"/>
              </a:lnSpc>
            </a:pPr>
            <a:endParaRPr lang="cs-CZ" sz="1400" dirty="0">
              <a:latin typeface="+mj-lt"/>
            </a:endParaRPr>
          </a:p>
          <a:p>
            <a:pPr>
              <a:lnSpc>
                <a:spcPct val="107000"/>
              </a:lnSpc>
            </a:pPr>
            <a:endParaRPr lang="cs-CZ" sz="1400" dirty="0">
              <a:effectLst/>
              <a:latin typeface="+mj-lt"/>
              <a:ea typeface="Calibri" panose="020F0502020204030204" pitchFamily="34" charset="0"/>
              <a:cs typeface="Times New Roman" panose="02020603050405020304" pitchFamily="18" charset="0"/>
            </a:endParaRPr>
          </a:p>
          <a:p>
            <a:pPr lvl="1">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endParaRPr lang="cs-CZ" sz="1400" dirty="0"/>
          </a:p>
          <a:p>
            <a:endParaRPr lang="cs-CZ" sz="1400" dirty="0"/>
          </a:p>
          <a:p>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
        <p:nvSpPr>
          <p:cNvPr id="5" name="TextovéPole 4">
            <a:extLst>
              <a:ext uri="{FF2B5EF4-FFF2-40B4-BE49-F238E27FC236}">
                <a16:creationId xmlns:a16="http://schemas.microsoft.com/office/drawing/2014/main" id="{31B30E39-45D9-4277-D778-BE9CA5E1943B}"/>
              </a:ext>
            </a:extLst>
          </p:cNvPr>
          <p:cNvSpPr txBox="1"/>
          <p:nvPr/>
        </p:nvSpPr>
        <p:spPr>
          <a:xfrm>
            <a:off x="2286000" y="3974201"/>
            <a:ext cx="4572000" cy="369332"/>
          </a:xfrm>
          <a:prstGeom prst="rect">
            <a:avLst/>
          </a:prstGeom>
          <a:noFill/>
        </p:spPr>
        <p:txBody>
          <a:bodyPr wrap="square">
            <a:spAutoFit/>
          </a:bodyPr>
          <a:lstStyle/>
          <a:p>
            <a:endParaRPr lang="cs-CZ" dirty="0"/>
          </a:p>
        </p:txBody>
      </p:sp>
    </p:spTree>
    <p:extLst>
      <p:ext uri="{BB962C8B-B14F-4D97-AF65-F5344CB8AC3E}">
        <p14:creationId xmlns:p14="http://schemas.microsoft.com/office/powerpoint/2010/main" val="13710370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2C673-D426-C9AA-D3B9-72811757DB4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A919D8F-C5FE-6069-6980-54A9CC0FBEFD}"/>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aktuální systém soc. zabezpečení</a:t>
            </a:r>
          </a:p>
        </p:txBody>
      </p:sp>
      <p:sp>
        <p:nvSpPr>
          <p:cNvPr id="3" name="Zástupný symbol pro obsah 2">
            <a:extLst>
              <a:ext uri="{FF2B5EF4-FFF2-40B4-BE49-F238E27FC236}">
                <a16:creationId xmlns:a16="http://schemas.microsoft.com/office/drawing/2014/main" id="{58C3C612-E284-19E7-8042-395C192061B7}"/>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32D9A8F9-6E1C-1AF8-5E54-E9758D846E39}"/>
              </a:ext>
            </a:extLst>
          </p:cNvPr>
          <p:cNvSpPr txBox="1"/>
          <p:nvPr/>
        </p:nvSpPr>
        <p:spPr>
          <a:xfrm>
            <a:off x="479685" y="1034320"/>
            <a:ext cx="7135318" cy="9585637"/>
          </a:xfrm>
          <a:prstGeom prst="rect">
            <a:avLst/>
          </a:prstGeom>
          <a:noFill/>
        </p:spPr>
        <p:txBody>
          <a:bodyPr wrap="square" rtlCol="0">
            <a:spAutoFit/>
          </a:bodyPr>
          <a:lstStyle/>
          <a:p>
            <a:r>
              <a:rPr lang="cs-CZ" sz="1400" b="1" dirty="0">
                <a:solidFill>
                  <a:srgbClr val="202020"/>
                </a:solidFill>
                <a:effectLst/>
                <a:latin typeface="+mj-lt"/>
                <a:ea typeface="Times New Roman" panose="02020603050405020304" pitchFamily="18" charset="0"/>
              </a:rPr>
              <a:t>Rozhodování Ústavního soudu</a:t>
            </a:r>
            <a:endParaRPr lang="cs-CZ" sz="1400" dirty="0">
              <a:effectLst/>
              <a:latin typeface="+mj-lt"/>
              <a:ea typeface="Times New Roman" panose="02020603050405020304" pitchFamily="18" charset="0"/>
            </a:endParaRPr>
          </a:p>
          <a:p>
            <a:pPr marL="342900" lvl="0" indent="-342900">
              <a:buFont typeface="Calibri" panose="020F0502020204030204" pitchFamily="34" charset="0"/>
              <a:buChar char="-"/>
            </a:pPr>
            <a:r>
              <a:rPr lang="cs-CZ" sz="1400" u="sng" dirty="0">
                <a:solidFill>
                  <a:srgbClr val="202020"/>
                </a:solidFill>
                <a:effectLst/>
                <a:latin typeface="+mj-lt"/>
                <a:ea typeface="Calibri" panose="020F0502020204030204" pitchFamily="34" charset="0"/>
              </a:rPr>
              <a:t>Test proporcionality</a:t>
            </a:r>
            <a:r>
              <a:rPr lang="cs-CZ" sz="1400" dirty="0">
                <a:solidFill>
                  <a:srgbClr val="202020"/>
                </a:solidFill>
                <a:effectLst/>
                <a:latin typeface="+mj-lt"/>
                <a:ea typeface="Calibri" panose="020F0502020204030204" pitchFamily="34" charset="0"/>
              </a:rPr>
              <a:t> (</a:t>
            </a:r>
            <a:r>
              <a:rPr lang="cs-CZ" sz="1400" dirty="0" err="1">
                <a:solidFill>
                  <a:srgbClr val="202020"/>
                </a:solidFill>
                <a:effectLst/>
                <a:latin typeface="+mj-lt"/>
                <a:ea typeface="Calibri" panose="020F0502020204030204" pitchFamily="34" charset="0"/>
              </a:rPr>
              <a:t>Pl</a:t>
            </a:r>
            <a:r>
              <a:rPr lang="cs-CZ" sz="1400" dirty="0">
                <a:solidFill>
                  <a:srgbClr val="202020"/>
                </a:solidFill>
                <a:effectLst/>
                <a:latin typeface="+mj-lt"/>
                <a:ea typeface="Calibri" panose="020F0502020204030204" pitchFamily="34" charset="0"/>
              </a:rPr>
              <a:t>. ÚS 4/94) </a:t>
            </a:r>
            <a:endParaRPr lang="cs-CZ" sz="1400" dirty="0">
              <a:effectLst/>
              <a:latin typeface="+mj-lt"/>
              <a:ea typeface="Calibri" panose="020F0502020204030204" pitchFamily="34" charset="0"/>
            </a:endParaRPr>
          </a:p>
          <a:p>
            <a:pPr marL="742950" lvl="1" indent="-285750">
              <a:buFont typeface="Courier New" panose="02070309020205020404" pitchFamily="49" charset="0"/>
              <a:buChar char="o"/>
            </a:pPr>
            <a:r>
              <a:rPr lang="cs-CZ" sz="1400" b="1" i="1" dirty="0">
                <a:solidFill>
                  <a:srgbClr val="202020"/>
                </a:solidFill>
                <a:effectLst/>
                <a:latin typeface="+mj-lt"/>
                <a:ea typeface="Times New Roman" panose="02020603050405020304" pitchFamily="18" charset="0"/>
              </a:rPr>
              <a:t>vhodnost </a:t>
            </a:r>
            <a:r>
              <a:rPr lang="cs-CZ" sz="1400" dirty="0">
                <a:solidFill>
                  <a:srgbClr val="202020"/>
                </a:solidFill>
                <a:effectLst/>
                <a:latin typeface="+mj-lt"/>
                <a:ea typeface="Times New Roman" panose="02020603050405020304" pitchFamily="18" charset="0"/>
              </a:rPr>
              <a:t>– zda institut omezující určité základní právo, umožňuje dosáhnout sledovaný cíl (ochranu jiných práv) </a:t>
            </a:r>
            <a:endParaRPr lang="cs-CZ" sz="1400" dirty="0">
              <a:effectLst/>
              <a:latin typeface="+mj-lt"/>
              <a:ea typeface="Times New Roman" panose="02020603050405020304" pitchFamily="18" charset="0"/>
            </a:endParaRPr>
          </a:p>
          <a:p>
            <a:pPr marL="742950" lvl="1" indent="-285750">
              <a:buFont typeface="Courier New" panose="02070309020205020404" pitchFamily="49" charset="0"/>
              <a:buChar char="o"/>
            </a:pPr>
            <a:r>
              <a:rPr lang="cs-CZ" sz="1400" b="1" i="1" dirty="0">
                <a:solidFill>
                  <a:srgbClr val="202020"/>
                </a:solidFill>
                <a:effectLst/>
                <a:latin typeface="+mj-lt"/>
                <a:ea typeface="Times New Roman" panose="02020603050405020304" pitchFamily="18" charset="0"/>
              </a:rPr>
              <a:t>potřebnost</a:t>
            </a:r>
            <a:r>
              <a:rPr lang="cs-CZ" sz="1400" dirty="0">
                <a:solidFill>
                  <a:srgbClr val="202020"/>
                </a:solidFill>
                <a:effectLst/>
                <a:latin typeface="+mj-lt"/>
                <a:ea typeface="Times New Roman" panose="02020603050405020304" pitchFamily="18" charset="0"/>
              </a:rPr>
              <a:t> – porovnání prostředku s jinými opatřeními, umožňujícími dosažení stejného cíle za nižšího dopadu na základní práva </a:t>
            </a:r>
            <a:endParaRPr lang="cs-CZ" sz="1400" dirty="0">
              <a:effectLst/>
              <a:latin typeface="+mj-lt"/>
              <a:ea typeface="Times New Roman" panose="02020603050405020304" pitchFamily="18" charset="0"/>
            </a:endParaRPr>
          </a:p>
          <a:p>
            <a:pPr marL="742950" lvl="1" indent="-285750">
              <a:buFont typeface="Courier New" panose="02070309020205020404" pitchFamily="49" charset="0"/>
              <a:buChar char="o"/>
            </a:pPr>
            <a:r>
              <a:rPr lang="cs-CZ" sz="1400" b="1" i="1" dirty="0">
                <a:solidFill>
                  <a:srgbClr val="202020"/>
                </a:solidFill>
                <a:effectLst/>
                <a:latin typeface="+mj-lt"/>
                <a:ea typeface="Times New Roman" panose="02020603050405020304" pitchFamily="18" charset="0"/>
              </a:rPr>
              <a:t>přiměřenost</a:t>
            </a:r>
            <a:r>
              <a:rPr lang="cs-CZ" sz="1400" dirty="0">
                <a:solidFill>
                  <a:srgbClr val="202020"/>
                </a:solidFill>
                <a:effectLst/>
                <a:latin typeface="+mj-lt"/>
                <a:ea typeface="Times New Roman" panose="02020603050405020304" pitchFamily="18" charset="0"/>
              </a:rPr>
              <a:t> – porovnání závažnosti obou v kolizi základních práv; zvážení kontextových a empirických argumentů </a:t>
            </a:r>
            <a:endParaRPr lang="cs-CZ" sz="1400" dirty="0">
              <a:effectLst/>
              <a:latin typeface="+mj-lt"/>
              <a:ea typeface="Times New Roman" panose="02020603050405020304" pitchFamily="18" charset="0"/>
            </a:endParaRPr>
          </a:p>
          <a:p>
            <a:pPr marL="342900" lvl="0" indent="-342900">
              <a:buFont typeface="Calibri" panose="020F0502020204030204" pitchFamily="34" charset="0"/>
              <a:buChar char="-"/>
            </a:pPr>
            <a:r>
              <a:rPr lang="cs-CZ" sz="1400" u="sng" dirty="0">
                <a:solidFill>
                  <a:srgbClr val="202020"/>
                </a:solidFill>
                <a:effectLst/>
                <a:latin typeface="+mj-lt"/>
                <a:ea typeface="Calibri" panose="020F0502020204030204" pitchFamily="34" charset="0"/>
              </a:rPr>
              <a:t>Test racionality</a:t>
            </a:r>
            <a:r>
              <a:rPr lang="cs-CZ" sz="1400" dirty="0">
                <a:solidFill>
                  <a:srgbClr val="202020"/>
                </a:solidFill>
                <a:effectLst/>
                <a:latin typeface="+mj-lt"/>
                <a:ea typeface="Calibri" panose="020F0502020204030204" pitchFamily="34" charset="0"/>
              </a:rPr>
              <a:t> (</a:t>
            </a:r>
            <a:r>
              <a:rPr lang="cs-CZ" sz="1400" dirty="0" err="1">
                <a:solidFill>
                  <a:srgbClr val="202020"/>
                </a:solidFill>
                <a:effectLst/>
                <a:latin typeface="+mj-lt"/>
                <a:ea typeface="Calibri" panose="020F0502020204030204" pitchFamily="34" charset="0"/>
              </a:rPr>
              <a:t>Pl</a:t>
            </a:r>
            <a:r>
              <a:rPr lang="cs-CZ" sz="1400" dirty="0">
                <a:solidFill>
                  <a:srgbClr val="202020"/>
                </a:solidFill>
                <a:effectLst/>
                <a:latin typeface="+mj-lt"/>
                <a:ea typeface="Calibri" panose="020F0502020204030204" pitchFamily="34" charset="0"/>
              </a:rPr>
              <a:t>. ÚS 1/08) </a:t>
            </a:r>
            <a:endParaRPr lang="cs-CZ" sz="1400" dirty="0">
              <a:effectLst/>
              <a:latin typeface="+mj-lt"/>
              <a:ea typeface="Calibri" panose="020F0502020204030204" pitchFamily="34" charset="0"/>
            </a:endParaRPr>
          </a:p>
          <a:p>
            <a:pPr marL="742950" lvl="1" indent="-285750">
              <a:buFont typeface="Courier New" panose="02070309020205020404" pitchFamily="49" charset="0"/>
              <a:buChar char="o"/>
            </a:pPr>
            <a:r>
              <a:rPr lang="cs-CZ" sz="1400" dirty="0">
                <a:solidFill>
                  <a:srgbClr val="202020"/>
                </a:solidFill>
                <a:effectLst/>
                <a:latin typeface="+mj-lt"/>
                <a:ea typeface="Times New Roman" panose="02020603050405020304" pitchFamily="18" charset="0"/>
              </a:rPr>
              <a:t>významné jsou aspekty sociálně ekonomické </a:t>
            </a:r>
            <a:endParaRPr lang="cs-CZ" sz="1400" dirty="0">
              <a:effectLst/>
              <a:latin typeface="+mj-lt"/>
              <a:ea typeface="Times New Roman" panose="02020603050405020304" pitchFamily="18" charset="0"/>
            </a:endParaRPr>
          </a:p>
          <a:p>
            <a:pPr marL="1143000" lvl="2" indent="-228600">
              <a:buFont typeface="Wingdings" pitchFamily="2" charset="2"/>
              <a:buChar char=""/>
            </a:pPr>
            <a:r>
              <a:rPr lang="cs-CZ" sz="1400" b="1" i="1" dirty="0">
                <a:solidFill>
                  <a:srgbClr val="202020"/>
                </a:solidFill>
                <a:effectLst/>
                <a:latin typeface="+mj-lt"/>
                <a:ea typeface="Times New Roman" panose="02020603050405020304" pitchFamily="18" charset="0"/>
              </a:rPr>
              <a:t>vymezení smyslu a podstaty</a:t>
            </a:r>
            <a:r>
              <a:rPr lang="cs-CZ" sz="1400" dirty="0">
                <a:solidFill>
                  <a:srgbClr val="202020"/>
                </a:solidFill>
                <a:effectLst/>
                <a:latin typeface="+mj-lt"/>
                <a:ea typeface="Times New Roman" panose="02020603050405020304" pitchFamily="18" charset="0"/>
              </a:rPr>
              <a:t> sociálního práva (esenciální obsah)	</a:t>
            </a:r>
            <a:endParaRPr lang="cs-CZ" sz="1400" dirty="0">
              <a:effectLst/>
              <a:latin typeface="+mj-lt"/>
              <a:ea typeface="Times New Roman" panose="02020603050405020304" pitchFamily="18" charset="0"/>
            </a:endParaRPr>
          </a:p>
          <a:p>
            <a:pPr marL="1143000" lvl="2" indent="-228600">
              <a:buFont typeface="Wingdings" pitchFamily="2" charset="2"/>
              <a:buChar char=""/>
            </a:pPr>
            <a:r>
              <a:rPr lang="cs-CZ" sz="1400" dirty="0">
                <a:solidFill>
                  <a:srgbClr val="202020"/>
                </a:solidFill>
                <a:effectLst/>
                <a:latin typeface="+mj-lt"/>
                <a:ea typeface="Times New Roman" panose="02020603050405020304" pitchFamily="18" charset="0"/>
              </a:rPr>
              <a:t>zhodnocení, </a:t>
            </a:r>
            <a:r>
              <a:rPr lang="cs-CZ" sz="1400" b="1" i="1" dirty="0">
                <a:solidFill>
                  <a:srgbClr val="202020"/>
                </a:solidFill>
                <a:effectLst/>
                <a:latin typeface="+mj-lt"/>
                <a:ea typeface="Times New Roman" panose="02020603050405020304" pitchFamily="18" charset="0"/>
              </a:rPr>
              <a:t>zda se zákon nedotýká samotné existence sociálního práva</a:t>
            </a:r>
            <a:r>
              <a:rPr lang="cs-CZ" sz="1400" dirty="0">
                <a:solidFill>
                  <a:srgbClr val="202020"/>
                </a:solidFill>
                <a:effectLst/>
                <a:latin typeface="+mj-lt"/>
                <a:ea typeface="Times New Roman" panose="02020603050405020304" pitchFamily="18" charset="0"/>
              </a:rPr>
              <a:t> nebo jeho realizace </a:t>
            </a:r>
            <a:endParaRPr lang="cs-CZ" sz="1400" dirty="0">
              <a:effectLst/>
              <a:latin typeface="+mj-lt"/>
              <a:ea typeface="Times New Roman" panose="02020603050405020304" pitchFamily="18" charset="0"/>
            </a:endParaRPr>
          </a:p>
          <a:p>
            <a:pPr marL="1143000" lvl="2" indent="-228600">
              <a:buFont typeface="Wingdings" pitchFamily="2" charset="2"/>
              <a:buChar char=""/>
            </a:pPr>
            <a:r>
              <a:rPr lang="cs-CZ" sz="1400" dirty="0">
                <a:solidFill>
                  <a:srgbClr val="202020"/>
                </a:solidFill>
                <a:effectLst/>
                <a:latin typeface="+mj-lt"/>
                <a:ea typeface="Times New Roman" panose="02020603050405020304" pitchFamily="18" charset="0"/>
              </a:rPr>
              <a:t>posouzení, </a:t>
            </a:r>
            <a:r>
              <a:rPr lang="cs-CZ" sz="1400" b="1" i="1" dirty="0">
                <a:solidFill>
                  <a:srgbClr val="202020"/>
                </a:solidFill>
                <a:effectLst/>
                <a:latin typeface="+mj-lt"/>
                <a:ea typeface="Times New Roman" panose="02020603050405020304" pitchFamily="18" charset="0"/>
              </a:rPr>
              <a:t>zda zákonná úprava sleduje legitimní cíl</a:t>
            </a:r>
            <a:r>
              <a:rPr lang="cs-CZ" sz="1400" dirty="0">
                <a:solidFill>
                  <a:srgbClr val="202020"/>
                </a:solidFill>
                <a:effectLst/>
                <a:latin typeface="+mj-lt"/>
                <a:ea typeface="Times New Roman" panose="02020603050405020304" pitchFamily="18" charset="0"/>
              </a:rPr>
              <a:t> (zamezení svévoli) </a:t>
            </a:r>
            <a:endParaRPr lang="cs-CZ" sz="1400" dirty="0">
              <a:effectLst/>
              <a:latin typeface="+mj-lt"/>
              <a:ea typeface="Times New Roman" panose="02020603050405020304" pitchFamily="18" charset="0"/>
            </a:endParaRPr>
          </a:p>
          <a:p>
            <a:pPr marL="1143000" lvl="2" indent="-228600">
              <a:buFont typeface="Wingdings" pitchFamily="2" charset="2"/>
              <a:buChar char=""/>
            </a:pPr>
            <a:r>
              <a:rPr lang="cs-CZ" sz="1400" dirty="0">
                <a:solidFill>
                  <a:srgbClr val="202020"/>
                </a:solidFill>
                <a:effectLst/>
                <a:latin typeface="+mj-lt"/>
                <a:ea typeface="Times New Roman" panose="02020603050405020304" pitchFamily="18" charset="0"/>
              </a:rPr>
              <a:t>posouzení, </a:t>
            </a:r>
            <a:r>
              <a:rPr lang="cs-CZ" sz="1400" b="1" i="1" dirty="0">
                <a:solidFill>
                  <a:srgbClr val="202020"/>
                </a:solidFill>
                <a:effectLst/>
                <a:latin typeface="+mj-lt"/>
                <a:ea typeface="Times New Roman" panose="02020603050405020304" pitchFamily="18" charset="0"/>
              </a:rPr>
              <a:t>zda zákonný prostředek použitý k jeho dosažení je rozumný</a:t>
            </a:r>
            <a:r>
              <a:rPr lang="cs-CZ" sz="1400" dirty="0">
                <a:solidFill>
                  <a:srgbClr val="202020"/>
                </a:solidFill>
                <a:effectLst/>
                <a:latin typeface="+mj-lt"/>
                <a:ea typeface="Times New Roman" panose="02020603050405020304" pitchFamily="18" charset="0"/>
              </a:rPr>
              <a:t>, ne nutně nejlepší, ale racionální</a:t>
            </a:r>
            <a:endParaRPr lang="cs-CZ" sz="1400" dirty="0">
              <a:effectLst/>
              <a:latin typeface="+mj-lt"/>
              <a:ea typeface="Times New Roman" panose="02020603050405020304" pitchFamily="18" charset="0"/>
            </a:endParaRPr>
          </a:p>
          <a:p>
            <a:pPr>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pPr>
              <a:lnSpc>
                <a:spcPct val="107000"/>
              </a:lnSpc>
            </a:pPr>
            <a:endParaRPr lang="cs-CZ" sz="1400" dirty="0">
              <a:latin typeface="+mj-lt"/>
            </a:endParaRPr>
          </a:p>
          <a:p>
            <a:pPr>
              <a:lnSpc>
                <a:spcPct val="107000"/>
              </a:lnSpc>
            </a:pPr>
            <a:endParaRPr lang="cs-CZ" sz="1400" dirty="0">
              <a:effectLst/>
              <a:latin typeface="+mj-lt"/>
              <a:ea typeface="Calibri" panose="020F0502020204030204" pitchFamily="34" charset="0"/>
              <a:cs typeface="Times New Roman" panose="02020603050405020304" pitchFamily="18" charset="0"/>
            </a:endParaRPr>
          </a:p>
          <a:p>
            <a:pPr lvl="1">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endParaRPr lang="cs-CZ" sz="1400" dirty="0"/>
          </a:p>
          <a:p>
            <a:endParaRPr lang="cs-CZ" sz="1400" dirty="0"/>
          </a:p>
          <a:p>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
        <p:nvSpPr>
          <p:cNvPr id="5" name="TextovéPole 4">
            <a:extLst>
              <a:ext uri="{FF2B5EF4-FFF2-40B4-BE49-F238E27FC236}">
                <a16:creationId xmlns:a16="http://schemas.microsoft.com/office/drawing/2014/main" id="{574D21E8-3DFC-B4D8-C5FF-BD55C34BF949}"/>
              </a:ext>
            </a:extLst>
          </p:cNvPr>
          <p:cNvSpPr txBox="1"/>
          <p:nvPr/>
        </p:nvSpPr>
        <p:spPr>
          <a:xfrm>
            <a:off x="1528997" y="1832250"/>
            <a:ext cx="4572000" cy="369332"/>
          </a:xfrm>
          <a:prstGeom prst="rect">
            <a:avLst/>
          </a:prstGeom>
          <a:noFill/>
        </p:spPr>
        <p:txBody>
          <a:bodyPr wrap="square">
            <a:spAutoFit/>
          </a:bodyPr>
          <a:lstStyle/>
          <a:p>
            <a:endParaRPr lang="cs-CZ" dirty="0"/>
          </a:p>
        </p:txBody>
      </p:sp>
    </p:spTree>
    <p:extLst>
      <p:ext uri="{BB962C8B-B14F-4D97-AF65-F5344CB8AC3E}">
        <p14:creationId xmlns:p14="http://schemas.microsoft.com/office/powerpoint/2010/main" val="16244973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D45214-6A3D-BDCC-CB50-55FA89D72B8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1E75E12-0C60-4811-0E38-B056D2EB7E8B}"/>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systém práva soc. zabezpečení</a:t>
            </a:r>
          </a:p>
        </p:txBody>
      </p:sp>
      <p:sp>
        <p:nvSpPr>
          <p:cNvPr id="3" name="Zástupný symbol pro obsah 2">
            <a:extLst>
              <a:ext uri="{FF2B5EF4-FFF2-40B4-BE49-F238E27FC236}">
                <a16:creationId xmlns:a16="http://schemas.microsoft.com/office/drawing/2014/main" id="{DC88AB07-28B8-7B1B-4EFF-1DADD2272B86}"/>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AD8D004A-039D-2685-C353-D75E1D814B62}"/>
              </a:ext>
            </a:extLst>
          </p:cNvPr>
          <p:cNvSpPr txBox="1"/>
          <p:nvPr/>
        </p:nvSpPr>
        <p:spPr>
          <a:xfrm>
            <a:off x="479685" y="1034320"/>
            <a:ext cx="7135318" cy="9913868"/>
          </a:xfrm>
          <a:prstGeom prst="rect">
            <a:avLst/>
          </a:prstGeom>
          <a:noFill/>
        </p:spPr>
        <p:txBody>
          <a:bodyPr wrap="square" rtlCol="0">
            <a:spAutoFit/>
          </a:bodyPr>
          <a:lstStyle/>
          <a:p>
            <a:pPr algn="just">
              <a:tabLst>
                <a:tab pos="1828800" algn="l"/>
              </a:tabLst>
            </a:pPr>
            <a:r>
              <a:rPr lang="cs-CZ" sz="1400" dirty="0"/>
              <a:t>Subjekty práva sociálního zabezpečení: orgány a fyzické osoby (oprávněný, pojištěnec, žadatel)</a:t>
            </a:r>
          </a:p>
          <a:p>
            <a:pPr algn="just">
              <a:tabLst>
                <a:tab pos="1828800" algn="l"/>
              </a:tabLst>
            </a:pPr>
            <a:endParaRPr lang="cs-CZ" sz="1400" dirty="0"/>
          </a:p>
          <a:p>
            <a:pPr marL="1143000" lvl="2" indent="-228600">
              <a:lnSpc>
                <a:spcPct val="107000"/>
              </a:lnSpc>
              <a:buFont typeface="Wingdings" pitchFamily="2" charset="2"/>
              <a:buChar char=""/>
            </a:pPr>
            <a:r>
              <a:rPr lang="cs-CZ" sz="1200" u="sng" dirty="0">
                <a:effectLst/>
                <a:latin typeface="Times New Roman" panose="02020603050405020304" pitchFamily="18" charset="0"/>
                <a:ea typeface="Calibri" panose="020F0502020204030204" pitchFamily="34" charset="0"/>
                <a:cs typeface="Times New Roman" panose="02020603050405020304" pitchFamily="18" charset="0"/>
              </a:rPr>
              <a:t>nemocenské   a   důchodové   pojištění</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nSpc>
                <a:spcPct val="107000"/>
              </a:lnSpc>
              <a:buFont typeface="Symbol" pitchFamily="2" charset="2"/>
              <a:buChar char=""/>
            </a:pPr>
            <a:r>
              <a:rPr lang="cs-CZ" sz="1200" dirty="0">
                <a:effectLst/>
                <a:latin typeface="Times New Roman" panose="02020603050405020304" pitchFamily="18" charset="0"/>
                <a:ea typeface="Calibri" panose="020F0502020204030204" pitchFamily="34" charset="0"/>
                <a:cs typeface="Times New Roman" panose="02020603050405020304" pitchFamily="18" charset="0"/>
              </a:rPr>
              <a:t>MPSV ČR</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nSpc>
                <a:spcPct val="107000"/>
              </a:lnSpc>
              <a:buFont typeface="Symbol" pitchFamily="2" charset="2"/>
              <a:buChar char=""/>
            </a:pPr>
            <a:r>
              <a:rPr lang="cs-CZ" sz="1200" b="1" dirty="0">
                <a:effectLst/>
                <a:latin typeface="Times New Roman" panose="02020603050405020304" pitchFamily="18" charset="0"/>
                <a:ea typeface="Calibri" panose="020F0502020204030204" pitchFamily="34" charset="0"/>
                <a:cs typeface="Times New Roman" panose="02020603050405020304" pitchFamily="18" charset="0"/>
              </a:rPr>
              <a:t>Česká   správa sociálního   zabezpečení   (ČSSZ)   </a:t>
            </a:r>
            <a:r>
              <a:rPr lang="cs-CZ" sz="1200" dirty="0">
                <a:effectLst/>
                <a:latin typeface="Times New Roman" panose="02020603050405020304" pitchFamily="18" charset="0"/>
                <a:ea typeface="Calibri" panose="020F0502020204030204" pitchFamily="34" charset="0"/>
                <a:cs typeface="Times New Roman" panose="02020603050405020304" pitchFamily="18" charset="0"/>
              </a:rPr>
              <a:t>a   okresní   správy   sociálního zabezpečení   (OSSZ)</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nSpc>
                <a:spcPct val="107000"/>
              </a:lnSpc>
              <a:buFont typeface="Symbol" pitchFamily="2" charset="2"/>
              <a:buChar char=""/>
            </a:pPr>
            <a:r>
              <a:rPr lang="cs-CZ" sz="1200" dirty="0">
                <a:effectLst/>
                <a:latin typeface="Times New Roman" panose="02020603050405020304" pitchFamily="18" charset="0"/>
                <a:ea typeface="Calibri" panose="020F0502020204030204" pitchFamily="34" charset="0"/>
                <a:cs typeface="Times New Roman" panose="02020603050405020304" pitchFamily="18" charset="0"/>
              </a:rPr>
              <a:t>popř.   služební   orgány   pro   příslušníky bezpečnostních sborů</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Wingdings" pitchFamily="2" charset="2"/>
              <a:buChar char=""/>
            </a:pPr>
            <a:r>
              <a:rPr lang="cs-CZ" sz="1200" u="sng" dirty="0">
                <a:effectLst/>
                <a:latin typeface="Times New Roman" panose="02020603050405020304" pitchFamily="18" charset="0"/>
                <a:ea typeface="Calibri" panose="020F0502020204030204" pitchFamily="34" charset="0"/>
                <a:cs typeface="Times New Roman" panose="02020603050405020304" pitchFamily="18" charset="0"/>
              </a:rPr>
              <a:t>zdravotní pojištění</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nSpc>
                <a:spcPct val="107000"/>
              </a:lnSpc>
              <a:buFont typeface="Symbol" pitchFamily="2" charset="2"/>
              <a:buChar char=""/>
            </a:pPr>
            <a:r>
              <a:rPr lang="cs-CZ" sz="1200" b="1" dirty="0">
                <a:effectLst/>
                <a:latin typeface="Times New Roman" panose="02020603050405020304" pitchFamily="18" charset="0"/>
                <a:ea typeface="Calibri" panose="020F0502020204030204" pitchFamily="34" charset="0"/>
                <a:cs typeface="Times New Roman" panose="02020603050405020304" pitchFamily="18" charset="0"/>
              </a:rPr>
              <a:t>VZP ČR a další tzv. zaměstnanecké zdravotní pojišťovny</a:t>
            </a:r>
            <a:endParaRPr lang="cs-CZ" sz="1100" b="1"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Wingdings" pitchFamily="2" charset="2"/>
              <a:buChar char=""/>
            </a:pPr>
            <a:r>
              <a:rPr lang="cs-CZ" sz="1200" u="sng" dirty="0">
                <a:effectLst/>
                <a:latin typeface="Times New Roman" panose="02020603050405020304" pitchFamily="18" charset="0"/>
                <a:ea typeface="Calibri" panose="020F0502020204030204" pitchFamily="34" charset="0"/>
                <a:cs typeface="Times New Roman" panose="02020603050405020304" pitchFamily="18" charset="0"/>
              </a:rPr>
              <a:t>sociální pomoc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nSpc>
                <a:spcPct val="107000"/>
              </a:lnSpc>
              <a:buFont typeface="Symbol" pitchFamily="2" charset="2"/>
              <a:buChar char=""/>
            </a:pPr>
            <a:r>
              <a:rPr lang="cs-CZ" sz="1200" dirty="0">
                <a:effectLst/>
                <a:latin typeface="Times New Roman" panose="02020603050405020304" pitchFamily="18" charset="0"/>
                <a:ea typeface="Calibri" panose="020F0502020204030204" pitchFamily="34" charset="0"/>
                <a:cs typeface="Times New Roman" panose="02020603050405020304" pitchFamily="18" charset="0"/>
              </a:rPr>
              <a:t>pomoc v hmotné nouzi → </a:t>
            </a:r>
            <a:r>
              <a:rPr lang="cs-CZ" sz="1200" b="1" dirty="0">
                <a:effectLst/>
                <a:latin typeface="Times New Roman" panose="02020603050405020304" pitchFamily="18" charset="0"/>
                <a:ea typeface="Calibri" panose="020F0502020204030204" pitchFamily="34" charset="0"/>
                <a:cs typeface="Times New Roman" panose="02020603050405020304" pitchFamily="18" charset="0"/>
              </a:rPr>
              <a:t>MPSV ČR, krajské pobočky Úřadu práce</a:t>
            </a:r>
            <a:endParaRPr lang="cs-CZ" sz="1100" b="1"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Wingdings" pitchFamily="2" charset="2"/>
              <a:buChar char=""/>
            </a:pPr>
            <a:r>
              <a:rPr lang="cs-CZ" sz="1200" u="sng" dirty="0">
                <a:effectLst/>
                <a:latin typeface="Times New Roman" panose="02020603050405020304" pitchFamily="18" charset="0"/>
                <a:ea typeface="Calibri" panose="020F0502020204030204" pitchFamily="34" charset="0"/>
                <a:cs typeface="Times New Roman" panose="02020603050405020304" pitchFamily="18" charset="0"/>
              </a:rPr>
              <a:t>sociální služby o příspěvek na péči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nSpc>
                <a:spcPct val="107000"/>
              </a:lnSpc>
              <a:buFont typeface="Symbol" pitchFamily="2" charset="2"/>
              <a:buChar char=""/>
            </a:pPr>
            <a:r>
              <a:rPr lang="cs-CZ" sz="1200" b="1" dirty="0">
                <a:effectLst/>
                <a:latin typeface="Times New Roman" panose="02020603050405020304" pitchFamily="18" charset="0"/>
                <a:ea typeface="Calibri" panose="020F0502020204030204" pitchFamily="34" charset="0"/>
                <a:cs typeface="Times New Roman" panose="02020603050405020304" pitchFamily="18" charset="0"/>
              </a:rPr>
              <a:t>MPSV ČR, krajské pobočky Úřadu práce ČR</a:t>
            </a:r>
            <a:r>
              <a:rPr lang="cs-CZ" sz="1200" dirty="0">
                <a:effectLst/>
                <a:latin typeface="Times New Roman" panose="02020603050405020304" pitchFamily="18" charset="0"/>
                <a:ea typeface="Calibri" panose="020F0502020204030204" pitchFamily="34" charset="0"/>
                <a:cs typeface="Times New Roman" panose="02020603050405020304" pitchFamily="18" charset="0"/>
              </a:rPr>
              <a:t>, krajské úřady, poskytovatelé služeb sociálních služeb</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Wingdings" pitchFamily="2" charset="2"/>
              <a:buChar char=""/>
            </a:pPr>
            <a:r>
              <a:rPr lang="cs-CZ" sz="1200" u="sng" dirty="0">
                <a:effectLst/>
                <a:latin typeface="Times New Roman" panose="02020603050405020304" pitchFamily="18" charset="0"/>
                <a:ea typeface="Calibri" panose="020F0502020204030204" pitchFamily="34" charset="0"/>
                <a:cs typeface="Times New Roman" panose="02020603050405020304" pitchFamily="18" charset="0"/>
              </a:rPr>
              <a:t>sociální péče</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nSpc>
                <a:spcPct val="107000"/>
              </a:lnSpc>
              <a:buFont typeface="Symbol" pitchFamily="2" charset="2"/>
              <a:buChar char=""/>
            </a:pPr>
            <a:r>
              <a:rPr lang="cs-CZ" sz="1200" b="1" dirty="0">
                <a:effectLst/>
                <a:latin typeface="Times New Roman" panose="02020603050405020304" pitchFamily="18" charset="0"/>
                <a:ea typeface="Calibri" panose="020F0502020204030204" pitchFamily="34" charset="0"/>
                <a:cs typeface="Times New Roman" panose="02020603050405020304" pitchFamily="18" charset="0"/>
              </a:rPr>
              <a:t>MPSV ČR, krajské pobočky Úřadu práce ČR</a:t>
            </a:r>
            <a:endParaRPr lang="cs-CZ" sz="1100" b="1" dirty="0">
              <a:effectLst/>
              <a:latin typeface="Calibri" panose="020F0502020204030204" pitchFamily="34" charset="0"/>
              <a:ea typeface="Calibri" panose="020F0502020204030204" pitchFamily="34" charset="0"/>
              <a:cs typeface="Times New Roman" panose="02020603050405020304" pitchFamily="18" charset="0"/>
            </a:endParaRPr>
          </a:p>
          <a:p>
            <a:pPr marL="1143000" lvl="2" indent="-228600">
              <a:lnSpc>
                <a:spcPct val="107000"/>
              </a:lnSpc>
              <a:buFont typeface="Wingdings" pitchFamily="2" charset="2"/>
              <a:buChar char=""/>
            </a:pPr>
            <a:r>
              <a:rPr lang="cs-CZ" sz="1200" u="sng" dirty="0">
                <a:effectLst/>
                <a:latin typeface="Times New Roman" panose="02020603050405020304" pitchFamily="18" charset="0"/>
                <a:ea typeface="Calibri" panose="020F0502020204030204" pitchFamily="34" charset="0"/>
                <a:cs typeface="Times New Roman" panose="02020603050405020304" pitchFamily="18" charset="0"/>
              </a:rPr>
              <a:t>státní sociální podpora: </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marL="1600200" lvl="3" indent="-228600">
              <a:lnSpc>
                <a:spcPct val="107000"/>
              </a:lnSpc>
              <a:spcAft>
                <a:spcPts val="800"/>
              </a:spcAft>
              <a:buFont typeface="Symbol" pitchFamily="2" charset="2"/>
              <a:buChar char=""/>
            </a:pPr>
            <a:r>
              <a:rPr lang="cs-CZ" sz="1200" dirty="0">
                <a:effectLst/>
                <a:latin typeface="Times New Roman" panose="02020603050405020304" pitchFamily="18" charset="0"/>
                <a:ea typeface="Calibri" panose="020F0502020204030204" pitchFamily="34" charset="0"/>
                <a:cs typeface="Times New Roman" panose="02020603050405020304" pitchFamily="18" charset="0"/>
              </a:rPr>
              <a:t>MPSV ČR, krajské pobočky </a:t>
            </a:r>
            <a:r>
              <a:rPr lang="cs-CZ" sz="1200" b="1" dirty="0">
                <a:effectLst/>
                <a:latin typeface="Times New Roman" panose="02020603050405020304" pitchFamily="18" charset="0"/>
                <a:ea typeface="Calibri" panose="020F0502020204030204" pitchFamily="34" charset="0"/>
                <a:cs typeface="Times New Roman" panose="02020603050405020304" pitchFamily="18" charset="0"/>
              </a:rPr>
              <a:t>Úřadu práce ČR </a:t>
            </a:r>
            <a:r>
              <a:rPr lang="cs-CZ" sz="1200" dirty="0">
                <a:effectLst/>
                <a:latin typeface="Times New Roman" panose="02020603050405020304" pitchFamily="18" charset="0"/>
                <a:ea typeface="Calibri" panose="020F0502020204030204" pitchFamily="34" charset="0"/>
                <a:cs typeface="Times New Roman" panose="02020603050405020304" pitchFamily="18" charset="0"/>
              </a:rPr>
              <a:t>(potažmo vždy detašovaná lokální pracoviště)</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s-CZ" sz="1400" dirty="0"/>
          </a:p>
          <a:p>
            <a:pPr>
              <a:lnSpc>
                <a:spcPct val="107000"/>
              </a:lnSpc>
            </a:pPr>
            <a:endParaRPr lang="cs-CZ" sz="1400" dirty="0">
              <a:effectLst/>
              <a:latin typeface="+mj-lt"/>
              <a:ea typeface="Calibri" panose="020F0502020204030204" pitchFamily="34" charset="0"/>
              <a:cs typeface="Times New Roman" panose="02020603050405020304" pitchFamily="18" charset="0"/>
            </a:endParaRPr>
          </a:p>
          <a:p>
            <a:pPr lvl="1">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endParaRPr lang="cs-CZ" sz="1400" dirty="0"/>
          </a:p>
          <a:p>
            <a:endParaRPr lang="cs-CZ" sz="1400" dirty="0"/>
          </a:p>
          <a:p>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
        <p:nvSpPr>
          <p:cNvPr id="5" name="TextovéPole 4">
            <a:extLst>
              <a:ext uri="{FF2B5EF4-FFF2-40B4-BE49-F238E27FC236}">
                <a16:creationId xmlns:a16="http://schemas.microsoft.com/office/drawing/2014/main" id="{FA4AF63D-7227-9BB4-5147-8C9D8A5FA6C2}"/>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CF5D3225-A12B-0834-E7CA-05008D0A0A82}"/>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796FFEBD-58D3-5FCA-B7DF-5CFCF6CCC5B7}"/>
              </a:ext>
            </a:extLst>
          </p:cNvPr>
          <p:cNvSpPr txBox="1"/>
          <p:nvPr/>
        </p:nvSpPr>
        <p:spPr>
          <a:xfrm>
            <a:off x="2590800" y="4279001"/>
            <a:ext cx="4572000" cy="369332"/>
          </a:xfrm>
          <a:prstGeom prst="rect">
            <a:avLst/>
          </a:prstGeom>
          <a:noFill/>
        </p:spPr>
        <p:txBody>
          <a:bodyPr wrap="square">
            <a:spAutoFit/>
          </a:bodyPr>
          <a:lstStyle/>
          <a:p>
            <a:endParaRPr lang="cs-CZ" dirty="0"/>
          </a:p>
        </p:txBody>
      </p:sp>
    </p:spTree>
    <p:extLst>
      <p:ext uri="{BB962C8B-B14F-4D97-AF65-F5344CB8AC3E}">
        <p14:creationId xmlns:p14="http://schemas.microsoft.com/office/powerpoint/2010/main" val="1939490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E2BEA-FAC0-C0AA-080F-D17146D5FBF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9B87102-C665-14B9-8ECE-B825F9D28FE2}"/>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systém práva soc. zabezpečení</a:t>
            </a:r>
          </a:p>
        </p:txBody>
      </p:sp>
      <p:sp>
        <p:nvSpPr>
          <p:cNvPr id="3" name="Zástupný symbol pro obsah 2">
            <a:extLst>
              <a:ext uri="{FF2B5EF4-FFF2-40B4-BE49-F238E27FC236}">
                <a16:creationId xmlns:a16="http://schemas.microsoft.com/office/drawing/2014/main" id="{930A884D-3374-A22B-95DA-5602967E187C}"/>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21D8DDCA-1076-82AF-7CB8-1799DA998D6A}"/>
              </a:ext>
            </a:extLst>
          </p:cNvPr>
          <p:cNvSpPr txBox="1"/>
          <p:nvPr/>
        </p:nvSpPr>
        <p:spPr>
          <a:xfrm>
            <a:off x="479685" y="1034320"/>
            <a:ext cx="7135318" cy="9483365"/>
          </a:xfrm>
          <a:prstGeom prst="rect">
            <a:avLst/>
          </a:prstGeom>
          <a:noFill/>
        </p:spPr>
        <p:txBody>
          <a:bodyPr wrap="square" rtlCol="0">
            <a:spAutoFit/>
          </a:bodyPr>
          <a:lstStyle/>
          <a:p>
            <a:pPr algn="just">
              <a:tabLst>
                <a:tab pos="1828800" algn="l"/>
              </a:tabLst>
            </a:pPr>
            <a:r>
              <a:rPr lang="cs-CZ" sz="1400" dirty="0"/>
              <a:t>Obsah práv a povinností – v hmotněprávní rovině se jedná o:</a:t>
            </a:r>
          </a:p>
          <a:p>
            <a:pPr algn="just">
              <a:tabLst>
                <a:tab pos="1828800" algn="l"/>
              </a:tabLst>
            </a:pP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cs-CZ" sz="1200" b="1" i="1" dirty="0">
                <a:solidFill>
                  <a:srgbClr val="000000"/>
                </a:solidFill>
                <a:effectLst/>
                <a:latin typeface="Times New Roman" panose="02020603050405020304" pitchFamily="18" charset="0"/>
                <a:ea typeface="Times New Roman" panose="02020603050405020304" pitchFamily="18" charset="0"/>
              </a:rPr>
              <a:t>Povinností fyzické osoby</a:t>
            </a:r>
            <a:r>
              <a:rPr lang="cs-CZ" sz="1200" dirty="0">
                <a:solidFill>
                  <a:srgbClr val="000000"/>
                </a:solidFill>
                <a:effectLst/>
                <a:latin typeface="Times New Roman" panose="02020603050405020304" pitchFamily="18" charset="0"/>
                <a:ea typeface="Times New Roman" panose="02020603050405020304" pitchFamily="18" charset="0"/>
              </a:rPr>
              <a:t> je </a:t>
            </a:r>
            <a:r>
              <a:rPr lang="cs-CZ" sz="1200" b="1" dirty="0">
                <a:solidFill>
                  <a:srgbClr val="000000"/>
                </a:solidFill>
                <a:effectLst/>
                <a:latin typeface="Times New Roman" panose="02020603050405020304" pitchFamily="18" charset="0"/>
                <a:ea typeface="Times New Roman" panose="02020603050405020304" pitchFamily="18" charset="0"/>
              </a:rPr>
              <a:t>splnění podmínek</a:t>
            </a:r>
            <a:r>
              <a:rPr lang="cs-CZ" sz="1200" dirty="0">
                <a:solidFill>
                  <a:srgbClr val="000000"/>
                </a:solidFill>
                <a:effectLst/>
                <a:latin typeface="Times New Roman" panose="02020603050405020304" pitchFamily="18" charset="0"/>
                <a:ea typeface="Times New Roman" panose="02020603050405020304" pitchFamily="18" charset="0"/>
              </a:rPr>
              <a:t> dávkového nároku. </a:t>
            </a:r>
            <a:endParaRPr lang="cs-CZ" sz="1200" dirty="0">
              <a:effectLst/>
              <a:latin typeface="Times New Roman" panose="02020603050405020304" pitchFamily="18" charset="0"/>
              <a:ea typeface="Times New Roman" panose="02020603050405020304" pitchFamily="18" charset="0"/>
            </a:endParaRPr>
          </a:p>
          <a:p>
            <a:pPr marL="1143000" lvl="2" indent="-228600">
              <a:buFont typeface="Wingdings" pitchFamily="2" charset="2"/>
              <a:buChar char=""/>
            </a:pPr>
            <a:r>
              <a:rPr lang="cs-CZ" sz="1200" dirty="0">
                <a:solidFill>
                  <a:srgbClr val="000000"/>
                </a:solidFill>
                <a:effectLst/>
                <a:latin typeface="Times New Roman" panose="02020603050405020304" pitchFamily="18" charset="0"/>
                <a:ea typeface="Times New Roman" panose="02020603050405020304" pitchFamily="18" charset="0"/>
              </a:rPr>
              <a:t>Tomu odpovídá </a:t>
            </a:r>
            <a:r>
              <a:rPr lang="cs-CZ" sz="1200" b="1" i="1" dirty="0">
                <a:solidFill>
                  <a:srgbClr val="000000"/>
                </a:solidFill>
                <a:effectLst/>
                <a:latin typeface="Times New Roman" panose="02020603050405020304" pitchFamily="18" charset="0"/>
                <a:ea typeface="Times New Roman" panose="02020603050405020304" pitchFamily="18" charset="0"/>
              </a:rPr>
              <a:t>oprávnění orgánu</a:t>
            </a:r>
            <a:r>
              <a:rPr lang="cs-CZ" sz="1200" dirty="0">
                <a:solidFill>
                  <a:srgbClr val="000000"/>
                </a:solidFill>
                <a:effectLst/>
                <a:latin typeface="Times New Roman" panose="02020603050405020304" pitchFamily="18" charset="0"/>
                <a:ea typeface="Times New Roman" panose="02020603050405020304" pitchFamily="18" charset="0"/>
              </a:rPr>
              <a:t> požadovat splnění těchto podmínek </a:t>
            </a:r>
            <a:endParaRPr lang="cs-CZ"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cs-CZ" sz="1200" b="1" i="1" dirty="0">
                <a:solidFill>
                  <a:srgbClr val="000000"/>
                </a:solidFill>
                <a:effectLst/>
                <a:latin typeface="Times New Roman" panose="02020603050405020304" pitchFamily="18" charset="0"/>
                <a:ea typeface="Times New Roman" panose="02020603050405020304" pitchFamily="18" charset="0"/>
              </a:rPr>
              <a:t>Právem fyzické osoby</a:t>
            </a:r>
            <a:r>
              <a:rPr lang="cs-CZ" sz="1200" dirty="0">
                <a:solidFill>
                  <a:srgbClr val="000000"/>
                </a:solidFill>
                <a:effectLst/>
                <a:latin typeface="Times New Roman" panose="02020603050405020304" pitchFamily="18" charset="0"/>
                <a:ea typeface="Times New Roman" panose="02020603050405020304" pitchFamily="18" charset="0"/>
              </a:rPr>
              <a:t> je </a:t>
            </a:r>
            <a:r>
              <a:rPr lang="cs-CZ" sz="1200" b="1" dirty="0">
                <a:solidFill>
                  <a:srgbClr val="000000"/>
                </a:solidFill>
                <a:effectLst/>
                <a:latin typeface="Times New Roman" panose="02020603050405020304" pitchFamily="18" charset="0"/>
                <a:ea typeface="Times New Roman" panose="02020603050405020304" pitchFamily="18" charset="0"/>
              </a:rPr>
              <a:t>nárok na dávku</a:t>
            </a:r>
            <a:r>
              <a:rPr lang="cs-CZ" sz="1200" dirty="0">
                <a:solidFill>
                  <a:srgbClr val="000000"/>
                </a:solidFill>
                <a:effectLst/>
                <a:latin typeface="Times New Roman" panose="02020603050405020304" pitchFamily="18" charset="0"/>
                <a:ea typeface="Times New Roman" panose="02020603050405020304" pitchFamily="18" charset="0"/>
              </a:rPr>
              <a:t> a na poskytnutí dávkového plnění</a:t>
            </a:r>
            <a:endParaRPr lang="cs-CZ" sz="1200" dirty="0">
              <a:effectLst/>
              <a:latin typeface="Times New Roman" panose="02020603050405020304" pitchFamily="18" charset="0"/>
              <a:ea typeface="Times New Roman" panose="02020603050405020304" pitchFamily="18" charset="0"/>
            </a:endParaRPr>
          </a:p>
          <a:p>
            <a:pPr marL="1143000" lvl="2" indent="-228600">
              <a:buFont typeface="Wingdings" pitchFamily="2" charset="2"/>
              <a:buChar char=""/>
            </a:pPr>
            <a:r>
              <a:rPr lang="cs-CZ" sz="1200" dirty="0">
                <a:solidFill>
                  <a:srgbClr val="000000"/>
                </a:solidFill>
                <a:effectLst/>
                <a:latin typeface="Times New Roman" panose="02020603050405020304" pitchFamily="18" charset="0"/>
                <a:ea typeface="Times New Roman" panose="02020603050405020304" pitchFamily="18" charset="0"/>
              </a:rPr>
              <a:t>Tomu odpovídá </a:t>
            </a:r>
            <a:r>
              <a:rPr lang="cs-CZ" sz="1200" b="1" i="1" dirty="0">
                <a:solidFill>
                  <a:srgbClr val="000000"/>
                </a:solidFill>
                <a:effectLst/>
                <a:latin typeface="Times New Roman" panose="02020603050405020304" pitchFamily="18" charset="0"/>
                <a:ea typeface="Times New Roman" panose="02020603050405020304" pitchFamily="18" charset="0"/>
              </a:rPr>
              <a:t>povinnost orgánu</a:t>
            </a:r>
            <a:r>
              <a:rPr lang="cs-CZ" sz="1200" dirty="0">
                <a:solidFill>
                  <a:srgbClr val="000000"/>
                </a:solidFill>
                <a:effectLst/>
                <a:latin typeface="Times New Roman" panose="02020603050405020304" pitchFamily="18" charset="0"/>
                <a:ea typeface="Times New Roman" panose="02020603050405020304" pitchFamily="18" charset="0"/>
              </a:rPr>
              <a:t> plnění poskytnout</a:t>
            </a:r>
            <a:endParaRPr lang="cs-CZ" sz="1200" dirty="0">
              <a:effectLst/>
              <a:latin typeface="Times New Roman" panose="02020603050405020304" pitchFamily="18" charset="0"/>
              <a:ea typeface="Times New Roman" panose="02020603050405020304" pitchFamily="18" charset="0"/>
            </a:endParaRPr>
          </a:p>
          <a:p>
            <a:pPr algn="just">
              <a:tabLst>
                <a:tab pos="1828800" algn="l"/>
              </a:tabLst>
            </a:pPr>
            <a:endParaRPr lang="cs-CZ" sz="1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Courier New" panose="02070309020205020404" pitchFamily="49" charset="0"/>
              <a:buChar char="o"/>
            </a:pPr>
            <a:r>
              <a:rPr lang="cs-CZ" sz="1200" u="sng" dirty="0">
                <a:solidFill>
                  <a:srgbClr val="000000"/>
                </a:solidFill>
                <a:effectLst/>
                <a:latin typeface="Times New Roman" panose="02020603050405020304" pitchFamily="18" charset="0"/>
                <a:ea typeface="Times New Roman" panose="02020603050405020304" pitchFamily="18" charset="0"/>
              </a:rPr>
              <a:t>V právních vztazích sociálního pojištění:</a:t>
            </a:r>
            <a:endParaRPr lang="cs-CZ" sz="1200" dirty="0">
              <a:effectLst/>
              <a:latin typeface="Times New Roman" panose="02020603050405020304" pitchFamily="18" charset="0"/>
              <a:ea typeface="Times New Roman" panose="02020603050405020304" pitchFamily="18" charset="0"/>
            </a:endParaRPr>
          </a:p>
          <a:p>
            <a:pPr marL="1143000" lvl="2" indent="-228600">
              <a:buFont typeface="Wingdings" pitchFamily="2" charset="2"/>
              <a:buChar char=""/>
            </a:pPr>
            <a:r>
              <a:rPr lang="cs-CZ" sz="1200" dirty="0">
                <a:solidFill>
                  <a:srgbClr val="000000"/>
                </a:solidFill>
                <a:effectLst/>
                <a:latin typeface="Times New Roman" panose="02020603050405020304" pitchFamily="18" charset="0"/>
                <a:ea typeface="Times New Roman" panose="02020603050405020304" pitchFamily="18" charset="0"/>
              </a:rPr>
              <a:t>povinnost fyzické osoby k úhradě pojistného</a:t>
            </a:r>
            <a:endParaRPr lang="cs-CZ" sz="1200" dirty="0">
              <a:effectLst/>
              <a:latin typeface="Times New Roman" panose="02020603050405020304" pitchFamily="18" charset="0"/>
              <a:ea typeface="Times New Roman" panose="02020603050405020304" pitchFamily="18" charset="0"/>
            </a:endParaRPr>
          </a:p>
          <a:p>
            <a:pPr marL="1143000" lvl="2" indent="-228600">
              <a:buFont typeface="Wingdings" pitchFamily="2" charset="2"/>
              <a:buChar char=""/>
            </a:pPr>
            <a:r>
              <a:rPr lang="cs-CZ" sz="1200" dirty="0">
                <a:solidFill>
                  <a:srgbClr val="000000"/>
                </a:solidFill>
                <a:effectLst/>
                <a:latin typeface="Times New Roman" panose="02020603050405020304" pitchFamily="18" charset="0"/>
                <a:ea typeface="Times New Roman" panose="02020603050405020304" pitchFamily="18" charset="0"/>
              </a:rPr>
              <a:t>oprávnění orgánu přijímat toto plnění</a:t>
            </a:r>
            <a:endParaRPr lang="cs-CZ"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1828800" algn="l"/>
              </a:tabLst>
            </a:pPr>
            <a:endParaRPr lang="cs-CZ"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cs-CZ" sz="1200" u="sng" dirty="0">
                <a:solidFill>
                  <a:srgbClr val="000000"/>
                </a:solidFill>
                <a:effectLst/>
                <a:latin typeface="Times New Roman" panose="02020603050405020304" pitchFamily="18" charset="0"/>
                <a:ea typeface="Calibri" panose="020F0502020204030204" pitchFamily="34" charset="0"/>
              </a:rPr>
              <a:t>Procesní stránka:</a:t>
            </a:r>
            <a:r>
              <a:rPr lang="cs-CZ" sz="1200" dirty="0">
                <a:solidFill>
                  <a:srgbClr val="000000"/>
                </a:solidFill>
                <a:effectLst/>
                <a:latin typeface="Times New Roman" panose="02020603050405020304" pitchFamily="18" charset="0"/>
                <a:ea typeface="Calibri" panose="020F0502020204030204" pitchFamily="34" charset="0"/>
              </a:rPr>
              <a:t> </a:t>
            </a:r>
            <a:endParaRPr lang="cs-CZ" sz="1200" dirty="0">
              <a:effectLst/>
              <a:latin typeface="Times New Roman" panose="02020603050405020304" pitchFamily="18" charset="0"/>
              <a:ea typeface="Calibri" panose="020F0502020204030204" pitchFamily="34" charset="0"/>
            </a:endParaRPr>
          </a:p>
          <a:p>
            <a:pPr marL="742950" lvl="1" indent="-285750">
              <a:buFont typeface="Courier New" panose="02070309020205020404" pitchFamily="49" charset="0"/>
              <a:buChar char="o"/>
            </a:pPr>
            <a:r>
              <a:rPr lang="cs-CZ" sz="1200" dirty="0">
                <a:solidFill>
                  <a:srgbClr val="000000"/>
                </a:solidFill>
                <a:effectLst/>
                <a:latin typeface="Times New Roman" panose="02020603050405020304" pitchFamily="18" charset="0"/>
                <a:ea typeface="Times New Roman" panose="02020603050405020304" pitchFamily="18" charset="0"/>
              </a:rPr>
              <a:t>Procesním právem účastníka řízení je především jeho </a:t>
            </a:r>
            <a:r>
              <a:rPr lang="cs-CZ" sz="1200" b="1" i="1" dirty="0">
                <a:solidFill>
                  <a:srgbClr val="000000"/>
                </a:solidFill>
                <a:effectLst/>
                <a:latin typeface="Times New Roman" panose="02020603050405020304" pitchFamily="18" charset="0"/>
                <a:ea typeface="Times New Roman" panose="02020603050405020304" pitchFamily="18" charset="0"/>
              </a:rPr>
              <a:t>právo uplatnit nárok</a:t>
            </a:r>
            <a:r>
              <a:rPr lang="cs-CZ" sz="1200" dirty="0">
                <a:solidFill>
                  <a:srgbClr val="000000"/>
                </a:solidFill>
                <a:effectLst/>
                <a:latin typeface="Times New Roman" panose="02020603050405020304" pitchFamily="18" charset="0"/>
                <a:ea typeface="Times New Roman" panose="02020603050405020304" pitchFamily="18" charset="0"/>
              </a:rPr>
              <a:t>:</a:t>
            </a:r>
            <a:endParaRPr lang="cs-CZ" sz="1200" dirty="0">
              <a:effectLst/>
              <a:latin typeface="Times New Roman" panose="02020603050405020304" pitchFamily="18" charset="0"/>
              <a:ea typeface="Times New Roman" panose="02020603050405020304" pitchFamily="18" charset="0"/>
            </a:endParaRPr>
          </a:p>
          <a:p>
            <a:pPr marL="1143000" lvl="2" indent="-228600">
              <a:buFont typeface="Wingdings" pitchFamily="2" charset="2"/>
              <a:buChar char=""/>
            </a:pPr>
            <a:r>
              <a:rPr lang="cs-CZ" sz="1200" dirty="0">
                <a:solidFill>
                  <a:srgbClr val="000000"/>
                </a:solidFill>
                <a:effectLst/>
                <a:latin typeface="Times New Roman" panose="02020603050405020304" pitchFamily="18" charset="0"/>
                <a:ea typeface="Times New Roman" panose="02020603050405020304" pitchFamily="18" charset="0"/>
              </a:rPr>
              <a:t>podat žádost</a:t>
            </a:r>
            <a:endParaRPr lang="cs-CZ" sz="1200" dirty="0">
              <a:effectLst/>
              <a:latin typeface="Times New Roman" panose="02020603050405020304" pitchFamily="18" charset="0"/>
              <a:ea typeface="Times New Roman" panose="02020603050405020304" pitchFamily="18" charset="0"/>
            </a:endParaRPr>
          </a:p>
          <a:p>
            <a:pPr marL="1143000" lvl="2" indent="-228600">
              <a:buFont typeface="Wingdings" pitchFamily="2" charset="2"/>
              <a:buChar char=""/>
            </a:pPr>
            <a:r>
              <a:rPr lang="cs-CZ" sz="1200" dirty="0">
                <a:solidFill>
                  <a:srgbClr val="000000"/>
                </a:solidFill>
                <a:effectLst/>
                <a:latin typeface="Times New Roman" panose="02020603050405020304" pitchFamily="18" charset="0"/>
                <a:ea typeface="Times New Roman" panose="02020603050405020304" pitchFamily="18" charset="0"/>
              </a:rPr>
              <a:t>uplatnit opravný prostředek</a:t>
            </a:r>
            <a:endParaRPr lang="cs-CZ" sz="1200" dirty="0">
              <a:effectLst/>
              <a:latin typeface="Times New Roman" panose="02020603050405020304" pitchFamily="18" charset="0"/>
              <a:ea typeface="Times New Roman" panose="02020603050405020304" pitchFamily="18" charset="0"/>
            </a:endParaRPr>
          </a:p>
          <a:p>
            <a:pPr marL="742950" lvl="1" indent="-285750">
              <a:buFont typeface="Courier New" panose="02070309020205020404" pitchFamily="49" charset="0"/>
              <a:buChar char="o"/>
            </a:pPr>
            <a:r>
              <a:rPr lang="cs-CZ" sz="1200" dirty="0">
                <a:solidFill>
                  <a:srgbClr val="000000"/>
                </a:solidFill>
                <a:effectLst/>
                <a:latin typeface="Times New Roman" panose="02020603050405020304" pitchFamily="18" charset="0"/>
                <a:ea typeface="Times New Roman" panose="02020603050405020304" pitchFamily="18" charset="0"/>
              </a:rPr>
              <a:t>Tomuto právu odpovídá </a:t>
            </a:r>
            <a:r>
              <a:rPr lang="cs-CZ" sz="1200" b="1" i="1" dirty="0">
                <a:solidFill>
                  <a:srgbClr val="000000"/>
                </a:solidFill>
                <a:effectLst/>
                <a:latin typeface="Times New Roman" panose="02020603050405020304" pitchFamily="18" charset="0"/>
                <a:ea typeface="Times New Roman" panose="02020603050405020304" pitchFamily="18" charset="0"/>
              </a:rPr>
              <a:t>povinnost orgánu</a:t>
            </a:r>
            <a:r>
              <a:rPr lang="cs-CZ" sz="1200" dirty="0">
                <a:solidFill>
                  <a:srgbClr val="000000"/>
                </a:solidFill>
                <a:effectLst/>
                <a:latin typeface="Times New Roman" panose="02020603050405020304" pitchFamily="18" charset="0"/>
                <a:ea typeface="Times New Roman" panose="02020603050405020304" pitchFamily="18" charset="0"/>
              </a:rPr>
              <a:t> reagovat na podání </a:t>
            </a:r>
            <a:endParaRPr lang="cs-CZ" sz="1200" dirty="0">
              <a:effectLst/>
              <a:latin typeface="Times New Roman" panose="02020603050405020304" pitchFamily="18" charset="0"/>
              <a:ea typeface="Times New Roman" panose="02020603050405020304" pitchFamily="18" charset="0"/>
            </a:endParaRPr>
          </a:p>
          <a:p>
            <a:pPr algn="just">
              <a:tabLst>
                <a:tab pos="1828800" algn="l"/>
              </a:tabLst>
            </a:pPr>
            <a:r>
              <a:rPr lang="cs-CZ" sz="1400" dirty="0">
                <a:effectLst/>
                <a:latin typeface="Calibri" panose="020F0502020204030204" pitchFamily="34" charset="0"/>
                <a:ea typeface="Calibri" panose="020F0502020204030204" pitchFamily="34" charset="0"/>
                <a:cs typeface="Times New Roman" panose="02020603050405020304" pitchFamily="18" charset="0"/>
              </a:rPr>
              <a:t>	</a:t>
            </a:r>
          </a:p>
          <a:p>
            <a:pPr algn="just">
              <a:tabLst>
                <a:tab pos="1828800" algn="l"/>
              </a:tabLst>
            </a:pP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cs-CZ" sz="1400" dirty="0"/>
          </a:p>
          <a:p>
            <a:pPr>
              <a:lnSpc>
                <a:spcPct val="107000"/>
              </a:lnSpc>
            </a:pPr>
            <a:endParaRPr lang="cs-CZ" sz="1400" dirty="0">
              <a:effectLst/>
              <a:latin typeface="+mj-lt"/>
              <a:ea typeface="Calibri" panose="020F0502020204030204" pitchFamily="34" charset="0"/>
              <a:cs typeface="Times New Roman" panose="02020603050405020304" pitchFamily="18" charset="0"/>
            </a:endParaRPr>
          </a:p>
          <a:p>
            <a:pPr lvl="1">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endParaRPr lang="cs-CZ" sz="1400" dirty="0"/>
          </a:p>
          <a:p>
            <a:endParaRPr lang="cs-CZ" sz="1400" dirty="0"/>
          </a:p>
          <a:p>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
        <p:nvSpPr>
          <p:cNvPr id="5" name="TextovéPole 4">
            <a:extLst>
              <a:ext uri="{FF2B5EF4-FFF2-40B4-BE49-F238E27FC236}">
                <a16:creationId xmlns:a16="http://schemas.microsoft.com/office/drawing/2014/main" id="{D52538B5-097E-F336-5225-789867DDB877}"/>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A5BB51A0-39AB-7962-E7F7-713CEE65904B}"/>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8B0FF633-094C-C7EF-21CA-2E343854B221}"/>
              </a:ext>
            </a:extLst>
          </p:cNvPr>
          <p:cNvSpPr txBox="1"/>
          <p:nvPr/>
        </p:nvSpPr>
        <p:spPr>
          <a:xfrm>
            <a:off x="2590800" y="4279001"/>
            <a:ext cx="4572000" cy="369332"/>
          </a:xfrm>
          <a:prstGeom prst="rect">
            <a:avLst/>
          </a:prstGeom>
          <a:noFill/>
        </p:spPr>
        <p:txBody>
          <a:bodyPr wrap="square">
            <a:spAutoFit/>
          </a:bodyPr>
          <a:lstStyle/>
          <a:p>
            <a:endParaRPr lang="cs-CZ" dirty="0"/>
          </a:p>
        </p:txBody>
      </p:sp>
    </p:spTree>
    <p:extLst>
      <p:ext uri="{BB962C8B-B14F-4D97-AF65-F5344CB8AC3E}">
        <p14:creationId xmlns:p14="http://schemas.microsoft.com/office/powerpoint/2010/main" val="37200274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AEAD6E-45AB-8DCD-777A-B570F18B3493}"/>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D1B9EDC-164C-06CE-EDAC-CD658BBDA042}"/>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systém práva soc. zabezpečení</a:t>
            </a:r>
          </a:p>
        </p:txBody>
      </p:sp>
      <p:sp>
        <p:nvSpPr>
          <p:cNvPr id="3" name="Zástupný symbol pro obsah 2">
            <a:extLst>
              <a:ext uri="{FF2B5EF4-FFF2-40B4-BE49-F238E27FC236}">
                <a16:creationId xmlns:a16="http://schemas.microsoft.com/office/drawing/2014/main" id="{D7B9346A-948D-08D5-3382-CBA90868EB43}"/>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76084143-D4F1-F5B4-44F2-87E358D62032}"/>
              </a:ext>
            </a:extLst>
          </p:cNvPr>
          <p:cNvSpPr txBox="1"/>
          <p:nvPr/>
        </p:nvSpPr>
        <p:spPr>
          <a:xfrm>
            <a:off x="479685" y="1034320"/>
            <a:ext cx="7135318" cy="7868564"/>
          </a:xfrm>
          <a:prstGeom prst="rect">
            <a:avLst/>
          </a:prstGeom>
          <a:noFill/>
        </p:spPr>
        <p:txBody>
          <a:bodyPr wrap="square" rtlCol="0">
            <a:spAutoFit/>
          </a:bodyPr>
          <a:lstStyle/>
          <a:p>
            <a:pPr algn="just">
              <a:tabLst>
                <a:tab pos="1828800" algn="l"/>
              </a:tabLst>
            </a:pPr>
            <a:r>
              <a:rPr lang="cs-CZ" sz="1400" dirty="0">
                <a:latin typeface="+mj-lt"/>
              </a:rPr>
              <a:t>Způsoby financování sociálního systému:</a:t>
            </a:r>
          </a:p>
          <a:p>
            <a:pPr algn="just">
              <a:tabLst>
                <a:tab pos="1828800" algn="l"/>
              </a:tabLst>
            </a:pPr>
            <a:endParaRPr lang="cs-CZ" sz="1400" dirty="0">
              <a:effectLst/>
              <a:latin typeface="+mj-lt"/>
              <a:ea typeface="Calibri" panose="020F0502020204030204" pitchFamily="34" charset="0"/>
              <a:cs typeface="Times New Roman" panose="02020603050405020304" pitchFamily="18" charset="0"/>
            </a:endParaRPr>
          </a:p>
          <a:p>
            <a:pPr marL="1143000" lvl="2" indent="-228600">
              <a:lnSpc>
                <a:spcPct val="115000"/>
              </a:lnSpc>
              <a:spcAft>
                <a:spcPts val="1000"/>
              </a:spcAft>
              <a:buFont typeface="Wingdings" pitchFamily="2" charset="2"/>
              <a:buChar char=""/>
            </a:pPr>
            <a:r>
              <a:rPr lang="cs-CZ" sz="1400" b="1" i="1" dirty="0">
                <a:effectLst/>
                <a:latin typeface="+mj-lt"/>
                <a:ea typeface="Calibri" panose="020F0502020204030204" pitchFamily="34" charset="0"/>
                <a:cs typeface="Times New Roman" panose="02020603050405020304" pitchFamily="18" charset="0"/>
              </a:rPr>
              <a:t>Pojistné systémy</a:t>
            </a:r>
            <a:r>
              <a:rPr lang="cs-CZ" sz="1400" dirty="0">
                <a:effectLst/>
                <a:latin typeface="+mj-lt"/>
                <a:ea typeface="Calibri" panose="020F0502020204030204" pitchFamily="34" charset="0"/>
                <a:cs typeface="Times New Roman" panose="02020603050405020304" pitchFamily="18" charset="0"/>
              </a:rPr>
              <a:t> – platí se pojištění (příspěvek na podporu v nezaměstnanosti, veřejné zdravotní pojištění, sociální pojištění, úrazové pojištění zaměstnanců, důchodové pojištění, důchodové připojištění)</a:t>
            </a:r>
          </a:p>
          <a:p>
            <a:pPr marL="1143000" lvl="2" indent="-228600">
              <a:lnSpc>
                <a:spcPct val="115000"/>
              </a:lnSpc>
              <a:spcAft>
                <a:spcPts val="1000"/>
              </a:spcAft>
              <a:buFont typeface="Wingdings" pitchFamily="2" charset="2"/>
              <a:buChar char=""/>
            </a:pPr>
            <a:r>
              <a:rPr lang="cs-CZ" sz="1400" b="1" i="1" dirty="0">
                <a:effectLst/>
                <a:latin typeface="+mj-lt"/>
                <a:ea typeface="Calibri" panose="020F0502020204030204" pitchFamily="34" charset="0"/>
                <a:cs typeface="Times New Roman" panose="02020603050405020304" pitchFamily="18" charset="0"/>
              </a:rPr>
              <a:t>Nepojistné systémy</a:t>
            </a:r>
            <a:endParaRPr lang="cs-CZ" sz="1400" dirty="0">
              <a:latin typeface="+mj-lt"/>
            </a:endParaRPr>
          </a:p>
          <a:p>
            <a:pPr algn="just">
              <a:tabLst>
                <a:tab pos="1828800" algn="l"/>
              </a:tabLst>
            </a:pPr>
            <a:r>
              <a:rPr lang="cs-CZ" sz="1400" dirty="0">
                <a:latin typeface="+mj-lt"/>
              </a:rPr>
              <a:t>Fondové financování vs. Průběžné financování.</a:t>
            </a:r>
          </a:p>
          <a:p>
            <a:pPr>
              <a:lnSpc>
                <a:spcPct val="107000"/>
              </a:lnSpc>
            </a:pPr>
            <a:endParaRPr lang="cs-CZ" sz="1400" dirty="0"/>
          </a:p>
          <a:p>
            <a:pPr>
              <a:lnSpc>
                <a:spcPct val="107000"/>
              </a:lnSpc>
            </a:pPr>
            <a:endParaRPr lang="cs-CZ" sz="1400" dirty="0">
              <a:effectLst/>
              <a:latin typeface="+mj-lt"/>
              <a:ea typeface="Calibri" panose="020F0502020204030204" pitchFamily="34" charset="0"/>
              <a:cs typeface="Times New Roman" panose="02020603050405020304" pitchFamily="18" charset="0"/>
            </a:endParaRPr>
          </a:p>
          <a:p>
            <a:pPr lvl="1">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endParaRPr lang="cs-CZ" sz="1400" dirty="0"/>
          </a:p>
          <a:p>
            <a:endParaRPr lang="cs-CZ" sz="1400" dirty="0"/>
          </a:p>
          <a:p>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
        <p:nvSpPr>
          <p:cNvPr id="5" name="TextovéPole 4">
            <a:extLst>
              <a:ext uri="{FF2B5EF4-FFF2-40B4-BE49-F238E27FC236}">
                <a16:creationId xmlns:a16="http://schemas.microsoft.com/office/drawing/2014/main" id="{2463D189-92BD-EBBC-FAAF-5C0E60A28215}"/>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7E37DFEE-DE53-3D0A-DA86-43AC6FEBA738}"/>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90317C96-2181-36AE-1CCE-1C8C6354C41D}"/>
              </a:ext>
            </a:extLst>
          </p:cNvPr>
          <p:cNvSpPr txBox="1"/>
          <p:nvPr/>
        </p:nvSpPr>
        <p:spPr>
          <a:xfrm>
            <a:off x="2590800" y="4279001"/>
            <a:ext cx="4572000" cy="369332"/>
          </a:xfrm>
          <a:prstGeom prst="rect">
            <a:avLst/>
          </a:prstGeom>
          <a:noFill/>
        </p:spPr>
        <p:txBody>
          <a:bodyPr wrap="square">
            <a:spAutoFit/>
          </a:bodyPr>
          <a:lstStyle/>
          <a:p>
            <a:endParaRPr lang="cs-CZ" dirty="0"/>
          </a:p>
        </p:txBody>
      </p:sp>
    </p:spTree>
    <p:extLst>
      <p:ext uri="{BB962C8B-B14F-4D97-AF65-F5344CB8AC3E}">
        <p14:creationId xmlns:p14="http://schemas.microsoft.com/office/powerpoint/2010/main" val="154520744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8B2CD8-5018-058B-674A-2F4FDB134B6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1164C56-1317-1E0D-DCD9-3929D0D8D18D}"/>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státní politika zaměstnanosti</a:t>
            </a:r>
          </a:p>
        </p:txBody>
      </p:sp>
      <p:sp>
        <p:nvSpPr>
          <p:cNvPr id="3" name="Zástupný symbol pro obsah 2">
            <a:extLst>
              <a:ext uri="{FF2B5EF4-FFF2-40B4-BE49-F238E27FC236}">
                <a16:creationId xmlns:a16="http://schemas.microsoft.com/office/drawing/2014/main" id="{CE47A7A6-FDDB-3580-D7D2-618A410FA1C5}"/>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217A34CF-EEDA-3463-1662-C78D54C8D1F8}"/>
              </a:ext>
            </a:extLst>
          </p:cNvPr>
          <p:cNvSpPr txBox="1"/>
          <p:nvPr/>
        </p:nvSpPr>
        <p:spPr>
          <a:xfrm>
            <a:off x="479685" y="1034320"/>
            <a:ext cx="7135318" cy="3823675"/>
          </a:xfrm>
          <a:prstGeom prst="rect">
            <a:avLst/>
          </a:prstGeom>
          <a:noFill/>
        </p:spPr>
        <p:txBody>
          <a:bodyPr wrap="square" rtlCol="0">
            <a:spAutoFit/>
          </a:bodyPr>
          <a:lstStyle/>
          <a:p>
            <a:r>
              <a:rPr lang="cs-CZ" sz="1200" b="1" dirty="0">
                <a:solidFill>
                  <a:srgbClr val="000000"/>
                </a:solidFill>
                <a:effectLst/>
                <a:latin typeface="+mj-lt"/>
                <a:ea typeface="Times New Roman" panose="02020603050405020304" pitchFamily="18" charset="0"/>
              </a:rPr>
              <a:t>Právo na práci</a:t>
            </a:r>
            <a:r>
              <a:rPr lang="cs-CZ" sz="1200" dirty="0">
                <a:solidFill>
                  <a:srgbClr val="000000"/>
                </a:solidFill>
                <a:effectLst/>
                <a:latin typeface="+mj-lt"/>
                <a:ea typeface="Times New Roman" panose="02020603050405020304" pitchFamily="18" charset="0"/>
              </a:rPr>
              <a:t> - Čl. 26 odst. 3 LZPS </a:t>
            </a:r>
            <a:endParaRPr lang="cs-CZ" sz="1200" dirty="0">
              <a:effectLst/>
              <a:latin typeface="+mj-lt"/>
              <a:ea typeface="Times New Roman" panose="02020603050405020304" pitchFamily="18" charset="0"/>
            </a:endParaRPr>
          </a:p>
          <a:p>
            <a:pPr marL="342900" lvl="0" indent="-342900">
              <a:buFont typeface="Calibri" panose="020F0502020204030204" pitchFamily="34" charset="0"/>
              <a:buChar char="-"/>
            </a:pPr>
            <a:r>
              <a:rPr lang="cs-CZ" sz="1200" dirty="0">
                <a:solidFill>
                  <a:srgbClr val="000000"/>
                </a:solidFill>
                <a:effectLst/>
                <a:latin typeface="+mj-lt"/>
                <a:ea typeface="Calibri" panose="020F0502020204030204" pitchFamily="34" charset="0"/>
              </a:rPr>
              <a:t>„každý má právo získávat prostředky pro své životní potřeby prací“ </a:t>
            </a:r>
            <a:endParaRPr lang="cs-CZ" sz="1200" dirty="0">
              <a:effectLst/>
              <a:latin typeface="+mj-lt"/>
              <a:ea typeface="Calibri" panose="020F0502020204030204" pitchFamily="34" charset="0"/>
            </a:endParaRPr>
          </a:p>
          <a:p>
            <a:pPr marL="342900" lvl="0" indent="-342900">
              <a:buFont typeface="Calibri" panose="020F0502020204030204" pitchFamily="34" charset="0"/>
              <a:buChar char="-"/>
            </a:pPr>
            <a:r>
              <a:rPr lang="cs-CZ" sz="1200" dirty="0">
                <a:solidFill>
                  <a:srgbClr val="000000"/>
                </a:solidFill>
                <a:effectLst/>
                <a:latin typeface="+mj-lt"/>
                <a:ea typeface="Calibri" panose="020F0502020204030204" pitchFamily="34" charset="0"/>
              </a:rPr>
              <a:t>občany, kteří toto právo nemohou bez své viny vykonávat, stát v přiměřeném rozsahu hmotně zajišťuje </a:t>
            </a:r>
            <a:r>
              <a:rPr lang="cs-CZ" sz="1200" b="1" i="1" dirty="0">
                <a:solidFill>
                  <a:srgbClr val="000000"/>
                </a:solidFill>
                <a:effectLst/>
                <a:latin typeface="+mj-lt"/>
                <a:ea typeface="Calibri" panose="020F0502020204030204" pitchFamily="34" charset="0"/>
              </a:rPr>
              <a:t>právo na práci</a:t>
            </a:r>
            <a:r>
              <a:rPr lang="cs-CZ" sz="1200" dirty="0">
                <a:solidFill>
                  <a:srgbClr val="000000"/>
                </a:solidFill>
                <a:effectLst/>
                <a:latin typeface="+mj-lt"/>
                <a:ea typeface="Calibri" panose="020F0502020204030204" pitchFamily="34" charset="0"/>
              </a:rPr>
              <a:t> = subjektivní právo každého občana na uplatnění vlastních schopností v pracovním procesu a prostřednictvím využití své pracovní síly (souhrnu duševních a fyzických vlastností člověka) i právo na získání prostředků k uspokojení svých základních potřeb, nelze jej chápat jako právo absolutní, stát nemá povinnost každého občana za každou cenu zaměstnat </a:t>
            </a:r>
            <a:endParaRPr lang="cs-CZ" sz="1200" dirty="0">
              <a:effectLst/>
              <a:latin typeface="+mj-lt"/>
              <a:ea typeface="Calibri" panose="020F0502020204030204" pitchFamily="34" charset="0"/>
            </a:endParaRPr>
          </a:p>
          <a:p>
            <a:pPr marL="457200"/>
            <a:r>
              <a:rPr lang="cs-CZ" sz="1200" dirty="0">
                <a:solidFill>
                  <a:srgbClr val="000000"/>
                </a:solidFill>
                <a:effectLst/>
                <a:latin typeface="+mj-lt"/>
                <a:ea typeface="Times New Roman" panose="02020603050405020304" pitchFamily="18" charset="0"/>
              </a:rPr>
              <a:t> </a:t>
            </a:r>
            <a:endParaRPr lang="cs-CZ" sz="1200" dirty="0">
              <a:effectLst/>
              <a:latin typeface="+mj-lt"/>
              <a:ea typeface="Times New Roman" panose="02020603050405020304" pitchFamily="18" charset="0"/>
            </a:endParaRPr>
          </a:p>
          <a:p>
            <a:r>
              <a:rPr lang="cs-CZ" sz="1200" b="1" dirty="0">
                <a:solidFill>
                  <a:srgbClr val="000000"/>
                </a:solidFill>
                <a:effectLst/>
                <a:latin typeface="+mj-lt"/>
                <a:ea typeface="Times New Roman" panose="02020603050405020304" pitchFamily="18" charset="0"/>
              </a:rPr>
              <a:t> </a:t>
            </a:r>
            <a:endParaRPr lang="cs-CZ" sz="1200" dirty="0">
              <a:effectLst/>
              <a:latin typeface="+mj-lt"/>
              <a:ea typeface="Times New Roman" panose="02020603050405020304" pitchFamily="18" charset="0"/>
            </a:endParaRPr>
          </a:p>
          <a:p>
            <a:r>
              <a:rPr lang="cs-CZ" sz="1200" b="1" dirty="0">
                <a:solidFill>
                  <a:srgbClr val="000000"/>
                </a:solidFill>
                <a:effectLst/>
                <a:latin typeface="+mj-lt"/>
                <a:ea typeface="Times New Roman" panose="02020603050405020304" pitchFamily="18" charset="0"/>
              </a:rPr>
              <a:t> </a:t>
            </a:r>
            <a:endParaRPr lang="cs-CZ" sz="1200" dirty="0">
              <a:effectLst/>
              <a:latin typeface="+mj-lt"/>
              <a:ea typeface="Times New Roman" panose="02020603050405020304" pitchFamily="18" charset="0"/>
            </a:endParaRPr>
          </a:p>
          <a:p>
            <a:r>
              <a:rPr lang="cs-CZ" sz="1200" b="1" dirty="0">
                <a:solidFill>
                  <a:srgbClr val="000000"/>
                </a:solidFill>
                <a:effectLst/>
                <a:latin typeface="+mj-lt"/>
                <a:ea typeface="Times New Roman" panose="02020603050405020304" pitchFamily="18" charset="0"/>
              </a:rPr>
              <a:t>Právo na vhodné zaměstnání</a:t>
            </a:r>
            <a:r>
              <a:rPr lang="cs-CZ" sz="1200" dirty="0">
                <a:solidFill>
                  <a:srgbClr val="000000"/>
                </a:solidFill>
                <a:effectLst/>
                <a:latin typeface="+mj-lt"/>
                <a:ea typeface="Times New Roman" panose="02020603050405020304" pitchFamily="18" charset="0"/>
              </a:rPr>
              <a:t> - Čl. 26 odst. 1 LZPS </a:t>
            </a:r>
            <a:endParaRPr lang="cs-CZ" sz="1200" dirty="0">
              <a:effectLst/>
              <a:latin typeface="+mj-lt"/>
              <a:ea typeface="Times New Roman" panose="02020603050405020304" pitchFamily="18" charset="0"/>
            </a:endParaRPr>
          </a:p>
          <a:p>
            <a:pPr marL="342900" lvl="0" indent="-342900">
              <a:buFont typeface="Calibri" panose="020F0502020204030204" pitchFamily="34" charset="0"/>
              <a:buChar char="-"/>
            </a:pPr>
            <a:r>
              <a:rPr lang="cs-CZ" sz="1200" dirty="0">
                <a:solidFill>
                  <a:srgbClr val="000000"/>
                </a:solidFill>
                <a:effectLst/>
                <a:latin typeface="+mj-lt"/>
                <a:ea typeface="Calibri" panose="020F0502020204030204" pitchFamily="34" charset="0"/>
              </a:rPr>
              <a:t>každý má právo na svobodnou volbu povolání a přípravu k němu, jakož i právo podnikat a provozovat jinou hospodářskou činnost </a:t>
            </a:r>
            <a:endParaRPr lang="cs-CZ" sz="1200" dirty="0">
              <a:effectLst/>
              <a:latin typeface="+mj-lt"/>
              <a:ea typeface="Calibri" panose="020F0502020204030204" pitchFamily="34" charset="0"/>
            </a:endParaRPr>
          </a:p>
          <a:p>
            <a:pPr marL="342900" lvl="0" indent="-342900">
              <a:buFont typeface="Calibri" panose="020F0502020204030204" pitchFamily="34" charset="0"/>
              <a:buChar char="-"/>
            </a:pPr>
            <a:r>
              <a:rPr lang="cs-CZ" sz="1200" u="sng" dirty="0">
                <a:solidFill>
                  <a:srgbClr val="000000"/>
                </a:solidFill>
                <a:effectLst/>
                <a:latin typeface="+mj-lt"/>
                <a:ea typeface="Calibri" panose="020F0502020204030204" pitchFamily="34" charset="0"/>
              </a:rPr>
              <a:t>Zákon o zaměstnanosti</a:t>
            </a:r>
            <a:r>
              <a:rPr lang="cs-CZ" sz="1200" dirty="0">
                <a:solidFill>
                  <a:srgbClr val="000000"/>
                </a:solidFill>
                <a:effectLst/>
                <a:latin typeface="+mj-lt"/>
                <a:ea typeface="Calibri" panose="020F0502020204030204" pitchFamily="34" charset="0"/>
              </a:rPr>
              <a:t> → právem na zaměstnání je právo fyzické osoby, která chce a může pracovat a o práci se uchází, na zaměstnání v pracovněprávním vztahu, na zprostředkování zaměstnání a na poskytnutí dalších služeb za podmínek stanovených zákonem o zaměstnanosti </a:t>
            </a:r>
            <a:endParaRPr lang="cs-CZ" sz="1200" dirty="0">
              <a:effectLst/>
              <a:latin typeface="+mj-lt"/>
              <a:ea typeface="Calibri" panose="020F0502020204030204" pitchFamily="34" charset="0"/>
            </a:endParaRPr>
          </a:p>
          <a:p>
            <a:pPr marL="342900" lvl="0" indent="-342900">
              <a:buFont typeface="Calibri" panose="020F0502020204030204" pitchFamily="34" charset="0"/>
              <a:buChar char="-"/>
            </a:pPr>
            <a:r>
              <a:rPr lang="cs-CZ" sz="1200" dirty="0">
                <a:solidFill>
                  <a:srgbClr val="000000"/>
                </a:solidFill>
                <a:effectLst/>
                <a:latin typeface="+mj-lt"/>
                <a:ea typeface="Calibri" panose="020F0502020204030204" pitchFamily="34" charset="0"/>
              </a:rPr>
              <a:t>fyzická osoba má právo si sama svobodně zvolit a zabezpečit zaměstnání a vykonávat je na celém území ČR, nebo si může zabezpečit zaměstnání v zahraničí</a:t>
            </a:r>
            <a:endParaRPr lang="cs-CZ" sz="1200" dirty="0">
              <a:effectLst/>
              <a:latin typeface="+mj-lt"/>
              <a:ea typeface="Calibri" panose="020F0502020204030204" pitchFamily="34" charset="0"/>
            </a:endParaRPr>
          </a:p>
          <a:p>
            <a:pPr marL="342900" lvl="0" indent="-342900">
              <a:buFont typeface="Calibri" panose="020F0502020204030204" pitchFamily="34" charset="0"/>
              <a:buChar char="-"/>
            </a:pPr>
            <a:endParaRPr lang="cs-CZ" sz="1200" dirty="0">
              <a:effectLst/>
              <a:latin typeface="+mj-lt"/>
              <a:ea typeface="Calibri" panose="020F0502020204030204" pitchFamily="34" charset="0"/>
            </a:endParaRPr>
          </a:p>
          <a:p>
            <a:pPr>
              <a:lnSpc>
                <a:spcPct val="107000"/>
              </a:lnSpc>
            </a:pPr>
            <a:endParaRPr lang="cs-CZ" sz="1400" dirty="0">
              <a:effectLst/>
              <a:latin typeface="+mj-lt"/>
              <a:ea typeface="Calibri" panose="020F0502020204030204" pitchFamily="34" charset="0"/>
              <a:cs typeface="Times New Roman" panose="02020603050405020304" pitchFamily="18" charset="0"/>
            </a:endParaRPr>
          </a:p>
        </p:txBody>
      </p:sp>
      <p:sp>
        <p:nvSpPr>
          <p:cNvPr id="5" name="TextovéPole 4">
            <a:extLst>
              <a:ext uri="{FF2B5EF4-FFF2-40B4-BE49-F238E27FC236}">
                <a16:creationId xmlns:a16="http://schemas.microsoft.com/office/drawing/2014/main" id="{786B915C-3A97-A984-FA53-17D7304AA35D}"/>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2A86143C-C452-4980-FD88-ECE6CA66BFC8}"/>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CC1EA7D0-13BB-26E3-139D-5759EB7DC852}"/>
              </a:ext>
            </a:extLst>
          </p:cNvPr>
          <p:cNvSpPr txBox="1"/>
          <p:nvPr/>
        </p:nvSpPr>
        <p:spPr>
          <a:xfrm>
            <a:off x="2590800" y="4279001"/>
            <a:ext cx="4572000" cy="369332"/>
          </a:xfrm>
          <a:prstGeom prst="rect">
            <a:avLst/>
          </a:prstGeom>
          <a:noFill/>
        </p:spPr>
        <p:txBody>
          <a:bodyPr wrap="square">
            <a:spAutoFit/>
          </a:bodyPr>
          <a:lstStyle/>
          <a:p>
            <a:endParaRPr lang="cs-CZ" dirty="0"/>
          </a:p>
        </p:txBody>
      </p:sp>
    </p:spTree>
    <p:extLst>
      <p:ext uri="{BB962C8B-B14F-4D97-AF65-F5344CB8AC3E}">
        <p14:creationId xmlns:p14="http://schemas.microsoft.com/office/powerpoint/2010/main" val="13967544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FD0CF-CB29-EC19-009B-3C8844B9C59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93ADC42-D786-849F-7D2A-93088A647AC0}"/>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státní politika zaměstnanosti</a:t>
            </a:r>
          </a:p>
        </p:txBody>
      </p:sp>
      <p:sp>
        <p:nvSpPr>
          <p:cNvPr id="3" name="Zástupný symbol pro obsah 2">
            <a:extLst>
              <a:ext uri="{FF2B5EF4-FFF2-40B4-BE49-F238E27FC236}">
                <a16:creationId xmlns:a16="http://schemas.microsoft.com/office/drawing/2014/main" id="{63E159AC-C766-D62F-65A9-AB8B507A2618}"/>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4BF52BC6-72E3-5590-D3E5-7509955356B3}"/>
              </a:ext>
            </a:extLst>
          </p:cNvPr>
          <p:cNvSpPr txBox="1"/>
          <p:nvPr/>
        </p:nvSpPr>
        <p:spPr>
          <a:xfrm>
            <a:off x="479685" y="1034320"/>
            <a:ext cx="7135318" cy="315023"/>
          </a:xfrm>
          <a:prstGeom prst="rect">
            <a:avLst/>
          </a:prstGeom>
          <a:noFill/>
        </p:spPr>
        <p:txBody>
          <a:bodyPr wrap="square" rtlCol="0">
            <a:spAutoFit/>
          </a:bodyPr>
          <a:lstStyle/>
          <a:p>
            <a:pPr>
              <a:lnSpc>
                <a:spcPct val="107000"/>
              </a:lnSpc>
            </a:pPr>
            <a:endParaRPr lang="cs-CZ" sz="1400" dirty="0">
              <a:effectLst/>
              <a:latin typeface="+mj-lt"/>
              <a:ea typeface="Calibri" panose="020F0502020204030204" pitchFamily="34" charset="0"/>
              <a:cs typeface="Times New Roman" panose="02020603050405020304" pitchFamily="18" charset="0"/>
            </a:endParaRPr>
          </a:p>
        </p:txBody>
      </p:sp>
      <p:sp>
        <p:nvSpPr>
          <p:cNvPr id="5" name="TextovéPole 4">
            <a:extLst>
              <a:ext uri="{FF2B5EF4-FFF2-40B4-BE49-F238E27FC236}">
                <a16:creationId xmlns:a16="http://schemas.microsoft.com/office/drawing/2014/main" id="{3772F033-1C97-F8BC-14D1-6DC1924EF6F9}"/>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21B82F9A-D87E-EFF6-3DED-1A811E5688F0}"/>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933B64B0-5FC5-11E6-5A28-33D65EB779B1}"/>
              </a:ext>
            </a:extLst>
          </p:cNvPr>
          <p:cNvSpPr txBox="1"/>
          <p:nvPr/>
        </p:nvSpPr>
        <p:spPr>
          <a:xfrm>
            <a:off x="2590800" y="4279001"/>
            <a:ext cx="4572000" cy="369332"/>
          </a:xfrm>
          <a:prstGeom prst="rect">
            <a:avLst/>
          </a:prstGeom>
          <a:noFill/>
        </p:spPr>
        <p:txBody>
          <a:bodyPr wrap="square">
            <a:spAutoFit/>
          </a:bodyPr>
          <a:lstStyle/>
          <a:p>
            <a:endParaRPr lang="cs-CZ" dirty="0"/>
          </a:p>
        </p:txBody>
      </p:sp>
      <p:graphicFrame>
        <p:nvGraphicFramePr>
          <p:cNvPr id="9" name="Graf 8">
            <a:extLst>
              <a:ext uri="{FF2B5EF4-FFF2-40B4-BE49-F238E27FC236}">
                <a16:creationId xmlns:a16="http://schemas.microsoft.com/office/drawing/2014/main" id="{00000000-0008-0000-0100-000002000000}"/>
              </a:ext>
            </a:extLst>
          </p:cNvPr>
          <p:cNvGraphicFramePr>
            <a:graphicFrameLocks noGrp="1"/>
          </p:cNvGraphicFramePr>
          <p:nvPr>
            <p:extLst>
              <p:ext uri="{D42A27DB-BD31-4B8C-83A1-F6EECF244321}">
                <p14:modId xmlns:p14="http://schemas.microsoft.com/office/powerpoint/2010/main" val="2895694625"/>
              </p:ext>
            </p:extLst>
          </p:nvPr>
        </p:nvGraphicFramePr>
        <p:xfrm>
          <a:off x="-75361" y="-435777"/>
          <a:ext cx="8228762" cy="52109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47331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B99C1-41F4-1211-8E5D-32FF41126414}"/>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F7AE663-90C9-71E7-6728-E05CFB34E8DA}"/>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státní politika zaměstnanosti</a:t>
            </a:r>
          </a:p>
        </p:txBody>
      </p:sp>
      <p:sp>
        <p:nvSpPr>
          <p:cNvPr id="3" name="Zástupný symbol pro obsah 2">
            <a:extLst>
              <a:ext uri="{FF2B5EF4-FFF2-40B4-BE49-F238E27FC236}">
                <a16:creationId xmlns:a16="http://schemas.microsoft.com/office/drawing/2014/main" id="{0999B5CB-B1D4-B3E2-3439-D611446D9680}"/>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4812FD48-745B-3E7B-F5F1-67D4E1FFC750}"/>
              </a:ext>
            </a:extLst>
          </p:cNvPr>
          <p:cNvSpPr txBox="1"/>
          <p:nvPr/>
        </p:nvSpPr>
        <p:spPr>
          <a:xfrm>
            <a:off x="251641" y="1884366"/>
            <a:ext cx="4792613" cy="4678204"/>
          </a:xfrm>
          <a:prstGeom prst="rect">
            <a:avLst/>
          </a:prstGeom>
          <a:noFill/>
        </p:spPr>
        <p:txBody>
          <a:bodyPr wrap="square" rtlCol="0">
            <a:spAutoFit/>
          </a:bodyPr>
          <a:lstStyle/>
          <a:p>
            <a:endParaRPr lang="cs-CZ" sz="1400" dirty="0"/>
          </a:p>
          <a:p>
            <a:endParaRPr lang="cs-CZ" sz="1400" dirty="0"/>
          </a:p>
          <a:p>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
        <p:nvSpPr>
          <p:cNvPr id="5" name="TextovéPole 4">
            <a:extLst>
              <a:ext uri="{FF2B5EF4-FFF2-40B4-BE49-F238E27FC236}">
                <a16:creationId xmlns:a16="http://schemas.microsoft.com/office/drawing/2014/main" id="{EFB351DB-3ECC-E115-9B21-CFEE1EF4DBE4}"/>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02CFA118-6B76-57A8-9310-9489B4DCD089}"/>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D0253A93-0DA2-27C7-0B43-45733C804D69}"/>
              </a:ext>
            </a:extLst>
          </p:cNvPr>
          <p:cNvSpPr txBox="1"/>
          <p:nvPr/>
        </p:nvSpPr>
        <p:spPr>
          <a:xfrm>
            <a:off x="2590800" y="4279001"/>
            <a:ext cx="4572000" cy="369332"/>
          </a:xfrm>
          <a:prstGeom prst="rect">
            <a:avLst/>
          </a:prstGeom>
          <a:noFill/>
        </p:spPr>
        <p:txBody>
          <a:bodyPr wrap="square">
            <a:spAutoFit/>
          </a:bodyPr>
          <a:lstStyle/>
          <a:p>
            <a:endParaRPr lang="cs-CZ" dirty="0"/>
          </a:p>
        </p:txBody>
      </p:sp>
      <p:pic>
        <p:nvPicPr>
          <p:cNvPr id="2050" name="Picture 2">
            <a:extLst>
              <a:ext uri="{FF2B5EF4-FFF2-40B4-BE49-F238E27FC236}">
                <a16:creationId xmlns:a16="http://schemas.microsoft.com/office/drawing/2014/main" id="{487EFA98-7E0F-2D1D-E9D8-64DE3FC32F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56" y="1044560"/>
            <a:ext cx="5098803" cy="33271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859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CA1F40-38AA-B925-6D97-8A7A17F4950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2CF2DB3-7B1F-1EC3-5679-D177127A79EE}"/>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státní politika zaměstnanosti</a:t>
            </a:r>
          </a:p>
        </p:txBody>
      </p:sp>
      <p:sp>
        <p:nvSpPr>
          <p:cNvPr id="3" name="Zástupný symbol pro obsah 2">
            <a:extLst>
              <a:ext uri="{FF2B5EF4-FFF2-40B4-BE49-F238E27FC236}">
                <a16:creationId xmlns:a16="http://schemas.microsoft.com/office/drawing/2014/main" id="{C798DE21-1339-235F-278E-C0F41D87E0E9}"/>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DAF77836-295D-6055-5B18-CDFD592C6912}"/>
              </a:ext>
            </a:extLst>
          </p:cNvPr>
          <p:cNvSpPr txBox="1"/>
          <p:nvPr/>
        </p:nvSpPr>
        <p:spPr>
          <a:xfrm>
            <a:off x="345086" y="1834286"/>
            <a:ext cx="5465133" cy="5011308"/>
          </a:xfrm>
          <a:prstGeom prst="rect">
            <a:avLst/>
          </a:prstGeom>
          <a:noFill/>
        </p:spPr>
        <p:txBody>
          <a:bodyPr wrap="square" rtlCol="0">
            <a:spAutoFit/>
          </a:bodyPr>
          <a:lstStyle/>
          <a:p>
            <a:pPr>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endParaRPr lang="cs-CZ" sz="1400" dirty="0"/>
          </a:p>
          <a:p>
            <a:endParaRPr lang="cs-CZ" sz="1400" dirty="0"/>
          </a:p>
          <a:p>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
        <p:nvSpPr>
          <p:cNvPr id="5" name="TextovéPole 4">
            <a:extLst>
              <a:ext uri="{FF2B5EF4-FFF2-40B4-BE49-F238E27FC236}">
                <a16:creationId xmlns:a16="http://schemas.microsoft.com/office/drawing/2014/main" id="{0E136577-4B64-45B8-BC1E-784C5B75A1C0}"/>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4F4A65CD-B108-7D4D-B51B-9EE3CEE57CA9}"/>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3631C374-BBA4-FCC8-2C84-F2A4EA43D0DD}"/>
              </a:ext>
            </a:extLst>
          </p:cNvPr>
          <p:cNvSpPr txBox="1"/>
          <p:nvPr/>
        </p:nvSpPr>
        <p:spPr>
          <a:xfrm>
            <a:off x="2590800" y="4279001"/>
            <a:ext cx="4572000" cy="369332"/>
          </a:xfrm>
          <a:prstGeom prst="rect">
            <a:avLst/>
          </a:prstGeom>
          <a:noFill/>
        </p:spPr>
        <p:txBody>
          <a:bodyPr wrap="square">
            <a:spAutoFit/>
          </a:bodyPr>
          <a:lstStyle/>
          <a:p>
            <a:endParaRPr lang="cs-CZ" dirty="0"/>
          </a:p>
        </p:txBody>
      </p:sp>
      <p:pic>
        <p:nvPicPr>
          <p:cNvPr id="1026" name="Picture 2" descr="Nezamestnanost infografika">
            <a:extLst>
              <a:ext uri="{FF2B5EF4-FFF2-40B4-BE49-F238E27FC236}">
                <a16:creationId xmlns:a16="http://schemas.microsoft.com/office/drawing/2014/main" id="{1DE62197-DB8B-0799-A63F-8C5483B79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665" y="799968"/>
            <a:ext cx="5787991" cy="3848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0774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144">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DFD9B9-C69F-411D-2FC0-B06836CB8A5C}"/>
              </a:ext>
            </a:extLst>
          </p:cNvPr>
          <p:cNvSpPr txBox="1">
            <a:spLocks noGrp="1"/>
          </p:cNvSpPr>
          <p:nvPr>
            <p:ph type="title" idx="4294967295"/>
          </p:nvPr>
        </p:nvSpPr>
        <p:spPr/>
        <p:txBody>
          <a:bodyPr/>
          <a:lstStyle/>
          <a:p>
            <a:pPr lvl="0"/>
            <a:r>
              <a:rPr lang="cs-CZ" sz="2000" b="1" dirty="0">
                <a:latin typeface="+mj-lt"/>
                <a:cs typeface="Arial" pitchFamily="2"/>
              </a:rPr>
              <a:t>Pojem </a:t>
            </a:r>
            <a:r>
              <a:rPr lang="cs-CZ" sz="2000" b="1" dirty="0" err="1">
                <a:latin typeface="+mj-lt"/>
                <a:cs typeface="Arial" pitchFamily="2"/>
              </a:rPr>
              <a:t>Welfare</a:t>
            </a:r>
            <a:r>
              <a:rPr lang="cs-CZ" sz="2000" b="1" dirty="0">
                <a:latin typeface="+mj-lt"/>
                <a:cs typeface="Arial" pitchFamily="2"/>
              </a:rPr>
              <a:t> </a:t>
            </a:r>
            <a:r>
              <a:rPr lang="cs-CZ" sz="2000" b="1" dirty="0" err="1">
                <a:latin typeface="+mj-lt"/>
                <a:cs typeface="Arial" pitchFamily="2"/>
              </a:rPr>
              <a:t>State</a:t>
            </a:r>
            <a:r>
              <a:rPr lang="cs-CZ" sz="2000" b="1" dirty="0">
                <a:latin typeface="+mj-lt"/>
                <a:cs typeface="Arial" pitchFamily="2"/>
              </a:rPr>
              <a:t> a jeho vývoj</a:t>
            </a:r>
          </a:p>
        </p:txBody>
      </p:sp>
      <p:sp>
        <p:nvSpPr>
          <p:cNvPr id="3" name="Zástupný symbol pro obsah 2">
            <a:extLst>
              <a:ext uri="{FF2B5EF4-FFF2-40B4-BE49-F238E27FC236}">
                <a16:creationId xmlns:a16="http://schemas.microsoft.com/office/drawing/2014/main" id="{9276B4EC-78F3-AEE7-FA33-69B695D9A01C}"/>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6B90523C-6C30-7642-9E79-3FC9FBFAA46B}"/>
              </a:ext>
            </a:extLst>
          </p:cNvPr>
          <p:cNvSpPr txBox="1"/>
          <p:nvPr/>
        </p:nvSpPr>
        <p:spPr>
          <a:xfrm>
            <a:off x="479685" y="1034320"/>
            <a:ext cx="7135318" cy="2954655"/>
          </a:xfrm>
          <a:prstGeom prst="rect">
            <a:avLst/>
          </a:prstGeom>
          <a:noFill/>
        </p:spPr>
        <p:txBody>
          <a:bodyPr wrap="square" rtlCol="0">
            <a:spAutoFit/>
          </a:bodyPr>
          <a:lstStyle/>
          <a:p>
            <a:r>
              <a:rPr lang="cs-CZ" sz="1400" dirty="0"/>
              <a:t>Pojem „</a:t>
            </a:r>
            <a:r>
              <a:rPr lang="cs-CZ" sz="1400" dirty="0" err="1"/>
              <a:t>Welfare</a:t>
            </a:r>
            <a:r>
              <a:rPr lang="cs-CZ" sz="1400" dirty="0"/>
              <a:t> </a:t>
            </a:r>
            <a:r>
              <a:rPr lang="cs-CZ" sz="1400" dirty="0" err="1"/>
              <a:t>state</a:t>
            </a:r>
            <a:r>
              <a:rPr lang="cs-CZ" sz="1400" dirty="0"/>
              <a:t>“</a:t>
            </a:r>
          </a:p>
          <a:p>
            <a:endParaRPr lang="cs-CZ" sz="1400" dirty="0"/>
          </a:p>
          <a:p>
            <a:r>
              <a:rPr lang="cs-CZ" sz="1400" dirty="0"/>
              <a:t>1942: </a:t>
            </a:r>
            <a:r>
              <a:rPr lang="cs-CZ" sz="1400" dirty="0" err="1"/>
              <a:t>Beveridge</a:t>
            </a:r>
            <a:r>
              <a:rPr lang="cs-CZ" sz="1400" dirty="0"/>
              <a:t> report – měl sloužit jako program pro obnovu poválečného hospodářství</a:t>
            </a:r>
          </a:p>
          <a:p>
            <a:pPr marL="285750" indent="-285750">
              <a:buFontTx/>
              <a:buChar char="-"/>
            </a:pPr>
            <a:r>
              <a:rPr lang="cs-CZ" sz="1400" dirty="0" err="1"/>
              <a:t>Beveridge</a:t>
            </a:r>
            <a:r>
              <a:rPr lang="cs-CZ" sz="1400" dirty="0"/>
              <a:t> je do jisté míry kontroverzní osobou, člen eugenické společnosti, současně „</a:t>
            </a:r>
            <a:r>
              <a:rPr lang="cs-CZ" sz="1400" b="0" i="0" u="none" strike="noStrike" dirty="0">
                <a:solidFill>
                  <a:srgbClr val="202122"/>
                </a:solidFill>
                <a:effectLst/>
                <a:latin typeface="Arial" panose="020B0604020202020204" pitchFamily="34" charset="0"/>
              </a:rPr>
              <a:t>In 1909, he </a:t>
            </a:r>
            <a:r>
              <a:rPr lang="cs-CZ" sz="1400" b="0" i="0" u="none" strike="noStrike" dirty="0" err="1">
                <a:solidFill>
                  <a:srgbClr val="202122"/>
                </a:solidFill>
                <a:effectLst/>
                <a:latin typeface="Arial" panose="020B0604020202020204" pitchFamily="34" charset="0"/>
              </a:rPr>
              <a:t>proposed</a:t>
            </a:r>
            <a:r>
              <a:rPr lang="cs-CZ" sz="1400" b="0" i="0" u="none" strike="noStrike" dirty="0">
                <a:solidFill>
                  <a:srgbClr val="202122"/>
                </a:solidFill>
                <a:effectLst/>
                <a:latin typeface="Arial" panose="020B0604020202020204" pitchFamily="34" charset="0"/>
              </a:rPr>
              <a:t> </a:t>
            </a:r>
            <a:r>
              <a:rPr lang="cs-CZ" sz="1400" b="0" i="0" u="none" strike="noStrike" dirty="0" err="1">
                <a:solidFill>
                  <a:srgbClr val="202122"/>
                </a:solidFill>
                <a:effectLst/>
                <a:latin typeface="Arial" panose="020B0604020202020204" pitchFamily="34" charset="0"/>
              </a:rPr>
              <a:t>that</a:t>
            </a:r>
            <a:r>
              <a:rPr lang="cs-CZ" sz="1400" b="0" i="0" u="none" strike="noStrike" dirty="0">
                <a:solidFill>
                  <a:srgbClr val="202122"/>
                </a:solidFill>
                <a:effectLst/>
                <a:latin typeface="Arial" panose="020B0604020202020204" pitchFamily="34" charset="0"/>
              </a:rPr>
              <a:t> </a:t>
            </a:r>
            <a:r>
              <a:rPr lang="cs-CZ" sz="1400" b="0" i="0" u="none" strike="noStrike" dirty="0" err="1">
                <a:solidFill>
                  <a:srgbClr val="202122"/>
                </a:solidFill>
                <a:effectLst/>
                <a:latin typeface="Arial" panose="020B0604020202020204" pitchFamily="34" charset="0"/>
              </a:rPr>
              <a:t>men</a:t>
            </a:r>
            <a:r>
              <a:rPr lang="cs-CZ" sz="1400" b="0" i="0" u="none" strike="noStrike" dirty="0">
                <a:solidFill>
                  <a:srgbClr val="202122"/>
                </a:solidFill>
                <a:effectLst/>
                <a:latin typeface="Arial" panose="020B0604020202020204" pitchFamily="34" charset="0"/>
              </a:rPr>
              <a:t> </a:t>
            </a:r>
            <a:r>
              <a:rPr lang="cs-CZ" sz="1400" b="0" i="0" u="none" strike="noStrike" dirty="0" err="1">
                <a:solidFill>
                  <a:srgbClr val="202122"/>
                </a:solidFill>
                <a:effectLst/>
                <a:latin typeface="Arial" panose="020B0604020202020204" pitchFamily="34" charset="0"/>
              </a:rPr>
              <a:t>who</a:t>
            </a:r>
            <a:r>
              <a:rPr lang="cs-CZ" sz="1400" b="0" i="0" u="none" strike="noStrike" dirty="0">
                <a:solidFill>
                  <a:srgbClr val="202122"/>
                </a:solidFill>
                <a:effectLst/>
                <a:latin typeface="Arial" panose="020B0604020202020204" pitchFamily="34" charset="0"/>
              </a:rPr>
              <a:t> </a:t>
            </a:r>
            <a:r>
              <a:rPr lang="cs-CZ" sz="1400" b="0" i="0" u="none" strike="noStrike" dirty="0" err="1">
                <a:solidFill>
                  <a:srgbClr val="202122"/>
                </a:solidFill>
                <a:effectLst/>
                <a:latin typeface="Arial" panose="020B0604020202020204" pitchFamily="34" charset="0"/>
              </a:rPr>
              <a:t>could</a:t>
            </a:r>
            <a:r>
              <a:rPr lang="cs-CZ" sz="1400" b="0" i="0" u="none" strike="noStrike" dirty="0">
                <a:solidFill>
                  <a:srgbClr val="202122"/>
                </a:solidFill>
                <a:effectLst/>
                <a:latin typeface="Arial" panose="020B0604020202020204" pitchFamily="34" charset="0"/>
              </a:rPr>
              <a:t> not </a:t>
            </a:r>
            <a:r>
              <a:rPr lang="cs-CZ" sz="1400" b="0" i="0" u="none" strike="noStrike" dirty="0" err="1">
                <a:solidFill>
                  <a:srgbClr val="202122"/>
                </a:solidFill>
                <a:effectLst/>
                <a:latin typeface="Arial" panose="020B0604020202020204" pitchFamily="34" charset="0"/>
              </a:rPr>
              <a:t>work</a:t>
            </a:r>
            <a:r>
              <a:rPr lang="cs-CZ" sz="1400" b="0" i="0" u="none" strike="noStrike" dirty="0">
                <a:solidFill>
                  <a:srgbClr val="202122"/>
                </a:solidFill>
                <a:effectLst/>
                <a:latin typeface="Arial" panose="020B0604020202020204" pitchFamily="34" charset="0"/>
              </a:rPr>
              <a:t> </a:t>
            </a:r>
            <a:r>
              <a:rPr lang="cs-CZ" sz="1400" b="0" i="0" u="none" strike="noStrike" dirty="0" err="1">
                <a:solidFill>
                  <a:srgbClr val="202122"/>
                </a:solidFill>
                <a:effectLst/>
                <a:latin typeface="Arial" panose="020B0604020202020204" pitchFamily="34" charset="0"/>
              </a:rPr>
              <a:t>should</a:t>
            </a:r>
            <a:r>
              <a:rPr lang="cs-CZ" sz="1400" b="0" i="0" u="none" strike="noStrike" dirty="0">
                <a:solidFill>
                  <a:srgbClr val="202122"/>
                </a:solidFill>
                <a:effectLst/>
                <a:latin typeface="Arial" panose="020B0604020202020204" pitchFamily="34" charset="0"/>
              </a:rPr>
              <a:t> </a:t>
            </a:r>
            <a:r>
              <a:rPr lang="cs-CZ" sz="1400" b="0" i="0" u="none" strike="noStrike" dirty="0" err="1">
                <a:solidFill>
                  <a:srgbClr val="202122"/>
                </a:solidFill>
                <a:effectLst/>
                <a:latin typeface="Arial" panose="020B0604020202020204" pitchFamily="34" charset="0"/>
              </a:rPr>
              <a:t>be</a:t>
            </a:r>
            <a:r>
              <a:rPr lang="cs-CZ" sz="1400" b="0" i="0" u="none" strike="noStrike" dirty="0">
                <a:solidFill>
                  <a:srgbClr val="202122"/>
                </a:solidFill>
                <a:effectLst/>
                <a:latin typeface="Arial" panose="020B0604020202020204" pitchFamily="34" charset="0"/>
              </a:rPr>
              <a:t> </a:t>
            </a:r>
            <a:r>
              <a:rPr lang="cs-CZ" sz="1400" b="0" i="0" u="none" strike="noStrike" dirty="0" err="1">
                <a:solidFill>
                  <a:srgbClr val="202122"/>
                </a:solidFill>
                <a:effectLst/>
                <a:latin typeface="Arial" panose="020B0604020202020204" pitchFamily="34" charset="0"/>
              </a:rPr>
              <a:t>supported</a:t>
            </a:r>
            <a:r>
              <a:rPr lang="cs-CZ" sz="1400" b="0" i="0" u="none" strike="noStrike" dirty="0">
                <a:solidFill>
                  <a:srgbClr val="202122"/>
                </a:solidFill>
                <a:effectLst/>
                <a:latin typeface="Arial" panose="020B0604020202020204" pitchFamily="34" charset="0"/>
              </a:rPr>
              <a:t> by </a:t>
            </a:r>
            <a:r>
              <a:rPr lang="cs-CZ" sz="1400" b="0" i="0" u="none" strike="noStrike" dirty="0" err="1">
                <a:solidFill>
                  <a:srgbClr val="202122"/>
                </a:solidFill>
                <a:effectLst/>
                <a:latin typeface="Arial" panose="020B0604020202020204" pitchFamily="34" charset="0"/>
              </a:rPr>
              <a:t>the</a:t>
            </a:r>
            <a:r>
              <a:rPr lang="cs-CZ" sz="1400" b="0" i="0" u="none" strike="noStrike" dirty="0">
                <a:solidFill>
                  <a:srgbClr val="202122"/>
                </a:solidFill>
                <a:effectLst/>
                <a:latin typeface="Arial" panose="020B0604020202020204" pitchFamily="34" charset="0"/>
              </a:rPr>
              <a:t> </a:t>
            </a:r>
            <a:r>
              <a:rPr lang="cs-CZ" sz="1400" b="0" i="0" u="none" strike="noStrike" dirty="0" err="1">
                <a:solidFill>
                  <a:srgbClr val="202122"/>
                </a:solidFill>
                <a:effectLst/>
                <a:latin typeface="Arial" panose="020B0604020202020204" pitchFamily="34" charset="0"/>
              </a:rPr>
              <a:t>state</a:t>
            </a:r>
            <a:r>
              <a:rPr lang="cs-CZ" sz="1400" b="0" i="0" u="none" strike="noStrike" dirty="0">
                <a:solidFill>
                  <a:srgbClr val="202122"/>
                </a:solidFill>
                <a:effectLst/>
                <a:latin typeface="Arial" panose="020B0604020202020204" pitchFamily="34" charset="0"/>
              </a:rPr>
              <a:t> "but </a:t>
            </a:r>
            <a:r>
              <a:rPr lang="cs-CZ" sz="1400" b="0" i="0" u="none" strike="noStrike" dirty="0" err="1">
                <a:solidFill>
                  <a:srgbClr val="202122"/>
                </a:solidFill>
                <a:effectLst/>
                <a:latin typeface="Arial" panose="020B0604020202020204" pitchFamily="34" charset="0"/>
              </a:rPr>
              <a:t>with</a:t>
            </a:r>
            <a:r>
              <a:rPr lang="cs-CZ" sz="1400" b="0" i="0" u="none" strike="noStrike" dirty="0">
                <a:solidFill>
                  <a:srgbClr val="202122"/>
                </a:solidFill>
                <a:effectLst/>
                <a:latin typeface="Arial" panose="020B0604020202020204" pitchFamily="34" charset="0"/>
              </a:rPr>
              <a:t> </a:t>
            </a:r>
            <a:r>
              <a:rPr lang="cs-CZ" sz="1400" b="0" i="0" u="none" strike="noStrike" dirty="0" err="1">
                <a:solidFill>
                  <a:srgbClr val="202122"/>
                </a:solidFill>
                <a:effectLst/>
                <a:latin typeface="Arial" panose="020B0604020202020204" pitchFamily="34" charset="0"/>
              </a:rPr>
              <a:t>complete</a:t>
            </a:r>
            <a:r>
              <a:rPr lang="cs-CZ" sz="1400" b="0" i="0" u="none" strike="noStrike" dirty="0">
                <a:solidFill>
                  <a:srgbClr val="202122"/>
                </a:solidFill>
                <a:effectLst/>
                <a:latin typeface="Arial" panose="020B0604020202020204" pitchFamily="34" charset="0"/>
              </a:rPr>
              <a:t> and permanent </a:t>
            </a:r>
            <a:r>
              <a:rPr lang="cs-CZ" sz="1400" b="0" i="0" u="none" strike="noStrike" dirty="0" err="1">
                <a:solidFill>
                  <a:srgbClr val="202122"/>
                </a:solidFill>
                <a:effectLst/>
                <a:latin typeface="Arial" panose="020B0604020202020204" pitchFamily="34" charset="0"/>
              </a:rPr>
              <a:t>loss</a:t>
            </a:r>
            <a:r>
              <a:rPr lang="cs-CZ" sz="1400" b="0" i="0" u="none" strike="noStrike" dirty="0">
                <a:solidFill>
                  <a:srgbClr val="202122"/>
                </a:solidFill>
                <a:effectLst/>
                <a:latin typeface="Arial" panose="020B0604020202020204" pitchFamily="34" charset="0"/>
              </a:rPr>
              <a:t> </a:t>
            </a:r>
            <a:r>
              <a:rPr lang="cs-CZ" sz="1400" b="0" i="0" u="none" strike="noStrike" dirty="0" err="1">
                <a:solidFill>
                  <a:srgbClr val="202122"/>
                </a:solidFill>
                <a:effectLst/>
                <a:latin typeface="Arial" panose="020B0604020202020204" pitchFamily="34" charset="0"/>
              </a:rPr>
              <a:t>of</a:t>
            </a:r>
            <a:r>
              <a:rPr lang="cs-CZ" sz="1400" b="0" i="0" u="none" strike="noStrike" dirty="0">
                <a:solidFill>
                  <a:srgbClr val="202122"/>
                </a:solidFill>
                <a:effectLst/>
                <a:latin typeface="Arial" panose="020B0604020202020204" pitchFamily="34" charset="0"/>
              </a:rPr>
              <a:t> </a:t>
            </a:r>
            <a:r>
              <a:rPr lang="cs-CZ" sz="1400" b="0" i="0" u="none" strike="noStrike" dirty="0" err="1">
                <a:solidFill>
                  <a:srgbClr val="202122"/>
                </a:solidFill>
                <a:effectLst/>
                <a:latin typeface="Arial" panose="020B0604020202020204" pitchFamily="34" charset="0"/>
              </a:rPr>
              <a:t>all</a:t>
            </a:r>
            <a:r>
              <a:rPr lang="cs-CZ" sz="1400" b="0" i="0" u="none" strike="noStrike" dirty="0">
                <a:solidFill>
                  <a:srgbClr val="202122"/>
                </a:solidFill>
                <a:effectLst/>
                <a:latin typeface="Arial" panose="020B0604020202020204" pitchFamily="34" charset="0"/>
              </a:rPr>
              <a:t> </a:t>
            </a:r>
            <a:r>
              <a:rPr lang="cs-CZ" sz="1400" b="0" i="0" u="none" strike="noStrike" dirty="0" err="1">
                <a:solidFill>
                  <a:srgbClr val="202122"/>
                </a:solidFill>
                <a:effectLst/>
                <a:latin typeface="Arial" panose="020B0604020202020204" pitchFamily="34" charset="0"/>
              </a:rPr>
              <a:t>citizen</a:t>
            </a:r>
            <a:r>
              <a:rPr lang="cs-CZ" sz="1400" b="0" i="0" u="none" strike="noStrike" dirty="0">
                <a:solidFill>
                  <a:srgbClr val="202122"/>
                </a:solidFill>
                <a:effectLst/>
                <a:latin typeface="Arial" panose="020B0604020202020204" pitchFamily="34" charset="0"/>
              </a:rPr>
              <a:t> </a:t>
            </a:r>
            <a:r>
              <a:rPr lang="cs-CZ" sz="1400" b="0" i="0" u="none" strike="noStrike" dirty="0" err="1">
                <a:solidFill>
                  <a:srgbClr val="202122"/>
                </a:solidFill>
                <a:effectLst/>
                <a:latin typeface="Arial" panose="020B0604020202020204" pitchFamily="34" charset="0"/>
              </a:rPr>
              <a:t>rights</a:t>
            </a:r>
            <a:r>
              <a:rPr lang="cs-CZ" sz="1400" b="0" i="0" u="none" strike="noStrike" dirty="0">
                <a:solidFill>
                  <a:srgbClr val="202122"/>
                </a:solidFill>
                <a:effectLst/>
                <a:latin typeface="Arial" panose="020B0604020202020204" pitchFamily="34" charset="0"/>
              </a:rPr>
              <a:t> – </a:t>
            </a:r>
            <a:r>
              <a:rPr lang="cs-CZ" sz="1400" b="0" i="0" u="none" strike="noStrike" dirty="0" err="1">
                <a:solidFill>
                  <a:srgbClr val="202122"/>
                </a:solidFill>
                <a:effectLst/>
                <a:latin typeface="Arial" panose="020B0604020202020204" pitchFamily="34" charset="0"/>
              </a:rPr>
              <a:t>including</a:t>
            </a:r>
            <a:r>
              <a:rPr lang="cs-CZ" sz="1400" b="0" i="0" u="none" strike="noStrike" dirty="0">
                <a:solidFill>
                  <a:srgbClr val="202122"/>
                </a:solidFill>
                <a:effectLst/>
                <a:latin typeface="Arial" panose="020B0604020202020204" pitchFamily="34" charset="0"/>
              </a:rPr>
              <a:t> not </a:t>
            </a:r>
            <a:r>
              <a:rPr lang="cs-CZ" sz="1400" b="0" i="0" u="none" strike="noStrike" dirty="0" err="1">
                <a:solidFill>
                  <a:srgbClr val="202122"/>
                </a:solidFill>
                <a:effectLst/>
                <a:latin typeface="Arial" panose="020B0604020202020204" pitchFamily="34" charset="0"/>
              </a:rPr>
              <a:t>only</a:t>
            </a:r>
            <a:r>
              <a:rPr lang="cs-CZ" sz="1400" b="0" i="0" u="none" strike="noStrike" dirty="0">
                <a:solidFill>
                  <a:srgbClr val="202122"/>
                </a:solidFill>
                <a:effectLst/>
                <a:latin typeface="Arial" panose="020B0604020202020204" pitchFamily="34" charset="0"/>
              </a:rPr>
              <a:t> </a:t>
            </a:r>
            <a:r>
              <a:rPr lang="cs-CZ" sz="1400" b="0" i="0" u="none" strike="noStrike" dirty="0" err="1">
                <a:solidFill>
                  <a:srgbClr val="202122"/>
                </a:solidFill>
                <a:effectLst/>
                <a:latin typeface="Arial" panose="020B0604020202020204" pitchFamily="34" charset="0"/>
              </a:rPr>
              <a:t>the</a:t>
            </a:r>
            <a:r>
              <a:rPr lang="cs-CZ" sz="1400" b="0" i="0" u="none" strike="noStrike" dirty="0">
                <a:solidFill>
                  <a:srgbClr val="202122"/>
                </a:solidFill>
                <a:effectLst/>
                <a:latin typeface="Arial" panose="020B0604020202020204" pitchFamily="34" charset="0"/>
              </a:rPr>
              <a:t> </a:t>
            </a:r>
            <a:r>
              <a:rPr lang="cs-CZ" sz="1400" b="0" i="0" u="none" strike="noStrike" dirty="0" err="1">
                <a:solidFill>
                  <a:srgbClr val="202122"/>
                </a:solidFill>
                <a:effectLst/>
                <a:latin typeface="Arial" panose="020B0604020202020204" pitchFamily="34" charset="0"/>
              </a:rPr>
              <a:t>franchise</a:t>
            </a:r>
            <a:r>
              <a:rPr lang="cs-CZ" sz="1400" b="0" i="0" u="none" strike="noStrike" dirty="0">
                <a:solidFill>
                  <a:srgbClr val="202122"/>
                </a:solidFill>
                <a:effectLst/>
                <a:latin typeface="Arial" panose="020B0604020202020204" pitchFamily="34" charset="0"/>
              </a:rPr>
              <a:t> but civil </a:t>
            </a:r>
            <a:r>
              <a:rPr lang="cs-CZ" sz="1400" b="0" i="0" u="none" strike="noStrike" dirty="0" err="1">
                <a:solidFill>
                  <a:srgbClr val="202122"/>
                </a:solidFill>
                <a:effectLst/>
                <a:latin typeface="Arial" panose="020B0604020202020204" pitchFamily="34" charset="0"/>
              </a:rPr>
              <a:t>freedom</a:t>
            </a:r>
            <a:r>
              <a:rPr lang="cs-CZ" sz="1400" b="0" i="0" u="none" strike="noStrike" dirty="0">
                <a:solidFill>
                  <a:srgbClr val="202122"/>
                </a:solidFill>
                <a:effectLst/>
                <a:latin typeface="Arial" panose="020B0604020202020204" pitchFamily="34" charset="0"/>
              </a:rPr>
              <a:t> and </a:t>
            </a:r>
            <a:r>
              <a:rPr lang="cs-CZ" sz="1400" b="0" i="0" u="none" strike="noStrike" dirty="0" err="1">
                <a:solidFill>
                  <a:srgbClr val="202122"/>
                </a:solidFill>
                <a:effectLst/>
                <a:latin typeface="Arial" panose="020B0604020202020204" pitchFamily="34" charset="0"/>
              </a:rPr>
              <a:t>fatherhood</a:t>
            </a:r>
            <a:r>
              <a:rPr lang="cs-CZ" sz="1400" b="0" i="0" u="none" strike="noStrike" dirty="0">
                <a:solidFill>
                  <a:srgbClr val="202122"/>
                </a:solidFill>
                <a:effectLst/>
                <a:latin typeface="Arial" panose="020B0604020202020204" pitchFamily="34" charset="0"/>
              </a:rPr>
              <a:t>."</a:t>
            </a:r>
            <a:r>
              <a:rPr lang="cs-CZ" sz="1400" b="0" i="0" u="none" strike="noStrike" baseline="30000" dirty="0">
                <a:solidFill>
                  <a:srgbClr val="202122"/>
                </a:solidFill>
                <a:effectLst/>
                <a:latin typeface="Arial" panose="020B0604020202020204" pitchFamily="34" charset="0"/>
                <a:hlinkClick r:id="rId3"/>
              </a:rPr>
              <a:t>[</a:t>
            </a:r>
            <a:endParaRPr lang="cs-CZ" sz="1400" dirty="0"/>
          </a:p>
          <a:p>
            <a:pPr marL="285750" indent="-285750">
              <a:buFontTx/>
              <a:buChar char="-"/>
            </a:pPr>
            <a:r>
              <a:rPr lang="cs-CZ" sz="1400" dirty="0"/>
              <a:t>Východiskem je analýza tzv. spodní hranice životní úrovně, a to po linii tzv. „neefektivních výdajů“ – pivo, tabák, noviny, lístky do kina apod.</a:t>
            </a:r>
          </a:p>
          <a:p>
            <a:pPr marL="285750" indent="-285750">
              <a:buFontTx/>
              <a:buChar char="-"/>
            </a:pPr>
            <a:r>
              <a:rPr lang="cs-CZ" sz="1400" dirty="0"/>
              <a:t>Žádné přídavky na první dítě, důchody postupně navyšovány, </a:t>
            </a:r>
          </a:p>
          <a:p>
            <a:pPr marL="285750" indent="-285750">
              <a:buFontTx/>
              <a:buChar char="-"/>
            </a:pPr>
            <a:r>
              <a:rPr lang="cs-CZ" sz="1400" dirty="0"/>
              <a:t>Definováno “5 zel moderní doby“: chudoba, nemoc, nevšímavost, špína a zahálka</a:t>
            </a:r>
          </a:p>
          <a:p>
            <a:pPr marL="285750" indent="-285750">
              <a:buFontTx/>
              <a:buChar char="-"/>
            </a:pPr>
            <a:r>
              <a:rPr lang="cs-CZ" sz="1400" dirty="0"/>
              <a:t>Nutnost zjednodušení systému sociální péče vede k ustavení NHS</a:t>
            </a:r>
          </a:p>
          <a:p>
            <a:pPr marL="285750" indent="-285750">
              <a:buFontTx/>
              <a:buChar char="-"/>
            </a:pPr>
            <a:endParaRPr lang="cs-CZ"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C5594-7A20-F5E6-F791-078A7B3177E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781EB30-C12E-B6BC-6B4D-BD3E9B14CC90}"/>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státní politika zaměstnanosti</a:t>
            </a:r>
          </a:p>
        </p:txBody>
      </p:sp>
      <p:sp>
        <p:nvSpPr>
          <p:cNvPr id="3" name="Zástupný symbol pro obsah 2">
            <a:extLst>
              <a:ext uri="{FF2B5EF4-FFF2-40B4-BE49-F238E27FC236}">
                <a16:creationId xmlns:a16="http://schemas.microsoft.com/office/drawing/2014/main" id="{E98CE9B2-E105-0888-BF53-620451E6B9C0}"/>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5BE5B545-0555-9926-6735-2D885657FD7D}"/>
              </a:ext>
            </a:extLst>
          </p:cNvPr>
          <p:cNvSpPr txBox="1"/>
          <p:nvPr/>
        </p:nvSpPr>
        <p:spPr>
          <a:xfrm>
            <a:off x="479685" y="1034320"/>
            <a:ext cx="7135318" cy="7868564"/>
          </a:xfrm>
          <a:prstGeom prst="rect">
            <a:avLst/>
          </a:prstGeom>
          <a:noFill/>
        </p:spPr>
        <p:txBody>
          <a:bodyPr wrap="square" rtlCol="0">
            <a:spAutoFit/>
          </a:bodyPr>
          <a:lstStyle/>
          <a:p>
            <a:pPr algn="just">
              <a:tabLst>
                <a:tab pos="1828800" algn="l"/>
              </a:tabLst>
            </a:pPr>
            <a:r>
              <a:rPr lang="cs-CZ" sz="1400" dirty="0">
                <a:latin typeface="+mj-lt"/>
              </a:rPr>
              <a:t>Způsoby financování sociálního systému:</a:t>
            </a:r>
          </a:p>
          <a:p>
            <a:pPr algn="just">
              <a:tabLst>
                <a:tab pos="1828800" algn="l"/>
              </a:tabLst>
            </a:pPr>
            <a:endParaRPr lang="cs-CZ" sz="1400" dirty="0">
              <a:effectLst/>
              <a:latin typeface="+mj-lt"/>
              <a:ea typeface="Calibri" panose="020F0502020204030204" pitchFamily="34" charset="0"/>
              <a:cs typeface="Times New Roman" panose="02020603050405020304" pitchFamily="18" charset="0"/>
            </a:endParaRPr>
          </a:p>
          <a:p>
            <a:pPr marL="1143000" lvl="2" indent="-228600">
              <a:lnSpc>
                <a:spcPct val="115000"/>
              </a:lnSpc>
              <a:spcAft>
                <a:spcPts val="1000"/>
              </a:spcAft>
              <a:buFont typeface="Wingdings" pitchFamily="2" charset="2"/>
              <a:buChar char=""/>
            </a:pPr>
            <a:r>
              <a:rPr lang="cs-CZ" sz="1400" b="1" i="1" dirty="0">
                <a:effectLst/>
                <a:latin typeface="+mj-lt"/>
                <a:ea typeface="Calibri" panose="020F0502020204030204" pitchFamily="34" charset="0"/>
                <a:cs typeface="Times New Roman" panose="02020603050405020304" pitchFamily="18" charset="0"/>
              </a:rPr>
              <a:t>Pojistné systémy</a:t>
            </a:r>
            <a:r>
              <a:rPr lang="cs-CZ" sz="1400" dirty="0">
                <a:effectLst/>
                <a:latin typeface="+mj-lt"/>
                <a:ea typeface="Calibri" panose="020F0502020204030204" pitchFamily="34" charset="0"/>
                <a:cs typeface="Times New Roman" panose="02020603050405020304" pitchFamily="18" charset="0"/>
              </a:rPr>
              <a:t> – platí se pojištění (příspěvek na podporu v nezaměstnanosti, veřejné zdravotní pojištění, sociální pojištění, úrazové pojištění zaměstnanců, důchodové pojištění, důchodové připojištění)</a:t>
            </a:r>
          </a:p>
          <a:p>
            <a:pPr marL="1143000" lvl="2" indent="-228600">
              <a:lnSpc>
                <a:spcPct val="115000"/>
              </a:lnSpc>
              <a:spcAft>
                <a:spcPts val="1000"/>
              </a:spcAft>
              <a:buFont typeface="Wingdings" pitchFamily="2" charset="2"/>
              <a:buChar char=""/>
            </a:pPr>
            <a:r>
              <a:rPr lang="cs-CZ" sz="1400" b="1" i="1" dirty="0">
                <a:effectLst/>
                <a:latin typeface="+mj-lt"/>
                <a:ea typeface="Calibri" panose="020F0502020204030204" pitchFamily="34" charset="0"/>
                <a:cs typeface="Times New Roman" panose="02020603050405020304" pitchFamily="18" charset="0"/>
              </a:rPr>
              <a:t>Nepojistné systémy</a:t>
            </a:r>
            <a:endParaRPr lang="cs-CZ" sz="1400" dirty="0">
              <a:latin typeface="+mj-lt"/>
            </a:endParaRPr>
          </a:p>
          <a:p>
            <a:pPr algn="just">
              <a:tabLst>
                <a:tab pos="1828800" algn="l"/>
              </a:tabLst>
            </a:pPr>
            <a:r>
              <a:rPr lang="cs-CZ" sz="1400" dirty="0">
                <a:latin typeface="+mj-lt"/>
              </a:rPr>
              <a:t>Fondové financování vs. Průběžné financování.</a:t>
            </a:r>
          </a:p>
          <a:p>
            <a:pPr>
              <a:lnSpc>
                <a:spcPct val="107000"/>
              </a:lnSpc>
            </a:pPr>
            <a:endParaRPr lang="cs-CZ" sz="1400" dirty="0"/>
          </a:p>
          <a:p>
            <a:pPr>
              <a:lnSpc>
                <a:spcPct val="107000"/>
              </a:lnSpc>
            </a:pPr>
            <a:endParaRPr lang="cs-CZ" sz="1400" dirty="0">
              <a:effectLst/>
              <a:latin typeface="+mj-lt"/>
              <a:ea typeface="Calibri" panose="020F0502020204030204" pitchFamily="34" charset="0"/>
              <a:cs typeface="Times New Roman" panose="02020603050405020304" pitchFamily="18" charset="0"/>
            </a:endParaRPr>
          </a:p>
          <a:p>
            <a:pPr lvl="1">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endParaRPr lang="cs-CZ" sz="1400" dirty="0"/>
          </a:p>
          <a:p>
            <a:endParaRPr lang="cs-CZ" sz="1400" dirty="0"/>
          </a:p>
          <a:p>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
        <p:nvSpPr>
          <p:cNvPr id="5" name="TextovéPole 4">
            <a:extLst>
              <a:ext uri="{FF2B5EF4-FFF2-40B4-BE49-F238E27FC236}">
                <a16:creationId xmlns:a16="http://schemas.microsoft.com/office/drawing/2014/main" id="{C986AEFF-0C59-D48B-31F2-85F49D0D1BF4}"/>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0B28D110-DEE1-7AF9-D03B-FCA3FE7AA2F1}"/>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F1370599-E399-40B5-ABEA-CF0ECCDF867E}"/>
              </a:ext>
            </a:extLst>
          </p:cNvPr>
          <p:cNvSpPr txBox="1"/>
          <p:nvPr/>
        </p:nvSpPr>
        <p:spPr>
          <a:xfrm>
            <a:off x="2590800" y="4279001"/>
            <a:ext cx="4572000" cy="369332"/>
          </a:xfrm>
          <a:prstGeom prst="rect">
            <a:avLst/>
          </a:prstGeom>
          <a:noFill/>
        </p:spPr>
        <p:txBody>
          <a:bodyPr wrap="square">
            <a:spAutoFit/>
          </a:bodyPr>
          <a:lstStyle/>
          <a:p>
            <a:endParaRPr lang="cs-CZ" dirty="0"/>
          </a:p>
        </p:txBody>
      </p:sp>
      <p:graphicFrame>
        <p:nvGraphicFramePr>
          <p:cNvPr id="8" name="Chart 4">
            <a:extLst>
              <a:ext uri="{FF2B5EF4-FFF2-40B4-BE49-F238E27FC236}">
                <a16:creationId xmlns:a16="http://schemas.microsoft.com/office/drawing/2014/main" id="{49D18708-310E-42B3-94B7-37AEC08BEFC5}"/>
              </a:ext>
            </a:extLst>
          </p:cNvPr>
          <p:cNvGraphicFramePr>
            <a:graphicFrameLocks/>
          </p:cNvGraphicFramePr>
          <p:nvPr>
            <p:extLst>
              <p:ext uri="{D42A27DB-BD31-4B8C-83A1-F6EECF244321}">
                <p14:modId xmlns:p14="http://schemas.microsoft.com/office/powerpoint/2010/main" val="4073641313"/>
              </p:ext>
            </p:extLst>
          </p:nvPr>
        </p:nvGraphicFramePr>
        <p:xfrm>
          <a:off x="421627" y="779134"/>
          <a:ext cx="7023387" cy="394561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485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EA22B-EF2D-9CDA-083C-E188AF87DA2F}"/>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5B1F1C8-E84B-F17C-C635-E6C9EDA0F925}"/>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státní politika zaměstnanosti</a:t>
            </a:r>
          </a:p>
        </p:txBody>
      </p:sp>
      <p:sp>
        <p:nvSpPr>
          <p:cNvPr id="3" name="Zástupný symbol pro obsah 2">
            <a:extLst>
              <a:ext uri="{FF2B5EF4-FFF2-40B4-BE49-F238E27FC236}">
                <a16:creationId xmlns:a16="http://schemas.microsoft.com/office/drawing/2014/main" id="{2FCA8D49-9C50-0A47-85C4-810F6FD187F2}"/>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1934F79C-0A58-B8FC-C9D5-FD4D47B66B2A}"/>
              </a:ext>
            </a:extLst>
          </p:cNvPr>
          <p:cNvSpPr txBox="1"/>
          <p:nvPr/>
        </p:nvSpPr>
        <p:spPr>
          <a:xfrm>
            <a:off x="479685" y="1034320"/>
            <a:ext cx="7135318" cy="6827767"/>
          </a:xfrm>
          <a:prstGeom prst="rect">
            <a:avLst/>
          </a:prstGeom>
          <a:noFill/>
        </p:spPr>
        <p:txBody>
          <a:bodyPr wrap="square" rtlCol="0">
            <a:spAutoFit/>
          </a:bodyPr>
          <a:lstStyle/>
          <a:p>
            <a:pPr algn="just">
              <a:tabLst>
                <a:tab pos="1828800" algn="l"/>
              </a:tabLst>
            </a:pPr>
            <a:r>
              <a:rPr lang="cs-CZ" sz="1400" dirty="0">
                <a:latin typeface="+mj-lt"/>
              </a:rPr>
              <a:t>Způsoby financování sociálního systému:</a:t>
            </a:r>
          </a:p>
          <a:p>
            <a:pPr algn="just">
              <a:tabLst>
                <a:tab pos="1828800" algn="l"/>
              </a:tabLst>
            </a:pPr>
            <a:endParaRPr lang="cs-CZ" sz="1400" dirty="0">
              <a:effectLst/>
              <a:latin typeface="+mj-lt"/>
              <a:ea typeface="Calibri" panose="020F0502020204030204" pitchFamily="34" charset="0"/>
              <a:cs typeface="Times New Roman" panose="02020603050405020304" pitchFamily="18" charset="0"/>
            </a:endParaRPr>
          </a:p>
          <a:p>
            <a:pPr marL="1143000" lvl="2" indent="-228600">
              <a:lnSpc>
                <a:spcPct val="115000"/>
              </a:lnSpc>
              <a:spcAft>
                <a:spcPts val="1000"/>
              </a:spcAft>
              <a:buFont typeface="Wingdings" pitchFamily="2" charset="2"/>
              <a:buChar char=""/>
            </a:pPr>
            <a:r>
              <a:rPr lang="cs-CZ" sz="1400" b="1" i="1" dirty="0">
                <a:effectLst/>
                <a:latin typeface="+mj-lt"/>
                <a:ea typeface="Calibri" panose="020F0502020204030204" pitchFamily="34" charset="0"/>
                <a:cs typeface="Times New Roman" panose="02020603050405020304" pitchFamily="18" charset="0"/>
              </a:rPr>
              <a:t>Nepojistné systémy</a:t>
            </a:r>
            <a:endParaRPr lang="cs-CZ" sz="1400" dirty="0">
              <a:latin typeface="+mj-lt"/>
            </a:endParaRPr>
          </a:p>
          <a:p>
            <a:pPr algn="just">
              <a:tabLst>
                <a:tab pos="1828800" algn="l"/>
              </a:tabLst>
            </a:pPr>
            <a:r>
              <a:rPr lang="cs-CZ" sz="1400" dirty="0">
                <a:latin typeface="+mj-lt"/>
              </a:rPr>
              <a:t>Fondové financování vs. Průběžné financování.</a:t>
            </a:r>
          </a:p>
          <a:p>
            <a:pPr>
              <a:lnSpc>
                <a:spcPct val="107000"/>
              </a:lnSpc>
            </a:pPr>
            <a:endParaRPr lang="cs-CZ" sz="1400" dirty="0"/>
          </a:p>
          <a:p>
            <a:pPr>
              <a:lnSpc>
                <a:spcPct val="107000"/>
              </a:lnSpc>
            </a:pPr>
            <a:endParaRPr lang="cs-CZ" sz="1400" dirty="0">
              <a:effectLst/>
              <a:latin typeface="+mj-lt"/>
              <a:ea typeface="Calibri" panose="020F0502020204030204" pitchFamily="34" charset="0"/>
              <a:cs typeface="Times New Roman" panose="02020603050405020304" pitchFamily="18" charset="0"/>
            </a:endParaRPr>
          </a:p>
          <a:p>
            <a:pPr lvl="1">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pPr>
              <a:lnSpc>
                <a:spcPct val="107000"/>
              </a:lnSpc>
              <a:spcAft>
                <a:spcPts val="800"/>
              </a:spcAft>
            </a:pPr>
            <a:endParaRPr lang="cs-CZ" sz="1400" dirty="0">
              <a:effectLst/>
              <a:latin typeface="+mj-lt"/>
              <a:ea typeface="Calibri" panose="020F0502020204030204" pitchFamily="34" charset="0"/>
              <a:cs typeface="Times New Roman" panose="02020603050405020304" pitchFamily="18" charset="0"/>
            </a:endParaRPr>
          </a:p>
          <a:p>
            <a:endParaRPr lang="cs-CZ" sz="1400" dirty="0"/>
          </a:p>
          <a:p>
            <a:endParaRPr lang="cs-CZ" sz="1400" dirty="0"/>
          </a:p>
          <a:p>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pPr marL="285750" indent="-285750">
              <a:buFont typeface="Arial" panose="020B0604020202020204" pitchFamily="34" charset="0"/>
              <a:buChar char="•"/>
            </a:pPr>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
        <p:nvSpPr>
          <p:cNvPr id="5" name="TextovéPole 4">
            <a:extLst>
              <a:ext uri="{FF2B5EF4-FFF2-40B4-BE49-F238E27FC236}">
                <a16:creationId xmlns:a16="http://schemas.microsoft.com/office/drawing/2014/main" id="{C38A89F4-5144-EB92-BBFC-E03C46FE9790}"/>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20BD18B1-7C5D-D3FF-FBF7-02BA528639FC}"/>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D2F1B1D1-EDB4-EFC5-8B02-56A99478235F}"/>
              </a:ext>
            </a:extLst>
          </p:cNvPr>
          <p:cNvSpPr txBox="1"/>
          <p:nvPr/>
        </p:nvSpPr>
        <p:spPr>
          <a:xfrm>
            <a:off x="2590800" y="4279001"/>
            <a:ext cx="4572000" cy="369332"/>
          </a:xfrm>
          <a:prstGeom prst="rect">
            <a:avLst/>
          </a:prstGeom>
          <a:noFill/>
        </p:spPr>
        <p:txBody>
          <a:bodyPr wrap="square">
            <a:spAutoFit/>
          </a:bodyPr>
          <a:lstStyle/>
          <a:p>
            <a:endParaRPr lang="cs-CZ" dirty="0"/>
          </a:p>
        </p:txBody>
      </p:sp>
      <p:pic>
        <p:nvPicPr>
          <p:cNvPr id="8" name="Obrázek 7" descr="Obsah obrázku text, mapa, snímek obrazovky&#10;&#10;Popis byl vytvořen automaticky">
            <a:extLst>
              <a:ext uri="{FF2B5EF4-FFF2-40B4-BE49-F238E27FC236}">
                <a16:creationId xmlns:a16="http://schemas.microsoft.com/office/drawing/2014/main" id="{F19530D7-4A3D-D8B8-783C-174D291E77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685" y="771744"/>
            <a:ext cx="5617845" cy="3971885"/>
          </a:xfrm>
          <a:prstGeom prst="rect">
            <a:avLst/>
          </a:prstGeom>
        </p:spPr>
      </p:pic>
    </p:spTree>
    <p:extLst>
      <p:ext uri="{BB962C8B-B14F-4D97-AF65-F5344CB8AC3E}">
        <p14:creationId xmlns:p14="http://schemas.microsoft.com/office/powerpoint/2010/main" val="38617732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578DF-3105-EDB1-2550-51142499E03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FEBF072-1AA7-BAE4-F37D-48E92404893D}"/>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státní politika zaměstnanosti</a:t>
            </a:r>
          </a:p>
        </p:txBody>
      </p:sp>
      <p:sp>
        <p:nvSpPr>
          <p:cNvPr id="3" name="Zástupný symbol pro obsah 2">
            <a:extLst>
              <a:ext uri="{FF2B5EF4-FFF2-40B4-BE49-F238E27FC236}">
                <a16:creationId xmlns:a16="http://schemas.microsoft.com/office/drawing/2014/main" id="{C5F37EF6-119C-5312-492D-35C7FA3B827B}"/>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18E34122-F09A-8BD1-0268-250AA0969EA7}"/>
              </a:ext>
            </a:extLst>
          </p:cNvPr>
          <p:cNvSpPr txBox="1"/>
          <p:nvPr/>
        </p:nvSpPr>
        <p:spPr>
          <a:xfrm>
            <a:off x="479685" y="1034320"/>
            <a:ext cx="7135318" cy="3807324"/>
          </a:xfrm>
          <a:prstGeom prst="rect">
            <a:avLst/>
          </a:prstGeom>
          <a:noFill/>
        </p:spPr>
        <p:txBody>
          <a:bodyPr wrap="square" rtlCol="0">
            <a:spAutoFit/>
          </a:bodyPr>
          <a:lstStyle/>
          <a:p>
            <a:pPr>
              <a:lnSpc>
                <a:spcPct val="107000"/>
              </a:lnSpc>
            </a:pPr>
            <a:r>
              <a:rPr lang="cs-CZ" sz="1400" dirty="0">
                <a:latin typeface="+mj-lt"/>
                <a:ea typeface="Calibri" panose="020F0502020204030204" pitchFamily="34" charset="0"/>
                <a:cs typeface="Times New Roman" panose="02020603050405020304" pitchFamily="18" charset="0"/>
              </a:rPr>
              <a:t>Aktivní politika zaměstnanosti: </a:t>
            </a:r>
          </a:p>
          <a:p>
            <a:pPr>
              <a:lnSpc>
                <a:spcPct val="107000"/>
              </a:lnSpc>
            </a:pPr>
            <a:endParaRPr lang="cs-CZ" sz="1400" dirty="0">
              <a:effectLst/>
              <a:latin typeface="+mj-lt"/>
              <a:ea typeface="Calibri" panose="020F0502020204030204" pitchFamily="34" charset="0"/>
              <a:cs typeface="Times New Roman" panose="02020603050405020304" pitchFamily="18" charset="0"/>
            </a:endParaRPr>
          </a:p>
          <a:p>
            <a:pPr marL="342900" lvl="0" indent="-342900">
              <a:buClr>
                <a:srgbClr val="000000"/>
              </a:buClr>
              <a:buFont typeface="Calibri" panose="020F0502020204030204" pitchFamily="34" charset="0"/>
              <a:buChar char="-"/>
            </a:pPr>
            <a:r>
              <a:rPr lang="cs-CZ" sz="1400" dirty="0">
                <a:solidFill>
                  <a:srgbClr val="000000"/>
                </a:solidFill>
                <a:effectLst/>
                <a:latin typeface="+mj-lt"/>
                <a:ea typeface="Calibri" panose="020F0502020204030204" pitchFamily="34" charset="0"/>
              </a:rPr>
              <a:t>souhrn opatření směřujících k zajištění maximálně možné úrovně zaměstnanosti</a:t>
            </a:r>
            <a:endParaRPr lang="cs-CZ" sz="1400" dirty="0">
              <a:effectLst/>
              <a:latin typeface="+mj-lt"/>
              <a:ea typeface="Calibri" panose="020F0502020204030204" pitchFamily="34" charset="0"/>
            </a:endParaRPr>
          </a:p>
          <a:p>
            <a:pPr marL="342900" lvl="0" indent="-342900">
              <a:buClr>
                <a:srgbClr val="000000"/>
              </a:buClr>
              <a:buFont typeface="Calibri" panose="020F0502020204030204" pitchFamily="34" charset="0"/>
              <a:buChar char="-"/>
            </a:pPr>
            <a:r>
              <a:rPr lang="cs-CZ" sz="1400" dirty="0">
                <a:solidFill>
                  <a:srgbClr val="000000"/>
                </a:solidFill>
                <a:effectLst/>
                <a:latin typeface="+mj-lt"/>
                <a:ea typeface="Calibri" panose="020F0502020204030204" pitchFamily="34" charset="0"/>
              </a:rPr>
              <a:t>MPSV a Úřad práce; podle situace na trhu práce spolupracují s dalšími subjekty</a:t>
            </a:r>
            <a:endParaRPr lang="cs-CZ" sz="1400" dirty="0">
              <a:effectLst/>
              <a:latin typeface="+mj-lt"/>
              <a:ea typeface="Calibri" panose="020F0502020204030204" pitchFamily="34" charset="0"/>
            </a:endParaRPr>
          </a:p>
          <a:p>
            <a:pPr marL="342900" lvl="0" indent="-342900">
              <a:buClr>
                <a:srgbClr val="000000"/>
              </a:buClr>
              <a:buFont typeface="Calibri" panose="020F0502020204030204" pitchFamily="34" charset="0"/>
              <a:buChar char="-"/>
            </a:pPr>
            <a:r>
              <a:rPr lang="cs-CZ" sz="1400" u="sng" dirty="0">
                <a:solidFill>
                  <a:srgbClr val="000000"/>
                </a:solidFill>
                <a:effectLst/>
                <a:latin typeface="+mj-lt"/>
                <a:ea typeface="Calibri" panose="020F0502020204030204" pitchFamily="34" charset="0"/>
              </a:rPr>
              <a:t>Nástroje,</a:t>
            </a:r>
            <a:r>
              <a:rPr lang="cs-CZ" sz="1400" dirty="0">
                <a:solidFill>
                  <a:srgbClr val="000000"/>
                </a:solidFill>
                <a:effectLst/>
                <a:latin typeface="+mj-lt"/>
                <a:ea typeface="Calibri" panose="020F0502020204030204" pitchFamily="34" charset="0"/>
              </a:rPr>
              <a:t> jimiž je realizována aktivní politika zaměstnanosti: </a:t>
            </a:r>
            <a:endParaRPr lang="cs-CZ" sz="1400" dirty="0">
              <a:effectLst/>
              <a:latin typeface="+mj-lt"/>
              <a:ea typeface="Calibri" panose="020F0502020204030204" pitchFamily="34" charset="0"/>
            </a:endParaRPr>
          </a:p>
          <a:p>
            <a:pPr marL="742950" lvl="1" indent="-285750">
              <a:buFont typeface="Courier New" panose="02070309020205020404" pitchFamily="49" charset="0"/>
              <a:buChar char="o"/>
            </a:pPr>
            <a:r>
              <a:rPr lang="cs-CZ" sz="1400" dirty="0">
                <a:solidFill>
                  <a:srgbClr val="000000"/>
                </a:solidFill>
                <a:effectLst/>
                <a:latin typeface="+mj-lt"/>
                <a:ea typeface="Times New Roman" panose="02020603050405020304" pitchFamily="18" charset="0"/>
              </a:rPr>
              <a:t>rekvalifikace</a:t>
            </a:r>
            <a:endParaRPr lang="cs-CZ" sz="1400" dirty="0">
              <a:effectLst/>
              <a:latin typeface="+mj-lt"/>
              <a:ea typeface="Times New Roman" panose="02020603050405020304" pitchFamily="18" charset="0"/>
            </a:endParaRPr>
          </a:p>
          <a:p>
            <a:pPr marL="742950" lvl="1" indent="-285750">
              <a:buFont typeface="Courier New" panose="02070309020205020404" pitchFamily="49" charset="0"/>
              <a:buChar char="o"/>
            </a:pPr>
            <a:r>
              <a:rPr lang="cs-CZ" sz="1400" dirty="0">
                <a:solidFill>
                  <a:srgbClr val="000000"/>
                </a:solidFill>
                <a:effectLst/>
                <a:latin typeface="+mj-lt"/>
                <a:ea typeface="Times New Roman" panose="02020603050405020304" pitchFamily="18" charset="0"/>
              </a:rPr>
              <a:t>investiční pobídky</a:t>
            </a:r>
            <a:endParaRPr lang="cs-CZ" sz="1400" dirty="0">
              <a:effectLst/>
              <a:latin typeface="+mj-lt"/>
              <a:ea typeface="Times New Roman" panose="02020603050405020304" pitchFamily="18" charset="0"/>
            </a:endParaRPr>
          </a:p>
          <a:p>
            <a:pPr marL="742950" lvl="1" indent="-285750">
              <a:buFont typeface="Courier New" panose="02070309020205020404" pitchFamily="49" charset="0"/>
              <a:buChar char="o"/>
            </a:pPr>
            <a:r>
              <a:rPr lang="cs-CZ" sz="1400" dirty="0">
                <a:solidFill>
                  <a:srgbClr val="000000"/>
                </a:solidFill>
                <a:effectLst/>
                <a:latin typeface="+mj-lt"/>
                <a:ea typeface="Times New Roman" panose="02020603050405020304" pitchFamily="18" charset="0"/>
              </a:rPr>
              <a:t>veřejně prospěšné práce</a:t>
            </a:r>
            <a:endParaRPr lang="cs-CZ" sz="1400" dirty="0">
              <a:effectLst/>
              <a:latin typeface="+mj-lt"/>
              <a:ea typeface="Times New Roman" panose="02020603050405020304" pitchFamily="18" charset="0"/>
            </a:endParaRPr>
          </a:p>
          <a:p>
            <a:pPr marL="742950" lvl="1" indent="-285750">
              <a:buFont typeface="Courier New" panose="02070309020205020404" pitchFamily="49" charset="0"/>
              <a:buChar char="o"/>
            </a:pPr>
            <a:r>
              <a:rPr lang="cs-CZ" sz="1400" dirty="0">
                <a:solidFill>
                  <a:srgbClr val="000000"/>
                </a:solidFill>
                <a:effectLst/>
                <a:latin typeface="+mj-lt"/>
                <a:ea typeface="Times New Roman" panose="02020603050405020304" pitchFamily="18" charset="0"/>
              </a:rPr>
              <a:t>společensky účelná pracovní místa</a:t>
            </a:r>
            <a:endParaRPr lang="cs-CZ" sz="1400" dirty="0">
              <a:effectLst/>
              <a:latin typeface="+mj-lt"/>
              <a:ea typeface="Times New Roman" panose="02020603050405020304" pitchFamily="18" charset="0"/>
            </a:endParaRPr>
          </a:p>
          <a:p>
            <a:pPr marL="742950" lvl="1" indent="-285750">
              <a:buFont typeface="Courier New" panose="02070309020205020404" pitchFamily="49" charset="0"/>
              <a:buChar char="o"/>
            </a:pPr>
            <a:r>
              <a:rPr lang="cs-CZ" sz="1400" dirty="0">
                <a:solidFill>
                  <a:srgbClr val="000000"/>
                </a:solidFill>
                <a:effectLst/>
                <a:latin typeface="+mj-lt"/>
                <a:ea typeface="Times New Roman" panose="02020603050405020304" pitchFamily="18" charset="0"/>
              </a:rPr>
              <a:t>překlenovací příspěvek</a:t>
            </a:r>
            <a:endParaRPr lang="cs-CZ" sz="1400" dirty="0">
              <a:effectLst/>
              <a:latin typeface="+mj-lt"/>
              <a:ea typeface="Times New Roman" panose="02020603050405020304" pitchFamily="18" charset="0"/>
            </a:endParaRPr>
          </a:p>
          <a:p>
            <a:pPr marL="742950" lvl="1" indent="-285750">
              <a:buFont typeface="Courier New" panose="02070309020205020404" pitchFamily="49" charset="0"/>
              <a:buChar char="o"/>
            </a:pPr>
            <a:r>
              <a:rPr lang="cs-CZ" sz="1400" dirty="0">
                <a:solidFill>
                  <a:srgbClr val="000000"/>
                </a:solidFill>
                <a:effectLst/>
                <a:latin typeface="+mj-lt"/>
                <a:ea typeface="Times New Roman" panose="02020603050405020304" pitchFamily="18" charset="0"/>
              </a:rPr>
              <a:t>příspěvek na zapracování</a:t>
            </a:r>
            <a:endParaRPr lang="cs-CZ" sz="1400" dirty="0">
              <a:effectLst/>
              <a:latin typeface="+mj-lt"/>
              <a:ea typeface="Times New Roman" panose="02020603050405020304" pitchFamily="18" charset="0"/>
            </a:endParaRPr>
          </a:p>
          <a:p>
            <a:pPr marL="742950" lvl="1" indent="-285750">
              <a:buFont typeface="Courier New" panose="02070309020205020404" pitchFamily="49" charset="0"/>
              <a:buChar char="o"/>
            </a:pPr>
            <a:r>
              <a:rPr lang="cs-CZ" sz="1400" dirty="0">
                <a:solidFill>
                  <a:srgbClr val="000000"/>
                </a:solidFill>
                <a:effectLst/>
                <a:latin typeface="+mj-lt"/>
                <a:ea typeface="Times New Roman" panose="02020603050405020304" pitchFamily="18" charset="0"/>
              </a:rPr>
              <a:t>příspěvek při přechodu na nový podnikatelský program</a:t>
            </a:r>
          </a:p>
          <a:p>
            <a:pPr lvl="1"/>
            <a:endParaRPr lang="cs-CZ" sz="1400" dirty="0">
              <a:solidFill>
                <a:srgbClr val="000000"/>
              </a:solidFill>
              <a:latin typeface="+mj-lt"/>
              <a:ea typeface="Times New Roman" panose="02020603050405020304" pitchFamily="18" charset="0"/>
            </a:endParaRPr>
          </a:p>
          <a:p>
            <a:pPr lvl="1"/>
            <a:r>
              <a:rPr lang="cs-CZ" sz="1400" dirty="0">
                <a:solidFill>
                  <a:srgbClr val="000000"/>
                </a:solidFill>
                <a:effectLst/>
                <a:latin typeface="+mj-lt"/>
                <a:ea typeface="Times New Roman" panose="02020603050405020304" pitchFamily="18" charset="0"/>
              </a:rPr>
              <a:t>Úřady práce ČR: v evidenci ÚP registrováno celkem 272 tis. </a:t>
            </a:r>
            <a:r>
              <a:rPr lang="cs-CZ" sz="1400" dirty="0">
                <a:solidFill>
                  <a:srgbClr val="000000"/>
                </a:solidFill>
                <a:latin typeface="+mj-lt"/>
                <a:ea typeface="Times New Roman" panose="02020603050405020304" pitchFamily="18" charset="0"/>
              </a:rPr>
              <a:t>u</a:t>
            </a:r>
            <a:r>
              <a:rPr lang="cs-CZ" sz="1400" dirty="0">
                <a:solidFill>
                  <a:srgbClr val="000000"/>
                </a:solidFill>
                <a:effectLst/>
                <a:latin typeface="+mj-lt"/>
                <a:ea typeface="Times New Roman" panose="02020603050405020304" pitchFamily="18" charset="0"/>
              </a:rPr>
              <a:t>chazečů o zaměstnání (30.06.2024),  ÚP má 11.204 služebních a 639 pracovních zaměstnanců</a:t>
            </a:r>
            <a:endParaRPr lang="cs-CZ" sz="1400" dirty="0">
              <a:effectLst/>
              <a:latin typeface="+mj-lt"/>
              <a:ea typeface="Times New Roman" panose="02020603050405020304" pitchFamily="18" charset="0"/>
            </a:endParaRPr>
          </a:p>
          <a:p>
            <a:pPr>
              <a:lnSpc>
                <a:spcPct val="107000"/>
              </a:lnSpc>
            </a:pPr>
            <a:endParaRPr lang="cs-CZ" sz="1400" dirty="0">
              <a:latin typeface="+mj-lt"/>
              <a:ea typeface="Calibri" panose="020F0502020204030204" pitchFamily="34" charset="0"/>
              <a:cs typeface="Times New Roman" panose="02020603050405020304" pitchFamily="18" charset="0"/>
            </a:endParaRPr>
          </a:p>
          <a:p>
            <a:pPr>
              <a:lnSpc>
                <a:spcPct val="107000"/>
              </a:lnSpc>
            </a:pPr>
            <a:endParaRPr lang="cs-CZ" sz="1400" dirty="0">
              <a:effectLst/>
              <a:latin typeface="+mj-lt"/>
              <a:ea typeface="Calibri" panose="020F0502020204030204" pitchFamily="34" charset="0"/>
              <a:cs typeface="Times New Roman" panose="02020603050405020304" pitchFamily="18" charset="0"/>
            </a:endParaRPr>
          </a:p>
        </p:txBody>
      </p:sp>
      <p:sp>
        <p:nvSpPr>
          <p:cNvPr id="5" name="TextovéPole 4">
            <a:extLst>
              <a:ext uri="{FF2B5EF4-FFF2-40B4-BE49-F238E27FC236}">
                <a16:creationId xmlns:a16="http://schemas.microsoft.com/office/drawing/2014/main" id="{53F58855-91B9-AB29-F2C6-3ECC10EBE40C}"/>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28095A9C-A634-115F-4C83-B421A1C54171}"/>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010AD275-F689-E7A6-1945-2BA97B4BC944}"/>
              </a:ext>
            </a:extLst>
          </p:cNvPr>
          <p:cNvSpPr txBox="1"/>
          <p:nvPr/>
        </p:nvSpPr>
        <p:spPr>
          <a:xfrm>
            <a:off x="2590800" y="4279001"/>
            <a:ext cx="4572000" cy="369332"/>
          </a:xfrm>
          <a:prstGeom prst="rect">
            <a:avLst/>
          </a:prstGeom>
          <a:noFill/>
        </p:spPr>
        <p:txBody>
          <a:bodyPr wrap="square">
            <a:spAutoFit/>
          </a:bodyPr>
          <a:lstStyle/>
          <a:p>
            <a:endParaRPr lang="cs-CZ" dirty="0"/>
          </a:p>
        </p:txBody>
      </p:sp>
    </p:spTree>
    <p:extLst>
      <p:ext uri="{BB962C8B-B14F-4D97-AF65-F5344CB8AC3E}">
        <p14:creationId xmlns:p14="http://schemas.microsoft.com/office/powerpoint/2010/main" val="10154487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08F76E-8A07-646F-C40F-670E27055CF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E1956E6-FDDA-F796-A102-8AE5CC02A31B}"/>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státní politika zaměstnanosti</a:t>
            </a:r>
          </a:p>
        </p:txBody>
      </p:sp>
      <p:sp>
        <p:nvSpPr>
          <p:cNvPr id="3" name="Zástupný symbol pro obsah 2">
            <a:extLst>
              <a:ext uri="{FF2B5EF4-FFF2-40B4-BE49-F238E27FC236}">
                <a16:creationId xmlns:a16="http://schemas.microsoft.com/office/drawing/2014/main" id="{F3FB170B-8629-4D9C-8C18-8EA19B747A99}"/>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C0682C55-4BAC-20E9-7479-71118AB3914B}"/>
              </a:ext>
            </a:extLst>
          </p:cNvPr>
          <p:cNvSpPr txBox="1"/>
          <p:nvPr/>
        </p:nvSpPr>
        <p:spPr>
          <a:xfrm>
            <a:off x="479684" y="1069944"/>
            <a:ext cx="7135318" cy="3561744"/>
          </a:xfrm>
          <a:prstGeom prst="rect">
            <a:avLst/>
          </a:prstGeom>
          <a:noFill/>
        </p:spPr>
        <p:txBody>
          <a:bodyPr wrap="square" rtlCol="0">
            <a:spAutoFit/>
          </a:bodyPr>
          <a:lstStyle/>
          <a:p>
            <a:r>
              <a:rPr lang="cs-CZ" sz="1400" b="1" dirty="0">
                <a:solidFill>
                  <a:srgbClr val="000000"/>
                </a:solidFill>
                <a:effectLst/>
                <a:latin typeface="+mj-lt"/>
                <a:ea typeface="Times New Roman" panose="02020603050405020304" pitchFamily="18" charset="0"/>
              </a:rPr>
              <a:t>Rekvalifikace</a:t>
            </a:r>
            <a:endParaRPr lang="cs-CZ" sz="1400" dirty="0">
              <a:effectLst/>
              <a:latin typeface="+mj-lt"/>
              <a:ea typeface="Times New Roman" panose="02020603050405020304" pitchFamily="18" charset="0"/>
            </a:endParaRPr>
          </a:p>
          <a:p>
            <a:pPr marL="342900" lvl="0" indent="-342900">
              <a:buClr>
                <a:srgbClr val="000000"/>
              </a:buClr>
              <a:buFont typeface="Calibri" panose="020F0502020204030204" pitchFamily="34" charset="0"/>
              <a:buChar char="-"/>
            </a:pPr>
            <a:r>
              <a:rPr lang="cs-CZ" sz="1400" dirty="0">
                <a:solidFill>
                  <a:srgbClr val="000000"/>
                </a:solidFill>
                <a:effectLst/>
                <a:latin typeface="+mj-lt"/>
                <a:ea typeface="Calibri" panose="020F0502020204030204" pitchFamily="34" charset="0"/>
              </a:rPr>
              <a:t>získání nové kvalifikace a zvýšení, rozšíření nebo prohloubení dosavadní kvalifikace, včetně jejího udržování nebo obnovování</a:t>
            </a:r>
            <a:endParaRPr lang="cs-CZ" sz="1400" dirty="0">
              <a:effectLst/>
              <a:latin typeface="+mj-lt"/>
              <a:ea typeface="Calibri" panose="020F0502020204030204" pitchFamily="34" charset="0"/>
            </a:endParaRPr>
          </a:p>
          <a:p>
            <a:pPr marL="342900" lvl="0" indent="-342900">
              <a:buClr>
                <a:srgbClr val="000000"/>
              </a:buClr>
              <a:buFont typeface="Calibri" panose="020F0502020204030204" pitchFamily="34" charset="0"/>
              <a:buChar char="-"/>
            </a:pPr>
            <a:r>
              <a:rPr lang="cs-CZ" sz="1400" dirty="0">
                <a:solidFill>
                  <a:srgbClr val="000000"/>
                </a:solidFill>
                <a:effectLst/>
                <a:latin typeface="+mj-lt"/>
                <a:ea typeface="Calibri" panose="020F0502020204030204" pitchFamily="34" charset="0"/>
              </a:rPr>
              <a:t>může ji provádět zařízení s akreditovaným vzdělávacím programem (od MŠMT)</a:t>
            </a:r>
            <a:endParaRPr lang="cs-CZ" sz="1400" dirty="0">
              <a:effectLst/>
              <a:latin typeface="+mj-lt"/>
              <a:ea typeface="Calibri" panose="020F0502020204030204" pitchFamily="34" charset="0"/>
            </a:endParaRPr>
          </a:p>
          <a:p>
            <a:pPr marL="342900" lvl="0" indent="-342900">
              <a:buClr>
                <a:srgbClr val="000000"/>
              </a:buClr>
              <a:buFont typeface="Calibri" panose="020F0502020204030204" pitchFamily="34" charset="0"/>
              <a:buChar char="-"/>
            </a:pPr>
            <a:r>
              <a:rPr lang="cs-CZ" sz="1400" dirty="0">
                <a:solidFill>
                  <a:srgbClr val="000000"/>
                </a:solidFill>
                <a:effectLst/>
                <a:latin typeface="+mj-lt"/>
                <a:ea typeface="Calibri" panose="020F0502020204030204" pitchFamily="34" charset="0"/>
              </a:rPr>
              <a:t>písemná dohoda zařízení s ÚP</a:t>
            </a:r>
            <a:endParaRPr lang="cs-CZ" sz="1400" dirty="0">
              <a:effectLst/>
              <a:latin typeface="+mj-lt"/>
              <a:ea typeface="Calibri" panose="020F0502020204030204" pitchFamily="34" charset="0"/>
            </a:endParaRPr>
          </a:p>
          <a:p>
            <a:pPr marL="342900" lvl="0" indent="-342900">
              <a:buClr>
                <a:srgbClr val="000000"/>
              </a:buClr>
              <a:buFont typeface="Calibri" panose="020F0502020204030204" pitchFamily="34" charset="0"/>
              <a:buChar char="-"/>
            </a:pPr>
            <a:r>
              <a:rPr lang="cs-CZ" sz="1400" dirty="0">
                <a:solidFill>
                  <a:srgbClr val="000000"/>
                </a:solidFill>
                <a:effectLst/>
                <a:latin typeface="+mj-lt"/>
                <a:ea typeface="Calibri" panose="020F0502020204030204" pitchFamily="34" charset="0"/>
              </a:rPr>
              <a:t>uskutečňuje se na základě dohody mezi Úřadem práce a uchazečem o zaměstnání nebo zájemcem o zaměstnání, vyžaduje-li to jejich uplatnění na trhu práce</a:t>
            </a:r>
            <a:endParaRPr lang="cs-CZ" sz="1400" dirty="0">
              <a:effectLst/>
              <a:latin typeface="+mj-lt"/>
              <a:ea typeface="Calibri" panose="020F0502020204030204" pitchFamily="34" charset="0"/>
            </a:endParaRPr>
          </a:p>
          <a:p>
            <a:pPr marL="342900" lvl="0" indent="-342900">
              <a:buClr>
                <a:srgbClr val="000000"/>
              </a:buClr>
              <a:buFont typeface="Calibri" panose="020F0502020204030204" pitchFamily="34" charset="0"/>
              <a:buChar char="-"/>
            </a:pPr>
            <a:r>
              <a:rPr lang="cs-CZ" sz="1400" dirty="0">
                <a:solidFill>
                  <a:srgbClr val="000000"/>
                </a:solidFill>
                <a:effectLst/>
                <a:latin typeface="+mj-lt"/>
                <a:ea typeface="Calibri" panose="020F0502020204030204" pitchFamily="34" charset="0"/>
              </a:rPr>
              <a:t>za účastníka rekvalifikace hradí Úřad práce náklady rekvalifikace a může mu poskytnout příspěvek na úhradu prokázaných nutných nákladů </a:t>
            </a:r>
            <a:endParaRPr lang="cs-CZ" sz="1400" dirty="0">
              <a:effectLst/>
              <a:latin typeface="+mj-lt"/>
              <a:ea typeface="Calibri" panose="020F0502020204030204" pitchFamily="34" charset="0"/>
            </a:endParaRPr>
          </a:p>
          <a:p>
            <a:pPr marL="342900" lvl="0" indent="-342900">
              <a:buClr>
                <a:srgbClr val="000000"/>
              </a:buClr>
              <a:buFont typeface="Calibri" panose="020F0502020204030204" pitchFamily="34" charset="0"/>
              <a:buChar char="-"/>
            </a:pPr>
            <a:r>
              <a:rPr lang="cs-CZ" sz="1400" dirty="0">
                <a:solidFill>
                  <a:srgbClr val="000000"/>
                </a:solidFill>
                <a:effectLst/>
                <a:latin typeface="+mj-lt"/>
                <a:ea typeface="Calibri" panose="020F0502020204030204" pitchFamily="34" charset="0"/>
              </a:rPr>
              <a:t>rekvalifikaci zajišťuje krajská pobočka Úřadu práce příslušná podle místa bydliště uchazeče o zaměstnání nebo zájemce o zaměstnání</a:t>
            </a:r>
            <a:endParaRPr lang="cs-CZ" sz="1400" dirty="0">
              <a:effectLst/>
              <a:latin typeface="+mj-lt"/>
              <a:ea typeface="Calibri" panose="020F0502020204030204" pitchFamily="34" charset="0"/>
            </a:endParaRPr>
          </a:p>
          <a:p>
            <a:pPr marL="342900" lvl="0" indent="-342900">
              <a:buClr>
                <a:srgbClr val="000000"/>
              </a:buClr>
              <a:buFont typeface="Calibri" panose="020F0502020204030204" pitchFamily="34" charset="0"/>
              <a:buChar char="-"/>
            </a:pPr>
            <a:r>
              <a:rPr lang="cs-CZ" sz="1400" dirty="0">
                <a:solidFill>
                  <a:srgbClr val="000000"/>
                </a:solidFill>
                <a:effectLst/>
                <a:latin typeface="+mj-lt"/>
                <a:ea typeface="Calibri" panose="020F0502020204030204" pitchFamily="34" charset="0"/>
              </a:rPr>
              <a:t>uchazeč o zaměstnání nebo zájemce si může zabezpečit rekvalifikaci sám a zvolit druh pracovní činnosti, na kterou se chce rekvalifikovat a rekvalifikační zařízení</a:t>
            </a:r>
            <a:endParaRPr lang="cs-CZ" sz="1400" dirty="0">
              <a:effectLst/>
              <a:latin typeface="+mj-lt"/>
              <a:ea typeface="Calibri" panose="020F0502020204030204" pitchFamily="34" charset="0"/>
            </a:endParaRPr>
          </a:p>
          <a:p>
            <a:pPr marL="342900" lvl="0" indent="-342900">
              <a:buClr>
                <a:srgbClr val="000000"/>
              </a:buClr>
              <a:buFont typeface="Calibri" panose="020F0502020204030204" pitchFamily="34" charset="0"/>
              <a:buChar char="-"/>
            </a:pPr>
            <a:r>
              <a:rPr lang="cs-CZ" sz="1400" dirty="0">
                <a:solidFill>
                  <a:srgbClr val="000000"/>
                </a:solidFill>
                <a:effectLst/>
                <a:latin typeface="+mj-lt"/>
                <a:ea typeface="Calibri" panose="020F0502020204030204" pitchFamily="34" charset="0"/>
              </a:rPr>
              <a:t>může být prováděna i u zaměstnavatele v zájmu dalšího uplatnění jeho zaměstnanců</a:t>
            </a:r>
            <a:endParaRPr lang="cs-CZ" sz="1400" dirty="0">
              <a:effectLst/>
              <a:latin typeface="+mj-lt"/>
              <a:ea typeface="Calibri" panose="020F0502020204030204" pitchFamily="34" charset="0"/>
            </a:endParaRPr>
          </a:p>
          <a:p>
            <a:pPr>
              <a:lnSpc>
                <a:spcPct val="107000"/>
              </a:lnSpc>
            </a:pPr>
            <a:endParaRPr lang="cs-CZ" sz="1400" dirty="0">
              <a:latin typeface="+mj-lt"/>
              <a:ea typeface="Calibri" panose="020F0502020204030204" pitchFamily="34" charset="0"/>
              <a:cs typeface="Times New Roman" panose="02020603050405020304" pitchFamily="18" charset="0"/>
            </a:endParaRPr>
          </a:p>
          <a:p>
            <a:pPr>
              <a:lnSpc>
                <a:spcPct val="107000"/>
              </a:lnSpc>
            </a:pPr>
            <a:endParaRPr lang="cs-CZ" sz="1400" dirty="0">
              <a:effectLst/>
              <a:latin typeface="+mj-lt"/>
              <a:ea typeface="Calibri" panose="020F0502020204030204" pitchFamily="34" charset="0"/>
              <a:cs typeface="Times New Roman" panose="02020603050405020304" pitchFamily="18" charset="0"/>
            </a:endParaRPr>
          </a:p>
        </p:txBody>
      </p:sp>
      <p:sp>
        <p:nvSpPr>
          <p:cNvPr id="5" name="TextovéPole 4">
            <a:extLst>
              <a:ext uri="{FF2B5EF4-FFF2-40B4-BE49-F238E27FC236}">
                <a16:creationId xmlns:a16="http://schemas.microsoft.com/office/drawing/2014/main" id="{A5397F77-A7D8-C9CF-9A45-D7F1EFF5F465}"/>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E1FC013A-4BA2-9219-4A60-1451106C9CFB}"/>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BAD8C62A-C186-7F4C-D26E-83B2D6AADC69}"/>
              </a:ext>
            </a:extLst>
          </p:cNvPr>
          <p:cNvSpPr txBox="1"/>
          <p:nvPr/>
        </p:nvSpPr>
        <p:spPr>
          <a:xfrm>
            <a:off x="2590800" y="4279001"/>
            <a:ext cx="4572000" cy="369332"/>
          </a:xfrm>
          <a:prstGeom prst="rect">
            <a:avLst/>
          </a:prstGeom>
          <a:noFill/>
        </p:spPr>
        <p:txBody>
          <a:bodyPr wrap="square">
            <a:spAutoFit/>
          </a:bodyPr>
          <a:lstStyle/>
          <a:p>
            <a:endParaRPr lang="cs-CZ" dirty="0"/>
          </a:p>
        </p:txBody>
      </p:sp>
    </p:spTree>
    <p:extLst>
      <p:ext uri="{BB962C8B-B14F-4D97-AF65-F5344CB8AC3E}">
        <p14:creationId xmlns:p14="http://schemas.microsoft.com/office/powerpoint/2010/main" val="3244646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58B8E-0AA6-3DF7-D484-C48B2224A4E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E35BC15-296C-38B8-7DC7-27B98F2CB716}"/>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státní politika zaměstnanosti</a:t>
            </a:r>
          </a:p>
        </p:txBody>
      </p:sp>
      <p:sp>
        <p:nvSpPr>
          <p:cNvPr id="3" name="Zástupný symbol pro obsah 2">
            <a:extLst>
              <a:ext uri="{FF2B5EF4-FFF2-40B4-BE49-F238E27FC236}">
                <a16:creationId xmlns:a16="http://schemas.microsoft.com/office/drawing/2014/main" id="{552C3798-BB08-B26B-CDAC-E0F145D6CF8F}"/>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CE2FB294-E778-111B-443A-87CB63AE175F}"/>
              </a:ext>
            </a:extLst>
          </p:cNvPr>
          <p:cNvSpPr txBox="1"/>
          <p:nvPr/>
        </p:nvSpPr>
        <p:spPr>
          <a:xfrm>
            <a:off x="479684" y="1069944"/>
            <a:ext cx="7135318" cy="2900346"/>
          </a:xfrm>
          <a:prstGeom prst="rect">
            <a:avLst/>
          </a:prstGeom>
          <a:noFill/>
        </p:spPr>
        <p:txBody>
          <a:bodyPr wrap="square" rtlCol="0">
            <a:spAutoFit/>
          </a:bodyPr>
          <a:lstStyle/>
          <a:p>
            <a:r>
              <a:rPr lang="cs-CZ" sz="1200" b="1" dirty="0">
                <a:solidFill>
                  <a:srgbClr val="000000"/>
                </a:solidFill>
                <a:effectLst/>
                <a:latin typeface="+mj-lt"/>
                <a:ea typeface="Times New Roman" panose="02020603050405020304" pitchFamily="18" charset="0"/>
              </a:rPr>
              <a:t>Společensky účelná pracovní místa</a:t>
            </a:r>
            <a:endParaRPr lang="cs-CZ" sz="1200" dirty="0">
              <a:effectLst/>
              <a:latin typeface="+mj-lt"/>
              <a:ea typeface="Times New Roman" panose="02020603050405020304" pitchFamily="18" charset="0"/>
            </a:endParaRPr>
          </a:p>
          <a:p>
            <a:pPr marL="342900" lvl="0" indent="-342900">
              <a:buClr>
                <a:srgbClr val="000000"/>
              </a:buClr>
              <a:buFont typeface="Calibri" panose="020F0502020204030204" pitchFamily="34" charset="0"/>
              <a:buChar char="-"/>
            </a:pPr>
            <a:r>
              <a:rPr lang="cs-CZ" sz="1200" dirty="0">
                <a:solidFill>
                  <a:srgbClr val="000000"/>
                </a:solidFill>
                <a:effectLst/>
                <a:latin typeface="+mj-lt"/>
                <a:ea typeface="Calibri" panose="020F0502020204030204" pitchFamily="34" charset="0"/>
              </a:rPr>
              <a:t>pracovní místa, která zaměstnavatel zřizuje nebo vyhrazuje na základě dohody s ÚP a obsazuje je uchazeči o zaměstnání, kterým nelze zajistit pracovní uplatnění jiným způsobem</a:t>
            </a:r>
            <a:endParaRPr lang="cs-CZ" sz="1200" dirty="0">
              <a:effectLst/>
              <a:latin typeface="+mj-lt"/>
              <a:ea typeface="Calibri" panose="020F0502020204030204" pitchFamily="34" charset="0"/>
            </a:endParaRPr>
          </a:p>
          <a:p>
            <a:pPr marL="342900" lvl="0" indent="-342900">
              <a:buClr>
                <a:srgbClr val="000000"/>
              </a:buClr>
              <a:buFont typeface="Calibri" panose="020F0502020204030204" pitchFamily="34" charset="0"/>
              <a:buChar char="-"/>
            </a:pPr>
            <a:r>
              <a:rPr lang="cs-CZ" sz="1200" dirty="0">
                <a:solidFill>
                  <a:srgbClr val="000000"/>
                </a:solidFill>
                <a:effectLst/>
                <a:latin typeface="+mj-lt"/>
                <a:ea typeface="Calibri" panose="020F0502020204030204" pitchFamily="34" charset="0"/>
              </a:rPr>
              <a:t>má-li být zřízeno více než 5 pracovních míst, je Úřad práce povinen vyžádat si vypracování odborného posudku</a:t>
            </a:r>
            <a:endParaRPr lang="cs-CZ" sz="1200" dirty="0">
              <a:effectLst/>
              <a:latin typeface="+mj-lt"/>
              <a:ea typeface="Calibri" panose="020F0502020204030204" pitchFamily="34" charset="0"/>
            </a:endParaRPr>
          </a:p>
          <a:p>
            <a:pPr marL="342900" lvl="0" indent="-342900">
              <a:buClr>
                <a:srgbClr val="000000"/>
              </a:buClr>
              <a:buFont typeface="Calibri" panose="020F0502020204030204" pitchFamily="34" charset="0"/>
              <a:buChar char="-"/>
            </a:pPr>
            <a:r>
              <a:rPr lang="cs-CZ" sz="1200" dirty="0">
                <a:solidFill>
                  <a:srgbClr val="000000"/>
                </a:solidFill>
                <a:effectLst/>
                <a:latin typeface="+mj-lt"/>
                <a:ea typeface="Calibri" panose="020F0502020204030204" pitchFamily="34" charset="0"/>
              </a:rPr>
              <a:t>výše příspěvku (pokud v okrese nezaměstnanost nedosahuje průměru ČR)</a:t>
            </a:r>
            <a:endParaRPr lang="cs-CZ" sz="1200" dirty="0">
              <a:effectLst/>
              <a:latin typeface="+mj-lt"/>
              <a:ea typeface="Calibri" panose="020F0502020204030204" pitchFamily="34" charset="0"/>
            </a:endParaRPr>
          </a:p>
          <a:p>
            <a:pPr marL="742950" lvl="1" indent="-285750">
              <a:buFont typeface="Courier New" panose="02070309020205020404" pitchFamily="49" charset="0"/>
              <a:buChar char="o"/>
            </a:pPr>
            <a:r>
              <a:rPr lang="cs-CZ" sz="1200" b="1" i="1" dirty="0">
                <a:solidFill>
                  <a:srgbClr val="000000"/>
                </a:solidFill>
                <a:effectLst/>
                <a:latin typeface="+mj-lt"/>
                <a:ea typeface="Times New Roman" panose="02020603050405020304" pitchFamily="18" charset="0"/>
              </a:rPr>
              <a:t>maximálně 4x průměrné mzdy</a:t>
            </a:r>
            <a:r>
              <a:rPr lang="cs-CZ" sz="1200" dirty="0">
                <a:solidFill>
                  <a:srgbClr val="000000"/>
                </a:solidFill>
                <a:effectLst/>
                <a:latin typeface="+mj-lt"/>
                <a:ea typeface="Times New Roman" panose="02020603050405020304" pitchFamily="18" charset="0"/>
              </a:rPr>
              <a:t> v národním hospodářství za 1. – 3. čtvrtletí předchozího kalendářního roku</a:t>
            </a:r>
            <a:endParaRPr lang="cs-CZ" sz="1200" dirty="0">
              <a:effectLst/>
              <a:latin typeface="+mj-lt"/>
              <a:ea typeface="Times New Roman" panose="02020603050405020304" pitchFamily="18" charset="0"/>
            </a:endParaRPr>
          </a:p>
          <a:p>
            <a:pPr marL="742950" lvl="1" indent="-285750">
              <a:buFont typeface="Courier New" panose="02070309020205020404" pitchFamily="49" charset="0"/>
              <a:buChar char="o"/>
            </a:pPr>
            <a:r>
              <a:rPr lang="cs-CZ" sz="1200" dirty="0">
                <a:solidFill>
                  <a:srgbClr val="000000"/>
                </a:solidFill>
                <a:effectLst/>
                <a:latin typeface="+mj-lt"/>
                <a:ea typeface="Times New Roman" panose="02020603050405020304" pitchFamily="18" charset="0"/>
              </a:rPr>
              <a:t>při zřízení více než 10 pracovních míst na základě jedné dohody může výše příspěvku činit maximálně </a:t>
            </a:r>
            <a:r>
              <a:rPr lang="cs-CZ" sz="1200" b="1" i="1" dirty="0">
                <a:solidFill>
                  <a:srgbClr val="000000"/>
                </a:solidFill>
                <a:effectLst/>
                <a:latin typeface="+mj-lt"/>
                <a:ea typeface="Times New Roman" panose="02020603050405020304" pitchFamily="18" charset="0"/>
              </a:rPr>
              <a:t>6x této průměrné mzdy</a:t>
            </a:r>
            <a:endParaRPr lang="cs-CZ" sz="1200" dirty="0">
              <a:effectLst/>
              <a:latin typeface="+mj-lt"/>
              <a:ea typeface="Times New Roman" panose="02020603050405020304" pitchFamily="18" charset="0"/>
            </a:endParaRPr>
          </a:p>
          <a:p>
            <a:pPr marL="342900" lvl="0" indent="-342900">
              <a:buClr>
                <a:srgbClr val="000000"/>
              </a:buClr>
              <a:buFont typeface="Calibri" panose="020F0502020204030204" pitchFamily="34" charset="0"/>
              <a:buChar char="-"/>
            </a:pPr>
            <a:r>
              <a:rPr lang="cs-CZ" sz="1200" dirty="0">
                <a:solidFill>
                  <a:srgbClr val="000000"/>
                </a:solidFill>
                <a:effectLst/>
                <a:latin typeface="+mj-lt"/>
                <a:ea typeface="Calibri" panose="020F0502020204030204" pitchFamily="34" charset="0"/>
              </a:rPr>
              <a:t>příspěvek může být poskytován nejdéle po dobu 24 měsíců</a:t>
            </a:r>
          </a:p>
          <a:p>
            <a:pPr lvl="0">
              <a:buClr>
                <a:srgbClr val="000000"/>
              </a:buClr>
            </a:pPr>
            <a:endParaRPr lang="cs-CZ" sz="1200" dirty="0">
              <a:solidFill>
                <a:srgbClr val="000000"/>
              </a:solidFill>
              <a:latin typeface="+mj-lt"/>
              <a:ea typeface="Calibri" panose="020F0502020204030204" pitchFamily="34" charset="0"/>
            </a:endParaRPr>
          </a:p>
          <a:p>
            <a:pPr lvl="0">
              <a:buClr>
                <a:srgbClr val="000000"/>
              </a:buClr>
            </a:pPr>
            <a:endParaRPr lang="cs-CZ" sz="1200" dirty="0">
              <a:solidFill>
                <a:srgbClr val="000000"/>
              </a:solidFill>
              <a:effectLst/>
              <a:latin typeface="+mj-lt"/>
              <a:ea typeface="Calibri" panose="020F0502020204030204" pitchFamily="34" charset="0"/>
            </a:endParaRPr>
          </a:p>
          <a:p>
            <a:pPr lvl="0">
              <a:buClr>
                <a:srgbClr val="000000"/>
              </a:buClr>
            </a:pPr>
            <a:r>
              <a:rPr lang="cs-CZ" sz="1200" b="1" dirty="0">
                <a:solidFill>
                  <a:srgbClr val="000000"/>
                </a:solidFill>
                <a:latin typeface="+mj-lt"/>
                <a:ea typeface="Calibri" panose="020F0502020204030204" pitchFamily="34" charset="0"/>
              </a:rPr>
              <a:t>Program Antivirus - neaktuální</a:t>
            </a:r>
            <a:endParaRPr lang="cs-CZ" sz="1200" b="1" dirty="0">
              <a:effectLst/>
              <a:latin typeface="+mj-lt"/>
              <a:ea typeface="Calibri" panose="020F0502020204030204" pitchFamily="34" charset="0"/>
            </a:endParaRPr>
          </a:p>
          <a:p>
            <a:pPr>
              <a:lnSpc>
                <a:spcPct val="107000"/>
              </a:lnSpc>
            </a:pPr>
            <a:endParaRPr lang="cs-CZ" sz="1400" dirty="0">
              <a:effectLst/>
              <a:latin typeface="+mj-lt"/>
              <a:ea typeface="Calibri" panose="020F0502020204030204" pitchFamily="34" charset="0"/>
              <a:cs typeface="Times New Roman" panose="02020603050405020304" pitchFamily="18" charset="0"/>
            </a:endParaRPr>
          </a:p>
        </p:txBody>
      </p:sp>
      <p:sp>
        <p:nvSpPr>
          <p:cNvPr id="5" name="TextovéPole 4">
            <a:extLst>
              <a:ext uri="{FF2B5EF4-FFF2-40B4-BE49-F238E27FC236}">
                <a16:creationId xmlns:a16="http://schemas.microsoft.com/office/drawing/2014/main" id="{D407745C-24F8-3CD8-88EF-BE60C50638A2}"/>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D0A51858-42A9-886C-605F-E1DE04CB2F11}"/>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8F4FDB28-C700-2522-BE1A-3B22407BC433}"/>
              </a:ext>
            </a:extLst>
          </p:cNvPr>
          <p:cNvSpPr txBox="1"/>
          <p:nvPr/>
        </p:nvSpPr>
        <p:spPr>
          <a:xfrm>
            <a:off x="2590800" y="4279001"/>
            <a:ext cx="4572000" cy="369332"/>
          </a:xfrm>
          <a:prstGeom prst="rect">
            <a:avLst/>
          </a:prstGeom>
          <a:noFill/>
        </p:spPr>
        <p:txBody>
          <a:bodyPr wrap="square">
            <a:spAutoFit/>
          </a:bodyPr>
          <a:lstStyle/>
          <a:p>
            <a:endParaRPr lang="cs-CZ" dirty="0"/>
          </a:p>
        </p:txBody>
      </p:sp>
    </p:spTree>
    <p:extLst>
      <p:ext uri="{BB962C8B-B14F-4D97-AF65-F5344CB8AC3E}">
        <p14:creationId xmlns:p14="http://schemas.microsoft.com/office/powerpoint/2010/main" val="149976518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B2182E-D3C3-3987-3941-82A6256F4FA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48C1C31-49F6-5ACA-D8A3-E5FA32E54E00}"/>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státní politika zaměstnanosti</a:t>
            </a:r>
          </a:p>
        </p:txBody>
      </p:sp>
      <p:sp>
        <p:nvSpPr>
          <p:cNvPr id="3" name="Zástupný symbol pro obsah 2">
            <a:extLst>
              <a:ext uri="{FF2B5EF4-FFF2-40B4-BE49-F238E27FC236}">
                <a16:creationId xmlns:a16="http://schemas.microsoft.com/office/drawing/2014/main" id="{D96D3112-6A50-4560-4ED9-4A3BE8C11C68}"/>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BF45CB5A-59B5-5DBE-ED4D-0CE12F5CC25D}"/>
              </a:ext>
            </a:extLst>
          </p:cNvPr>
          <p:cNvSpPr txBox="1"/>
          <p:nvPr/>
        </p:nvSpPr>
        <p:spPr>
          <a:xfrm>
            <a:off x="479684" y="1069944"/>
            <a:ext cx="7135318" cy="3992631"/>
          </a:xfrm>
          <a:prstGeom prst="rect">
            <a:avLst/>
          </a:prstGeom>
          <a:noFill/>
        </p:spPr>
        <p:txBody>
          <a:bodyPr wrap="square" rtlCol="0">
            <a:spAutoFit/>
          </a:bodyPr>
          <a:lstStyle/>
          <a:p>
            <a:r>
              <a:rPr lang="cs-CZ" sz="1400" b="1" dirty="0">
                <a:solidFill>
                  <a:srgbClr val="000000"/>
                </a:solidFill>
                <a:effectLst/>
                <a:latin typeface="+mj-lt"/>
                <a:ea typeface="Times New Roman" panose="02020603050405020304" pitchFamily="18" charset="0"/>
              </a:rPr>
              <a:t>Investiční pobídky</a:t>
            </a:r>
            <a:endParaRPr lang="cs-CZ" sz="1400" dirty="0">
              <a:effectLst/>
              <a:latin typeface="+mj-lt"/>
              <a:ea typeface="Times New Roman" panose="02020603050405020304" pitchFamily="18" charset="0"/>
            </a:endParaRPr>
          </a:p>
          <a:p>
            <a:pPr marL="342900" lvl="0" indent="-342900">
              <a:buClr>
                <a:srgbClr val="000000"/>
              </a:buClr>
              <a:buFont typeface="Calibri" panose="020F0502020204030204" pitchFamily="34" charset="0"/>
              <a:buChar char="-"/>
            </a:pPr>
            <a:r>
              <a:rPr lang="cs-CZ" sz="1400" dirty="0">
                <a:solidFill>
                  <a:srgbClr val="000000"/>
                </a:solidFill>
                <a:effectLst/>
                <a:latin typeface="+mj-lt"/>
                <a:ea typeface="Calibri" panose="020F0502020204030204" pitchFamily="34" charset="0"/>
              </a:rPr>
              <a:t>nástrojem aktivní politiky zaměstnanosti, kterým se u zaměstnavatele, kterému bylo vydáno rozhodnutí o příslibu investiční pobídky hmotně podporuje:</a:t>
            </a:r>
            <a:endParaRPr lang="cs-CZ" sz="1400" dirty="0">
              <a:effectLst/>
              <a:latin typeface="+mj-lt"/>
              <a:ea typeface="Calibri" panose="020F0502020204030204" pitchFamily="34" charset="0"/>
            </a:endParaRPr>
          </a:p>
          <a:p>
            <a:pPr marL="742950" lvl="1" indent="-285750">
              <a:buFont typeface="Courier New" panose="02070309020205020404" pitchFamily="49" charset="0"/>
              <a:buChar char="o"/>
            </a:pPr>
            <a:r>
              <a:rPr lang="cs-CZ" sz="1400" dirty="0">
                <a:solidFill>
                  <a:srgbClr val="000000"/>
                </a:solidFill>
                <a:effectLst/>
                <a:latin typeface="+mj-lt"/>
                <a:ea typeface="Times New Roman" panose="02020603050405020304" pitchFamily="18" charset="0"/>
              </a:rPr>
              <a:t>vytváření nových pracovních míst</a:t>
            </a:r>
            <a:endParaRPr lang="cs-CZ" sz="1400" dirty="0">
              <a:effectLst/>
              <a:latin typeface="+mj-lt"/>
              <a:ea typeface="Times New Roman" panose="02020603050405020304" pitchFamily="18" charset="0"/>
            </a:endParaRPr>
          </a:p>
          <a:p>
            <a:pPr marL="742950" lvl="1" indent="-285750">
              <a:buFont typeface="Courier New" panose="02070309020205020404" pitchFamily="49" charset="0"/>
              <a:buChar char="o"/>
            </a:pPr>
            <a:r>
              <a:rPr lang="cs-CZ" sz="1400" dirty="0">
                <a:solidFill>
                  <a:srgbClr val="000000"/>
                </a:solidFill>
                <a:effectLst/>
                <a:latin typeface="+mj-lt"/>
                <a:ea typeface="Times New Roman" panose="02020603050405020304" pitchFamily="18" charset="0"/>
              </a:rPr>
              <a:t>rekvalifikace nebo školení zaměstnanců na nových pracovních místech</a:t>
            </a:r>
            <a:endParaRPr lang="cs-CZ" sz="1400" dirty="0">
              <a:effectLst/>
              <a:latin typeface="+mj-lt"/>
              <a:ea typeface="Times New Roman" panose="02020603050405020304" pitchFamily="18" charset="0"/>
            </a:endParaRPr>
          </a:p>
          <a:p>
            <a:pPr marL="342900" lvl="0" indent="-342900">
              <a:buClr>
                <a:srgbClr val="000000"/>
              </a:buClr>
              <a:buFont typeface="Calibri" panose="020F0502020204030204" pitchFamily="34" charset="0"/>
              <a:buChar char="-"/>
            </a:pPr>
            <a:r>
              <a:rPr lang="cs-CZ" sz="1400" dirty="0">
                <a:solidFill>
                  <a:srgbClr val="000000"/>
                </a:solidFill>
                <a:effectLst/>
                <a:latin typeface="+mj-lt"/>
                <a:ea typeface="Calibri" panose="020F0502020204030204" pitchFamily="34" charset="0"/>
              </a:rPr>
              <a:t>hmotnou podporu na vytváření nových pracovních míst a hmotnou podporu rekvalifikace nebo školení zaměstnanců na nových pracovních místech poskytuje ÚP</a:t>
            </a:r>
            <a:endParaRPr lang="cs-CZ" sz="1400" dirty="0">
              <a:effectLst/>
              <a:latin typeface="+mj-lt"/>
              <a:ea typeface="Calibri" panose="020F0502020204030204" pitchFamily="34" charset="0"/>
            </a:endParaRPr>
          </a:p>
          <a:p>
            <a:pPr marL="342900" lvl="0" indent="-342900">
              <a:buClr>
                <a:srgbClr val="000000"/>
              </a:buClr>
              <a:buFont typeface="Calibri" panose="020F0502020204030204" pitchFamily="34" charset="0"/>
              <a:buChar char="-"/>
            </a:pPr>
            <a:r>
              <a:rPr lang="cs-CZ" sz="1400" dirty="0">
                <a:solidFill>
                  <a:srgbClr val="000000"/>
                </a:solidFill>
                <a:effectLst/>
                <a:latin typeface="+mj-lt"/>
                <a:ea typeface="Calibri" panose="020F0502020204030204" pitchFamily="34" charset="0"/>
              </a:rPr>
              <a:t>jsou účelově určeny a nemohou být použity na jiný účel</a:t>
            </a:r>
            <a:endParaRPr lang="cs-CZ" sz="1400" dirty="0">
              <a:effectLst/>
              <a:latin typeface="+mj-lt"/>
              <a:ea typeface="Calibri" panose="020F0502020204030204" pitchFamily="34" charset="0"/>
            </a:endParaRPr>
          </a:p>
          <a:p>
            <a:pPr>
              <a:lnSpc>
                <a:spcPct val="107000"/>
              </a:lnSpc>
            </a:pPr>
            <a:endParaRPr lang="cs-CZ" sz="1400" dirty="0">
              <a:latin typeface="+mj-lt"/>
              <a:ea typeface="Calibri" panose="020F0502020204030204" pitchFamily="34" charset="0"/>
              <a:cs typeface="Times New Roman" panose="02020603050405020304" pitchFamily="18" charset="0"/>
            </a:endParaRPr>
          </a:p>
          <a:p>
            <a:r>
              <a:rPr lang="cs-CZ" sz="1400" b="1" dirty="0">
                <a:solidFill>
                  <a:srgbClr val="000000"/>
                </a:solidFill>
                <a:effectLst/>
                <a:latin typeface="+mj-lt"/>
                <a:ea typeface="Times New Roman" panose="02020603050405020304" pitchFamily="18" charset="0"/>
              </a:rPr>
              <a:t>Veřejně prospěšné práce</a:t>
            </a:r>
            <a:endParaRPr lang="cs-CZ" sz="1400" dirty="0">
              <a:effectLst/>
              <a:latin typeface="+mj-lt"/>
              <a:ea typeface="Times New Roman" panose="02020603050405020304" pitchFamily="18" charset="0"/>
            </a:endParaRPr>
          </a:p>
          <a:p>
            <a:pPr marL="342900" lvl="0" indent="-342900">
              <a:buClr>
                <a:srgbClr val="000000"/>
              </a:buClr>
              <a:buFont typeface="Calibri" panose="020F0502020204030204" pitchFamily="34" charset="0"/>
              <a:buChar char="-"/>
            </a:pPr>
            <a:r>
              <a:rPr lang="cs-CZ" sz="1400" dirty="0">
                <a:solidFill>
                  <a:srgbClr val="000000"/>
                </a:solidFill>
                <a:effectLst/>
                <a:latin typeface="+mj-lt"/>
                <a:ea typeface="Calibri" panose="020F0502020204030204" pitchFamily="34" charset="0"/>
              </a:rPr>
              <a:t>časově omezené pracovní příležitosti spočívající zejména v údržbě veřejných prostranství, úklidu a údržbě veřejných budov a komunikací nebo jiných obdobných činnostech ve prospěch obcí nebo ve prospěch státních nebo jiných obecně prospěšných institucí, které vytváří zaměstnavatel nejdéle na 24 po sobě jdoucích kalendářních měsíců, a to i opakovaně</a:t>
            </a:r>
            <a:endParaRPr lang="cs-CZ" sz="1400" dirty="0">
              <a:effectLst/>
              <a:latin typeface="+mj-lt"/>
              <a:ea typeface="Calibri" panose="020F0502020204030204" pitchFamily="34" charset="0"/>
            </a:endParaRPr>
          </a:p>
          <a:p>
            <a:pPr marL="342900" lvl="0" indent="-342900">
              <a:buClr>
                <a:srgbClr val="000000"/>
              </a:buClr>
              <a:buFont typeface="Calibri" panose="020F0502020204030204" pitchFamily="34" charset="0"/>
              <a:buChar char="-"/>
            </a:pPr>
            <a:r>
              <a:rPr lang="cs-CZ" sz="1400" u="sng" dirty="0">
                <a:solidFill>
                  <a:srgbClr val="000000"/>
                </a:solidFill>
                <a:effectLst/>
                <a:latin typeface="+mj-lt"/>
                <a:ea typeface="Calibri" panose="020F0502020204030204" pitchFamily="34" charset="0"/>
              </a:rPr>
              <a:t>příspěvek</a:t>
            </a:r>
            <a:r>
              <a:rPr lang="cs-CZ" sz="1400" dirty="0">
                <a:solidFill>
                  <a:srgbClr val="000000"/>
                </a:solidFill>
                <a:effectLst/>
                <a:latin typeface="+mj-lt"/>
                <a:ea typeface="Calibri" panose="020F0502020204030204" pitchFamily="34" charset="0"/>
              </a:rPr>
              <a:t> lze poskytnout </a:t>
            </a:r>
            <a:r>
              <a:rPr lang="cs-CZ" sz="1400" b="1" i="1" dirty="0">
                <a:solidFill>
                  <a:srgbClr val="000000"/>
                </a:solidFill>
                <a:effectLst/>
                <a:latin typeface="+mj-lt"/>
                <a:ea typeface="Calibri" panose="020F0502020204030204" pitchFamily="34" charset="0"/>
              </a:rPr>
              <a:t>až do výše skutečně vynaložených prostředků na mzdy</a:t>
            </a:r>
            <a:r>
              <a:rPr lang="cs-CZ" sz="1400" dirty="0">
                <a:solidFill>
                  <a:srgbClr val="000000"/>
                </a:solidFill>
                <a:effectLst/>
                <a:latin typeface="+mj-lt"/>
                <a:ea typeface="Calibri" panose="020F0502020204030204" pitchFamily="34" charset="0"/>
              </a:rPr>
              <a:t> nebo platy na zaměstnance umístěného na tyto práce, </a:t>
            </a:r>
            <a:r>
              <a:rPr lang="cs-CZ" sz="1400" b="1" i="1" dirty="0">
                <a:solidFill>
                  <a:srgbClr val="000000"/>
                </a:solidFill>
                <a:effectLst/>
                <a:latin typeface="+mj-lt"/>
                <a:ea typeface="Calibri" panose="020F0502020204030204" pitchFamily="34" charset="0"/>
              </a:rPr>
              <a:t>včetně pojistného</a:t>
            </a:r>
            <a:r>
              <a:rPr lang="cs-CZ" sz="1400" dirty="0">
                <a:solidFill>
                  <a:srgbClr val="000000"/>
                </a:solidFill>
                <a:effectLst/>
                <a:latin typeface="+mj-lt"/>
                <a:ea typeface="Calibri" panose="020F0502020204030204" pitchFamily="34" charset="0"/>
              </a:rPr>
              <a:t> na sociální zabezpečení a příspěvku na státní politiku zaměstnanosti a pojistného na veřejné zdravotní pojištění</a:t>
            </a:r>
            <a:endParaRPr lang="cs-CZ" sz="1400" dirty="0">
              <a:effectLst/>
              <a:latin typeface="+mj-lt"/>
              <a:ea typeface="Calibri" panose="020F0502020204030204" pitchFamily="34" charset="0"/>
            </a:endParaRPr>
          </a:p>
          <a:p>
            <a:pPr>
              <a:lnSpc>
                <a:spcPct val="107000"/>
              </a:lnSpc>
            </a:pPr>
            <a:endParaRPr lang="cs-CZ" sz="1400" dirty="0">
              <a:effectLst/>
              <a:latin typeface="+mj-lt"/>
              <a:ea typeface="Calibri" panose="020F0502020204030204" pitchFamily="34" charset="0"/>
              <a:cs typeface="Times New Roman" panose="02020603050405020304" pitchFamily="18" charset="0"/>
            </a:endParaRPr>
          </a:p>
        </p:txBody>
      </p:sp>
      <p:sp>
        <p:nvSpPr>
          <p:cNvPr id="5" name="TextovéPole 4">
            <a:extLst>
              <a:ext uri="{FF2B5EF4-FFF2-40B4-BE49-F238E27FC236}">
                <a16:creationId xmlns:a16="http://schemas.microsoft.com/office/drawing/2014/main" id="{D0E6A4F3-8A31-306E-1E50-9A1C9E3E856E}"/>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16035441-4945-C4EC-7A75-8E5D752214DB}"/>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864D8352-EFDE-52F8-123A-F4F23FD7D146}"/>
              </a:ext>
            </a:extLst>
          </p:cNvPr>
          <p:cNvSpPr txBox="1"/>
          <p:nvPr/>
        </p:nvSpPr>
        <p:spPr>
          <a:xfrm>
            <a:off x="2590800" y="4279001"/>
            <a:ext cx="4572000" cy="369332"/>
          </a:xfrm>
          <a:prstGeom prst="rect">
            <a:avLst/>
          </a:prstGeom>
          <a:noFill/>
        </p:spPr>
        <p:txBody>
          <a:bodyPr wrap="square">
            <a:spAutoFit/>
          </a:bodyPr>
          <a:lstStyle/>
          <a:p>
            <a:endParaRPr lang="cs-CZ" dirty="0"/>
          </a:p>
        </p:txBody>
      </p:sp>
    </p:spTree>
    <p:extLst>
      <p:ext uri="{BB962C8B-B14F-4D97-AF65-F5344CB8AC3E}">
        <p14:creationId xmlns:p14="http://schemas.microsoft.com/office/powerpoint/2010/main" val="7719248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35C40E-59C2-B968-A3F4-D608F0178D6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628421B-672D-4678-2DD2-AB072689FF1E}"/>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státní politika zaměstnanosti</a:t>
            </a:r>
          </a:p>
        </p:txBody>
      </p:sp>
      <p:sp>
        <p:nvSpPr>
          <p:cNvPr id="3" name="Zástupný symbol pro obsah 2">
            <a:extLst>
              <a:ext uri="{FF2B5EF4-FFF2-40B4-BE49-F238E27FC236}">
                <a16:creationId xmlns:a16="http://schemas.microsoft.com/office/drawing/2014/main" id="{DDE28135-F5DB-9BAF-A703-DFEE70071ACA}"/>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1E530174-E762-EF04-3C47-0E572C22CFEA}"/>
              </a:ext>
            </a:extLst>
          </p:cNvPr>
          <p:cNvSpPr txBox="1"/>
          <p:nvPr/>
        </p:nvSpPr>
        <p:spPr>
          <a:xfrm>
            <a:off x="479684" y="1069944"/>
            <a:ext cx="7135318" cy="2584682"/>
          </a:xfrm>
          <a:prstGeom prst="rect">
            <a:avLst/>
          </a:prstGeom>
          <a:noFill/>
        </p:spPr>
        <p:txBody>
          <a:bodyPr wrap="square" rtlCol="0">
            <a:spAutoFit/>
          </a:bodyPr>
          <a:lstStyle/>
          <a:p>
            <a:pPr>
              <a:lnSpc>
                <a:spcPct val="107000"/>
              </a:lnSpc>
            </a:pPr>
            <a:r>
              <a:rPr lang="cs-CZ" sz="1400" dirty="0">
                <a:effectLst/>
                <a:latin typeface="+mj-lt"/>
                <a:ea typeface="Calibri" panose="020F0502020204030204" pitchFamily="34" charset="0"/>
                <a:cs typeface="Times New Roman" panose="02020603050405020304" pitchFamily="18" charset="0"/>
              </a:rPr>
              <a:t>Pasivní podpora zaměstnanosti:</a:t>
            </a:r>
          </a:p>
          <a:p>
            <a:pPr marL="342900" indent="-342900">
              <a:lnSpc>
                <a:spcPct val="107000"/>
              </a:lnSpc>
              <a:buAutoNum type="alphaUcParenR"/>
            </a:pPr>
            <a:r>
              <a:rPr lang="cs-CZ" sz="1400" dirty="0">
                <a:latin typeface="+mj-lt"/>
                <a:ea typeface="Calibri" panose="020F0502020204030204" pitchFamily="34" charset="0"/>
                <a:cs typeface="Times New Roman" panose="02020603050405020304" pitchFamily="18" charset="0"/>
              </a:rPr>
              <a:t>Podpora v nezaměstnanosti</a:t>
            </a:r>
          </a:p>
          <a:p>
            <a:pPr marL="742950" lvl="1" indent="-285750">
              <a:buFont typeface="Courier New" panose="02070309020205020404" pitchFamily="49" charset="0"/>
              <a:buChar char="o"/>
            </a:pPr>
            <a:r>
              <a:rPr lang="cs-CZ" sz="1200" dirty="0">
                <a:solidFill>
                  <a:srgbClr val="000000"/>
                </a:solidFill>
                <a:effectLst/>
                <a:latin typeface="+mj-lt"/>
                <a:ea typeface="Times New Roman" panose="02020603050405020304" pitchFamily="18" charset="0"/>
              </a:rPr>
              <a:t>žádost do 3 pracovních dnů </a:t>
            </a:r>
            <a:endParaRPr lang="cs-CZ" sz="1200" dirty="0">
              <a:effectLst/>
              <a:latin typeface="+mj-lt"/>
              <a:ea typeface="Times New Roman" panose="02020603050405020304" pitchFamily="18" charset="0"/>
            </a:endParaRPr>
          </a:p>
          <a:p>
            <a:pPr marL="742950" lvl="1" indent="-285750">
              <a:buFont typeface="Courier New" panose="02070309020205020404" pitchFamily="49" charset="0"/>
              <a:buChar char="o"/>
            </a:pPr>
            <a:r>
              <a:rPr lang="cs-CZ" sz="1200" dirty="0">
                <a:solidFill>
                  <a:srgbClr val="000000"/>
                </a:solidFill>
                <a:effectLst/>
                <a:latin typeface="+mj-lt"/>
                <a:ea typeface="Times New Roman" panose="02020603050405020304" pitchFamily="18" charset="0"/>
              </a:rPr>
              <a:t>nepobírá starobní důchod, povinná účast v důchodovém pojištění po dobu 12 měsíců v předchozích 2 letech před ztrátou zaměstnání </a:t>
            </a:r>
            <a:endParaRPr lang="cs-CZ" sz="1200" dirty="0">
              <a:effectLst/>
              <a:latin typeface="+mj-lt"/>
              <a:ea typeface="Times New Roman" panose="02020603050405020304" pitchFamily="18" charset="0"/>
            </a:endParaRPr>
          </a:p>
          <a:p>
            <a:pPr marL="742950" lvl="1" indent="-285750">
              <a:buFont typeface="Courier New" panose="02070309020205020404" pitchFamily="49" charset="0"/>
              <a:buChar char="o"/>
            </a:pPr>
            <a:r>
              <a:rPr lang="cs-CZ" sz="1200" b="1" i="1" dirty="0">
                <a:solidFill>
                  <a:srgbClr val="000000"/>
                </a:solidFill>
                <a:effectLst/>
                <a:latin typeface="+mj-lt"/>
                <a:ea typeface="Times New Roman" panose="02020603050405020304" pitchFamily="18" charset="0"/>
              </a:rPr>
              <a:t>žadatel do 50 let</a:t>
            </a:r>
            <a:r>
              <a:rPr lang="cs-CZ" sz="1200" dirty="0">
                <a:solidFill>
                  <a:srgbClr val="000000"/>
                </a:solidFill>
                <a:effectLst/>
                <a:latin typeface="+mj-lt"/>
                <a:ea typeface="Times New Roman" panose="02020603050405020304" pitchFamily="18" charset="0"/>
              </a:rPr>
              <a:t> = 5 měsíců vyplácení </a:t>
            </a:r>
            <a:endParaRPr lang="cs-CZ" sz="1200" dirty="0">
              <a:effectLst/>
              <a:latin typeface="+mj-lt"/>
              <a:ea typeface="Times New Roman" panose="02020603050405020304" pitchFamily="18" charset="0"/>
            </a:endParaRPr>
          </a:p>
          <a:p>
            <a:pPr marL="742950" lvl="1" indent="-285750">
              <a:buFont typeface="Courier New" panose="02070309020205020404" pitchFamily="49" charset="0"/>
              <a:buChar char="o"/>
            </a:pPr>
            <a:r>
              <a:rPr lang="cs-CZ" sz="1200" b="1" i="1" dirty="0">
                <a:solidFill>
                  <a:srgbClr val="000000"/>
                </a:solidFill>
                <a:effectLst/>
                <a:latin typeface="+mj-lt"/>
                <a:ea typeface="Times New Roman" panose="02020603050405020304" pitchFamily="18" charset="0"/>
              </a:rPr>
              <a:t>žadatel 50-55 let</a:t>
            </a:r>
            <a:r>
              <a:rPr lang="cs-CZ" sz="1200" dirty="0">
                <a:solidFill>
                  <a:srgbClr val="000000"/>
                </a:solidFill>
                <a:effectLst/>
                <a:latin typeface="+mj-lt"/>
                <a:ea typeface="Times New Roman" panose="02020603050405020304" pitchFamily="18" charset="0"/>
              </a:rPr>
              <a:t> = 8 měsíců vyplácení </a:t>
            </a:r>
            <a:endParaRPr lang="cs-CZ" sz="1200" dirty="0">
              <a:effectLst/>
              <a:latin typeface="+mj-lt"/>
              <a:ea typeface="Times New Roman" panose="02020603050405020304" pitchFamily="18" charset="0"/>
            </a:endParaRPr>
          </a:p>
          <a:p>
            <a:pPr marL="742950" lvl="1" indent="-285750">
              <a:buFont typeface="Courier New" panose="02070309020205020404" pitchFamily="49" charset="0"/>
              <a:buChar char="o"/>
            </a:pPr>
            <a:r>
              <a:rPr lang="cs-CZ" sz="1200" b="1" i="1" dirty="0">
                <a:solidFill>
                  <a:srgbClr val="000000"/>
                </a:solidFill>
                <a:effectLst/>
                <a:latin typeface="+mj-lt"/>
                <a:ea typeface="Times New Roman" panose="02020603050405020304" pitchFamily="18" charset="0"/>
              </a:rPr>
              <a:t>žadatel nad 50 let</a:t>
            </a:r>
            <a:r>
              <a:rPr lang="cs-CZ" sz="1200" dirty="0">
                <a:solidFill>
                  <a:srgbClr val="000000"/>
                </a:solidFill>
                <a:effectLst/>
                <a:latin typeface="+mj-lt"/>
                <a:ea typeface="Times New Roman" panose="02020603050405020304" pitchFamily="18" charset="0"/>
              </a:rPr>
              <a:t> = 11 měsíců vyplácení </a:t>
            </a:r>
            <a:endParaRPr lang="cs-CZ" sz="1200" dirty="0">
              <a:effectLst/>
              <a:latin typeface="+mj-lt"/>
              <a:ea typeface="Times New Roman" panose="02020603050405020304" pitchFamily="18" charset="0"/>
            </a:endParaRPr>
          </a:p>
          <a:p>
            <a:pPr marL="1143000" lvl="2" indent="-228600">
              <a:buFont typeface="Wingdings" pitchFamily="2" charset="2"/>
              <a:buChar char=""/>
            </a:pPr>
            <a:r>
              <a:rPr lang="cs-CZ" sz="1200" dirty="0">
                <a:solidFill>
                  <a:srgbClr val="000000"/>
                </a:solidFill>
                <a:effectLst/>
                <a:latin typeface="+mj-lt"/>
                <a:ea typeface="Times New Roman" panose="02020603050405020304" pitchFamily="18" charset="0"/>
              </a:rPr>
              <a:t>první dva měsíce = </a:t>
            </a:r>
            <a:r>
              <a:rPr lang="cs-CZ" sz="1200" b="1" dirty="0">
                <a:solidFill>
                  <a:srgbClr val="000000"/>
                </a:solidFill>
                <a:effectLst/>
                <a:latin typeface="+mj-lt"/>
                <a:ea typeface="Times New Roman" panose="02020603050405020304" pitchFamily="18" charset="0"/>
              </a:rPr>
              <a:t>65 % </a:t>
            </a:r>
            <a:r>
              <a:rPr lang="cs-CZ" sz="1200" dirty="0">
                <a:solidFill>
                  <a:srgbClr val="000000"/>
                </a:solidFill>
                <a:effectLst/>
                <a:latin typeface="+mj-lt"/>
                <a:ea typeface="Times New Roman" panose="02020603050405020304" pitchFamily="18" charset="0"/>
              </a:rPr>
              <a:t>průměrného měsíčního čistého výdělku v posledním zaměstnání </a:t>
            </a:r>
            <a:endParaRPr lang="cs-CZ" sz="1200" dirty="0">
              <a:effectLst/>
              <a:latin typeface="+mj-lt"/>
              <a:ea typeface="Times New Roman" panose="02020603050405020304" pitchFamily="18" charset="0"/>
            </a:endParaRPr>
          </a:p>
          <a:p>
            <a:pPr marL="1143000" lvl="2" indent="-228600">
              <a:buFont typeface="Wingdings" pitchFamily="2" charset="2"/>
              <a:buChar char=""/>
            </a:pPr>
            <a:r>
              <a:rPr lang="cs-CZ" sz="1200" dirty="0">
                <a:solidFill>
                  <a:srgbClr val="000000"/>
                </a:solidFill>
                <a:effectLst/>
                <a:latin typeface="+mj-lt"/>
                <a:ea typeface="Times New Roman" panose="02020603050405020304" pitchFamily="18" charset="0"/>
              </a:rPr>
              <a:t>další dva měsíce = </a:t>
            </a:r>
            <a:r>
              <a:rPr lang="cs-CZ" sz="1200" b="1" dirty="0">
                <a:solidFill>
                  <a:srgbClr val="000000"/>
                </a:solidFill>
                <a:effectLst/>
                <a:latin typeface="+mj-lt"/>
                <a:ea typeface="Times New Roman" panose="02020603050405020304" pitchFamily="18" charset="0"/>
              </a:rPr>
              <a:t>50 %</a:t>
            </a:r>
            <a:r>
              <a:rPr lang="cs-CZ" sz="1200" dirty="0">
                <a:solidFill>
                  <a:srgbClr val="000000"/>
                </a:solidFill>
                <a:effectLst/>
                <a:latin typeface="+mj-lt"/>
                <a:ea typeface="Times New Roman" panose="02020603050405020304" pitchFamily="18" charset="0"/>
              </a:rPr>
              <a:t> </a:t>
            </a:r>
            <a:endParaRPr lang="cs-CZ" sz="1200" dirty="0">
              <a:effectLst/>
              <a:latin typeface="+mj-lt"/>
              <a:ea typeface="Times New Roman" panose="02020603050405020304" pitchFamily="18" charset="0"/>
            </a:endParaRPr>
          </a:p>
          <a:p>
            <a:pPr marL="1143000" lvl="2" indent="-228600">
              <a:buFont typeface="Wingdings" pitchFamily="2" charset="2"/>
              <a:buChar char=""/>
            </a:pPr>
            <a:r>
              <a:rPr lang="cs-CZ" sz="1200" dirty="0">
                <a:solidFill>
                  <a:srgbClr val="000000"/>
                </a:solidFill>
                <a:effectLst/>
                <a:latin typeface="+mj-lt"/>
                <a:ea typeface="Times New Roman" panose="02020603050405020304" pitchFamily="18" charset="0"/>
              </a:rPr>
              <a:t>do konce podpůrčí doby = </a:t>
            </a:r>
            <a:r>
              <a:rPr lang="cs-CZ" sz="1200" b="1" dirty="0">
                <a:solidFill>
                  <a:srgbClr val="000000"/>
                </a:solidFill>
                <a:effectLst/>
                <a:latin typeface="+mj-lt"/>
                <a:ea typeface="Times New Roman" panose="02020603050405020304" pitchFamily="18" charset="0"/>
              </a:rPr>
              <a:t>45 % téhož</a:t>
            </a:r>
          </a:p>
          <a:p>
            <a:pPr lvl="2"/>
            <a:r>
              <a:rPr lang="cs-CZ" sz="1200" b="1" dirty="0" err="1">
                <a:solidFill>
                  <a:srgbClr val="000000"/>
                </a:solidFill>
                <a:latin typeface="+mj-lt"/>
              </a:rPr>
              <a:t>Zastropováno</a:t>
            </a:r>
            <a:r>
              <a:rPr lang="cs-CZ" sz="1200" b="1" dirty="0">
                <a:solidFill>
                  <a:srgbClr val="000000"/>
                </a:solidFill>
                <a:latin typeface="+mj-lt"/>
              </a:rPr>
              <a:t> částkou 26.162,- Kč.</a:t>
            </a:r>
          </a:p>
          <a:p>
            <a:pPr lvl="2"/>
            <a:endParaRPr lang="cs-CZ" sz="1200" dirty="0">
              <a:latin typeface="+mj-lt"/>
              <a:ea typeface="Calibri" panose="020F0502020204030204" pitchFamily="34" charset="0"/>
              <a:cs typeface="Times New Roman" panose="02020603050405020304" pitchFamily="18" charset="0"/>
            </a:endParaRPr>
          </a:p>
        </p:txBody>
      </p:sp>
      <p:sp>
        <p:nvSpPr>
          <p:cNvPr id="5" name="TextovéPole 4">
            <a:extLst>
              <a:ext uri="{FF2B5EF4-FFF2-40B4-BE49-F238E27FC236}">
                <a16:creationId xmlns:a16="http://schemas.microsoft.com/office/drawing/2014/main" id="{78D17E5E-0E63-C229-22F1-3B6475193DC4}"/>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3576A873-C3BD-F3AD-252C-0FE234F86736}"/>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E0366669-5647-819B-F935-BD4869FEB583}"/>
              </a:ext>
            </a:extLst>
          </p:cNvPr>
          <p:cNvSpPr txBox="1"/>
          <p:nvPr/>
        </p:nvSpPr>
        <p:spPr>
          <a:xfrm>
            <a:off x="2590800" y="4279001"/>
            <a:ext cx="4572000" cy="369332"/>
          </a:xfrm>
          <a:prstGeom prst="rect">
            <a:avLst/>
          </a:prstGeom>
          <a:noFill/>
        </p:spPr>
        <p:txBody>
          <a:bodyPr wrap="square">
            <a:spAutoFit/>
          </a:bodyPr>
          <a:lstStyle/>
          <a:p>
            <a:endParaRPr lang="cs-CZ" dirty="0"/>
          </a:p>
        </p:txBody>
      </p:sp>
    </p:spTree>
    <p:extLst>
      <p:ext uri="{BB962C8B-B14F-4D97-AF65-F5344CB8AC3E}">
        <p14:creationId xmlns:p14="http://schemas.microsoft.com/office/powerpoint/2010/main" val="4694524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D7DBF-0FC4-47EA-B66F-605C565D7B6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53C6F7B-16CB-DC56-E3BB-1AA1CF649E4E}"/>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státní politika zaměstnanosti</a:t>
            </a:r>
          </a:p>
        </p:txBody>
      </p:sp>
      <p:sp>
        <p:nvSpPr>
          <p:cNvPr id="3" name="Zástupný symbol pro obsah 2">
            <a:extLst>
              <a:ext uri="{FF2B5EF4-FFF2-40B4-BE49-F238E27FC236}">
                <a16:creationId xmlns:a16="http://schemas.microsoft.com/office/drawing/2014/main" id="{40F1A537-6B0E-EBB6-F408-A5B7187584F4}"/>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765AA822-672B-3956-B112-3495BA6C1C18}"/>
              </a:ext>
            </a:extLst>
          </p:cNvPr>
          <p:cNvSpPr txBox="1"/>
          <p:nvPr/>
        </p:nvSpPr>
        <p:spPr>
          <a:xfrm>
            <a:off x="479684" y="1069944"/>
            <a:ext cx="7135318" cy="3387466"/>
          </a:xfrm>
          <a:prstGeom prst="rect">
            <a:avLst/>
          </a:prstGeom>
          <a:noFill/>
        </p:spPr>
        <p:txBody>
          <a:bodyPr wrap="square" rtlCol="0">
            <a:spAutoFit/>
          </a:bodyPr>
          <a:lstStyle/>
          <a:p>
            <a:pPr>
              <a:lnSpc>
                <a:spcPct val="107000"/>
              </a:lnSpc>
            </a:pPr>
            <a:r>
              <a:rPr lang="cs-CZ" sz="1400" dirty="0">
                <a:effectLst/>
                <a:latin typeface="+mj-lt"/>
                <a:ea typeface="Calibri" panose="020F0502020204030204" pitchFamily="34" charset="0"/>
                <a:cs typeface="Times New Roman" panose="02020603050405020304" pitchFamily="18" charset="0"/>
              </a:rPr>
              <a:t>Pasivní podpora zaměstnanosti:</a:t>
            </a:r>
          </a:p>
          <a:p>
            <a:pPr>
              <a:lnSpc>
                <a:spcPct val="107000"/>
              </a:lnSpc>
            </a:pPr>
            <a:r>
              <a:rPr lang="cs-CZ" sz="1400" dirty="0">
                <a:latin typeface="+mj-lt"/>
                <a:ea typeface="Calibri" panose="020F0502020204030204" pitchFamily="34" charset="0"/>
                <a:cs typeface="Times New Roman" panose="02020603050405020304" pitchFamily="18" charset="0"/>
              </a:rPr>
              <a:t>B) Podpora při rekvalifikaci</a:t>
            </a:r>
          </a:p>
          <a:p>
            <a:pPr marL="742950" lvl="1" indent="-285750">
              <a:buFont typeface="Courier New" panose="02070309020205020404" pitchFamily="49" charset="0"/>
              <a:buChar char="o"/>
            </a:pPr>
            <a:r>
              <a:rPr lang="cs-CZ" sz="1200" dirty="0">
                <a:solidFill>
                  <a:srgbClr val="000000"/>
                </a:solidFill>
                <a:effectLst/>
                <a:latin typeface="+mj-lt"/>
                <a:ea typeface="Times New Roman" panose="02020603050405020304" pitchFamily="18" charset="0"/>
              </a:rPr>
              <a:t>určena uchazečům o zaměstnání v evidenci Úřadu práce, kteří se zúčastní rekvalifikace a zároveň kteří nepobírají starobní důchod </a:t>
            </a:r>
            <a:endParaRPr lang="cs-CZ" sz="1200" dirty="0">
              <a:effectLst/>
              <a:latin typeface="+mj-lt"/>
              <a:ea typeface="Times New Roman" panose="02020603050405020304" pitchFamily="18" charset="0"/>
            </a:endParaRPr>
          </a:p>
          <a:p>
            <a:pPr marL="742950" lvl="1" indent="-285750">
              <a:buFont typeface="Courier New" panose="02070309020205020404" pitchFamily="49" charset="0"/>
              <a:buChar char="o"/>
            </a:pPr>
            <a:r>
              <a:rPr lang="cs-CZ" sz="1200" dirty="0">
                <a:solidFill>
                  <a:srgbClr val="000000"/>
                </a:solidFill>
                <a:effectLst/>
                <a:latin typeface="+mj-lt"/>
                <a:ea typeface="Times New Roman" panose="02020603050405020304" pitchFamily="18" charset="0"/>
              </a:rPr>
              <a:t>výše podpory při rekvalifikaci u uchazeče, který pracoval v pracovním poměru, je 60 % průměrného měsíčního čistého výdělku, kterého dosáhl v předchozím zaměstnání </a:t>
            </a:r>
            <a:endParaRPr lang="cs-CZ" sz="1200" dirty="0">
              <a:effectLst/>
              <a:latin typeface="+mj-lt"/>
              <a:ea typeface="Times New Roman" panose="02020603050405020304" pitchFamily="18" charset="0"/>
            </a:endParaRPr>
          </a:p>
          <a:p>
            <a:pPr marL="742950" lvl="1" indent="-285750">
              <a:buFont typeface="Courier New" panose="02070309020205020404" pitchFamily="49" charset="0"/>
              <a:buChar char="o"/>
            </a:pPr>
            <a:r>
              <a:rPr lang="cs-CZ" sz="1200" dirty="0">
                <a:solidFill>
                  <a:srgbClr val="000000"/>
                </a:solidFill>
                <a:effectLst/>
                <a:latin typeface="+mj-lt"/>
                <a:ea typeface="Times New Roman" panose="02020603050405020304" pitchFamily="18" charset="0"/>
              </a:rPr>
              <a:t>výše podpory při rekvalifikaci u uchazeče, který podnikal: </a:t>
            </a:r>
            <a:endParaRPr lang="cs-CZ" sz="1200" dirty="0">
              <a:effectLst/>
              <a:latin typeface="+mj-lt"/>
              <a:ea typeface="Times New Roman" panose="02020603050405020304" pitchFamily="18" charset="0"/>
            </a:endParaRPr>
          </a:p>
          <a:p>
            <a:pPr marL="1143000" lvl="2" indent="-228600">
              <a:buFont typeface="Wingdings" pitchFamily="2" charset="2"/>
              <a:buChar char=""/>
            </a:pPr>
            <a:r>
              <a:rPr lang="cs-CZ" sz="1200" dirty="0">
                <a:solidFill>
                  <a:srgbClr val="000000"/>
                </a:solidFill>
                <a:effectLst/>
                <a:latin typeface="+mj-lt"/>
                <a:ea typeface="Times New Roman" panose="02020603050405020304" pitchFamily="18" charset="0"/>
              </a:rPr>
              <a:t>první dva měsíce = 65% přepočteného vyměřovacího základu na jeden kal. měsíc </a:t>
            </a:r>
            <a:endParaRPr lang="cs-CZ" sz="1200" dirty="0">
              <a:effectLst/>
              <a:latin typeface="+mj-lt"/>
              <a:ea typeface="Times New Roman" panose="02020603050405020304" pitchFamily="18" charset="0"/>
            </a:endParaRPr>
          </a:p>
          <a:p>
            <a:pPr marL="1143000" lvl="2" indent="-228600">
              <a:buFont typeface="Wingdings" pitchFamily="2" charset="2"/>
              <a:buChar char=""/>
            </a:pPr>
            <a:r>
              <a:rPr lang="cs-CZ" sz="1200" dirty="0">
                <a:solidFill>
                  <a:srgbClr val="000000"/>
                </a:solidFill>
                <a:effectLst/>
                <a:latin typeface="+mj-lt"/>
                <a:ea typeface="Times New Roman" panose="02020603050405020304" pitchFamily="18" charset="0"/>
              </a:rPr>
              <a:t>další dva měsíce = 50% téhož </a:t>
            </a:r>
            <a:endParaRPr lang="cs-CZ" sz="1200" dirty="0">
              <a:effectLst/>
              <a:latin typeface="+mj-lt"/>
              <a:ea typeface="Times New Roman" panose="02020603050405020304" pitchFamily="18" charset="0"/>
            </a:endParaRPr>
          </a:p>
          <a:p>
            <a:pPr marL="1143000" lvl="2" indent="-228600">
              <a:buFont typeface="Wingdings" pitchFamily="2" charset="2"/>
              <a:buChar char=""/>
            </a:pPr>
            <a:r>
              <a:rPr lang="cs-CZ" sz="1200" dirty="0">
                <a:solidFill>
                  <a:srgbClr val="000000"/>
                </a:solidFill>
                <a:effectLst/>
                <a:latin typeface="+mj-lt"/>
                <a:ea typeface="Times New Roman" panose="02020603050405020304" pitchFamily="18" charset="0"/>
              </a:rPr>
              <a:t>do konce podpůrčí doby = 45% téhož </a:t>
            </a:r>
            <a:endParaRPr lang="cs-CZ" sz="1200" dirty="0">
              <a:effectLst/>
              <a:latin typeface="+mj-lt"/>
              <a:ea typeface="Times New Roman" panose="02020603050405020304" pitchFamily="18" charset="0"/>
            </a:endParaRPr>
          </a:p>
          <a:p>
            <a:pPr marL="742950" lvl="1" indent="-285750">
              <a:buFont typeface="Courier New" panose="02070309020205020404" pitchFamily="49" charset="0"/>
              <a:buChar char="o"/>
            </a:pPr>
            <a:r>
              <a:rPr lang="cs-CZ" sz="1200" dirty="0">
                <a:solidFill>
                  <a:srgbClr val="000000"/>
                </a:solidFill>
                <a:effectLst/>
                <a:latin typeface="+mj-lt"/>
                <a:ea typeface="Times New Roman" panose="02020603050405020304" pitchFamily="18" charset="0"/>
              </a:rPr>
              <a:t>pokud nelze doložit výši průměrného výdělku a uchazeč na tom nenese vinu, počítá se výše podpory v nezaměstnanosti podílem z průměrné mzdy </a:t>
            </a:r>
            <a:endParaRPr lang="cs-CZ" sz="1200" dirty="0">
              <a:effectLst/>
              <a:latin typeface="+mj-lt"/>
              <a:ea typeface="Times New Roman" panose="02020603050405020304" pitchFamily="18" charset="0"/>
            </a:endParaRPr>
          </a:p>
          <a:p>
            <a:pPr marL="1143000" lvl="2" indent="-228600">
              <a:buFont typeface="Wingdings" pitchFamily="2" charset="2"/>
              <a:buChar char=""/>
            </a:pPr>
            <a:r>
              <a:rPr lang="cs-CZ" sz="1200" dirty="0">
                <a:solidFill>
                  <a:srgbClr val="000000"/>
                </a:solidFill>
                <a:effectLst/>
                <a:latin typeface="+mj-lt"/>
                <a:ea typeface="Times New Roman" panose="02020603050405020304" pitchFamily="18" charset="0"/>
              </a:rPr>
              <a:t>první dva měsíce = 0,15 násobek </a:t>
            </a:r>
            <a:endParaRPr lang="cs-CZ" sz="1200" dirty="0">
              <a:effectLst/>
              <a:latin typeface="+mj-lt"/>
              <a:ea typeface="Times New Roman" panose="02020603050405020304" pitchFamily="18" charset="0"/>
            </a:endParaRPr>
          </a:p>
          <a:p>
            <a:pPr marL="1143000" lvl="2" indent="-228600">
              <a:buFont typeface="Wingdings" pitchFamily="2" charset="2"/>
              <a:buChar char=""/>
            </a:pPr>
            <a:r>
              <a:rPr lang="cs-CZ" sz="1200" dirty="0">
                <a:solidFill>
                  <a:srgbClr val="000000"/>
                </a:solidFill>
                <a:effectLst/>
                <a:latin typeface="+mj-lt"/>
                <a:ea typeface="Times New Roman" panose="02020603050405020304" pitchFamily="18" charset="0"/>
              </a:rPr>
              <a:t>další dva měsíce = 0,12 násobek </a:t>
            </a:r>
            <a:endParaRPr lang="cs-CZ" sz="1200" dirty="0">
              <a:effectLst/>
              <a:latin typeface="+mj-lt"/>
              <a:ea typeface="Times New Roman" panose="02020603050405020304" pitchFamily="18" charset="0"/>
            </a:endParaRPr>
          </a:p>
          <a:p>
            <a:pPr marL="1143000" lvl="2" indent="-228600">
              <a:buFont typeface="Wingdings" pitchFamily="2" charset="2"/>
              <a:buChar char=""/>
            </a:pPr>
            <a:r>
              <a:rPr lang="cs-CZ" sz="1200" dirty="0">
                <a:solidFill>
                  <a:srgbClr val="000000"/>
                </a:solidFill>
                <a:effectLst/>
                <a:latin typeface="+mj-lt"/>
                <a:ea typeface="Times New Roman" panose="02020603050405020304" pitchFamily="18" charset="0"/>
              </a:rPr>
              <a:t>do konce podpůrčí doby = 0,11 násobek </a:t>
            </a:r>
            <a:endParaRPr lang="cs-CZ" sz="1200" dirty="0">
              <a:effectLst/>
              <a:latin typeface="+mj-lt"/>
              <a:ea typeface="Times New Roman" panose="02020603050405020304" pitchFamily="18" charset="0"/>
            </a:endParaRPr>
          </a:p>
          <a:p>
            <a:pPr marL="742950" lvl="1" indent="-285750">
              <a:spcBef>
                <a:spcPts val="500"/>
              </a:spcBef>
              <a:buFont typeface="Courier New" panose="02070309020205020404" pitchFamily="49" charset="0"/>
              <a:buChar char="o"/>
            </a:pPr>
            <a:r>
              <a:rPr lang="cs-CZ" sz="1200" dirty="0">
                <a:solidFill>
                  <a:srgbClr val="000000"/>
                </a:solidFill>
                <a:effectLst/>
                <a:latin typeface="+mj-lt"/>
                <a:ea typeface="Times New Roman" panose="02020603050405020304" pitchFamily="18" charset="0"/>
              </a:rPr>
              <a:t>maximální výše podpory při rekvalifikaci činí 0,65násobek průměrné mzdy</a:t>
            </a:r>
            <a:endParaRPr lang="cs-CZ" sz="1200" dirty="0">
              <a:effectLst/>
              <a:latin typeface="+mj-lt"/>
              <a:ea typeface="Times New Roman" panose="02020603050405020304" pitchFamily="18" charset="0"/>
            </a:endParaRPr>
          </a:p>
          <a:p>
            <a:pPr lvl="2"/>
            <a:endParaRPr lang="cs-CZ" sz="1200" dirty="0">
              <a:latin typeface="+mj-lt"/>
              <a:ea typeface="Calibri" panose="020F0502020204030204" pitchFamily="34" charset="0"/>
              <a:cs typeface="Times New Roman" panose="02020603050405020304" pitchFamily="18" charset="0"/>
            </a:endParaRPr>
          </a:p>
        </p:txBody>
      </p:sp>
      <p:sp>
        <p:nvSpPr>
          <p:cNvPr id="5" name="TextovéPole 4">
            <a:extLst>
              <a:ext uri="{FF2B5EF4-FFF2-40B4-BE49-F238E27FC236}">
                <a16:creationId xmlns:a16="http://schemas.microsoft.com/office/drawing/2014/main" id="{6EFD9B60-E103-F649-38B4-3230545C3B06}"/>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2BBFA7BC-57EB-5EF7-1569-29841D06E03A}"/>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7CDDC5F3-9A2A-6603-0D6D-D141D77788DD}"/>
              </a:ext>
            </a:extLst>
          </p:cNvPr>
          <p:cNvSpPr txBox="1"/>
          <p:nvPr/>
        </p:nvSpPr>
        <p:spPr>
          <a:xfrm>
            <a:off x="2590800" y="4279001"/>
            <a:ext cx="4572000" cy="369332"/>
          </a:xfrm>
          <a:prstGeom prst="rect">
            <a:avLst/>
          </a:prstGeom>
          <a:noFill/>
        </p:spPr>
        <p:txBody>
          <a:bodyPr wrap="square">
            <a:spAutoFit/>
          </a:bodyPr>
          <a:lstStyle/>
          <a:p>
            <a:endParaRPr lang="cs-CZ" dirty="0"/>
          </a:p>
        </p:txBody>
      </p:sp>
    </p:spTree>
    <p:extLst>
      <p:ext uri="{BB962C8B-B14F-4D97-AF65-F5344CB8AC3E}">
        <p14:creationId xmlns:p14="http://schemas.microsoft.com/office/powerpoint/2010/main" val="17608541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E96A6-707A-6C5E-91AB-FA07F7108877}"/>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C530A4F-95FD-9D18-FD66-644A1F9B1816}"/>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pomoc v hmotné nouzi</a:t>
            </a:r>
          </a:p>
        </p:txBody>
      </p:sp>
      <p:sp>
        <p:nvSpPr>
          <p:cNvPr id="3" name="Zástupný symbol pro obsah 2">
            <a:extLst>
              <a:ext uri="{FF2B5EF4-FFF2-40B4-BE49-F238E27FC236}">
                <a16:creationId xmlns:a16="http://schemas.microsoft.com/office/drawing/2014/main" id="{86CD6E64-50A0-A698-A8B8-8A97B5488065}"/>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C47ECF0B-F6E8-DA2C-E84F-44DBAA01CE7C}"/>
              </a:ext>
            </a:extLst>
          </p:cNvPr>
          <p:cNvSpPr txBox="1"/>
          <p:nvPr/>
        </p:nvSpPr>
        <p:spPr>
          <a:xfrm>
            <a:off x="479684" y="1069944"/>
            <a:ext cx="7135318" cy="3644587"/>
          </a:xfrm>
          <a:prstGeom prst="rect">
            <a:avLst/>
          </a:prstGeom>
          <a:noFill/>
        </p:spPr>
        <p:txBody>
          <a:bodyPr wrap="square" rtlCol="0">
            <a:spAutoFit/>
          </a:bodyPr>
          <a:lstStyle/>
          <a:p>
            <a:r>
              <a:rPr lang="cs-CZ" sz="1200" b="1" dirty="0">
                <a:solidFill>
                  <a:srgbClr val="000000"/>
                </a:solidFill>
                <a:effectLst/>
                <a:latin typeface="+mj-lt"/>
                <a:ea typeface="Times New Roman" panose="02020603050405020304" pitchFamily="18" charset="0"/>
              </a:rPr>
              <a:t>Právní úprava</a:t>
            </a:r>
            <a:endParaRPr lang="cs-CZ" sz="1200" dirty="0">
              <a:effectLst/>
              <a:latin typeface="+mj-lt"/>
              <a:ea typeface="Times New Roman" panose="02020603050405020304" pitchFamily="18" charset="0"/>
            </a:endParaRPr>
          </a:p>
          <a:p>
            <a:pPr marL="342900" lvl="0" indent="-342900">
              <a:buClr>
                <a:srgbClr val="000000"/>
              </a:buClr>
              <a:buFont typeface="Calibri" panose="020F0502020204030204" pitchFamily="34" charset="0"/>
              <a:buChar char="-"/>
            </a:pPr>
            <a:r>
              <a:rPr lang="cs-CZ" sz="1200" dirty="0">
                <a:solidFill>
                  <a:srgbClr val="000000"/>
                </a:solidFill>
                <a:effectLst/>
                <a:latin typeface="+mj-lt"/>
                <a:ea typeface="Calibri" panose="020F0502020204030204" pitchFamily="34" charset="0"/>
              </a:rPr>
              <a:t>111/2006 Sb., o pomoci v hmotné nouzi</a:t>
            </a:r>
            <a:endParaRPr lang="cs-CZ" sz="1200" dirty="0">
              <a:effectLst/>
              <a:latin typeface="+mj-lt"/>
              <a:ea typeface="Calibri" panose="020F0502020204030204" pitchFamily="34" charset="0"/>
            </a:endParaRPr>
          </a:p>
          <a:p>
            <a:pPr marL="342900" lvl="0" indent="-342900">
              <a:spcBef>
                <a:spcPts val="500"/>
              </a:spcBef>
              <a:buClr>
                <a:srgbClr val="000000"/>
              </a:buClr>
              <a:buFont typeface="Calibri" panose="020F0502020204030204" pitchFamily="34" charset="0"/>
              <a:buChar char="-"/>
            </a:pPr>
            <a:r>
              <a:rPr lang="cs-CZ" sz="1200" dirty="0">
                <a:solidFill>
                  <a:srgbClr val="000000"/>
                </a:solidFill>
                <a:effectLst/>
                <a:latin typeface="+mj-lt"/>
                <a:ea typeface="Calibri" panose="020F0502020204030204" pitchFamily="34" charset="0"/>
              </a:rPr>
              <a:t>110/2006 Sb., o životním a existenčním minimu</a:t>
            </a:r>
            <a:endParaRPr lang="cs-CZ" sz="1200" dirty="0">
              <a:solidFill>
                <a:srgbClr val="000000"/>
              </a:solidFill>
              <a:effectLst/>
              <a:latin typeface="+mj-lt"/>
              <a:ea typeface="Calibri" panose="020F0502020204030204" pitchFamily="34" charset="0"/>
              <a:cs typeface="Times New Roman" panose="02020603050405020304" pitchFamily="18" charset="0"/>
            </a:endParaRPr>
          </a:p>
          <a:p>
            <a:pPr marL="342900" lvl="0" indent="-342900">
              <a:spcBef>
                <a:spcPts val="500"/>
              </a:spcBef>
              <a:buClr>
                <a:srgbClr val="000000"/>
              </a:buClr>
              <a:buFont typeface="Calibri" panose="020F0502020204030204" pitchFamily="34" charset="0"/>
              <a:buChar char="-"/>
            </a:pPr>
            <a:endParaRPr lang="cs-CZ" sz="1200" dirty="0">
              <a:solidFill>
                <a:srgbClr val="000000"/>
              </a:solidFill>
              <a:latin typeface="+mj-lt"/>
              <a:ea typeface="Calibri" panose="020F0502020204030204" pitchFamily="34" charset="0"/>
              <a:cs typeface="Times New Roman" panose="02020603050405020304" pitchFamily="18" charset="0"/>
            </a:endParaRPr>
          </a:p>
          <a:p>
            <a:r>
              <a:rPr lang="cs-CZ" sz="1200" b="1" dirty="0">
                <a:solidFill>
                  <a:srgbClr val="000000"/>
                </a:solidFill>
                <a:effectLst/>
                <a:latin typeface="+mj-lt"/>
                <a:ea typeface="Times New Roman" panose="02020603050405020304" pitchFamily="18" charset="0"/>
              </a:rPr>
              <a:t>Dávky pomoci v hmotné nouzi</a:t>
            </a:r>
            <a:endParaRPr lang="cs-CZ" sz="1200" dirty="0">
              <a:effectLst/>
              <a:latin typeface="+mj-lt"/>
              <a:ea typeface="Times New Roman" panose="02020603050405020304" pitchFamily="18" charset="0"/>
            </a:endParaRPr>
          </a:p>
          <a:p>
            <a:r>
              <a:rPr lang="cs-CZ" sz="1200" b="1" dirty="0">
                <a:solidFill>
                  <a:srgbClr val="000000"/>
                </a:solidFill>
                <a:effectLst/>
                <a:latin typeface="+mj-lt"/>
                <a:ea typeface="Times New Roman" panose="02020603050405020304" pitchFamily="18" charset="0"/>
              </a:rPr>
              <a:t> </a:t>
            </a:r>
            <a:endParaRPr lang="cs-CZ" sz="1200" dirty="0">
              <a:effectLst/>
              <a:latin typeface="+mj-lt"/>
              <a:ea typeface="Times New Roman" panose="02020603050405020304" pitchFamily="18" charset="0"/>
            </a:endParaRPr>
          </a:p>
          <a:p>
            <a:pPr marL="342900" lvl="0" indent="-342900">
              <a:buFont typeface="Calibri" panose="020F0502020204030204" pitchFamily="34" charset="0"/>
              <a:buChar char="-"/>
            </a:pPr>
            <a:r>
              <a:rPr lang="cs-CZ" sz="1200" u="sng" dirty="0">
                <a:solidFill>
                  <a:srgbClr val="000000"/>
                </a:solidFill>
                <a:effectLst/>
                <a:latin typeface="+mj-lt"/>
                <a:ea typeface="Calibri" panose="020F0502020204030204" pitchFamily="34" charset="0"/>
              </a:rPr>
              <a:t>Příspěvek na živobytí</a:t>
            </a:r>
            <a:r>
              <a:rPr lang="cs-CZ" sz="1200" dirty="0">
                <a:solidFill>
                  <a:srgbClr val="000000"/>
                </a:solidFill>
                <a:effectLst/>
                <a:latin typeface="+mj-lt"/>
                <a:ea typeface="Calibri" panose="020F0502020204030204" pitchFamily="34" charset="0"/>
              </a:rPr>
              <a:t> </a:t>
            </a:r>
            <a:endParaRPr lang="cs-CZ" sz="1200" dirty="0">
              <a:effectLst/>
              <a:latin typeface="+mj-lt"/>
              <a:ea typeface="Calibri" panose="020F0502020204030204" pitchFamily="34" charset="0"/>
            </a:endParaRPr>
          </a:p>
          <a:p>
            <a:pPr marL="342900" lvl="0" indent="-342900">
              <a:buFont typeface="Calibri" panose="020F0502020204030204" pitchFamily="34" charset="0"/>
              <a:buChar char="-"/>
            </a:pPr>
            <a:r>
              <a:rPr lang="cs-CZ" sz="1200" u="sng" dirty="0">
                <a:solidFill>
                  <a:srgbClr val="000000"/>
                </a:solidFill>
                <a:effectLst/>
                <a:latin typeface="+mj-lt"/>
                <a:ea typeface="Calibri" panose="020F0502020204030204" pitchFamily="34" charset="0"/>
              </a:rPr>
              <a:t>Doplatek na bydlení </a:t>
            </a:r>
            <a:endParaRPr lang="cs-CZ" sz="1200" dirty="0">
              <a:effectLst/>
              <a:latin typeface="+mj-lt"/>
              <a:ea typeface="Calibri" panose="020F0502020204030204" pitchFamily="34" charset="0"/>
            </a:endParaRPr>
          </a:p>
          <a:p>
            <a:pPr marL="342900" lvl="0" indent="-342900">
              <a:buFont typeface="Calibri" panose="020F0502020204030204" pitchFamily="34" charset="0"/>
              <a:buChar char="-"/>
            </a:pPr>
            <a:r>
              <a:rPr lang="cs-CZ" sz="1200" u="sng" dirty="0">
                <a:solidFill>
                  <a:srgbClr val="000000"/>
                </a:solidFill>
                <a:effectLst/>
                <a:latin typeface="+mj-lt"/>
                <a:ea typeface="Calibri" panose="020F0502020204030204" pitchFamily="34" charset="0"/>
              </a:rPr>
              <a:t>Mimořádná okamžitá pomoc </a:t>
            </a:r>
            <a:endParaRPr lang="cs-CZ" sz="1200" dirty="0">
              <a:effectLst/>
              <a:latin typeface="+mj-lt"/>
              <a:ea typeface="Calibri" panose="020F0502020204030204" pitchFamily="34" charset="0"/>
            </a:endParaRPr>
          </a:p>
          <a:p>
            <a:pPr lvl="0">
              <a:spcBef>
                <a:spcPts val="500"/>
              </a:spcBef>
              <a:buClr>
                <a:srgbClr val="000000"/>
              </a:buClr>
            </a:pPr>
            <a:endParaRPr lang="cs-CZ" sz="1200" dirty="0">
              <a:effectLst/>
              <a:latin typeface="+mj-lt"/>
              <a:ea typeface="Calibri" panose="020F0502020204030204" pitchFamily="34" charset="0"/>
            </a:endParaRPr>
          </a:p>
          <a:p>
            <a:r>
              <a:rPr lang="cs-CZ" sz="1200" b="1" dirty="0">
                <a:solidFill>
                  <a:srgbClr val="000000"/>
                </a:solidFill>
                <a:effectLst/>
                <a:latin typeface="+mj-lt"/>
                <a:ea typeface="Times New Roman" panose="02020603050405020304" pitchFamily="18" charset="0"/>
              </a:rPr>
              <a:t>Osoba v hmotné nouzi</a:t>
            </a:r>
            <a:r>
              <a:rPr lang="cs-CZ" sz="1200" dirty="0">
                <a:solidFill>
                  <a:srgbClr val="000000"/>
                </a:solidFill>
                <a:effectLst/>
                <a:latin typeface="+mj-lt"/>
                <a:ea typeface="Times New Roman" panose="02020603050405020304" pitchFamily="18" charset="0"/>
              </a:rPr>
              <a:t> </a:t>
            </a:r>
            <a:endParaRPr lang="cs-CZ" sz="1200" dirty="0">
              <a:effectLst/>
              <a:latin typeface="+mj-lt"/>
              <a:ea typeface="Times New Roman" panose="02020603050405020304" pitchFamily="18" charset="0"/>
            </a:endParaRPr>
          </a:p>
          <a:p>
            <a:pPr marL="342900" lvl="0" indent="-342900">
              <a:buFont typeface="Calibri" panose="020F0502020204030204" pitchFamily="34" charset="0"/>
              <a:buChar char="-"/>
            </a:pPr>
            <a:r>
              <a:rPr lang="cs-CZ" sz="1200" dirty="0">
                <a:solidFill>
                  <a:srgbClr val="000000"/>
                </a:solidFill>
                <a:effectLst/>
                <a:latin typeface="+mj-lt"/>
                <a:ea typeface="Calibri" panose="020F0502020204030204" pitchFamily="34" charset="0"/>
              </a:rPr>
              <a:t>Osoba či rodina nemá dostatečné příjmy a její celkové sociální a majetkové poměry neumožňují uspokojení základních životních potřeb na úrovni ještě přijatelné pro společnost.</a:t>
            </a:r>
            <a:endParaRPr lang="cs-CZ" sz="1200" dirty="0">
              <a:effectLst/>
              <a:latin typeface="+mj-lt"/>
              <a:ea typeface="Calibri" panose="020F0502020204030204" pitchFamily="34" charset="0"/>
            </a:endParaRPr>
          </a:p>
          <a:p>
            <a:pPr marL="342900" lvl="0" indent="-342900">
              <a:buFont typeface="Calibri" panose="020F0502020204030204" pitchFamily="34" charset="0"/>
              <a:buChar char="-"/>
            </a:pPr>
            <a:r>
              <a:rPr lang="cs-CZ" sz="1200" dirty="0">
                <a:solidFill>
                  <a:srgbClr val="000000"/>
                </a:solidFill>
                <a:effectLst/>
                <a:latin typeface="+mj-lt"/>
                <a:ea typeface="Calibri" panose="020F0502020204030204" pitchFamily="34" charset="0"/>
              </a:rPr>
              <a:t>Současně si tyto příjmy nemůže z objektivních důvodů zvýšit (uplatněním nároků a pohledávek, prodejem nebo využitím majetku) a vyřešit tak svoji nelehkou situaci vlastním přičiněním. </a:t>
            </a:r>
            <a:endParaRPr lang="cs-CZ" sz="1200" dirty="0">
              <a:effectLst/>
              <a:latin typeface="+mj-lt"/>
              <a:ea typeface="Calibri" panose="020F0502020204030204" pitchFamily="34" charset="0"/>
            </a:endParaRPr>
          </a:p>
          <a:p>
            <a:pPr lvl="0">
              <a:spcBef>
                <a:spcPts val="500"/>
              </a:spcBef>
              <a:buClr>
                <a:srgbClr val="000000"/>
              </a:buClr>
            </a:pPr>
            <a:endParaRPr lang="cs-CZ" sz="1200" dirty="0">
              <a:effectLst/>
              <a:latin typeface="+mj-lt"/>
              <a:ea typeface="Calibri" panose="020F0502020204030204" pitchFamily="34" charset="0"/>
            </a:endParaRPr>
          </a:p>
          <a:p>
            <a:pPr lvl="0">
              <a:spcBef>
                <a:spcPts val="500"/>
              </a:spcBef>
              <a:buClr>
                <a:srgbClr val="000000"/>
              </a:buClr>
            </a:pPr>
            <a:endParaRPr lang="cs-CZ" sz="1800" dirty="0">
              <a:effectLst/>
              <a:latin typeface="Times New Roman" panose="02020603050405020304" pitchFamily="18" charset="0"/>
              <a:ea typeface="Calibri" panose="020F0502020204030204" pitchFamily="34" charset="0"/>
            </a:endParaRPr>
          </a:p>
        </p:txBody>
      </p:sp>
      <p:sp>
        <p:nvSpPr>
          <p:cNvPr id="5" name="TextovéPole 4">
            <a:extLst>
              <a:ext uri="{FF2B5EF4-FFF2-40B4-BE49-F238E27FC236}">
                <a16:creationId xmlns:a16="http://schemas.microsoft.com/office/drawing/2014/main" id="{893AD488-F667-67BC-1615-7F04726A8DE3}"/>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3EC152FD-D377-F584-F475-06D0CB909EE0}"/>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685C68F8-60A3-A1B3-CB0A-53807DD4439D}"/>
              </a:ext>
            </a:extLst>
          </p:cNvPr>
          <p:cNvSpPr txBox="1"/>
          <p:nvPr/>
        </p:nvSpPr>
        <p:spPr>
          <a:xfrm>
            <a:off x="2590800" y="4279001"/>
            <a:ext cx="4572000" cy="369332"/>
          </a:xfrm>
          <a:prstGeom prst="rect">
            <a:avLst/>
          </a:prstGeom>
          <a:noFill/>
        </p:spPr>
        <p:txBody>
          <a:bodyPr wrap="square">
            <a:spAutoFit/>
          </a:bodyPr>
          <a:lstStyle/>
          <a:p>
            <a:endParaRPr lang="cs-CZ" dirty="0"/>
          </a:p>
        </p:txBody>
      </p:sp>
    </p:spTree>
    <p:extLst>
      <p:ext uri="{BB962C8B-B14F-4D97-AF65-F5344CB8AC3E}">
        <p14:creationId xmlns:p14="http://schemas.microsoft.com/office/powerpoint/2010/main" val="12470843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F1672-A99A-3C8C-1777-DEEF7924720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8AB43FB-282F-0C3F-955C-7B2A85CF1AC7}"/>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pomoc v hmotné nouzi</a:t>
            </a:r>
          </a:p>
        </p:txBody>
      </p:sp>
      <p:sp>
        <p:nvSpPr>
          <p:cNvPr id="3" name="Zástupný symbol pro obsah 2">
            <a:extLst>
              <a:ext uri="{FF2B5EF4-FFF2-40B4-BE49-F238E27FC236}">
                <a16:creationId xmlns:a16="http://schemas.microsoft.com/office/drawing/2014/main" id="{864A744F-EAF2-FCFA-1DED-1DC8B1253B19}"/>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990F3370-D574-1793-6203-E1599C3FCA07}"/>
              </a:ext>
            </a:extLst>
          </p:cNvPr>
          <p:cNvSpPr txBox="1"/>
          <p:nvPr/>
        </p:nvSpPr>
        <p:spPr>
          <a:xfrm>
            <a:off x="479684" y="1069944"/>
            <a:ext cx="7135318" cy="4006225"/>
          </a:xfrm>
          <a:prstGeom prst="rect">
            <a:avLst/>
          </a:prstGeom>
          <a:noFill/>
        </p:spPr>
        <p:txBody>
          <a:bodyPr wrap="square" rtlCol="0">
            <a:spAutoFit/>
          </a:bodyPr>
          <a:lstStyle/>
          <a:p>
            <a:r>
              <a:rPr lang="cs-CZ" sz="1200" b="1" dirty="0">
                <a:solidFill>
                  <a:srgbClr val="000000"/>
                </a:solidFill>
                <a:effectLst/>
                <a:latin typeface="+mj-lt"/>
                <a:ea typeface="Times New Roman" panose="02020603050405020304" pitchFamily="18" charset="0"/>
              </a:rPr>
              <a:t>Příspěvek na živobytí</a:t>
            </a:r>
            <a:endParaRPr lang="cs-CZ" sz="1200" dirty="0">
              <a:effectLst/>
              <a:latin typeface="+mj-lt"/>
              <a:ea typeface="Times New Roman" panose="02020603050405020304" pitchFamily="18" charset="0"/>
            </a:endParaRPr>
          </a:p>
          <a:p>
            <a:pPr marL="342900" lvl="0" indent="-342900">
              <a:buClr>
                <a:srgbClr val="000000"/>
              </a:buClr>
              <a:buFont typeface="Calibri" panose="020F0502020204030204" pitchFamily="34" charset="0"/>
              <a:buChar char="-"/>
            </a:pPr>
            <a:r>
              <a:rPr lang="cs-CZ" sz="1200" dirty="0">
                <a:solidFill>
                  <a:srgbClr val="000000"/>
                </a:solidFill>
                <a:effectLst/>
                <a:latin typeface="+mj-lt"/>
                <a:ea typeface="Calibri" panose="020F0502020204030204" pitchFamily="34" charset="0"/>
              </a:rPr>
              <a:t>základní dávkou pomoci v hmotné nouzi, která pomáhá osobě či společně posuzovaným osobám při nedostatečném příjmu</a:t>
            </a:r>
            <a:endParaRPr lang="cs-CZ" sz="1200" dirty="0">
              <a:effectLst/>
              <a:latin typeface="+mj-lt"/>
              <a:ea typeface="Calibri" panose="020F0502020204030204" pitchFamily="34" charset="0"/>
            </a:endParaRPr>
          </a:p>
          <a:p>
            <a:pPr marL="342900" lvl="0" indent="-342900">
              <a:buClr>
                <a:srgbClr val="000000"/>
              </a:buClr>
              <a:buFont typeface="Calibri" panose="020F0502020204030204" pitchFamily="34" charset="0"/>
              <a:buChar char="-"/>
            </a:pPr>
            <a:r>
              <a:rPr lang="cs-CZ" sz="1200" dirty="0">
                <a:solidFill>
                  <a:srgbClr val="000000"/>
                </a:solidFill>
                <a:effectLst/>
                <a:latin typeface="+mj-lt"/>
                <a:ea typeface="Calibri" panose="020F0502020204030204" pitchFamily="34" charset="0"/>
              </a:rPr>
              <a:t>Nárok na příspěvek na živobytí vzniká osobě či rodině, pokud </a:t>
            </a:r>
            <a:r>
              <a:rPr lang="cs-CZ" sz="1200" b="1" i="1" dirty="0">
                <a:solidFill>
                  <a:srgbClr val="000000"/>
                </a:solidFill>
                <a:effectLst/>
                <a:latin typeface="+mj-lt"/>
                <a:ea typeface="Calibri" panose="020F0502020204030204" pitchFamily="34" charset="0"/>
              </a:rPr>
              <a:t>po odečtení přiměřených nákladů na bydlení nedosahuje příjem osoby či rodiny částky živobytí</a:t>
            </a:r>
            <a:endParaRPr lang="cs-CZ" sz="1200" dirty="0">
              <a:effectLst/>
              <a:latin typeface="+mj-lt"/>
              <a:ea typeface="Calibri" panose="020F0502020204030204" pitchFamily="34" charset="0"/>
            </a:endParaRPr>
          </a:p>
          <a:p>
            <a:pPr marL="342900" lvl="0" indent="-342900">
              <a:buClr>
                <a:srgbClr val="000000"/>
              </a:buClr>
              <a:buFont typeface="Calibri" panose="020F0502020204030204" pitchFamily="34" charset="0"/>
              <a:buChar char="-"/>
            </a:pPr>
            <a:r>
              <a:rPr lang="cs-CZ" sz="1200" dirty="0">
                <a:solidFill>
                  <a:srgbClr val="000000"/>
                </a:solidFill>
                <a:effectLst/>
                <a:latin typeface="+mj-lt"/>
                <a:ea typeface="Calibri" panose="020F0502020204030204" pitchFamily="34" charset="0"/>
              </a:rPr>
              <a:t>pokud lze důvodně předpokládat, že se jedná pouze o přechodný stav hmotné nouze, poskytne se příspěvek s tím, že osoba je povinna vrátit příspěvek nebo jeho část</a:t>
            </a:r>
            <a:endParaRPr lang="cs-CZ" sz="1200" dirty="0">
              <a:effectLst/>
              <a:latin typeface="+mj-lt"/>
              <a:ea typeface="Calibri" panose="020F0502020204030204" pitchFamily="34" charset="0"/>
            </a:endParaRPr>
          </a:p>
          <a:p>
            <a:pPr marL="342900" lvl="0" indent="-342900">
              <a:buClr>
                <a:srgbClr val="000000"/>
              </a:buClr>
              <a:buFont typeface="Calibri" panose="020F0502020204030204" pitchFamily="34" charset="0"/>
              <a:buChar char="-"/>
            </a:pPr>
            <a:r>
              <a:rPr lang="cs-CZ" sz="1200" u="sng" dirty="0">
                <a:solidFill>
                  <a:srgbClr val="000000"/>
                </a:solidFill>
                <a:effectLst/>
                <a:latin typeface="+mj-lt"/>
                <a:ea typeface="Calibri" panose="020F0502020204030204" pitchFamily="34" charset="0"/>
              </a:rPr>
              <a:t>Výše příspěvku</a:t>
            </a:r>
            <a:endParaRPr lang="cs-CZ" sz="1200" dirty="0">
              <a:effectLst/>
              <a:latin typeface="+mj-lt"/>
              <a:ea typeface="Calibri" panose="020F0502020204030204" pitchFamily="34" charset="0"/>
            </a:endParaRPr>
          </a:p>
          <a:p>
            <a:pPr marL="742950" lvl="1" indent="-285750">
              <a:buFont typeface="Courier New" panose="02070309020205020404" pitchFamily="49" charset="0"/>
              <a:buChar char="o"/>
            </a:pPr>
            <a:r>
              <a:rPr lang="cs-CZ" sz="1200" dirty="0">
                <a:solidFill>
                  <a:srgbClr val="000000"/>
                </a:solidFill>
                <a:effectLst/>
                <a:latin typeface="+mj-lt"/>
                <a:ea typeface="Times New Roman" panose="02020603050405020304" pitchFamily="18" charset="0"/>
              </a:rPr>
              <a:t>za kalendářní měsíc rozdíl mezi</a:t>
            </a:r>
            <a:endParaRPr lang="cs-CZ" sz="1200" dirty="0">
              <a:effectLst/>
              <a:latin typeface="+mj-lt"/>
              <a:ea typeface="Times New Roman" panose="02020603050405020304" pitchFamily="18" charset="0"/>
            </a:endParaRPr>
          </a:p>
          <a:p>
            <a:pPr marL="1143000" lvl="2" indent="-228600">
              <a:buFont typeface="Wingdings" pitchFamily="2" charset="2"/>
              <a:buChar char=""/>
            </a:pPr>
            <a:r>
              <a:rPr lang="cs-CZ" sz="1200" dirty="0">
                <a:solidFill>
                  <a:srgbClr val="000000"/>
                </a:solidFill>
                <a:effectLst/>
                <a:latin typeface="+mj-lt"/>
                <a:ea typeface="Times New Roman" panose="02020603050405020304" pitchFamily="18" charset="0"/>
              </a:rPr>
              <a:t>částkou živobytí osoby a příjmem osoby, není-li společně posuzována s jinými osobami </a:t>
            </a:r>
            <a:endParaRPr lang="cs-CZ" sz="1200" dirty="0">
              <a:effectLst/>
              <a:latin typeface="+mj-lt"/>
              <a:ea typeface="Times New Roman" panose="02020603050405020304" pitchFamily="18" charset="0"/>
            </a:endParaRPr>
          </a:p>
          <a:p>
            <a:pPr marL="1143000" lvl="2" indent="-228600">
              <a:buFont typeface="Wingdings" pitchFamily="2" charset="2"/>
              <a:buChar char=""/>
            </a:pPr>
            <a:r>
              <a:rPr lang="cs-CZ" sz="1200" dirty="0">
                <a:solidFill>
                  <a:srgbClr val="000000"/>
                </a:solidFill>
                <a:effectLst/>
                <a:latin typeface="+mj-lt"/>
                <a:ea typeface="Times New Roman" panose="02020603050405020304" pitchFamily="18" charset="0"/>
              </a:rPr>
              <a:t>částkou živobytí společně posuzovaných osob a příjmem společně posuzovaných osob</a:t>
            </a:r>
            <a:endParaRPr lang="cs-CZ" sz="1200" dirty="0">
              <a:effectLst/>
              <a:latin typeface="+mj-lt"/>
              <a:ea typeface="Times New Roman" panose="02020603050405020304" pitchFamily="18" charset="0"/>
            </a:endParaRPr>
          </a:p>
          <a:p>
            <a:pPr marL="342900" lvl="0" indent="-342900">
              <a:buClr>
                <a:srgbClr val="000000"/>
              </a:buClr>
              <a:buFont typeface="Calibri" panose="020F0502020204030204" pitchFamily="34" charset="0"/>
              <a:buChar char="-"/>
            </a:pPr>
            <a:r>
              <a:rPr lang="cs-CZ" sz="1200" u="sng" dirty="0">
                <a:solidFill>
                  <a:srgbClr val="000000"/>
                </a:solidFill>
                <a:effectLst/>
                <a:latin typeface="+mj-lt"/>
                <a:ea typeface="Calibri" panose="020F0502020204030204" pitchFamily="34" charset="0"/>
              </a:rPr>
              <a:t>Částka živobytí</a:t>
            </a:r>
            <a:r>
              <a:rPr lang="cs-CZ" sz="1200" dirty="0">
                <a:solidFill>
                  <a:srgbClr val="000000"/>
                </a:solidFill>
                <a:effectLst/>
                <a:latin typeface="+mj-lt"/>
                <a:ea typeface="Calibri" panose="020F0502020204030204" pitchFamily="34" charset="0"/>
              </a:rPr>
              <a:t> je stanovena pro každou osobu individuálně, a to na základě hodnocení její snahy a možností</a:t>
            </a:r>
            <a:endParaRPr lang="cs-CZ" sz="1200" dirty="0">
              <a:effectLst/>
              <a:latin typeface="+mj-lt"/>
              <a:ea typeface="Calibri" panose="020F0502020204030204" pitchFamily="34" charset="0"/>
            </a:endParaRPr>
          </a:p>
          <a:p>
            <a:pPr marL="742950" lvl="1" indent="-285750">
              <a:buFont typeface="Courier New" panose="02070309020205020404" pitchFamily="49" charset="0"/>
              <a:buChar char="o"/>
            </a:pPr>
            <a:r>
              <a:rPr lang="cs-CZ" sz="1200" dirty="0">
                <a:solidFill>
                  <a:srgbClr val="000000"/>
                </a:solidFill>
                <a:effectLst/>
                <a:latin typeface="+mj-lt"/>
                <a:ea typeface="Times New Roman" panose="02020603050405020304" pitchFamily="18" charset="0"/>
              </a:rPr>
              <a:t>hodnotí se především možnost zvýšení příjmu vlastní prací, řádným uplatněním nároků a pohledávek, prodejem nebo jiným využitím majetku</a:t>
            </a:r>
            <a:endParaRPr lang="cs-CZ" sz="1200" dirty="0">
              <a:effectLst/>
              <a:latin typeface="+mj-lt"/>
              <a:ea typeface="Times New Roman" panose="02020603050405020304" pitchFamily="18" charset="0"/>
            </a:endParaRPr>
          </a:p>
          <a:p>
            <a:pPr marL="742950" lvl="1" indent="-285750">
              <a:buFont typeface="Courier New" panose="02070309020205020404" pitchFamily="49" charset="0"/>
              <a:buChar char="o"/>
            </a:pPr>
            <a:r>
              <a:rPr lang="cs-CZ" sz="1200" dirty="0">
                <a:solidFill>
                  <a:srgbClr val="000000"/>
                </a:solidFill>
                <a:effectLst/>
                <a:latin typeface="+mj-lt"/>
                <a:ea typeface="Times New Roman" panose="02020603050405020304" pitchFamily="18" charset="0"/>
              </a:rPr>
              <a:t>pro stanovení živobytí rodiny se jednotlivé částky živobytí osob sčítají </a:t>
            </a:r>
            <a:endParaRPr lang="cs-CZ" sz="1200" dirty="0">
              <a:effectLst/>
              <a:latin typeface="+mj-lt"/>
              <a:ea typeface="Times New Roman" panose="02020603050405020304" pitchFamily="18" charset="0"/>
            </a:endParaRPr>
          </a:p>
          <a:p>
            <a:pPr marL="742950" lvl="1" indent="-285750">
              <a:buFont typeface="Courier New" panose="02070309020205020404" pitchFamily="49" charset="0"/>
              <a:buChar char="o"/>
            </a:pPr>
            <a:r>
              <a:rPr lang="cs-CZ" sz="1200" dirty="0">
                <a:solidFill>
                  <a:srgbClr val="000000"/>
                </a:solidFill>
                <a:effectLst/>
                <a:latin typeface="+mj-lt"/>
                <a:ea typeface="Times New Roman" panose="02020603050405020304" pitchFamily="18" charset="0"/>
              </a:rPr>
              <a:t>odvíjí se od částek existenčního a životního minima</a:t>
            </a:r>
            <a:endParaRPr lang="cs-CZ" sz="1200" dirty="0">
              <a:effectLst/>
              <a:latin typeface="+mj-lt"/>
              <a:ea typeface="Times New Roman" panose="02020603050405020304" pitchFamily="18" charset="0"/>
            </a:endParaRPr>
          </a:p>
          <a:p>
            <a:pPr marL="742950" lvl="1" indent="-285750">
              <a:buFont typeface="Courier New" panose="02070309020205020404" pitchFamily="49" charset="0"/>
              <a:buChar char="o"/>
            </a:pPr>
            <a:r>
              <a:rPr lang="cs-CZ" sz="1200" dirty="0">
                <a:solidFill>
                  <a:srgbClr val="000000"/>
                </a:solidFill>
                <a:effectLst/>
                <a:latin typeface="+mj-lt"/>
                <a:ea typeface="Times New Roman" panose="02020603050405020304" pitchFamily="18" charset="0"/>
              </a:rPr>
              <a:t>zvyšuje se, pokud zdravotní stav osoby vyžaduje podle doporučení příslušného odborného lékaře zvýšené náklady na dietní stravování</a:t>
            </a:r>
            <a:endParaRPr lang="cs-CZ" sz="1200" dirty="0">
              <a:effectLst/>
              <a:latin typeface="+mj-lt"/>
              <a:ea typeface="Times New Roman" panose="02020603050405020304" pitchFamily="18" charset="0"/>
            </a:endParaRPr>
          </a:p>
          <a:p>
            <a:pPr lvl="0">
              <a:spcBef>
                <a:spcPts val="500"/>
              </a:spcBef>
              <a:buClr>
                <a:srgbClr val="000000"/>
              </a:buClr>
            </a:pPr>
            <a:endParaRPr lang="cs-CZ" sz="1200" dirty="0">
              <a:effectLst/>
              <a:latin typeface="+mj-lt"/>
              <a:ea typeface="Calibri" panose="020F0502020204030204" pitchFamily="34" charset="0"/>
            </a:endParaRPr>
          </a:p>
          <a:p>
            <a:pPr lvl="0">
              <a:spcBef>
                <a:spcPts val="500"/>
              </a:spcBef>
              <a:buClr>
                <a:srgbClr val="000000"/>
              </a:buClr>
            </a:pPr>
            <a:endParaRPr lang="cs-CZ" sz="1800" dirty="0">
              <a:effectLst/>
              <a:latin typeface="Times New Roman" panose="02020603050405020304" pitchFamily="18" charset="0"/>
              <a:ea typeface="Calibri" panose="020F0502020204030204" pitchFamily="34" charset="0"/>
            </a:endParaRPr>
          </a:p>
        </p:txBody>
      </p:sp>
      <p:sp>
        <p:nvSpPr>
          <p:cNvPr id="5" name="TextovéPole 4">
            <a:extLst>
              <a:ext uri="{FF2B5EF4-FFF2-40B4-BE49-F238E27FC236}">
                <a16:creationId xmlns:a16="http://schemas.microsoft.com/office/drawing/2014/main" id="{A21AE3AF-9B1B-DD5D-A865-5D33262F7ADC}"/>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C4DB9FF9-5250-B0CF-3B53-5307CB6BEB0F}"/>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6127130B-16E8-4AEE-EF9B-6CA4EE46922B}"/>
              </a:ext>
            </a:extLst>
          </p:cNvPr>
          <p:cNvSpPr txBox="1"/>
          <p:nvPr/>
        </p:nvSpPr>
        <p:spPr>
          <a:xfrm>
            <a:off x="2590800" y="4279001"/>
            <a:ext cx="4572000" cy="369332"/>
          </a:xfrm>
          <a:prstGeom prst="rect">
            <a:avLst/>
          </a:prstGeom>
          <a:noFill/>
        </p:spPr>
        <p:txBody>
          <a:bodyPr wrap="square">
            <a:spAutoFit/>
          </a:bodyPr>
          <a:lstStyle/>
          <a:p>
            <a:endParaRPr lang="cs-CZ" dirty="0"/>
          </a:p>
        </p:txBody>
      </p:sp>
    </p:spTree>
    <p:extLst>
      <p:ext uri="{BB962C8B-B14F-4D97-AF65-F5344CB8AC3E}">
        <p14:creationId xmlns:p14="http://schemas.microsoft.com/office/powerpoint/2010/main" val="3075154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3F0C3B-0400-A176-CFC6-914B13B3159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1E2CFA5-0AB3-7E82-EC56-463A1FE243C1}"/>
              </a:ext>
            </a:extLst>
          </p:cNvPr>
          <p:cNvSpPr txBox="1">
            <a:spLocks noGrp="1"/>
          </p:cNvSpPr>
          <p:nvPr>
            <p:ph type="title" idx="4294967295"/>
          </p:nvPr>
        </p:nvSpPr>
        <p:spPr/>
        <p:txBody>
          <a:bodyPr/>
          <a:lstStyle/>
          <a:p>
            <a:pPr lvl="0"/>
            <a:r>
              <a:rPr lang="cs-CZ" sz="2000" b="1" dirty="0">
                <a:latin typeface="+mj-lt"/>
                <a:cs typeface="Arial" pitchFamily="2"/>
              </a:rPr>
              <a:t>Pojem </a:t>
            </a:r>
            <a:r>
              <a:rPr lang="cs-CZ" sz="2000" b="1" dirty="0" err="1">
                <a:latin typeface="+mj-lt"/>
                <a:cs typeface="Arial" pitchFamily="2"/>
              </a:rPr>
              <a:t>Welfare</a:t>
            </a:r>
            <a:r>
              <a:rPr lang="cs-CZ" sz="2000" b="1" dirty="0">
                <a:latin typeface="+mj-lt"/>
                <a:cs typeface="Arial" pitchFamily="2"/>
              </a:rPr>
              <a:t> </a:t>
            </a:r>
            <a:r>
              <a:rPr lang="cs-CZ" sz="2000" b="1" dirty="0" err="1">
                <a:latin typeface="+mj-lt"/>
                <a:cs typeface="Arial" pitchFamily="2"/>
              </a:rPr>
              <a:t>State</a:t>
            </a:r>
            <a:r>
              <a:rPr lang="cs-CZ" sz="2000" b="1" dirty="0">
                <a:latin typeface="+mj-lt"/>
                <a:cs typeface="Arial" pitchFamily="2"/>
              </a:rPr>
              <a:t> a jeho vývoj</a:t>
            </a:r>
          </a:p>
        </p:txBody>
      </p:sp>
      <p:sp>
        <p:nvSpPr>
          <p:cNvPr id="3" name="Zástupný symbol pro obsah 2">
            <a:extLst>
              <a:ext uri="{FF2B5EF4-FFF2-40B4-BE49-F238E27FC236}">
                <a16:creationId xmlns:a16="http://schemas.microsoft.com/office/drawing/2014/main" id="{DD79FA55-7300-5981-9C43-E0D947DCC73F}"/>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A5DB4604-9B73-89AF-14D6-83AE5B84DFF6}"/>
              </a:ext>
            </a:extLst>
          </p:cNvPr>
          <p:cNvSpPr txBox="1"/>
          <p:nvPr/>
        </p:nvSpPr>
        <p:spPr>
          <a:xfrm>
            <a:off x="479685" y="1034320"/>
            <a:ext cx="7135318" cy="2739211"/>
          </a:xfrm>
          <a:prstGeom prst="rect">
            <a:avLst/>
          </a:prstGeom>
          <a:noFill/>
        </p:spPr>
        <p:txBody>
          <a:bodyPr wrap="square" rtlCol="0">
            <a:spAutoFit/>
          </a:bodyPr>
          <a:lstStyle/>
          <a:p>
            <a:r>
              <a:rPr lang="cs-CZ" sz="1400" dirty="0"/>
              <a:t>Pojem „</a:t>
            </a:r>
            <a:r>
              <a:rPr lang="cs-CZ" sz="1400" dirty="0" err="1"/>
              <a:t>Welfare</a:t>
            </a:r>
            <a:r>
              <a:rPr lang="cs-CZ" sz="1400" dirty="0"/>
              <a:t> </a:t>
            </a:r>
            <a:r>
              <a:rPr lang="cs-CZ" sz="1400" dirty="0" err="1"/>
              <a:t>state</a:t>
            </a:r>
            <a:r>
              <a:rPr lang="cs-CZ" sz="1400" dirty="0"/>
              <a:t>“</a:t>
            </a:r>
          </a:p>
          <a:p>
            <a:endParaRPr lang="cs-CZ" sz="1400" dirty="0"/>
          </a:p>
          <a:p>
            <a:r>
              <a:rPr lang="cs-CZ" dirty="0"/>
              <a:t>Postupně začal být pojem </a:t>
            </a:r>
            <a:r>
              <a:rPr lang="cs-CZ" dirty="0" err="1"/>
              <a:t>Welfare</a:t>
            </a:r>
            <a:r>
              <a:rPr lang="cs-CZ" dirty="0"/>
              <a:t> </a:t>
            </a:r>
            <a:r>
              <a:rPr lang="cs-CZ" dirty="0" err="1"/>
              <a:t>State</a:t>
            </a:r>
            <a:r>
              <a:rPr lang="cs-CZ" dirty="0"/>
              <a:t>/</a:t>
            </a:r>
            <a:r>
              <a:rPr lang="cs-CZ" dirty="0" err="1"/>
              <a:t>Sozialstaat</a:t>
            </a:r>
            <a:r>
              <a:rPr lang="cs-CZ" dirty="0"/>
              <a:t> asociován jako předpoklad dlouhodobé demokratické udržitelnosti. </a:t>
            </a:r>
          </a:p>
          <a:p>
            <a:endParaRPr lang="cs-CZ" dirty="0"/>
          </a:p>
          <a:p>
            <a:r>
              <a:rPr lang="cs-CZ" dirty="0"/>
              <a:t>Julius </a:t>
            </a:r>
            <a:r>
              <a:rPr lang="cs-CZ" dirty="0" err="1"/>
              <a:t>Ofner</a:t>
            </a:r>
            <a:r>
              <a:rPr lang="cs-CZ" dirty="0"/>
              <a:t> (1894: </a:t>
            </a:r>
            <a:r>
              <a:rPr lang="cs-CZ" dirty="0" err="1"/>
              <a:t>Studien</a:t>
            </a:r>
            <a:r>
              <a:rPr lang="cs-CZ" dirty="0"/>
              <a:t> </a:t>
            </a:r>
            <a:r>
              <a:rPr lang="cs-CZ" dirty="0" err="1"/>
              <a:t>sozialer</a:t>
            </a:r>
            <a:r>
              <a:rPr lang="cs-CZ" dirty="0"/>
              <a:t> </a:t>
            </a:r>
            <a:r>
              <a:rPr lang="cs-CZ" dirty="0" err="1"/>
              <a:t>Jurisprudenz</a:t>
            </a:r>
            <a:r>
              <a:rPr lang="cs-CZ" dirty="0"/>
              <a:t>): Sociální stát je nezbytně související s demokratickým státem. </a:t>
            </a:r>
          </a:p>
          <a:p>
            <a:endParaRPr lang="cs-CZ" dirty="0"/>
          </a:p>
          <a:p>
            <a:endParaRPr lang="cs-CZ" dirty="0"/>
          </a:p>
          <a:p>
            <a:endParaRPr lang="cs-CZ" dirty="0"/>
          </a:p>
        </p:txBody>
      </p:sp>
    </p:spTree>
    <p:extLst>
      <p:ext uri="{BB962C8B-B14F-4D97-AF65-F5344CB8AC3E}">
        <p14:creationId xmlns:p14="http://schemas.microsoft.com/office/powerpoint/2010/main" val="33654931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F04944-76DE-27D6-64FD-6C61ED85E75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EC2610D-2008-1705-78E7-5D3438459AC9}"/>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pomoc v hmotné nouzi</a:t>
            </a:r>
          </a:p>
        </p:txBody>
      </p:sp>
      <p:sp>
        <p:nvSpPr>
          <p:cNvPr id="3" name="Zástupný symbol pro obsah 2">
            <a:extLst>
              <a:ext uri="{FF2B5EF4-FFF2-40B4-BE49-F238E27FC236}">
                <a16:creationId xmlns:a16="http://schemas.microsoft.com/office/drawing/2014/main" id="{A0B7152C-38E0-424E-FC23-C76B1481AEF5}"/>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6CEFCAD1-484D-4FB7-B0EB-FB6325925258}"/>
              </a:ext>
            </a:extLst>
          </p:cNvPr>
          <p:cNvSpPr txBox="1"/>
          <p:nvPr/>
        </p:nvSpPr>
        <p:spPr>
          <a:xfrm>
            <a:off x="479684" y="862681"/>
            <a:ext cx="7135318" cy="3785652"/>
          </a:xfrm>
          <a:prstGeom prst="rect">
            <a:avLst/>
          </a:prstGeom>
          <a:noFill/>
        </p:spPr>
        <p:txBody>
          <a:bodyPr wrap="square" rtlCol="0">
            <a:spAutoFit/>
          </a:bodyPr>
          <a:lstStyle/>
          <a:p>
            <a:r>
              <a:rPr lang="cs-CZ" sz="1200" b="1" dirty="0">
                <a:solidFill>
                  <a:srgbClr val="000000"/>
                </a:solidFill>
                <a:effectLst/>
                <a:latin typeface="+mj-lt"/>
                <a:ea typeface="Times New Roman" panose="02020603050405020304" pitchFamily="18" charset="0"/>
              </a:rPr>
              <a:t>Doplatek na bydlení – zákon č. 111/2006 Sb., o pomoci v hmotné nouzi</a:t>
            </a:r>
            <a:endParaRPr lang="cs-CZ" sz="1200" dirty="0">
              <a:effectLst/>
              <a:latin typeface="+mj-lt"/>
              <a:ea typeface="Times New Roman" panose="02020603050405020304" pitchFamily="18" charset="0"/>
            </a:endParaRPr>
          </a:p>
          <a:p>
            <a:pPr marL="342900" lvl="0" indent="-342900">
              <a:buClr>
                <a:srgbClr val="000000"/>
              </a:buClr>
              <a:buFont typeface="Calibri" panose="020F0502020204030204" pitchFamily="34" charset="0"/>
              <a:buChar char="-"/>
            </a:pPr>
            <a:r>
              <a:rPr lang="cs-CZ" sz="1200" dirty="0">
                <a:solidFill>
                  <a:srgbClr val="000000"/>
                </a:solidFill>
                <a:effectLst/>
                <a:latin typeface="+mj-lt"/>
                <a:ea typeface="Calibri" panose="020F0502020204030204" pitchFamily="34" charset="0"/>
              </a:rPr>
              <a:t>řeší nedostatek příjmu k uhrazení nákladů na bydlení tam, kde nestačí vlastní příjmy osoby či rodiny včetně příspěvku na bydlení ze systému státní sociální podpory (</a:t>
            </a:r>
            <a:r>
              <a:rPr lang="cs-CZ" sz="1200" dirty="0" err="1">
                <a:solidFill>
                  <a:srgbClr val="000000"/>
                </a:solidFill>
                <a:effectLst/>
                <a:latin typeface="+mj-lt"/>
                <a:ea typeface="Calibri" panose="020F0502020204030204" pitchFamily="34" charset="0"/>
              </a:rPr>
              <a:t>PnB</a:t>
            </a:r>
            <a:r>
              <a:rPr lang="cs-CZ" sz="1200" dirty="0">
                <a:solidFill>
                  <a:srgbClr val="000000"/>
                </a:solidFill>
                <a:effectLst/>
                <a:latin typeface="+mj-lt"/>
                <a:ea typeface="Calibri" panose="020F0502020204030204" pitchFamily="34" charset="0"/>
              </a:rPr>
              <a:t>)</a:t>
            </a:r>
            <a:endParaRPr lang="cs-CZ" sz="1200" dirty="0">
              <a:effectLst/>
              <a:latin typeface="+mj-lt"/>
              <a:ea typeface="Calibri" panose="020F0502020204030204" pitchFamily="34" charset="0"/>
            </a:endParaRPr>
          </a:p>
          <a:p>
            <a:pPr marL="742950" lvl="1" indent="-285750">
              <a:buFont typeface="Courier New" panose="02070309020205020404" pitchFamily="49" charset="0"/>
              <a:buChar char="o"/>
            </a:pPr>
            <a:r>
              <a:rPr lang="cs-CZ" sz="1200" dirty="0">
                <a:solidFill>
                  <a:srgbClr val="000000"/>
                </a:solidFill>
                <a:effectLst/>
                <a:latin typeface="+mj-lt"/>
                <a:ea typeface="Times New Roman" panose="02020603050405020304" pitchFamily="18" charset="0"/>
              </a:rPr>
              <a:t>příjem vlastníka bytu nebo jiné osoby, která užívá byt, zvýšený o vyplacený příspěvek na živobytí je nižší než částka živobytí osoby</a:t>
            </a:r>
            <a:endParaRPr lang="cs-CZ" sz="1200" dirty="0">
              <a:effectLst/>
              <a:latin typeface="+mj-lt"/>
              <a:ea typeface="Times New Roman" panose="02020603050405020304" pitchFamily="18" charset="0"/>
            </a:endParaRPr>
          </a:p>
          <a:p>
            <a:pPr marL="742950" lvl="1" indent="-285750">
              <a:buFont typeface="Courier New" panose="02070309020205020404" pitchFamily="49" charset="0"/>
              <a:buChar char="o"/>
            </a:pPr>
            <a:r>
              <a:rPr lang="cs-CZ" sz="1200" dirty="0">
                <a:solidFill>
                  <a:srgbClr val="000000"/>
                </a:solidFill>
                <a:effectLst/>
                <a:latin typeface="+mj-lt"/>
                <a:ea typeface="Times New Roman" panose="02020603050405020304" pitchFamily="18" charset="0"/>
              </a:rPr>
              <a:t>příjem společně posuzovaných osob zvýšený o vyplacený příspěvek na živobytí nižší než částka živobytí společně posuzovaných osob</a:t>
            </a:r>
          </a:p>
          <a:p>
            <a:pPr marL="742950" lvl="1" indent="-285750">
              <a:buFont typeface="Courier New" panose="02070309020205020404" pitchFamily="49" charset="0"/>
              <a:buChar char="o"/>
            </a:pPr>
            <a:r>
              <a:rPr lang="cs-CZ" sz="1200" dirty="0">
                <a:solidFill>
                  <a:srgbClr val="000000"/>
                </a:solidFill>
                <a:latin typeface="+mj-lt"/>
                <a:ea typeface="Times New Roman" panose="02020603050405020304" pitchFamily="18" charset="0"/>
              </a:rPr>
              <a:t>ž</a:t>
            </a:r>
            <a:r>
              <a:rPr lang="cs-CZ" sz="1200" dirty="0">
                <a:solidFill>
                  <a:srgbClr val="000000"/>
                </a:solidFill>
                <a:effectLst/>
                <a:latin typeface="+mj-lt"/>
                <a:ea typeface="Times New Roman" panose="02020603050405020304" pitchFamily="18" charset="0"/>
              </a:rPr>
              <a:t>adatel musí </a:t>
            </a:r>
            <a:r>
              <a:rPr lang="cs-CZ" sz="1200" dirty="0">
                <a:solidFill>
                  <a:srgbClr val="000000"/>
                </a:solidFill>
                <a:latin typeface="+mj-lt"/>
                <a:ea typeface="Times New Roman" panose="02020603050405020304" pitchFamily="18" charset="0"/>
              </a:rPr>
              <a:t>pobírat </a:t>
            </a:r>
            <a:r>
              <a:rPr lang="cs-CZ" sz="1200" dirty="0" err="1">
                <a:solidFill>
                  <a:srgbClr val="000000"/>
                </a:solidFill>
                <a:latin typeface="+mj-lt"/>
                <a:ea typeface="Times New Roman" panose="02020603050405020304" pitchFamily="18" charset="0"/>
              </a:rPr>
              <a:t>PnB</a:t>
            </a:r>
            <a:endParaRPr lang="cs-CZ" sz="1200" dirty="0">
              <a:solidFill>
                <a:srgbClr val="000000"/>
              </a:solidFill>
              <a:latin typeface="+mj-lt"/>
              <a:ea typeface="Times New Roman" panose="02020603050405020304" pitchFamily="18" charset="0"/>
            </a:endParaRPr>
          </a:p>
          <a:p>
            <a:pPr marL="742950" lvl="1" indent="-285750">
              <a:buFont typeface="Courier New" panose="02070309020205020404" pitchFamily="49" charset="0"/>
              <a:buChar char="o"/>
            </a:pPr>
            <a:r>
              <a:rPr lang="cs-CZ" sz="1200" dirty="0">
                <a:solidFill>
                  <a:srgbClr val="000000"/>
                </a:solidFill>
                <a:latin typeface="+mj-lt"/>
                <a:ea typeface="Times New Roman" panose="02020603050405020304" pitchFamily="18" charset="0"/>
              </a:rPr>
              <a:t>ž</a:t>
            </a:r>
            <a:r>
              <a:rPr lang="cs-CZ" sz="1200" dirty="0">
                <a:solidFill>
                  <a:srgbClr val="000000"/>
                </a:solidFill>
                <a:effectLst/>
                <a:latin typeface="+mj-lt"/>
                <a:ea typeface="Times New Roman" panose="02020603050405020304" pitchFamily="18" charset="0"/>
              </a:rPr>
              <a:t>ádá se na ÚP</a:t>
            </a:r>
            <a:endParaRPr lang="cs-CZ" sz="1200" dirty="0">
              <a:effectLst/>
              <a:latin typeface="+mj-lt"/>
              <a:ea typeface="Times New Roman" panose="02020603050405020304" pitchFamily="18" charset="0"/>
            </a:endParaRPr>
          </a:p>
          <a:p>
            <a:pPr marL="342900" lvl="0" indent="-342900">
              <a:buClr>
                <a:srgbClr val="000000"/>
              </a:buClr>
              <a:buFont typeface="Calibri" panose="020F0502020204030204" pitchFamily="34" charset="0"/>
              <a:buChar char="-"/>
            </a:pPr>
            <a:r>
              <a:rPr lang="cs-CZ" sz="1200" dirty="0">
                <a:solidFill>
                  <a:srgbClr val="000000"/>
                </a:solidFill>
                <a:effectLst/>
                <a:latin typeface="+mj-lt"/>
                <a:ea typeface="Calibri" panose="020F0502020204030204" pitchFamily="34" charset="0"/>
              </a:rPr>
              <a:t>dávka je poskytována vlastníku užívajícímu byt, nebo jiné osobě, která užívá byt na základě smlouvy, rozhodnutí, nebo jiného právního titulu</a:t>
            </a:r>
            <a:endParaRPr lang="cs-CZ" sz="1200" dirty="0">
              <a:effectLst/>
              <a:latin typeface="+mj-lt"/>
              <a:ea typeface="Calibri" panose="020F0502020204030204" pitchFamily="34" charset="0"/>
            </a:endParaRPr>
          </a:p>
          <a:p>
            <a:pPr marL="342900" lvl="0" indent="-342900">
              <a:buClr>
                <a:srgbClr val="000000"/>
              </a:buClr>
              <a:buFont typeface="Calibri" panose="020F0502020204030204" pitchFamily="34" charset="0"/>
              <a:buChar char="-"/>
            </a:pPr>
            <a:r>
              <a:rPr lang="cs-CZ" sz="1200" dirty="0">
                <a:solidFill>
                  <a:srgbClr val="000000"/>
                </a:solidFill>
                <a:effectLst/>
                <a:latin typeface="+mj-lt"/>
                <a:ea typeface="Calibri" panose="020F0502020204030204" pitchFamily="34" charset="0"/>
              </a:rPr>
              <a:t>lze také poskytnout vlastníku stavby pro individuální či rodinnou rekreaci, která splňuje zákonem dané stavebně technické standardy kvality bydlení</a:t>
            </a:r>
            <a:endParaRPr lang="cs-CZ" sz="1200" dirty="0">
              <a:effectLst/>
              <a:latin typeface="+mj-lt"/>
              <a:ea typeface="Calibri" panose="020F0502020204030204" pitchFamily="34" charset="0"/>
            </a:endParaRPr>
          </a:p>
          <a:p>
            <a:pPr marL="342900" lvl="0" indent="-342900">
              <a:buClr>
                <a:srgbClr val="000000"/>
              </a:buClr>
              <a:buFont typeface="Calibri" panose="020F0502020204030204" pitchFamily="34" charset="0"/>
              <a:buChar char="-"/>
            </a:pPr>
            <a:r>
              <a:rPr lang="cs-CZ" sz="1200" dirty="0">
                <a:solidFill>
                  <a:srgbClr val="000000"/>
                </a:solidFill>
                <a:effectLst/>
                <a:latin typeface="+mj-lt"/>
                <a:ea typeface="Calibri" panose="020F0502020204030204" pitchFamily="34" charset="0"/>
              </a:rPr>
              <a:t>podmínkou nároku na doplatek na bydlení je získání nároku na příspěvek na živobytí</a:t>
            </a:r>
            <a:endParaRPr lang="cs-CZ" sz="1200" dirty="0">
              <a:effectLst/>
              <a:latin typeface="+mj-lt"/>
              <a:ea typeface="Calibri" panose="020F0502020204030204" pitchFamily="34" charset="0"/>
            </a:endParaRPr>
          </a:p>
          <a:p>
            <a:pPr marL="342900" lvl="0" indent="-342900">
              <a:buClr>
                <a:srgbClr val="000000"/>
              </a:buClr>
              <a:buFont typeface="Calibri" panose="020F0502020204030204" pitchFamily="34" charset="0"/>
              <a:buChar char="-"/>
            </a:pPr>
            <a:r>
              <a:rPr lang="cs-CZ" sz="1200" dirty="0">
                <a:solidFill>
                  <a:srgbClr val="000000"/>
                </a:solidFill>
                <a:effectLst/>
                <a:latin typeface="+mj-lt"/>
                <a:ea typeface="Calibri" panose="020F0502020204030204" pitchFamily="34" charset="0"/>
              </a:rPr>
              <a:t>zákon umožňuje poskytnout doplatek na bydlení (s přihlédnutím k celkovým sociálním a majetkovým poměrům), i v případě, že příspěvek na živobytí nebyl přiznán z důvodu, že příjem osoby a společně posuzovaných osob přesáhl částku živobytí osoby a společně posuzovaných osob, ale nepřesáhl 1,3násobek částky živobytí osoby a společně posuzovaných osob</a:t>
            </a:r>
            <a:endParaRPr lang="cs-CZ" sz="1200" dirty="0">
              <a:effectLst/>
              <a:latin typeface="+mj-lt"/>
              <a:ea typeface="Calibri" panose="020F0502020204030204" pitchFamily="34" charset="0"/>
            </a:endParaRPr>
          </a:p>
          <a:p>
            <a:pPr marL="342900" lvl="0" indent="-342900">
              <a:buClr>
                <a:srgbClr val="000000"/>
              </a:buClr>
              <a:buFont typeface="Calibri" panose="020F0502020204030204" pitchFamily="34" charset="0"/>
              <a:buChar char="-"/>
            </a:pPr>
            <a:r>
              <a:rPr lang="cs-CZ" sz="1200" u="sng" dirty="0">
                <a:solidFill>
                  <a:srgbClr val="000000"/>
                </a:solidFill>
                <a:effectLst/>
                <a:latin typeface="+mj-lt"/>
                <a:ea typeface="Calibri" panose="020F0502020204030204" pitchFamily="34" charset="0"/>
              </a:rPr>
              <a:t>Výše doplatku</a:t>
            </a:r>
            <a:r>
              <a:rPr lang="cs-CZ" sz="1200" dirty="0">
                <a:solidFill>
                  <a:srgbClr val="000000"/>
                </a:solidFill>
                <a:effectLst/>
                <a:latin typeface="+mj-lt"/>
                <a:ea typeface="Calibri" panose="020F0502020204030204" pitchFamily="34" charset="0"/>
              </a:rPr>
              <a:t> na bydlení je stanovena tak, aby po zaplacení odůvodněných nákladů na bydlení (tj. nájmu, služeb s bydlením spojených a nákladů za dodávky energií) zůstala osobě či rodině částka živobytí</a:t>
            </a:r>
            <a:r>
              <a:rPr lang="cs-CZ" sz="1200" dirty="0">
                <a:effectLst/>
                <a:latin typeface="Times New Roman" panose="02020603050405020304" pitchFamily="18" charset="0"/>
                <a:ea typeface="Calibri" panose="020F0502020204030204" pitchFamily="34" charset="0"/>
              </a:rPr>
              <a:t> </a:t>
            </a:r>
          </a:p>
        </p:txBody>
      </p:sp>
      <p:sp>
        <p:nvSpPr>
          <p:cNvPr id="5" name="TextovéPole 4">
            <a:extLst>
              <a:ext uri="{FF2B5EF4-FFF2-40B4-BE49-F238E27FC236}">
                <a16:creationId xmlns:a16="http://schemas.microsoft.com/office/drawing/2014/main" id="{2B35EE6D-3415-46DD-D70D-3D26DF638398}"/>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1CB28B8F-A3D0-6BCB-E53D-37B9E4E69045}"/>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FEB720EB-F661-A1A5-4C91-F012059284AE}"/>
              </a:ext>
            </a:extLst>
          </p:cNvPr>
          <p:cNvSpPr txBox="1"/>
          <p:nvPr/>
        </p:nvSpPr>
        <p:spPr>
          <a:xfrm>
            <a:off x="2590800" y="4279001"/>
            <a:ext cx="4572000" cy="369332"/>
          </a:xfrm>
          <a:prstGeom prst="rect">
            <a:avLst/>
          </a:prstGeom>
          <a:noFill/>
        </p:spPr>
        <p:txBody>
          <a:bodyPr wrap="square">
            <a:spAutoFit/>
          </a:bodyPr>
          <a:lstStyle/>
          <a:p>
            <a:endParaRPr lang="cs-CZ" dirty="0"/>
          </a:p>
        </p:txBody>
      </p:sp>
    </p:spTree>
    <p:extLst>
      <p:ext uri="{BB962C8B-B14F-4D97-AF65-F5344CB8AC3E}">
        <p14:creationId xmlns:p14="http://schemas.microsoft.com/office/powerpoint/2010/main" val="42863913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7A938-DF0C-4172-343D-B6FE7BDC511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E97B2EFC-D97C-E3AA-73BC-7492E22B02D3}"/>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státní sociální podpora</a:t>
            </a:r>
          </a:p>
        </p:txBody>
      </p:sp>
      <p:sp>
        <p:nvSpPr>
          <p:cNvPr id="3" name="Zástupný symbol pro obsah 2">
            <a:extLst>
              <a:ext uri="{FF2B5EF4-FFF2-40B4-BE49-F238E27FC236}">
                <a16:creationId xmlns:a16="http://schemas.microsoft.com/office/drawing/2014/main" id="{167847B6-19AC-AD0B-714C-579D8787DDEF}"/>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2AC96A7B-6821-56B1-F55A-E6166F786A06}"/>
              </a:ext>
            </a:extLst>
          </p:cNvPr>
          <p:cNvSpPr txBox="1"/>
          <p:nvPr/>
        </p:nvSpPr>
        <p:spPr>
          <a:xfrm>
            <a:off x="479684" y="862681"/>
            <a:ext cx="7135318" cy="4506618"/>
          </a:xfrm>
          <a:prstGeom prst="rect">
            <a:avLst/>
          </a:prstGeom>
          <a:noFill/>
        </p:spPr>
        <p:txBody>
          <a:bodyPr wrap="square" rtlCol="0">
            <a:spAutoFit/>
          </a:bodyPr>
          <a:lstStyle/>
          <a:p>
            <a:pPr>
              <a:buNone/>
            </a:pPr>
            <a:r>
              <a:rPr lang="cs-CZ" sz="1100" dirty="0"/>
              <a:t>Státní sociální podpora = záchranná síť</a:t>
            </a:r>
          </a:p>
          <a:p>
            <a:pPr>
              <a:buNone/>
            </a:pPr>
            <a:endParaRPr lang="cs-CZ" sz="1100" dirty="0"/>
          </a:p>
          <a:p>
            <a:pPr marL="171450" indent="-171450">
              <a:buFontTx/>
              <a:buChar char="-"/>
            </a:pPr>
            <a:r>
              <a:rPr lang="cs-CZ" sz="1100" dirty="0"/>
              <a:t>Zákon č. 117/1995 Sb., o státní sociální podpoře</a:t>
            </a:r>
          </a:p>
          <a:p>
            <a:pPr marL="171450" indent="-171450">
              <a:buFontTx/>
              <a:buChar char="-"/>
            </a:pPr>
            <a:r>
              <a:rPr lang="cs-CZ" sz="1100" dirty="0">
                <a:effectLst/>
                <a:ea typeface="Calibri" panose="020F0502020204030204" pitchFamily="34" charset="0"/>
                <a:cs typeface="Times New Roman" panose="02020603050405020304" pitchFamily="18" charset="0"/>
              </a:rPr>
              <a:t>státem organizovaný a ze státních prostředků financovaný systém určený primárně pro podporu nízkopříjmových rodin s nezaopatřenými dětmi stavící na solidaritě bezdětných s rodinami s dětmi a osob s vyššími příjmy s osobami s nižšími příjmy</a:t>
            </a:r>
          </a:p>
          <a:p>
            <a:pPr marL="342900" lvl="0" indent="-342900">
              <a:lnSpc>
                <a:spcPct val="115000"/>
              </a:lnSpc>
              <a:buFont typeface="Calibri" panose="020F0502020204030204" pitchFamily="34" charset="0"/>
              <a:buChar char="-"/>
            </a:pPr>
            <a:r>
              <a:rPr lang="cs-CZ" sz="1100" u="sng" dirty="0">
                <a:effectLst/>
                <a:ea typeface="Calibri" panose="020F0502020204030204" pitchFamily="34" charset="0"/>
                <a:cs typeface="Times New Roman" panose="02020603050405020304" pitchFamily="18" charset="0"/>
              </a:rPr>
              <a:t>Sociální politika</a:t>
            </a:r>
            <a:r>
              <a:rPr lang="cs-CZ" sz="1100" dirty="0">
                <a:effectLst/>
                <a:ea typeface="Calibri" panose="020F0502020204030204" pitchFamily="34" charset="0"/>
                <a:cs typeface="Times New Roman" panose="02020603050405020304" pitchFamily="18" charset="0"/>
              </a:rPr>
              <a:t> (rodinná politika) – cíle</a:t>
            </a:r>
          </a:p>
          <a:p>
            <a:pPr marL="742950" lvl="1" indent="-285750">
              <a:lnSpc>
                <a:spcPct val="115000"/>
              </a:lnSpc>
              <a:spcAft>
                <a:spcPts val="1000"/>
              </a:spcAft>
              <a:buFont typeface="Courier New" panose="02070309020205020404" pitchFamily="49" charset="0"/>
              <a:buChar char="o"/>
            </a:pPr>
            <a:r>
              <a:rPr lang="cs-CZ" sz="1100" dirty="0">
                <a:effectLst/>
                <a:ea typeface="Calibri" panose="020F0502020204030204" pitchFamily="34" charset="0"/>
                <a:cs typeface="Times New Roman" panose="02020603050405020304" pitchFamily="18" charset="0"/>
              </a:rPr>
              <a:t>prevence důsledků nedostatečného příjmu</a:t>
            </a:r>
          </a:p>
          <a:p>
            <a:pPr marL="742950" lvl="1" indent="-285750">
              <a:lnSpc>
                <a:spcPct val="115000"/>
              </a:lnSpc>
              <a:spcAft>
                <a:spcPts val="1000"/>
              </a:spcAft>
              <a:buFont typeface="Courier New" panose="02070309020205020404" pitchFamily="49" charset="0"/>
              <a:buChar char="o"/>
            </a:pPr>
            <a:r>
              <a:rPr lang="cs-CZ" sz="1100" dirty="0">
                <a:effectLst/>
                <a:ea typeface="Calibri" panose="020F0502020204030204" pitchFamily="34" charset="0"/>
                <a:cs typeface="Times New Roman" panose="02020603050405020304" pitchFamily="18" charset="0"/>
              </a:rPr>
              <a:t>pro-populační opatření</a:t>
            </a:r>
          </a:p>
          <a:p>
            <a:pPr marL="742950" lvl="1" indent="-285750">
              <a:lnSpc>
                <a:spcPct val="115000"/>
              </a:lnSpc>
              <a:spcAft>
                <a:spcPts val="1000"/>
              </a:spcAft>
              <a:buFont typeface="Courier New" panose="02070309020205020404" pitchFamily="49" charset="0"/>
              <a:buChar char="o"/>
            </a:pPr>
            <a:r>
              <a:rPr lang="cs-CZ" sz="1100" dirty="0">
                <a:effectLst/>
                <a:ea typeface="Calibri" panose="020F0502020204030204" pitchFamily="34" charset="0"/>
                <a:cs typeface="Times New Roman" panose="02020603050405020304" pitchFamily="18" charset="0"/>
              </a:rPr>
              <a:t>podpora rovnosti pohlaví – pracovní uplatnění (v naší právní úpravě zatím nefunguje)</a:t>
            </a:r>
          </a:p>
          <a:p>
            <a:pPr marL="742950" lvl="1" indent="-285750">
              <a:lnSpc>
                <a:spcPct val="115000"/>
              </a:lnSpc>
              <a:spcAft>
                <a:spcPts val="1000"/>
              </a:spcAft>
              <a:buFont typeface="Courier New" panose="02070309020205020404" pitchFamily="49" charset="0"/>
              <a:buChar char="o"/>
            </a:pPr>
            <a:r>
              <a:rPr lang="cs-CZ" sz="1100" dirty="0">
                <a:effectLst/>
                <a:ea typeface="Calibri" panose="020F0502020204030204" pitchFamily="34" charset="0"/>
                <a:cs typeface="Times New Roman" panose="02020603050405020304" pitchFamily="18" charset="0"/>
              </a:rPr>
              <a:t>podpora přípravy na budoucí povolání zajištěním rodiny</a:t>
            </a:r>
          </a:p>
          <a:p>
            <a:pPr marL="342900" lvl="0" indent="-342900">
              <a:lnSpc>
                <a:spcPct val="115000"/>
              </a:lnSpc>
              <a:spcAft>
                <a:spcPts val="1000"/>
              </a:spcAft>
              <a:buFont typeface="Calibri" panose="020F0502020204030204" pitchFamily="34" charset="0"/>
              <a:buChar char="-"/>
            </a:pPr>
            <a:r>
              <a:rPr lang="cs-CZ" sz="1100" u="sng" dirty="0">
                <a:effectLst/>
                <a:ea typeface="Calibri" panose="020F0502020204030204" pitchFamily="34" charset="0"/>
                <a:cs typeface="Times New Roman" panose="02020603050405020304" pitchFamily="18" charset="0"/>
              </a:rPr>
              <a:t>Sociální události</a:t>
            </a:r>
            <a:endParaRPr lang="cs-CZ" sz="1100" dirty="0">
              <a:effectLst/>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cs-CZ" sz="1100" dirty="0">
                <a:effectLst/>
                <a:ea typeface="Calibri" panose="020F0502020204030204" pitchFamily="34" charset="0"/>
                <a:cs typeface="Times New Roman" panose="02020603050405020304" pitchFamily="18" charset="0"/>
              </a:rPr>
              <a:t>narození dítěte</a:t>
            </a:r>
          </a:p>
          <a:p>
            <a:pPr marL="742950" lvl="1" indent="-285750">
              <a:lnSpc>
                <a:spcPct val="115000"/>
              </a:lnSpc>
              <a:spcAft>
                <a:spcPts val="1000"/>
              </a:spcAft>
              <a:buFont typeface="Courier New" panose="02070309020205020404" pitchFamily="49" charset="0"/>
              <a:buChar char="o"/>
            </a:pPr>
            <a:r>
              <a:rPr lang="cs-CZ" sz="1100" dirty="0">
                <a:effectLst/>
                <a:ea typeface="Calibri" panose="020F0502020204030204" pitchFamily="34" charset="0"/>
                <a:cs typeface="Times New Roman" panose="02020603050405020304" pitchFamily="18" charset="0"/>
              </a:rPr>
              <a:t>nezaopatřené dítě</a:t>
            </a:r>
          </a:p>
          <a:p>
            <a:pPr marL="742950" lvl="1" indent="-285750">
              <a:lnSpc>
                <a:spcPct val="115000"/>
              </a:lnSpc>
              <a:spcAft>
                <a:spcPts val="800"/>
              </a:spcAft>
              <a:buFont typeface="Courier New" panose="02070309020205020404" pitchFamily="49" charset="0"/>
              <a:buChar char="o"/>
            </a:pPr>
            <a:r>
              <a:rPr lang="cs-CZ" sz="1100" dirty="0">
                <a:effectLst/>
                <a:ea typeface="Calibri" panose="020F0502020204030204" pitchFamily="34" charset="0"/>
                <a:cs typeface="Times New Roman" panose="02020603050405020304" pitchFamily="18" charset="0"/>
              </a:rPr>
              <a:t>nedostatečný příjem, propad životní úrovně</a:t>
            </a:r>
          </a:p>
          <a:p>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Tx/>
              <a:buChar char="-"/>
            </a:pPr>
            <a:br>
              <a:rPr lang="cs-CZ" sz="1200" dirty="0"/>
            </a:br>
            <a:r>
              <a:rPr lang="cs-CZ" sz="1200" b="1" dirty="0">
                <a:solidFill>
                  <a:srgbClr val="000000"/>
                </a:solidFill>
                <a:latin typeface="+mj-lt"/>
                <a:ea typeface="Calibri" panose="020F0502020204030204" pitchFamily="34" charset="0"/>
              </a:rPr>
              <a:t> </a:t>
            </a:r>
            <a:endParaRPr lang="cs-CZ" sz="1200" dirty="0">
              <a:effectLst/>
              <a:latin typeface="Times New Roman" panose="02020603050405020304" pitchFamily="18" charset="0"/>
              <a:ea typeface="Calibri" panose="020F0502020204030204" pitchFamily="34" charset="0"/>
            </a:endParaRPr>
          </a:p>
        </p:txBody>
      </p:sp>
      <p:sp>
        <p:nvSpPr>
          <p:cNvPr id="5" name="TextovéPole 4">
            <a:extLst>
              <a:ext uri="{FF2B5EF4-FFF2-40B4-BE49-F238E27FC236}">
                <a16:creationId xmlns:a16="http://schemas.microsoft.com/office/drawing/2014/main" id="{217DD6A8-BC54-6471-DD86-26F152A64703}"/>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14B43CDE-851F-B7A5-139F-9BE8F8C94D0C}"/>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50331D62-9F7C-4881-FACE-FA25E53A6E97}"/>
              </a:ext>
            </a:extLst>
          </p:cNvPr>
          <p:cNvSpPr txBox="1"/>
          <p:nvPr/>
        </p:nvSpPr>
        <p:spPr>
          <a:xfrm>
            <a:off x="2590800" y="4279001"/>
            <a:ext cx="4572000" cy="369332"/>
          </a:xfrm>
          <a:prstGeom prst="rect">
            <a:avLst/>
          </a:prstGeom>
          <a:noFill/>
        </p:spPr>
        <p:txBody>
          <a:bodyPr wrap="square">
            <a:spAutoFit/>
          </a:bodyPr>
          <a:lstStyle/>
          <a:p>
            <a:endParaRPr lang="cs-CZ" dirty="0"/>
          </a:p>
        </p:txBody>
      </p:sp>
    </p:spTree>
    <p:extLst>
      <p:ext uri="{BB962C8B-B14F-4D97-AF65-F5344CB8AC3E}">
        <p14:creationId xmlns:p14="http://schemas.microsoft.com/office/powerpoint/2010/main" val="25661896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23CB8D-8C23-0271-851E-3B278AC180A2}"/>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B84360C-1EC8-9454-DD76-6F673972E37F}"/>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státní sociální podpora</a:t>
            </a:r>
          </a:p>
        </p:txBody>
      </p:sp>
      <p:sp>
        <p:nvSpPr>
          <p:cNvPr id="3" name="Zástupný symbol pro obsah 2">
            <a:extLst>
              <a:ext uri="{FF2B5EF4-FFF2-40B4-BE49-F238E27FC236}">
                <a16:creationId xmlns:a16="http://schemas.microsoft.com/office/drawing/2014/main" id="{3A41C61F-B9DA-5EB0-5DB9-C889016DC186}"/>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1F50CCF8-A3B4-ECAB-E252-CFF274841A60}"/>
              </a:ext>
            </a:extLst>
          </p:cNvPr>
          <p:cNvSpPr txBox="1"/>
          <p:nvPr/>
        </p:nvSpPr>
        <p:spPr>
          <a:xfrm>
            <a:off x="479684" y="862681"/>
            <a:ext cx="7135318" cy="4446154"/>
          </a:xfrm>
          <a:prstGeom prst="rect">
            <a:avLst/>
          </a:prstGeom>
          <a:noFill/>
        </p:spPr>
        <p:txBody>
          <a:bodyPr wrap="square" rtlCol="0">
            <a:spAutoFit/>
          </a:bodyPr>
          <a:lstStyle/>
          <a:p>
            <a:pPr>
              <a:lnSpc>
                <a:spcPct val="107000"/>
              </a:lnSpc>
              <a:spcAft>
                <a:spcPts val="800"/>
              </a:spcAft>
              <a:buNone/>
            </a:pPr>
            <a:r>
              <a:rPr lang="cs-CZ" sz="1100" b="1" kern="100" dirty="0">
                <a:effectLst/>
                <a:ea typeface="Calibri" panose="020F0502020204030204" pitchFamily="34" charset="0"/>
                <a:cs typeface="Times New Roman" panose="02020603050405020304" pitchFamily="18" charset="0"/>
              </a:rPr>
              <a:t>Dávkový systém</a:t>
            </a:r>
            <a:endParaRPr lang="cs-CZ" sz="1100" kern="100" dirty="0">
              <a:effectLst/>
              <a:ea typeface="Calibri" panose="020F0502020204030204" pitchFamily="34" charset="0"/>
              <a:cs typeface="Times New Roman" panose="02020603050405020304" pitchFamily="18" charset="0"/>
            </a:endParaRPr>
          </a:p>
          <a:p>
            <a:pPr marL="342900" lvl="0" indent="-342900">
              <a:lnSpc>
                <a:spcPct val="115000"/>
              </a:lnSpc>
              <a:buFont typeface="Calibri" panose="020F0502020204030204" pitchFamily="34" charset="0"/>
              <a:buChar char="-"/>
            </a:pPr>
            <a:r>
              <a:rPr lang="cs-CZ" sz="1100" u="sng" dirty="0">
                <a:effectLst/>
                <a:ea typeface="Calibri" panose="020F0502020204030204" pitchFamily="34" charset="0"/>
                <a:cs typeface="Times New Roman" panose="02020603050405020304" pitchFamily="18" charset="0"/>
              </a:rPr>
              <a:t>Dávky závislé na výši příjmu</a:t>
            </a:r>
            <a:r>
              <a:rPr lang="cs-CZ" sz="1100" dirty="0">
                <a:effectLst/>
                <a:ea typeface="Calibri" panose="020F0502020204030204" pitchFamily="34" charset="0"/>
                <a:cs typeface="Times New Roman" panose="02020603050405020304" pitchFamily="18" charset="0"/>
              </a:rPr>
              <a:t> (testované)</a:t>
            </a:r>
          </a:p>
          <a:p>
            <a:pPr marL="742950" lvl="1" indent="-285750">
              <a:lnSpc>
                <a:spcPct val="115000"/>
              </a:lnSpc>
              <a:spcAft>
                <a:spcPts val="1000"/>
              </a:spcAft>
              <a:buFont typeface="Courier New" panose="02070309020205020404" pitchFamily="49" charset="0"/>
              <a:buChar char="o"/>
            </a:pPr>
            <a:r>
              <a:rPr lang="cs-CZ" sz="1100" dirty="0">
                <a:effectLst/>
                <a:ea typeface="Calibri" panose="020F0502020204030204" pitchFamily="34" charset="0"/>
                <a:cs typeface="Times New Roman" panose="02020603050405020304" pitchFamily="18" charset="0"/>
              </a:rPr>
              <a:t>příspěvek na dítě</a:t>
            </a:r>
          </a:p>
          <a:p>
            <a:pPr marL="742950" lvl="1" indent="-285750">
              <a:lnSpc>
                <a:spcPct val="115000"/>
              </a:lnSpc>
              <a:spcAft>
                <a:spcPts val="1000"/>
              </a:spcAft>
              <a:buFont typeface="Courier New" panose="02070309020205020404" pitchFamily="49" charset="0"/>
              <a:buChar char="o"/>
            </a:pPr>
            <a:r>
              <a:rPr lang="cs-CZ" sz="1100" dirty="0">
                <a:effectLst/>
                <a:ea typeface="Calibri" panose="020F0502020204030204" pitchFamily="34" charset="0"/>
                <a:cs typeface="Times New Roman" panose="02020603050405020304" pitchFamily="18" charset="0"/>
              </a:rPr>
              <a:t>příspěvek na bydlení</a:t>
            </a:r>
          </a:p>
          <a:p>
            <a:pPr marL="742950" lvl="1" indent="-285750">
              <a:lnSpc>
                <a:spcPct val="115000"/>
              </a:lnSpc>
              <a:spcAft>
                <a:spcPts val="1000"/>
              </a:spcAft>
              <a:buFont typeface="Courier New" panose="02070309020205020404" pitchFamily="49" charset="0"/>
              <a:buChar char="o"/>
            </a:pPr>
            <a:r>
              <a:rPr lang="cs-CZ" sz="1100" dirty="0">
                <a:effectLst/>
                <a:ea typeface="Calibri" panose="020F0502020204030204" pitchFamily="34" charset="0"/>
                <a:cs typeface="Times New Roman" panose="02020603050405020304" pitchFamily="18" charset="0"/>
              </a:rPr>
              <a:t>porodné</a:t>
            </a:r>
          </a:p>
          <a:p>
            <a:pPr marL="342900" lvl="0" indent="-342900">
              <a:lnSpc>
                <a:spcPct val="115000"/>
              </a:lnSpc>
              <a:spcAft>
                <a:spcPts val="1000"/>
              </a:spcAft>
              <a:buFont typeface="Calibri" panose="020F0502020204030204" pitchFamily="34" charset="0"/>
              <a:buChar char="-"/>
            </a:pPr>
            <a:r>
              <a:rPr lang="cs-CZ" sz="1100" u="sng" dirty="0">
                <a:effectLst/>
                <a:ea typeface="Calibri" panose="020F0502020204030204" pitchFamily="34" charset="0"/>
                <a:cs typeface="Times New Roman" panose="02020603050405020304" pitchFamily="18" charset="0"/>
              </a:rPr>
              <a:t>Dávky nezávislé na výši příjmu</a:t>
            </a:r>
            <a:r>
              <a:rPr lang="cs-CZ" sz="1100" dirty="0">
                <a:effectLst/>
                <a:ea typeface="Calibri" panose="020F0502020204030204" pitchFamily="34" charset="0"/>
                <a:cs typeface="Times New Roman" panose="02020603050405020304" pitchFamily="18" charset="0"/>
              </a:rPr>
              <a:t> (netestované)</a:t>
            </a:r>
          </a:p>
          <a:p>
            <a:pPr marL="742950" lvl="1" indent="-285750">
              <a:lnSpc>
                <a:spcPct val="115000"/>
              </a:lnSpc>
              <a:spcAft>
                <a:spcPts val="1000"/>
              </a:spcAft>
              <a:buFont typeface="Courier New" panose="02070309020205020404" pitchFamily="49" charset="0"/>
              <a:buChar char="o"/>
            </a:pPr>
            <a:r>
              <a:rPr lang="cs-CZ" sz="1100" dirty="0">
                <a:effectLst/>
                <a:ea typeface="Calibri" panose="020F0502020204030204" pitchFamily="34" charset="0"/>
                <a:cs typeface="Times New Roman" panose="02020603050405020304" pitchFamily="18" charset="0"/>
              </a:rPr>
              <a:t>rodičovský příspěvek</a:t>
            </a:r>
          </a:p>
          <a:p>
            <a:pPr marL="742950" lvl="1" indent="-285750">
              <a:lnSpc>
                <a:spcPct val="115000"/>
              </a:lnSpc>
              <a:spcAft>
                <a:spcPts val="1000"/>
              </a:spcAft>
              <a:buFont typeface="Courier New" panose="02070309020205020404" pitchFamily="49" charset="0"/>
              <a:buChar char="o"/>
            </a:pPr>
            <a:r>
              <a:rPr lang="cs-CZ" sz="1100" dirty="0">
                <a:effectLst/>
                <a:ea typeface="Calibri" panose="020F0502020204030204" pitchFamily="34" charset="0"/>
                <a:cs typeface="Times New Roman" panose="02020603050405020304" pitchFamily="18" charset="0"/>
              </a:rPr>
              <a:t>pohřebné</a:t>
            </a:r>
          </a:p>
          <a:p>
            <a:pPr marL="342900" lvl="0" indent="-342900">
              <a:lnSpc>
                <a:spcPct val="115000"/>
              </a:lnSpc>
              <a:spcAft>
                <a:spcPts val="1000"/>
              </a:spcAft>
              <a:buFont typeface="Calibri" panose="020F0502020204030204" pitchFamily="34" charset="0"/>
              <a:buChar char="-"/>
            </a:pPr>
            <a:r>
              <a:rPr lang="cs-CZ" sz="1100" i="1" dirty="0">
                <a:effectLst/>
                <a:ea typeface="Calibri" panose="020F0502020204030204" pitchFamily="34" charset="0"/>
                <a:cs typeface="Times New Roman" panose="02020603050405020304" pitchFamily="18" charset="0"/>
              </a:rPr>
              <a:t>Zrušené:</a:t>
            </a:r>
            <a:endParaRPr lang="cs-CZ" sz="1100" dirty="0">
              <a:effectLst/>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cs-CZ" sz="1100" i="1" dirty="0">
                <a:effectLst/>
                <a:ea typeface="Calibri" panose="020F0502020204030204" pitchFamily="34" charset="0"/>
                <a:cs typeface="Times New Roman" panose="02020603050405020304" pitchFamily="18" charset="0"/>
              </a:rPr>
              <a:t>sociální příplatek</a:t>
            </a:r>
            <a:endParaRPr lang="cs-CZ" sz="1100" dirty="0">
              <a:effectLst/>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cs-CZ" sz="1100" i="1" dirty="0">
                <a:effectLst/>
                <a:ea typeface="Calibri" panose="020F0502020204030204" pitchFamily="34" charset="0"/>
                <a:cs typeface="Times New Roman" panose="02020603050405020304" pitchFamily="18" charset="0"/>
              </a:rPr>
              <a:t>příspěvek na dopravu dětí</a:t>
            </a:r>
            <a:endParaRPr lang="cs-CZ" sz="1100" dirty="0">
              <a:effectLst/>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cs-CZ" sz="1100" i="1" dirty="0">
                <a:effectLst/>
                <a:ea typeface="Calibri" panose="020F0502020204030204" pitchFamily="34" charset="0"/>
                <a:cs typeface="Times New Roman" panose="02020603050405020304" pitchFamily="18" charset="0"/>
              </a:rPr>
              <a:t>zaopatřovací příspěvek – v době povinné vojenské služby kompenzace rodině</a:t>
            </a:r>
            <a:endParaRPr lang="cs-CZ" sz="1100" dirty="0">
              <a:effectLst/>
              <a:ea typeface="Calibri" panose="020F0502020204030204" pitchFamily="34" charset="0"/>
              <a:cs typeface="Times New Roman" panose="02020603050405020304" pitchFamily="18" charset="0"/>
            </a:endParaRPr>
          </a:p>
          <a:p>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Tx/>
              <a:buChar char="-"/>
            </a:pPr>
            <a:br>
              <a:rPr lang="cs-CZ" sz="1200" dirty="0"/>
            </a:br>
            <a:r>
              <a:rPr lang="cs-CZ" sz="1200" b="1" dirty="0">
                <a:solidFill>
                  <a:srgbClr val="000000"/>
                </a:solidFill>
                <a:latin typeface="+mj-lt"/>
                <a:ea typeface="Calibri" panose="020F0502020204030204" pitchFamily="34" charset="0"/>
              </a:rPr>
              <a:t> </a:t>
            </a:r>
            <a:endParaRPr lang="cs-CZ" sz="1200" dirty="0">
              <a:effectLst/>
              <a:latin typeface="Times New Roman" panose="02020603050405020304" pitchFamily="18" charset="0"/>
              <a:ea typeface="Calibri" panose="020F0502020204030204" pitchFamily="34" charset="0"/>
            </a:endParaRPr>
          </a:p>
        </p:txBody>
      </p:sp>
      <p:sp>
        <p:nvSpPr>
          <p:cNvPr id="5" name="TextovéPole 4">
            <a:extLst>
              <a:ext uri="{FF2B5EF4-FFF2-40B4-BE49-F238E27FC236}">
                <a16:creationId xmlns:a16="http://schemas.microsoft.com/office/drawing/2014/main" id="{0365DBCE-F0A5-A6A2-CFF6-A4A5748FD645}"/>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2FA5A418-D7F0-AE47-16A8-9215AA0DA4B6}"/>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02D7DAF8-36EE-C28C-35B8-889D70CD99A1}"/>
              </a:ext>
            </a:extLst>
          </p:cNvPr>
          <p:cNvSpPr txBox="1"/>
          <p:nvPr/>
        </p:nvSpPr>
        <p:spPr>
          <a:xfrm>
            <a:off x="2590800" y="4279001"/>
            <a:ext cx="4572000" cy="369332"/>
          </a:xfrm>
          <a:prstGeom prst="rect">
            <a:avLst/>
          </a:prstGeom>
          <a:noFill/>
        </p:spPr>
        <p:txBody>
          <a:bodyPr wrap="square">
            <a:spAutoFit/>
          </a:bodyPr>
          <a:lstStyle/>
          <a:p>
            <a:endParaRPr lang="cs-CZ" dirty="0"/>
          </a:p>
        </p:txBody>
      </p:sp>
    </p:spTree>
    <p:extLst>
      <p:ext uri="{BB962C8B-B14F-4D97-AF65-F5344CB8AC3E}">
        <p14:creationId xmlns:p14="http://schemas.microsoft.com/office/powerpoint/2010/main" val="26127010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37B91-00BD-14AA-3948-9D5A54C8F72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98AC4428-B907-79FF-8B40-47D5FA8D0993}"/>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státní sociální podpora</a:t>
            </a:r>
          </a:p>
        </p:txBody>
      </p:sp>
      <p:sp>
        <p:nvSpPr>
          <p:cNvPr id="3" name="Zástupný symbol pro obsah 2">
            <a:extLst>
              <a:ext uri="{FF2B5EF4-FFF2-40B4-BE49-F238E27FC236}">
                <a16:creationId xmlns:a16="http://schemas.microsoft.com/office/drawing/2014/main" id="{5C2AF3E0-2C96-E45F-2136-D3D2E8316465}"/>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4F10985D-CE7B-2E4A-E0ED-4FDD48BF2CF2}"/>
              </a:ext>
            </a:extLst>
          </p:cNvPr>
          <p:cNvSpPr txBox="1"/>
          <p:nvPr/>
        </p:nvSpPr>
        <p:spPr>
          <a:xfrm>
            <a:off x="479684" y="862681"/>
            <a:ext cx="7135318" cy="4246932"/>
          </a:xfrm>
          <a:prstGeom prst="rect">
            <a:avLst/>
          </a:prstGeom>
          <a:noFill/>
        </p:spPr>
        <p:txBody>
          <a:bodyPr wrap="square" rtlCol="0">
            <a:spAutoFit/>
          </a:bodyPr>
          <a:lstStyle/>
          <a:p>
            <a:pPr>
              <a:lnSpc>
                <a:spcPct val="107000"/>
              </a:lnSpc>
              <a:spcAft>
                <a:spcPts val="800"/>
              </a:spcAft>
              <a:buNone/>
            </a:pPr>
            <a:r>
              <a:rPr lang="cs-CZ" sz="1200" b="1" kern="100" dirty="0">
                <a:effectLst/>
                <a:ea typeface="Calibri" panose="020F0502020204030204" pitchFamily="34" charset="0"/>
                <a:cs typeface="Times New Roman" panose="02020603050405020304" pitchFamily="18" charset="0"/>
              </a:rPr>
              <a:t>Předpoklady vzniku nároku a terminologie</a:t>
            </a:r>
            <a:endParaRPr lang="cs-CZ" sz="1100" kern="100" dirty="0">
              <a:effectLst/>
              <a:ea typeface="Calibri" panose="020F0502020204030204" pitchFamily="34" charset="0"/>
              <a:cs typeface="Times New Roman" panose="02020603050405020304" pitchFamily="18" charset="0"/>
            </a:endParaRPr>
          </a:p>
          <a:p>
            <a:pPr marL="342900" lvl="0" indent="-342900">
              <a:lnSpc>
                <a:spcPct val="115000"/>
              </a:lnSpc>
              <a:buFont typeface="Calibri" panose="020F0502020204030204" pitchFamily="34" charset="0"/>
              <a:buChar char="-"/>
            </a:pPr>
            <a:r>
              <a:rPr lang="cs-CZ" sz="1200" dirty="0">
                <a:effectLst/>
                <a:ea typeface="Calibri" panose="020F0502020204030204" pitchFamily="34" charset="0"/>
                <a:cs typeface="Times New Roman" panose="02020603050405020304" pitchFamily="18" charset="0"/>
              </a:rPr>
              <a:t>primárním předpokladem: </a:t>
            </a:r>
            <a:endParaRPr lang="cs-CZ" sz="1100" dirty="0">
              <a:effectLst/>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cs-CZ" sz="1200" dirty="0">
                <a:effectLst/>
                <a:ea typeface="Calibri" panose="020F0502020204030204" pitchFamily="34" charset="0"/>
                <a:cs typeface="Times New Roman" panose="02020603050405020304" pitchFamily="18" charset="0"/>
              </a:rPr>
              <a:t>trvalý pobyt a bydliště na území ČR</a:t>
            </a:r>
            <a:endParaRPr lang="cs-CZ" sz="1100" dirty="0">
              <a:effectLst/>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cs-CZ" sz="1200" dirty="0">
                <a:effectLst/>
                <a:ea typeface="Calibri" panose="020F0502020204030204" pitchFamily="34" charset="0"/>
                <a:cs typeface="Times New Roman" panose="02020603050405020304" pitchFamily="18" charset="0"/>
              </a:rPr>
              <a:t>pro cizince = pobytové oprávnění a bydliště</a:t>
            </a:r>
            <a:endParaRPr lang="cs-CZ" sz="1100" dirty="0">
              <a:effectLst/>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cs-CZ" sz="1200" dirty="0">
                <a:effectLst/>
                <a:ea typeface="Calibri" panose="020F0502020204030204" pitchFamily="34" charset="0"/>
                <a:cs typeface="Times New Roman" panose="02020603050405020304" pitchFamily="18" charset="0"/>
              </a:rPr>
              <a:t>každý, kdo splnil zákonné podmínky má nárok na dávku</a:t>
            </a:r>
            <a:endParaRPr lang="cs-CZ" sz="1100" dirty="0">
              <a:effectLst/>
              <a:ea typeface="Calibri" panose="020F0502020204030204" pitchFamily="34" charset="0"/>
              <a:cs typeface="Times New Roman" panose="02020603050405020304" pitchFamily="18" charset="0"/>
            </a:endParaRPr>
          </a:p>
          <a:p>
            <a:pPr marL="742950" lvl="1" indent="-285750">
              <a:lnSpc>
                <a:spcPct val="115000"/>
              </a:lnSpc>
              <a:spcAft>
                <a:spcPts val="1000"/>
              </a:spcAft>
              <a:buFont typeface="Courier New" panose="02070309020205020404" pitchFamily="49" charset="0"/>
              <a:buChar char="o"/>
            </a:pPr>
            <a:r>
              <a:rPr lang="cs-CZ" sz="1200" dirty="0">
                <a:effectLst/>
                <a:ea typeface="Calibri" panose="020F0502020204030204" pitchFamily="34" charset="0"/>
                <a:cs typeface="Times New Roman" panose="02020603050405020304" pitchFamily="18" charset="0"/>
              </a:rPr>
              <a:t>nárok na vyplacení dávky je podmíněn žádostí o výplatu na příslušném ÚP</a:t>
            </a:r>
            <a:endParaRPr lang="cs-CZ" sz="1100" dirty="0">
              <a:effectLst/>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Calibri" panose="020F0502020204030204" pitchFamily="34" charset="0"/>
              <a:buChar char="-"/>
            </a:pPr>
            <a:r>
              <a:rPr lang="cs-CZ" sz="1200" b="1" i="1" dirty="0">
                <a:effectLst/>
                <a:ea typeface="Calibri" panose="020F0502020204030204" pitchFamily="34" charset="0"/>
                <a:cs typeface="Times New Roman" panose="02020603050405020304" pitchFamily="18" charset="0"/>
              </a:rPr>
              <a:t>Rozhodný příjem</a:t>
            </a:r>
            <a:r>
              <a:rPr lang="cs-CZ" sz="1200" dirty="0">
                <a:effectLst/>
                <a:ea typeface="Calibri" panose="020F0502020204030204" pitchFamily="34" charset="0"/>
                <a:cs typeface="Times New Roman" panose="02020603050405020304" pitchFamily="18" charset="0"/>
              </a:rPr>
              <a:t> = příjem za kalendářní čtvrtletí ze závislé činnosti, samostatné výdělečné činnosti a další zdanitelné příjmy (nezohledňuje se majetková situace)</a:t>
            </a:r>
            <a:endParaRPr lang="cs-CZ" sz="1100" dirty="0">
              <a:effectLst/>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Calibri" panose="020F0502020204030204" pitchFamily="34" charset="0"/>
              <a:buChar char="-"/>
            </a:pPr>
            <a:r>
              <a:rPr lang="cs-CZ" sz="1200" b="1" i="1" dirty="0">
                <a:effectLst/>
                <a:ea typeface="Calibri" panose="020F0502020204030204" pitchFamily="34" charset="0"/>
                <a:cs typeface="Times New Roman" panose="02020603050405020304" pitchFamily="18" charset="0"/>
              </a:rPr>
              <a:t>Rodina</a:t>
            </a:r>
            <a:r>
              <a:rPr lang="cs-CZ" sz="1200" dirty="0">
                <a:effectLst/>
                <a:ea typeface="Calibri" panose="020F0502020204030204" pitchFamily="34" charset="0"/>
                <a:cs typeface="Times New Roman" panose="02020603050405020304" pitchFamily="18" charset="0"/>
              </a:rPr>
              <a:t> = osoby tvořící společnou rodinnou domácnost</a:t>
            </a:r>
            <a:endParaRPr lang="cs-CZ" sz="1100" dirty="0">
              <a:effectLst/>
              <a:ea typeface="Calibri" panose="020F0502020204030204" pitchFamily="34" charset="0"/>
              <a:cs typeface="Times New Roman" panose="02020603050405020304" pitchFamily="18" charset="0"/>
            </a:endParaRPr>
          </a:p>
          <a:p>
            <a:pPr marL="342900" lvl="0" indent="-342900">
              <a:lnSpc>
                <a:spcPct val="115000"/>
              </a:lnSpc>
              <a:spcAft>
                <a:spcPts val="800"/>
              </a:spcAft>
              <a:buFont typeface="Calibri" panose="020F0502020204030204" pitchFamily="34" charset="0"/>
              <a:buChar char="-"/>
            </a:pPr>
            <a:r>
              <a:rPr lang="cs-CZ" sz="1200" b="1" i="1" dirty="0">
                <a:effectLst/>
                <a:ea typeface="Calibri" panose="020F0502020204030204" pitchFamily="34" charset="0"/>
                <a:cs typeface="Times New Roman" panose="02020603050405020304" pitchFamily="18" charset="0"/>
              </a:rPr>
              <a:t>Nezaopatřené dítě</a:t>
            </a:r>
            <a:r>
              <a:rPr lang="cs-CZ" sz="1200" dirty="0">
                <a:effectLst/>
                <a:ea typeface="Calibri" panose="020F0502020204030204" pitchFamily="34" charset="0"/>
                <a:cs typeface="Times New Roman" panose="02020603050405020304" pitchFamily="18" charset="0"/>
              </a:rPr>
              <a:t> = dítě účastnící se povinné školní docházky, pokud ukončilo povinnou školní docházku pak, pokud se připravuje na budoucí povolání a osoby, které si pro nemoc nemohou zajišťovat prostředky prací</a:t>
            </a:r>
            <a:endParaRPr lang="cs-CZ" sz="1100" dirty="0">
              <a:effectLst/>
              <a:ea typeface="Calibri" panose="020F0502020204030204" pitchFamily="34" charset="0"/>
              <a:cs typeface="Times New Roman" panose="02020603050405020304" pitchFamily="18" charset="0"/>
            </a:endParaRPr>
          </a:p>
          <a:p>
            <a:endParaRPr lang="cs-CZ"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buFontTx/>
              <a:buChar char="-"/>
            </a:pPr>
            <a:br>
              <a:rPr lang="cs-CZ" sz="1200" dirty="0"/>
            </a:br>
            <a:r>
              <a:rPr lang="cs-CZ" sz="1200" b="1" dirty="0">
                <a:solidFill>
                  <a:srgbClr val="000000"/>
                </a:solidFill>
                <a:latin typeface="+mj-lt"/>
                <a:ea typeface="Calibri" panose="020F0502020204030204" pitchFamily="34" charset="0"/>
              </a:rPr>
              <a:t> </a:t>
            </a:r>
            <a:endParaRPr lang="cs-CZ" sz="1200" dirty="0">
              <a:effectLst/>
              <a:latin typeface="Times New Roman" panose="02020603050405020304" pitchFamily="18" charset="0"/>
              <a:ea typeface="Calibri" panose="020F0502020204030204" pitchFamily="34" charset="0"/>
            </a:endParaRPr>
          </a:p>
        </p:txBody>
      </p:sp>
      <p:sp>
        <p:nvSpPr>
          <p:cNvPr id="5" name="TextovéPole 4">
            <a:extLst>
              <a:ext uri="{FF2B5EF4-FFF2-40B4-BE49-F238E27FC236}">
                <a16:creationId xmlns:a16="http://schemas.microsoft.com/office/drawing/2014/main" id="{BB9548DE-05BE-4D7C-C39D-D20D49FA1083}"/>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3C78B251-D1E9-5072-6F63-FCEB3674A83C}"/>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59CD8D6C-F056-16F3-EC0B-262524CCE46D}"/>
              </a:ext>
            </a:extLst>
          </p:cNvPr>
          <p:cNvSpPr txBox="1"/>
          <p:nvPr/>
        </p:nvSpPr>
        <p:spPr>
          <a:xfrm>
            <a:off x="2590800" y="4279001"/>
            <a:ext cx="4572000" cy="369332"/>
          </a:xfrm>
          <a:prstGeom prst="rect">
            <a:avLst/>
          </a:prstGeom>
          <a:noFill/>
        </p:spPr>
        <p:txBody>
          <a:bodyPr wrap="square">
            <a:spAutoFit/>
          </a:bodyPr>
          <a:lstStyle/>
          <a:p>
            <a:endParaRPr lang="cs-CZ" dirty="0"/>
          </a:p>
        </p:txBody>
      </p:sp>
    </p:spTree>
    <p:extLst>
      <p:ext uri="{BB962C8B-B14F-4D97-AF65-F5344CB8AC3E}">
        <p14:creationId xmlns:p14="http://schemas.microsoft.com/office/powerpoint/2010/main" val="5033887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81613E-3876-2A36-42E4-D4A98C807CD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FACDD3E-392D-1351-F56D-8815FF70CDAB}"/>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státní sociální podpora</a:t>
            </a:r>
          </a:p>
        </p:txBody>
      </p:sp>
      <p:sp>
        <p:nvSpPr>
          <p:cNvPr id="3" name="Zástupný symbol pro obsah 2">
            <a:extLst>
              <a:ext uri="{FF2B5EF4-FFF2-40B4-BE49-F238E27FC236}">
                <a16:creationId xmlns:a16="http://schemas.microsoft.com/office/drawing/2014/main" id="{D6298A3A-E9FD-691C-4078-4B01522DD4D6}"/>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BB1AD2AF-DFD8-5F7E-F3FD-E1BC9D7DCABF}"/>
              </a:ext>
            </a:extLst>
          </p:cNvPr>
          <p:cNvSpPr txBox="1"/>
          <p:nvPr/>
        </p:nvSpPr>
        <p:spPr>
          <a:xfrm>
            <a:off x="479684" y="862681"/>
            <a:ext cx="7135318" cy="2677656"/>
          </a:xfrm>
          <a:prstGeom prst="rect">
            <a:avLst/>
          </a:prstGeom>
          <a:noFill/>
        </p:spPr>
        <p:txBody>
          <a:bodyPr wrap="square" rtlCol="0">
            <a:spAutoFit/>
          </a:bodyPr>
          <a:lstStyle/>
          <a:p>
            <a:r>
              <a:rPr lang="cs-CZ" sz="1200" b="1" dirty="0">
                <a:solidFill>
                  <a:srgbClr val="000000"/>
                </a:solidFill>
                <a:latin typeface="+mj-lt"/>
                <a:ea typeface="Calibri" panose="020F0502020204030204" pitchFamily="34" charset="0"/>
              </a:rPr>
              <a:t>Prvek sankčního </a:t>
            </a:r>
            <a:r>
              <a:rPr lang="cs-CZ" sz="1200" b="1" dirty="0" err="1">
                <a:solidFill>
                  <a:srgbClr val="000000"/>
                </a:solidFill>
                <a:latin typeface="+mj-lt"/>
                <a:ea typeface="Calibri" panose="020F0502020204030204" pitchFamily="34" charset="0"/>
              </a:rPr>
              <a:t>welfare</a:t>
            </a:r>
            <a:r>
              <a:rPr lang="cs-CZ" sz="1200" b="1" dirty="0">
                <a:solidFill>
                  <a:srgbClr val="000000"/>
                </a:solidFill>
                <a:latin typeface="+mj-lt"/>
                <a:ea typeface="Calibri" panose="020F0502020204030204" pitchFamily="34" charset="0"/>
              </a:rPr>
              <a:t> </a:t>
            </a:r>
            <a:r>
              <a:rPr lang="cs-CZ" sz="1200" b="1" dirty="0" err="1">
                <a:solidFill>
                  <a:srgbClr val="000000"/>
                </a:solidFill>
                <a:latin typeface="+mj-lt"/>
                <a:ea typeface="Calibri" panose="020F0502020204030204" pitchFamily="34" charset="0"/>
              </a:rPr>
              <a:t>state</a:t>
            </a:r>
            <a:r>
              <a:rPr lang="cs-CZ" sz="1200" b="1" dirty="0">
                <a:solidFill>
                  <a:srgbClr val="000000"/>
                </a:solidFill>
                <a:latin typeface="+mj-lt"/>
                <a:ea typeface="Calibri" panose="020F0502020204030204" pitchFamily="34" charset="0"/>
              </a:rPr>
              <a:t> (</a:t>
            </a:r>
            <a:r>
              <a:rPr lang="cs-CZ" sz="1200" b="1" dirty="0" err="1">
                <a:solidFill>
                  <a:srgbClr val="000000"/>
                </a:solidFill>
                <a:latin typeface="+mj-lt"/>
                <a:ea typeface="Calibri" panose="020F0502020204030204" pitchFamily="34" charset="0"/>
              </a:rPr>
              <a:t>punishing</a:t>
            </a:r>
            <a:r>
              <a:rPr lang="cs-CZ" sz="1200" b="1" dirty="0">
                <a:solidFill>
                  <a:srgbClr val="000000"/>
                </a:solidFill>
                <a:latin typeface="+mj-lt"/>
                <a:ea typeface="Calibri" panose="020F0502020204030204" pitchFamily="34" charset="0"/>
              </a:rPr>
              <a:t> </a:t>
            </a:r>
            <a:r>
              <a:rPr lang="cs-CZ" sz="1200" b="1" dirty="0" err="1">
                <a:solidFill>
                  <a:srgbClr val="000000"/>
                </a:solidFill>
                <a:latin typeface="+mj-lt"/>
                <a:ea typeface="Calibri" panose="020F0502020204030204" pitchFamily="34" charset="0"/>
              </a:rPr>
              <a:t>welfare</a:t>
            </a:r>
            <a:r>
              <a:rPr lang="cs-CZ" sz="1200" b="1" dirty="0">
                <a:solidFill>
                  <a:srgbClr val="000000"/>
                </a:solidFill>
                <a:latin typeface="+mj-lt"/>
                <a:ea typeface="Calibri" panose="020F0502020204030204" pitchFamily="34" charset="0"/>
              </a:rPr>
              <a:t> </a:t>
            </a:r>
            <a:r>
              <a:rPr lang="cs-CZ" sz="1200" b="1" dirty="0" err="1">
                <a:solidFill>
                  <a:srgbClr val="000000"/>
                </a:solidFill>
                <a:latin typeface="+mj-lt"/>
                <a:ea typeface="Calibri" panose="020F0502020204030204" pitchFamily="34" charset="0"/>
              </a:rPr>
              <a:t>state</a:t>
            </a:r>
            <a:r>
              <a:rPr lang="cs-CZ" sz="1200" b="1" dirty="0">
                <a:solidFill>
                  <a:srgbClr val="000000"/>
                </a:solidFill>
                <a:latin typeface="+mj-lt"/>
                <a:ea typeface="Calibri" panose="020F0502020204030204" pitchFamily="34" charset="0"/>
              </a:rPr>
              <a:t>) – viz § 54a zákona č. 117/1995 o státní sociální podpoře:</a:t>
            </a:r>
          </a:p>
          <a:p>
            <a:endParaRPr lang="cs-CZ" sz="1200" b="1" dirty="0">
              <a:solidFill>
                <a:srgbClr val="000000"/>
              </a:solidFill>
              <a:latin typeface="+mj-lt"/>
              <a:ea typeface="Calibri" panose="020F0502020204030204" pitchFamily="34" charset="0"/>
            </a:endParaRPr>
          </a:p>
          <a:p>
            <a:pPr algn="just">
              <a:buNone/>
            </a:pPr>
            <a:r>
              <a:rPr lang="cs-CZ" sz="1200" b="1" i="0" u="none" strike="noStrike" dirty="0">
                <a:solidFill>
                  <a:srgbClr val="000000"/>
                </a:solidFill>
                <a:effectLst/>
                <a:latin typeface="Arial" panose="020B0604020202020204" pitchFamily="34" charset="0"/>
              </a:rPr>
              <a:t>(1)</a:t>
            </a:r>
            <a:r>
              <a:rPr lang="cs-CZ" sz="1200" b="0" i="0" u="none" strike="noStrike" dirty="0">
                <a:solidFill>
                  <a:srgbClr val="000000"/>
                </a:solidFill>
                <a:effectLst/>
                <a:latin typeface="Arial" panose="020B0604020202020204" pitchFamily="34" charset="0"/>
              </a:rPr>
              <a:t> </a:t>
            </a:r>
            <a:r>
              <a:rPr lang="cs-CZ" sz="1200" b="0" i="1" u="none" strike="noStrike" dirty="0">
                <a:solidFill>
                  <a:srgbClr val="000000"/>
                </a:solidFill>
                <a:effectLst/>
                <a:latin typeface="Arial" panose="020B0604020202020204" pitchFamily="34" charset="0"/>
              </a:rPr>
              <a:t>Jestliže byl alespoň jednomu z rodičů pravomocně uložen správní trest podle zvláštního právního předpisu za neplnění povinností souvisejících s řádným plněním povinné školní docházky staršího dítěte v rodině, tak se z celkové částky rodičovského příspěvku, který náleží rodiči z titulu péče o nejmladší dítě v rodině, odečítá částka 22800 Kč. Jestliže počínaje kalendářním měsícem následujícím po kalendářním měsíci, ve kterém nabylo právní moci rozhodnutí o uložení správního trestu uvedené ve větě první, již je nárok na částku rodičovského příspěvku nižší než 22800 Kč, odečte se tato zbývající částka od celkové částky rodičovského příspěvku. Rozdíl mezi částkou 22800 Kč a zbývající částkou rodičovského příspěvku podle věty druhé je přeplatkem na rodičovském příspěvku, který je rodič povinen vrátit</a:t>
            </a:r>
            <a:r>
              <a:rPr lang="cs-CZ" sz="1200" b="0" i="0" u="none" strike="noStrike" dirty="0">
                <a:solidFill>
                  <a:srgbClr val="000000"/>
                </a:solidFill>
                <a:effectLst/>
                <a:latin typeface="Arial" panose="020B0604020202020204" pitchFamily="34" charset="0"/>
              </a:rPr>
              <a:t>.</a:t>
            </a:r>
          </a:p>
          <a:p>
            <a:pPr>
              <a:buNone/>
            </a:pPr>
            <a:br>
              <a:rPr lang="cs-CZ" sz="1200" dirty="0"/>
            </a:br>
            <a:r>
              <a:rPr lang="cs-CZ" sz="1200" b="1" dirty="0">
                <a:solidFill>
                  <a:srgbClr val="000000"/>
                </a:solidFill>
                <a:latin typeface="+mj-lt"/>
                <a:ea typeface="Calibri" panose="020F0502020204030204" pitchFamily="34" charset="0"/>
              </a:rPr>
              <a:t> </a:t>
            </a:r>
            <a:endParaRPr lang="cs-CZ" sz="1200" dirty="0">
              <a:effectLst/>
              <a:latin typeface="Times New Roman" panose="02020603050405020304" pitchFamily="18" charset="0"/>
              <a:ea typeface="Calibri" panose="020F0502020204030204" pitchFamily="34" charset="0"/>
            </a:endParaRPr>
          </a:p>
        </p:txBody>
      </p:sp>
      <p:sp>
        <p:nvSpPr>
          <p:cNvPr id="5" name="TextovéPole 4">
            <a:extLst>
              <a:ext uri="{FF2B5EF4-FFF2-40B4-BE49-F238E27FC236}">
                <a16:creationId xmlns:a16="http://schemas.microsoft.com/office/drawing/2014/main" id="{602D22EC-7025-B5A0-9F3B-51CF14848BB3}"/>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82A3C520-D864-B11B-FD52-0082B93792D3}"/>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58653184-FEB0-2A4A-E0B9-6D61C61074F7}"/>
              </a:ext>
            </a:extLst>
          </p:cNvPr>
          <p:cNvSpPr txBox="1"/>
          <p:nvPr/>
        </p:nvSpPr>
        <p:spPr>
          <a:xfrm>
            <a:off x="2590800" y="4279001"/>
            <a:ext cx="4572000" cy="369332"/>
          </a:xfrm>
          <a:prstGeom prst="rect">
            <a:avLst/>
          </a:prstGeom>
          <a:noFill/>
        </p:spPr>
        <p:txBody>
          <a:bodyPr wrap="square">
            <a:spAutoFit/>
          </a:bodyPr>
          <a:lstStyle/>
          <a:p>
            <a:endParaRPr lang="cs-CZ" dirty="0"/>
          </a:p>
        </p:txBody>
      </p:sp>
    </p:spTree>
    <p:extLst>
      <p:ext uri="{BB962C8B-B14F-4D97-AF65-F5344CB8AC3E}">
        <p14:creationId xmlns:p14="http://schemas.microsoft.com/office/powerpoint/2010/main" val="40332023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C39989-792D-57E4-1661-C231CB67092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32E6142-DA73-C2E4-DC92-C48733F8809D}"/>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pojistné systémy </a:t>
            </a:r>
          </a:p>
        </p:txBody>
      </p:sp>
      <p:sp>
        <p:nvSpPr>
          <p:cNvPr id="3" name="Zástupný symbol pro obsah 2">
            <a:extLst>
              <a:ext uri="{FF2B5EF4-FFF2-40B4-BE49-F238E27FC236}">
                <a16:creationId xmlns:a16="http://schemas.microsoft.com/office/drawing/2014/main" id="{9A5B9038-A267-6552-F549-41B06D7E4C62}"/>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5" name="TextovéPole 4">
            <a:extLst>
              <a:ext uri="{FF2B5EF4-FFF2-40B4-BE49-F238E27FC236}">
                <a16:creationId xmlns:a16="http://schemas.microsoft.com/office/drawing/2014/main" id="{19D259A0-E685-91A3-9152-81670CB3DCDA}"/>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E3CC90A0-A193-A858-2370-218B06735CF5}"/>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1575D9FD-EBA5-C16D-C2AC-E56A61217AA9}"/>
              </a:ext>
            </a:extLst>
          </p:cNvPr>
          <p:cNvSpPr txBox="1"/>
          <p:nvPr/>
        </p:nvSpPr>
        <p:spPr>
          <a:xfrm>
            <a:off x="2590800" y="4279001"/>
            <a:ext cx="4572000" cy="369332"/>
          </a:xfrm>
          <a:prstGeom prst="rect">
            <a:avLst/>
          </a:prstGeom>
          <a:noFill/>
        </p:spPr>
        <p:txBody>
          <a:bodyPr wrap="square">
            <a:spAutoFit/>
          </a:bodyPr>
          <a:lstStyle/>
          <a:p>
            <a:endParaRPr lang="cs-CZ" dirty="0"/>
          </a:p>
        </p:txBody>
      </p:sp>
      <p:sp>
        <p:nvSpPr>
          <p:cNvPr id="10" name="TextovéPole 9">
            <a:extLst>
              <a:ext uri="{FF2B5EF4-FFF2-40B4-BE49-F238E27FC236}">
                <a16:creationId xmlns:a16="http://schemas.microsoft.com/office/drawing/2014/main" id="{C9F6700D-E1B6-E8A7-03D7-13BC627CB207}"/>
              </a:ext>
            </a:extLst>
          </p:cNvPr>
          <p:cNvSpPr txBox="1"/>
          <p:nvPr/>
        </p:nvSpPr>
        <p:spPr>
          <a:xfrm>
            <a:off x="43823" y="1295713"/>
            <a:ext cx="8352032" cy="3520323"/>
          </a:xfrm>
          <a:prstGeom prst="rect">
            <a:avLst/>
          </a:prstGeom>
          <a:noFill/>
        </p:spPr>
        <p:txBody>
          <a:bodyPr wrap="square">
            <a:spAutoFit/>
          </a:bodyPr>
          <a:lstStyle/>
          <a:p>
            <a:pPr marL="342900" lvl="0" indent="-342900">
              <a:lnSpc>
                <a:spcPct val="115000"/>
              </a:lnSpc>
              <a:spcAft>
                <a:spcPts val="1000"/>
              </a:spcAft>
              <a:buFont typeface="Calibri" panose="020F0502020204030204" pitchFamily="34" charset="0"/>
              <a:buChar char="-"/>
            </a:pPr>
            <a:r>
              <a:rPr lang="cs-CZ" sz="1200" u="sng" dirty="0">
                <a:effectLst/>
                <a:latin typeface="Arial" panose="020B0604020202020204" pitchFamily="34" charset="0"/>
                <a:ea typeface="Calibri" panose="020F0502020204030204" pitchFamily="34" charset="0"/>
                <a:cs typeface="Arial" panose="020B0604020202020204" pitchFamily="34" charset="0"/>
              </a:rPr>
              <a:t>Financování organizované státem</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2 systémy:</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nSpc>
                <a:spcPct val="115000"/>
              </a:lnSpc>
              <a:spcAft>
                <a:spcPts val="1000"/>
              </a:spcAft>
              <a:buFont typeface="Wingdings" pitchFamily="2" charset="2"/>
              <a:buChar char=""/>
            </a:pPr>
            <a:r>
              <a:rPr lang="cs-CZ" sz="1200" b="1" i="1" dirty="0">
                <a:effectLst/>
                <a:latin typeface="Arial" panose="020B0604020202020204" pitchFamily="34" charset="0"/>
                <a:ea typeface="Calibri" panose="020F0502020204030204" pitchFamily="34" charset="0"/>
                <a:cs typeface="Arial" panose="020B0604020202020204" pitchFamily="34" charset="0"/>
              </a:rPr>
              <a:t>Pojistné systémy</a:t>
            </a:r>
            <a:r>
              <a:rPr lang="cs-CZ" sz="1200" dirty="0">
                <a:effectLst/>
                <a:latin typeface="Arial" panose="020B0604020202020204" pitchFamily="34" charset="0"/>
                <a:ea typeface="Calibri" panose="020F0502020204030204" pitchFamily="34" charset="0"/>
                <a:cs typeface="Arial" panose="020B0604020202020204" pitchFamily="34" charset="0"/>
              </a:rPr>
              <a:t> – platí se pojištění (příspěvek na podporu v nezaměstnanosti, veřejné zdravotní pojištění, sociální pojištění, úrazové pojištění zaměstnanců, důchodové pojištění, důchodové připojištění)</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nSpc>
                <a:spcPct val="115000"/>
              </a:lnSpc>
              <a:spcAft>
                <a:spcPts val="1000"/>
              </a:spcAft>
              <a:buFont typeface="Wingdings" pitchFamily="2" charset="2"/>
              <a:buChar char=""/>
            </a:pPr>
            <a:r>
              <a:rPr lang="cs-CZ" sz="1200" b="1" i="1" dirty="0">
                <a:effectLst/>
                <a:latin typeface="Arial" panose="020B0604020202020204" pitchFamily="34" charset="0"/>
                <a:ea typeface="Calibri" panose="020F0502020204030204" pitchFamily="34" charset="0"/>
                <a:cs typeface="Arial" panose="020B0604020202020204" pitchFamily="34" charset="0"/>
              </a:rPr>
              <a:t>Nepojistné systémy</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r>
              <a:rPr lang="cs-CZ" sz="1200" u="sng" dirty="0">
                <a:effectLst/>
                <a:latin typeface="Arial" panose="020B0604020202020204" pitchFamily="34" charset="0"/>
                <a:ea typeface="Calibri" panose="020F0502020204030204" pitchFamily="34" charset="0"/>
                <a:cs typeface="Arial" panose="020B0604020202020204" pitchFamily="34" charset="0"/>
              </a:rPr>
              <a:t>Fondové financování</a:t>
            </a:r>
            <a:r>
              <a:rPr lang="cs-CZ" sz="1200" dirty="0">
                <a:effectLst/>
                <a:latin typeface="Arial" panose="020B0604020202020204" pitchFamily="34" charset="0"/>
                <a:ea typeface="Calibri" panose="020F0502020204030204" pitchFamily="34" charset="0"/>
                <a:cs typeface="Arial" panose="020B0604020202020204" pitchFamily="34" charset="0"/>
              </a:rPr>
              <a:t> – např. u důchodového připojištění</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v řadě zemí je uplatňována kombinace uvedených systémů financování sociálního zabezpečení, tzv. </a:t>
            </a:r>
            <a:r>
              <a:rPr lang="cs-CZ" sz="1200" dirty="0" err="1">
                <a:effectLst/>
                <a:latin typeface="Arial" panose="020B0604020202020204" pitchFamily="34" charset="0"/>
                <a:ea typeface="Calibri" panose="020F0502020204030204" pitchFamily="34" charset="0"/>
                <a:cs typeface="Arial" panose="020B0604020202020204" pitchFamily="34" charset="0"/>
              </a:rPr>
              <a:t>vícepilířového</a:t>
            </a:r>
            <a:r>
              <a:rPr lang="cs-CZ" sz="1200" dirty="0">
                <a:effectLst/>
                <a:latin typeface="Arial" panose="020B0604020202020204" pitchFamily="34" charset="0"/>
                <a:ea typeface="Calibri" panose="020F0502020204030204" pitchFamily="34" charset="0"/>
                <a:cs typeface="Arial" panose="020B0604020202020204" pitchFamily="34" charset="0"/>
              </a:rPr>
              <a:t> systému sociálního zabezpečení</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charakteristické tím, že se v tomto případě zakládá fond pro všechny (i budoucí) závazky penzijního plánu jejích systematickou kapitalizací  </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důraz na investování a výnosnost (typicky penzijní fondy – účastnické a transformované)</a:t>
            </a:r>
            <a:endParaRPr lang="cs-CZ" sz="1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6874809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6E16D-BE14-D406-3BB0-B4A9558D347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A100A48-5E09-708E-3DC2-26E60E5AD59D}"/>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pojistné systémy </a:t>
            </a:r>
          </a:p>
        </p:txBody>
      </p:sp>
      <p:sp>
        <p:nvSpPr>
          <p:cNvPr id="3" name="Zástupný symbol pro obsah 2">
            <a:extLst>
              <a:ext uri="{FF2B5EF4-FFF2-40B4-BE49-F238E27FC236}">
                <a16:creationId xmlns:a16="http://schemas.microsoft.com/office/drawing/2014/main" id="{0E9CFDA2-8498-4617-6747-0556A85128E6}"/>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5" name="TextovéPole 4">
            <a:extLst>
              <a:ext uri="{FF2B5EF4-FFF2-40B4-BE49-F238E27FC236}">
                <a16:creationId xmlns:a16="http://schemas.microsoft.com/office/drawing/2014/main" id="{E14392D0-69C5-3E1F-D835-B1862D11B200}"/>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83C9518F-A624-7AA1-A976-429CC5C41155}"/>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D893AF31-40A9-24A8-E2EB-060548FEBAC7}"/>
              </a:ext>
            </a:extLst>
          </p:cNvPr>
          <p:cNvSpPr txBox="1"/>
          <p:nvPr/>
        </p:nvSpPr>
        <p:spPr>
          <a:xfrm>
            <a:off x="2590800" y="4279001"/>
            <a:ext cx="4572000" cy="369332"/>
          </a:xfrm>
          <a:prstGeom prst="rect">
            <a:avLst/>
          </a:prstGeom>
          <a:noFill/>
        </p:spPr>
        <p:txBody>
          <a:bodyPr wrap="square">
            <a:spAutoFit/>
          </a:bodyPr>
          <a:lstStyle/>
          <a:p>
            <a:endParaRPr lang="cs-CZ" dirty="0"/>
          </a:p>
        </p:txBody>
      </p:sp>
      <p:sp>
        <p:nvSpPr>
          <p:cNvPr id="10" name="TextovéPole 9">
            <a:extLst>
              <a:ext uri="{FF2B5EF4-FFF2-40B4-BE49-F238E27FC236}">
                <a16:creationId xmlns:a16="http://schemas.microsoft.com/office/drawing/2014/main" id="{03DACDCD-61A7-7171-EBA0-A0A9E6652115}"/>
              </a:ext>
            </a:extLst>
          </p:cNvPr>
          <p:cNvSpPr txBox="1"/>
          <p:nvPr/>
        </p:nvSpPr>
        <p:spPr>
          <a:xfrm>
            <a:off x="43823" y="1295713"/>
            <a:ext cx="8352032" cy="2403287"/>
          </a:xfrm>
          <a:prstGeom prst="rect">
            <a:avLst/>
          </a:prstGeom>
          <a:noFill/>
        </p:spPr>
        <p:txBody>
          <a:bodyPr wrap="square">
            <a:spAutoFit/>
          </a:bodyPr>
          <a:lstStyle/>
          <a:p>
            <a:pPr marL="342900" lvl="0" indent="-342900">
              <a:lnSpc>
                <a:spcPct val="115000"/>
              </a:lnSpc>
              <a:spcAft>
                <a:spcPts val="1000"/>
              </a:spcAft>
              <a:buFont typeface="Calibri" panose="020F0502020204030204" pitchFamily="34" charset="0"/>
              <a:buChar char="-"/>
            </a:pPr>
            <a:r>
              <a:rPr lang="cs-CZ" sz="1200" u="sng" dirty="0">
                <a:effectLst/>
                <a:latin typeface="Arial" panose="020B0604020202020204" pitchFamily="34" charset="0"/>
                <a:ea typeface="Calibri" panose="020F0502020204030204" pitchFamily="34" charset="0"/>
                <a:cs typeface="Arial" panose="020B0604020202020204" pitchFamily="34" charset="0"/>
              </a:rPr>
              <a:t>Průběžné financování</a:t>
            </a:r>
            <a:r>
              <a:rPr lang="cs-CZ" sz="1200" dirty="0">
                <a:effectLst/>
                <a:latin typeface="Arial" panose="020B0604020202020204" pitchFamily="34" charset="0"/>
                <a:ea typeface="Calibri" panose="020F0502020204030204" pitchFamily="34" charset="0"/>
                <a:cs typeface="Arial" panose="020B0604020202020204" pitchFamily="34" charset="0"/>
              </a:rPr>
              <a:t> – u všech pojištění povinných ze zákona, ze zvláštního účtu veřejného rozpočtu</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plnění z veřejného důchodového pojištění je financováno z běžných příspěvků </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průběžné financování je charakteristické tím, že příspěvky plynoucí od aktivních účastníků se okamžitě rozdělí a vyplatí oprávněným poživatelům dávek dle jejích okamžitých nároků </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jedná se o pouhé přerozdělení, aniž by se vytvářel nějaký fond </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to má některé závažné důsledky: průběžné financování spoléhá na solidaritu mezi generacemi takového plánu (aktivní účastníci financují dnešní penzisty s tím, že spoléhají na podobnou podporu od příští generace)</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324409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F33F9-F944-A36D-4002-4DBB37915F7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B371AB2-F53F-29A7-B7C5-0AB57777FB19}"/>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důchodové pojištění </a:t>
            </a:r>
          </a:p>
        </p:txBody>
      </p:sp>
      <p:sp>
        <p:nvSpPr>
          <p:cNvPr id="3" name="Zástupný symbol pro obsah 2">
            <a:extLst>
              <a:ext uri="{FF2B5EF4-FFF2-40B4-BE49-F238E27FC236}">
                <a16:creationId xmlns:a16="http://schemas.microsoft.com/office/drawing/2014/main" id="{A59CF417-F44B-FABE-6616-F23DCAF2E878}"/>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5" name="TextovéPole 4">
            <a:extLst>
              <a:ext uri="{FF2B5EF4-FFF2-40B4-BE49-F238E27FC236}">
                <a16:creationId xmlns:a16="http://schemas.microsoft.com/office/drawing/2014/main" id="{CEDC89BF-680C-0A6F-3B7A-FF4A364762D6}"/>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7DDDF7AE-2C39-2C62-BCA0-21B0904B345E}"/>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EF889B63-B541-CA33-7195-A232934EFCF7}"/>
              </a:ext>
            </a:extLst>
          </p:cNvPr>
          <p:cNvSpPr txBox="1"/>
          <p:nvPr/>
        </p:nvSpPr>
        <p:spPr>
          <a:xfrm>
            <a:off x="2590800" y="4279001"/>
            <a:ext cx="4572000" cy="369332"/>
          </a:xfrm>
          <a:prstGeom prst="rect">
            <a:avLst/>
          </a:prstGeom>
          <a:noFill/>
        </p:spPr>
        <p:txBody>
          <a:bodyPr wrap="square">
            <a:spAutoFit/>
          </a:bodyPr>
          <a:lstStyle/>
          <a:p>
            <a:endParaRPr lang="cs-CZ" dirty="0"/>
          </a:p>
        </p:txBody>
      </p:sp>
      <p:sp>
        <p:nvSpPr>
          <p:cNvPr id="10" name="TextovéPole 9">
            <a:extLst>
              <a:ext uri="{FF2B5EF4-FFF2-40B4-BE49-F238E27FC236}">
                <a16:creationId xmlns:a16="http://schemas.microsoft.com/office/drawing/2014/main" id="{CE3405C3-FE3C-8885-7352-4BA5DF6B8614}"/>
              </a:ext>
            </a:extLst>
          </p:cNvPr>
          <p:cNvSpPr txBox="1"/>
          <p:nvPr/>
        </p:nvSpPr>
        <p:spPr>
          <a:xfrm>
            <a:off x="395984" y="799967"/>
            <a:ext cx="8352032" cy="4194161"/>
          </a:xfrm>
          <a:prstGeom prst="rect">
            <a:avLst/>
          </a:prstGeom>
          <a:noFill/>
        </p:spPr>
        <p:txBody>
          <a:bodyPr wrap="square">
            <a:spAutoFit/>
          </a:bodyPr>
          <a:lstStyle/>
          <a:p>
            <a:pPr>
              <a:lnSpc>
                <a:spcPct val="107000"/>
              </a:lnSpc>
              <a:spcAft>
                <a:spcPts val="800"/>
              </a:spcAft>
              <a:buNone/>
            </a:pPr>
            <a:r>
              <a:rPr lang="cs-CZ" sz="1200" b="1" kern="100" dirty="0">
                <a:effectLst/>
                <a:latin typeface="Arial" panose="020B0604020202020204" pitchFamily="34" charset="0"/>
                <a:ea typeface="Calibri" panose="020F0502020204030204" pitchFamily="34" charset="0"/>
                <a:cs typeface="Arial" panose="020B0604020202020204" pitchFamily="34" charset="0"/>
              </a:rPr>
              <a:t>Teoretické koncepce</a:t>
            </a:r>
            <a:endParaRPr lang="cs-CZ" sz="11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r>
              <a:rPr lang="cs-CZ" sz="1200" b="1" dirty="0">
                <a:effectLst/>
                <a:latin typeface="Arial" panose="020B0604020202020204" pitchFamily="34" charset="0"/>
                <a:ea typeface="Calibri" panose="020F0502020204030204" pitchFamily="34" charset="0"/>
                <a:cs typeface="Arial" panose="020B0604020202020204" pitchFamily="34" charset="0"/>
              </a:rPr>
              <a:t>Povinný státem organizovaný a všeobecný systém</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u="sng" dirty="0">
                <a:effectLst/>
                <a:latin typeface="Arial" panose="020B0604020202020204" pitchFamily="34" charset="0"/>
                <a:ea typeface="Calibri" panose="020F0502020204030204" pitchFamily="34" charset="0"/>
                <a:cs typeface="Arial" panose="020B0604020202020204" pitchFamily="34" charset="0"/>
              </a:rPr>
              <a:t>I. PILÍŘ</a:t>
            </a:r>
            <a:r>
              <a:rPr lang="cs-CZ" sz="1200" dirty="0">
                <a:effectLst/>
                <a:latin typeface="Arial" panose="020B0604020202020204" pitchFamily="34" charset="0"/>
                <a:ea typeface="Calibri" panose="020F0502020204030204" pitchFamily="34" charset="0"/>
                <a:cs typeface="Arial" panose="020B0604020202020204" pitchFamily="34" charset="0"/>
              </a:rPr>
              <a:t> – státní schéma (důchodové pojištění) – přerozdělení peněz z daní, pojištění</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nSpc>
                <a:spcPct val="115000"/>
              </a:lnSpc>
              <a:spcAft>
                <a:spcPts val="1000"/>
              </a:spcAft>
              <a:buFont typeface="Wingdings" pitchFamily="2" charset="2"/>
              <a:buChar char=""/>
            </a:pPr>
            <a:r>
              <a:rPr lang="cs-CZ" sz="1200" dirty="0">
                <a:effectLst/>
                <a:latin typeface="Arial" panose="020B0604020202020204" pitchFamily="34" charset="0"/>
                <a:ea typeface="Calibri" panose="020F0502020204030204" pitchFamily="34" charset="0"/>
                <a:cs typeface="Arial" panose="020B0604020202020204" pitchFamily="34" charset="0"/>
              </a:rPr>
              <a:t>snižuje se počet ekonomicky aktivních a zvyšuje se počet neaktivních</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r>
              <a:rPr lang="cs-CZ" sz="1200" b="1" dirty="0">
                <a:effectLst/>
                <a:latin typeface="Arial" panose="020B0604020202020204" pitchFamily="34" charset="0"/>
                <a:ea typeface="Calibri" panose="020F0502020204030204" pitchFamily="34" charset="0"/>
                <a:cs typeface="Arial" panose="020B0604020202020204" pitchFamily="34" charset="0"/>
              </a:rPr>
              <a:t>Doplňkové systémy</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u="sng" dirty="0">
                <a:effectLst/>
                <a:latin typeface="Arial" panose="020B0604020202020204" pitchFamily="34" charset="0"/>
                <a:ea typeface="Calibri" panose="020F0502020204030204" pitchFamily="34" charset="0"/>
                <a:cs typeface="Arial" panose="020B0604020202020204" pitchFamily="34" charset="0"/>
              </a:rPr>
              <a:t>II. PILÍŘ</a:t>
            </a:r>
            <a:r>
              <a:rPr lang="cs-CZ" sz="1200" dirty="0">
                <a:effectLst/>
                <a:latin typeface="Arial" panose="020B0604020202020204" pitchFamily="34" charset="0"/>
                <a:ea typeface="Calibri" panose="020F0502020204030204" pitchFamily="34" charset="0"/>
                <a:cs typeface="Arial" panose="020B0604020202020204" pitchFamily="34" charset="0"/>
              </a:rPr>
              <a:t> – kolektivní schéma (zaměstnavatelské fondy)</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nSpc>
                <a:spcPct val="115000"/>
              </a:lnSpc>
              <a:spcAft>
                <a:spcPts val="1000"/>
              </a:spcAft>
              <a:buFont typeface="Wingdings" pitchFamily="2" charset="2"/>
              <a:buChar char=""/>
            </a:pPr>
            <a:r>
              <a:rPr lang="cs-CZ" sz="1200" dirty="0">
                <a:effectLst/>
                <a:latin typeface="Arial" panose="020B0604020202020204" pitchFamily="34" charset="0"/>
                <a:ea typeface="Calibri" panose="020F0502020204030204" pitchFamily="34" charset="0"/>
                <a:cs typeface="Arial" panose="020B0604020202020204" pitchFamily="34" charset="0"/>
              </a:rPr>
              <a:t>v anglosaských zemích – u nás nefunguje, nicméně je zaveden DIP</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u="sng" dirty="0">
                <a:effectLst/>
                <a:latin typeface="Arial" panose="020B0604020202020204" pitchFamily="34" charset="0"/>
                <a:ea typeface="Calibri" panose="020F0502020204030204" pitchFamily="34" charset="0"/>
                <a:cs typeface="Arial" panose="020B0604020202020204" pitchFamily="34" charset="0"/>
              </a:rPr>
              <a:t>III. PILÍŘ </a:t>
            </a:r>
            <a:r>
              <a:rPr lang="cs-CZ" sz="1200" dirty="0">
                <a:effectLst/>
                <a:latin typeface="Arial" panose="020B0604020202020204" pitchFamily="34" charset="0"/>
                <a:ea typeface="Calibri" panose="020F0502020204030204" pitchFamily="34" charset="0"/>
                <a:cs typeface="Arial" panose="020B0604020202020204" pitchFamily="34" charset="0"/>
              </a:rPr>
              <a:t>– individuální schéma (vlastní investice, pojištění, investiční fondy)</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nSpc>
                <a:spcPct val="115000"/>
              </a:lnSpc>
              <a:spcAft>
                <a:spcPts val="1000"/>
              </a:spcAft>
              <a:buFont typeface="Wingdings" pitchFamily="2" charset="2"/>
              <a:buChar char=""/>
            </a:pPr>
            <a:r>
              <a:rPr lang="cs-CZ" sz="1200" dirty="0">
                <a:effectLst/>
                <a:latin typeface="Arial" panose="020B0604020202020204" pitchFamily="34" charset="0"/>
                <a:ea typeface="Calibri" panose="020F0502020204030204" pitchFamily="34" charset="0"/>
                <a:cs typeface="Arial" panose="020B0604020202020204" pitchFamily="34" charset="0"/>
              </a:rPr>
              <a:t>základní problém – ztráta hodnoty peněz v čase, rizikovost </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nSpc>
                <a:spcPct val="115000"/>
              </a:lnSpc>
              <a:spcAft>
                <a:spcPts val="1000"/>
              </a:spcAft>
              <a:buFont typeface="Wingdings" pitchFamily="2" charset="2"/>
              <a:buChar char=""/>
            </a:pPr>
            <a:r>
              <a:rPr lang="cs-CZ" sz="1200" dirty="0">
                <a:effectLst/>
                <a:latin typeface="Arial" panose="020B0604020202020204" pitchFamily="34" charset="0"/>
                <a:ea typeface="Calibri" panose="020F0502020204030204" pitchFamily="34" charset="0"/>
                <a:cs typeface="Arial" panose="020B0604020202020204" pitchFamily="34" charset="0"/>
              </a:rPr>
              <a:t>v ČR penzijní připojištění – není dostatečně funkční z důvodu odlišnosti vkladů v závislosti na možnostech plátce – méně majetní nemají možnost čerpat pro nedostatek vkladů</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nSpc>
                <a:spcPct val="115000"/>
              </a:lnSpc>
              <a:spcAft>
                <a:spcPts val="1000"/>
              </a:spcAft>
              <a:buFont typeface="Wingdings" pitchFamily="2" charset="2"/>
              <a:buChar char=""/>
            </a:pPr>
            <a:r>
              <a:rPr lang="cs-CZ" sz="1200" dirty="0">
                <a:effectLst/>
                <a:latin typeface="Arial" panose="020B0604020202020204" pitchFamily="34" charset="0"/>
                <a:ea typeface="Calibri" panose="020F0502020204030204" pitchFamily="34" charset="0"/>
                <a:cs typeface="Arial" panose="020B0604020202020204" pitchFamily="34" charset="0"/>
              </a:rPr>
              <a:t>potřeba mít dostatek volných financí, aby bylo možno je investovat</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0665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5AE53-95DA-C7C6-D401-3B0DA3151EF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83357342-CF4D-7E26-C975-976A64DEE856}"/>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důchodové pojištění </a:t>
            </a:r>
          </a:p>
        </p:txBody>
      </p:sp>
      <p:sp>
        <p:nvSpPr>
          <p:cNvPr id="3" name="Zástupný symbol pro obsah 2">
            <a:extLst>
              <a:ext uri="{FF2B5EF4-FFF2-40B4-BE49-F238E27FC236}">
                <a16:creationId xmlns:a16="http://schemas.microsoft.com/office/drawing/2014/main" id="{EA569740-0BE0-E3D9-1F4B-54618FC585E6}"/>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5" name="TextovéPole 4">
            <a:extLst>
              <a:ext uri="{FF2B5EF4-FFF2-40B4-BE49-F238E27FC236}">
                <a16:creationId xmlns:a16="http://schemas.microsoft.com/office/drawing/2014/main" id="{860E0D03-BFD6-A7CD-7C60-5418F1A274CF}"/>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1FDE783A-96B5-809E-7192-42CDF1F44DBE}"/>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D041D688-3935-D7D6-1C40-D2A10DED60C8}"/>
              </a:ext>
            </a:extLst>
          </p:cNvPr>
          <p:cNvSpPr txBox="1"/>
          <p:nvPr/>
        </p:nvSpPr>
        <p:spPr>
          <a:xfrm>
            <a:off x="2590800" y="4279001"/>
            <a:ext cx="4572000" cy="369332"/>
          </a:xfrm>
          <a:prstGeom prst="rect">
            <a:avLst/>
          </a:prstGeom>
          <a:noFill/>
        </p:spPr>
        <p:txBody>
          <a:bodyPr wrap="square">
            <a:spAutoFit/>
          </a:bodyPr>
          <a:lstStyle/>
          <a:p>
            <a:endParaRPr lang="cs-CZ" dirty="0"/>
          </a:p>
        </p:txBody>
      </p:sp>
      <p:graphicFrame>
        <p:nvGraphicFramePr>
          <p:cNvPr id="7" name="Tabulka 6">
            <a:extLst>
              <a:ext uri="{FF2B5EF4-FFF2-40B4-BE49-F238E27FC236}">
                <a16:creationId xmlns:a16="http://schemas.microsoft.com/office/drawing/2014/main" id="{1578D91F-8ED6-5CAA-06F7-3B986E39B150}"/>
              </a:ext>
            </a:extLst>
          </p:cNvPr>
          <p:cNvGraphicFramePr>
            <a:graphicFrameLocks noGrp="1"/>
          </p:cNvGraphicFramePr>
          <p:nvPr>
            <p:extLst>
              <p:ext uri="{D42A27DB-BD31-4B8C-83A1-F6EECF244321}">
                <p14:modId xmlns:p14="http://schemas.microsoft.com/office/powerpoint/2010/main" val="3680403857"/>
              </p:ext>
            </p:extLst>
          </p:nvPr>
        </p:nvGraphicFramePr>
        <p:xfrm>
          <a:off x="259954" y="1227893"/>
          <a:ext cx="8737145" cy="1836420"/>
        </p:xfrm>
        <a:graphic>
          <a:graphicData uri="http://schemas.openxmlformats.org/drawingml/2006/table">
            <a:tbl>
              <a:tblPr/>
              <a:tblGrid>
                <a:gridCol w="1747429">
                  <a:extLst>
                    <a:ext uri="{9D8B030D-6E8A-4147-A177-3AD203B41FA5}">
                      <a16:colId xmlns:a16="http://schemas.microsoft.com/office/drawing/2014/main" val="4181972277"/>
                    </a:ext>
                  </a:extLst>
                </a:gridCol>
                <a:gridCol w="1747429">
                  <a:extLst>
                    <a:ext uri="{9D8B030D-6E8A-4147-A177-3AD203B41FA5}">
                      <a16:colId xmlns:a16="http://schemas.microsoft.com/office/drawing/2014/main" val="3556904775"/>
                    </a:ext>
                  </a:extLst>
                </a:gridCol>
                <a:gridCol w="1747429">
                  <a:extLst>
                    <a:ext uri="{9D8B030D-6E8A-4147-A177-3AD203B41FA5}">
                      <a16:colId xmlns:a16="http://schemas.microsoft.com/office/drawing/2014/main" val="3221300562"/>
                    </a:ext>
                  </a:extLst>
                </a:gridCol>
                <a:gridCol w="1747429">
                  <a:extLst>
                    <a:ext uri="{9D8B030D-6E8A-4147-A177-3AD203B41FA5}">
                      <a16:colId xmlns:a16="http://schemas.microsoft.com/office/drawing/2014/main" val="2624800540"/>
                    </a:ext>
                  </a:extLst>
                </a:gridCol>
                <a:gridCol w="1747429">
                  <a:extLst>
                    <a:ext uri="{9D8B030D-6E8A-4147-A177-3AD203B41FA5}">
                      <a16:colId xmlns:a16="http://schemas.microsoft.com/office/drawing/2014/main" val="1309093822"/>
                    </a:ext>
                  </a:extLst>
                </a:gridCol>
              </a:tblGrid>
              <a:tr h="632280">
                <a:tc>
                  <a:txBody>
                    <a:bodyPr/>
                    <a:lstStyle/>
                    <a:p>
                      <a:pPr algn="ctr" fontAlgn="ctr"/>
                      <a:r>
                        <a:rPr lang="cs-CZ" b="1" dirty="0">
                          <a:effectLst/>
                          <a:latin typeface="Merriweather" panose="020F0502020204030204" pitchFamily="34" charset="0"/>
                        </a:rPr>
                        <a:t>Saldo</a:t>
                      </a:r>
                    </a:p>
                  </a:txBody>
                  <a:tcPr marL="95250" marR="95250" marT="47625" marB="4762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7FAFD"/>
                    </a:solidFill>
                  </a:tcPr>
                </a:tc>
                <a:tc>
                  <a:txBody>
                    <a:bodyPr/>
                    <a:lstStyle/>
                    <a:p>
                      <a:pPr algn="ctr" fontAlgn="ctr"/>
                      <a:r>
                        <a:rPr lang="cs-CZ" b="1" dirty="0">
                          <a:effectLst/>
                          <a:latin typeface="Merriweather" panose="020F0502020204030204" pitchFamily="34" charset="0"/>
                        </a:rPr>
                        <a:t>Příjmy</a:t>
                      </a:r>
                    </a:p>
                  </a:txBody>
                  <a:tcPr marL="95250" marR="95250" marT="47625" marB="4762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7FAFD"/>
                    </a:solidFill>
                  </a:tcPr>
                </a:tc>
                <a:tc>
                  <a:txBody>
                    <a:bodyPr/>
                    <a:lstStyle/>
                    <a:p>
                      <a:pPr algn="ctr" fontAlgn="ctr"/>
                      <a:r>
                        <a:rPr lang="cs-CZ" b="1" dirty="0">
                          <a:effectLst/>
                          <a:latin typeface="Merriweather" panose="020F0502020204030204" pitchFamily="34" charset="0"/>
                        </a:rPr>
                        <a:t>Výdaje</a:t>
                      </a:r>
                    </a:p>
                  </a:txBody>
                  <a:tcPr marL="95250" marR="95250" marT="47625" marB="4762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7FAFD"/>
                    </a:solidFill>
                  </a:tcPr>
                </a:tc>
                <a:tc>
                  <a:txBody>
                    <a:bodyPr/>
                    <a:lstStyle/>
                    <a:p>
                      <a:pPr algn="ctr" fontAlgn="ctr"/>
                      <a:r>
                        <a:rPr lang="cs-CZ" b="1">
                          <a:effectLst/>
                          <a:latin typeface="Merriweather" panose="020F0502020204030204" pitchFamily="34" charset="0"/>
                        </a:rPr>
                        <a:t>Počet důchodců v ČR MPSV  </a:t>
                      </a:r>
                      <a:br>
                        <a:rPr lang="cs-CZ" b="1">
                          <a:effectLst/>
                          <a:latin typeface="Merriweather" panose="020F0502020204030204" pitchFamily="34" charset="0"/>
                        </a:rPr>
                      </a:br>
                      <a:r>
                        <a:rPr lang="cs-CZ" b="1">
                          <a:effectLst/>
                          <a:latin typeface="Merriweather" panose="020F0502020204030204" pitchFamily="34" charset="0"/>
                        </a:rPr>
                        <a:t>k 31.12.2024</a:t>
                      </a:r>
                    </a:p>
                  </a:txBody>
                  <a:tcPr marL="95250" marR="95250" marT="47625" marB="47625" anchor="ctr">
                    <a:lnL w="9525" cap="flat" cmpd="sng" algn="ctr">
                      <a:solidFill>
                        <a:srgbClr val="E6E6E6"/>
                      </a:solidFill>
                      <a:prstDash val="solid"/>
                      <a:round/>
                      <a:headEnd type="none" w="med" len="med"/>
                      <a:tailEnd type="none" w="med" len="med"/>
                    </a:lnL>
                    <a:lnR w="9525" cap="flat" cmpd="sng" algn="ctr">
                      <a:solidFill>
                        <a:srgbClr val="40EF1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7FAFD"/>
                    </a:solidFill>
                  </a:tcPr>
                </a:tc>
                <a:tc>
                  <a:txBody>
                    <a:bodyPr/>
                    <a:lstStyle/>
                    <a:p>
                      <a:pPr algn="ctr" fontAlgn="ctr"/>
                      <a:r>
                        <a:rPr lang="cs-CZ" b="1">
                          <a:effectLst/>
                          <a:latin typeface="Merriweather" panose="020F0502020204030204" pitchFamily="34" charset="0"/>
                        </a:rPr>
                        <a:t>Průměrná výše sólo starobního důchodu</a:t>
                      </a:r>
                      <a:br>
                        <a:rPr lang="cs-CZ" b="1">
                          <a:effectLst/>
                          <a:latin typeface="Merriweather" panose="020F0502020204030204" pitchFamily="34" charset="0"/>
                        </a:rPr>
                      </a:br>
                      <a:r>
                        <a:rPr lang="cs-CZ" b="1">
                          <a:effectLst/>
                          <a:latin typeface="Merriweather" panose="020F0502020204030204" pitchFamily="34" charset="0"/>
                        </a:rPr>
                        <a:t>k 31.12.2024</a:t>
                      </a:r>
                    </a:p>
                  </a:txBody>
                  <a:tcPr marL="95250" marR="95250" marT="47625" marB="47625" anchor="ctr">
                    <a:lnL w="9525" cap="flat" cmpd="sng" algn="ctr">
                      <a:solidFill>
                        <a:srgbClr val="40EF11"/>
                      </a:solidFill>
                      <a:prstDash val="solid"/>
                      <a:round/>
                      <a:headEnd type="none" w="med" len="med"/>
                      <a:tailEnd type="none" w="med" len="med"/>
                    </a:lnL>
                    <a:lnR>
                      <a:noFill/>
                    </a:lnR>
                    <a:lnT w="9525" cap="flat" cmpd="sng" algn="ctr">
                      <a:solidFill>
                        <a:srgbClr val="40EF11"/>
                      </a:solidFill>
                      <a:prstDash val="solid"/>
                      <a:round/>
                      <a:headEnd type="none" w="med" len="med"/>
                      <a:tailEnd type="none" w="med" len="med"/>
                    </a:lnT>
                    <a:lnB w="9525" cap="flat" cmpd="sng" algn="ctr">
                      <a:solidFill>
                        <a:srgbClr val="B0FD11"/>
                      </a:solidFill>
                      <a:prstDash val="solid"/>
                      <a:round/>
                      <a:headEnd type="none" w="med" len="med"/>
                      <a:tailEnd type="none" w="med" len="med"/>
                    </a:lnB>
                    <a:solidFill>
                      <a:srgbClr val="F7FAFD"/>
                    </a:solidFill>
                  </a:tcPr>
                </a:tc>
                <a:extLst>
                  <a:ext uri="{0D108BD9-81ED-4DB2-BD59-A6C34878D82A}">
                    <a16:rowId xmlns:a16="http://schemas.microsoft.com/office/drawing/2014/main" val="1232473950"/>
                  </a:ext>
                </a:extLst>
              </a:tr>
              <a:tr h="277546">
                <a:tc>
                  <a:txBody>
                    <a:bodyPr/>
                    <a:lstStyle/>
                    <a:p>
                      <a:pPr algn="ctr" fontAlgn="t"/>
                      <a:r>
                        <a:rPr lang="cs-CZ">
                          <a:effectLst/>
                        </a:rPr>
                        <a:t>-8,31 mld. Kč</a:t>
                      </a:r>
                    </a:p>
                  </a:txBody>
                  <a:tcPr marL="95250" marR="95250" marT="47625" marB="4762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t"/>
                      <a:r>
                        <a:rPr lang="cs-CZ">
                          <a:effectLst/>
                        </a:rPr>
                        <a:t>113,50 mld. Kč</a:t>
                      </a:r>
                    </a:p>
                  </a:txBody>
                  <a:tcPr marL="95250" marR="95250" marT="47625" marB="4762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t"/>
                      <a:r>
                        <a:rPr lang="cs-CZ" dirty="0">
                          <a:effectLst/>
                        </a:rPr>
                        <a:t>121,81 mld. Kč</a:t>
                      </a:r>
                    </a:p>
                  </a:txBody>
                  <a:tcPr marL="95250" marR="95250" marT="47625" marB="4762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t"/>
                      <a:r>
                        <a:rPr lang="cs-CZ" dirty="0">
                          <a:effectLst/>
                        </a:rPr>
                        <a:t>2,848 mil.</a:t>
                      </a:r>
                    </a:p>
                  </a:txBody>
                  <a:tcPr marL="95250" marR="95250" marT="47625" marB="47625">
                    <a:lnL w="9525" cap="flat" cmpd="sng" algn="ctr">
                      <a:solidFill>
                        <a:srgbClr val="E6E6E6"/>
                      </a:solidFill>
                      <a:prstDash val="solid"/>
                      <a:round/>
                      <a:headEnd type="none" w="med" len="med"/>
                      <a:tailEnd type="none" w="med" len="med"/>
                    </a:lnL>
                    <a:lnR w="9525" cap="flat" cmpd="sng" algn="ctr">
                      <a:solidFill>
                        <a:srgbClr val="B0FD11"/>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t"/>
                      <a:r>
                        <a:rPr lang="cs-CZ" dirty="0">
                          <a:effectLst/>
                        </a:rPr>
                        <a:t>20 706 Kč</a:t>
                      </a:r>
                    </a:p>
                  </a:txBody>
                  <a:tcPr marL="95250" marR="95250" marT="47625" marB="47625">
                    <a:lnL w="9525" cap="flat" cmpd="sng" algn="ctr">
                      <a:solidFill>
                        <a:srgbClr val="B0FD11"/>
                      </a:solidFill>
                      <a:prstDash val="solid"/>
                      <a:round/>
                      <a:headEnd type="none" w="med" len="med"/>
                      <a:tailEnd type="none" w="med" len="med"/>
                    </a:lnL>
                    <a:lnR>
                      <a:noFill/>
                    </a:lnR>
                    <a:lnT w="9525" cap="flat" cmpd="sng" algn="ctr">
                      <a:solidFill>
                        <a:srgbClr val="B0FD11"/>
                      </a:solidFill>
                      <a:prstDash val="solid"/>
                      <a:round/>
                      <a:headEnd type="none" w="med" len="med"/>
                      <a:tailEnd type="none" w="med" len="med"/>
                    </a:lnT>
                    <a:lnB w="9525" cap="flat" cmpd="sng" algn="ctr">
                      <a:solidFill>
                        <a:srgbClr val="B0FD11"/>
                      </a:solidFill>
                      <a:prstDash val="solid"/>
                      <a:round/>
                      <a:headEnd type="none" w="med" len="med"/>
                      <a:tailEnd type="none" w="med" len="med"/>
                    </a:lnB>
                    <a:solidFill>
                      <a:srgbClr val="FFFFFF"/>
                    </a:solidFill>
                  </a:tcPr>
                </a:tc>
                <a:extLst>
                  <a:ext uri="{0D108BD9-81ED-4DB2-BD59-A6C34878D82A}">
                    <a16:rowId xmlns:a16="http://schemas.microsoft.com/office/drawing/2014/main" val="1595645322"/>
                  </a:ext>
                </a:extLst>
              </a:tr>
            </a:tbl>
          </a:graphicData>
        </a:graphic>
      </p:graphicFrame>
    </p:spTree>
    <p:extLst>
      <p:ext uri="{BB962C8B-B14F-4D97-AF65-F5344CB8AC3E}">
        <p14:creationId xmlns:p14="http://schemas.microsoft.com/office/powerpoint/2010/main" val="28150733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DE85A4-5D93-6AFE-174E-2662DB4EDE6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4FB631D-9220-87AB-7473-BFF86A0404ED}"/>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důchodové pojištění </a:t>
            </a:r>
          </a:p>
        </p:txBody>
      </p:sp>
      <p:sp>
        <p:nvSpPr>
          <p:cNvPr id="3" name="Zástupný symbol pro obsah 2">
            <a:extLst>
              <a:ext uri="{FF2B5EF4-FFF2-40B4-BE49-F238E27FC236}">
                <a16:creationId xmlns:a16="http://schemas.microsoft.com/office/drawing/2014/main" id="{736809D4-4025-B763-3F9E-F00BB97DFFB2}"/>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5" name="TextovéPole 4">
            <a:extLst>
              <a:ext uri="{FF2B5EF4-FFF2-40B4-BE49-F238E27FC236}">
                <a16:creationId xmlns:a16="http://schemas.microsoft.com/office/drawing/2014/main" id="{6652DE1A-E790-3BB3-8EE4-575B995BB8E5}"/>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6C524A7E-8C01-AE53-0B55-027F5B1A2A3F}"/>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3FB5372D-022E-E52F-FA63-429FA30CABE3}"/>
              </a:ext>
            </a:extLst>
          </p:cNvPr>
          <p:cNvSpPr txBox="1"/>
          <p:nvPr/>
        </p:nvSpPr>
        <p:spPr>
          <a:xfrm>
            <a:off x="2590800" y="4279001"/>
            <a:ext cx="4572000" cy="369332"/>
          </a:xfrm>
          <a:prstGeom prst="rect">
            <a:avLst/>
          </a:prstGeom>
          <a:noFill/>
        </p:spPr>
        <p:txBody>
          <a:bodyPr wrap="square">
            <a:spAutoFit/>
          </a:bodyPr>
          <a:lstStyle/>
          <a:p>
            <a:endParaRPr lang="cs-CZ" dirty="0"/>
          </a:p>
        </p:txBody>
      </p:sp>
      <p:graphicFrame>
        <p:nvGraphicFramePr>
          <p:cNvPr id="10" name="Tabulka 9">
            <a:extLst>
              <a:ext uri="{FF2B5EF4-FFF2-40B4-BE49-F238E27FC236}">
                <a16:creationId xmlns:a16="http://schemas.microsoft.com/office/drawing/2014/main" id="{14BA4B37-B4F9-C62F-2671-C13ECE377D28}"/>
              </a:ext>
            </a:extLst>
          </p:cNvPr>
          <p:cNvGraphicFramePr>
            <a:graphicFrameLocks noGrp="1"/>
          </p:cNvGraphicFramePr>
          <p:nvPr>
            <p:extLst>
              <p:ext uri="{D42A27DB-BD31-4B8C-83A1-F6EECF244321}">
                <p14:modId xmlns:p14="http://schemas.microsoft.com/office/powerpoint/2010/main" val="2782143580"/>
              </p:ext>
            </p:extLst>
          </p:nvPr>
        </p:nvGraphicFramePr>
        <p:xfrm>
          <a:off x="251641" y="1182934"/>
          <a:ext cx="8299236" cy="3397620"/>
        </p:xfrm>
        <a:graphic>
          <a:graphicData uri="http://schemas.openxmlformats.org/drawingml/2006/table">
            <a:tbl>
              <a:tblPr/>
              <a:tblGrid>
                <a:gridCol w="1383206">
                  <a:extLst>
                    <a:ext uri="{9D8B030D-6E8A-4147-A177-3AD203B41FA5}">
                      <a16:colId xmlns:a16="http://schemas.microsoft.com/office/drawing/2014/main" val="4156373296"/>
                    </a:ext>
                  </a:extLst>
                </a:gridCol>
                <a:gridCol w="1383206">
                  <a:extLst>
                    <a:ext uri="{9D8B030D-6E8A-4147-A177-3AD203B41FA5}">
                      <a16:colId xmlns:a16="http://schemas.microsoft.com/office/drawing/2014/main" val="1327091114"/>
                    </a:ext>
                  </a:extLst>
                </a:gridCol>
                <a:gridCol w="1383206">
                  <a:extLst>
                    <a:ext uri="{9D8B030D-6E8A-4147-A177-3AD203B41FA5}">
                      <a16:colId xmlns:a16="http://schemas.microsoft.com/office/drawing/2014/main" val="642612226"/>
                    </a:ext>
                  </a:extLst>
                </a:gridCol>
                <a:gridCol w="1383206">
                  <a:extLst>
                    <a:ext uri="{9D8B030D-6E8A-4147-A177-3AD203B41FA5}">
                      <a16:colId xmlns:a16="http://schemas.microsoft.com/office/drawing/2014/main" val="4262165062"/>
                    </a:ext>
                  </a:extLst>
                </a:gridCol>
                <a:gridCol w="1383206">
                  <a:extLst>
                    <a:ext uri="{9D8B030D-6E8A-4147-A177-3AD203B41FA5}">
                      <a16:colId xmlns:a16="http://schemas.microsoft.com/office/drawing/2014/main" val="1578843490"/>
                    </a:ext>
                  </a:extLst>
                </a:gridCol>
                <a:gridCol w="1383206">
                  <a:extLst>
                    <a:ext uri="{9D8B030D-6E8A-4147-A177-3AD203B41FA5}">
                      <a16:colId xmlns:a16="http://schemas.microsoft.com/office/drawing/2014/main" val="609322260"/>
                    </a:ext>
                  </a:extLst>
                </a:gridCol>
              </a:tblGrid>
              <a:tr h="180516">
                <a:tc gridSpan="6">
                  <a:txBody>
                    <a:bodyPr/>
                    <a:lstStyle/>
                    <a:p>
                      <a:pPr algn="l"/>
                      <a:r>
                        <a:rPr lang="cs-CZ" sz="900"/>
                        <a:t>Základní sazby sociálního pojištění (% vyměřovacího základu)</a:t>
                      </a:r>
                    </a:p>
                  </a:txBody>
                  <a:tcPr marL="45129" marR="45129" marT="22564" marB="22564" anchor="ctr">
                    <a:no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000607150"/>
                  </a:ext>
                </a:extLst>
              </a:tr>
              <a:tr h="182396">
                <a:tc rowSpan="2">
                  <a:txBody>
                    <a:bodyPr/>
                    <a:lstStyle/>
                    <a:p>
                      <a:pPr algn="l" fontAlgn="ctr"/>
                      <a:r>
                        <a:rPr lang="cs-CZ" sz="900" b="1">
                          <a:effectLst/>
                          <a:latin typeface="Merriweather" pitchFamily="2" charset="0"/>
                        </a:rPr>
                        <a:t> </a:t>
                      </a:r>
                    </a:p>
                  </a:txBody>
                  <a:tcPr marL="47009" marR="47009" marT="23505" marB="235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B w="9525" cap="flat" cmpd="sng" algn="ctr">
                      <a:solidFill>
                        <a:srgbClr val="E6E6E6"/>
                      </a:solidFill>
                      <a:prstDash val="solid"/>
                      <a:round/>
                      <a:headEnd type="none" w="med" len="med"/>
                      <a:tailEnd type="none" w="med" len="med"/>
                    </a:lnB>
                    <a:solidFill>
                      <a:srgbClr val="F7FAFD"/>
                    </a:solidFill>
                  </a:tcPr>
                </a:tc>
                <a:tc gridSpan="3">
                  <a:txBody>
                    <a:bodyPr/>
                    <a:lstStyle/>
                    <a:p>
                      <a:pPr algn="ctr" fontAlgn="ctr"/>
                      <a:r>
                        <a:rPr lang="cs-CZ" sz="900" b="1">
                          <a:effectLst/>
                          <a:latin typeface="Merriweather" pitchFamily="2" charset="0"/>
                        </a:rPr>
                        <a:t>Povinné pojistné</a:t>
                      </a:r>
                    </a:p>
                  </a:txBody>
                  <a:tcPr marL="47009" marR="47009" marT="23505" marB="235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7FAFD"/>
                    </a:solidFill>
                  </a:tcPr>
                </a:tc>
                <a:tc hMerge="1">
                  <a:txBody>
                    <a:bodyPr/>
                    <a:lstStyle/>
                    <a:p>
                      <a:endParaRPr lang="cs-CZ"/>
                    </a:p>
                  </a:txBody>
                  <a:tcPr/>
                </a:tc>
                <a:tc hMerge="1">
                  <a:txBody>
                    <a:bodyPr/>
                    <a:lstStyle/>
                    <a:p>
                      <a:endParaRPr lang="cs-CZ"/>
                    </a:p>
                  </a:txBody>
                  <a:tcPr/>
                </a:tc>
                <a:tc rowSpan="2">
                  <a:txBody>
                    <a:bodyPr/>
                    <a:lstStyle/>
                    <a:p>
                      <a:pPr algn="ctr" fontAlgn="ctr"/>
                      <a:r>
                        <a:rPr lang="cs-CZ" sz="900" b="1">
                          <a:effectLst/>
                          <a:latin typeface="Merriweather" pitchFamily="2" charset="0"/>
                        </a:rPr>
                        <a:t>Dobrovolná účast na nemocenském pojištění</a:t>
                      </a:r>
                      <a:br>
                        <a:rPr lang="cs-CZ" sz="900" b="1">
                          <a:effectLst/>
                          <a:latin typeface="Merriweather" pitchFamily="2" charset="0"/>
                        </a:rPr>
                      </a:br>
                      <a:r>
                        <a:rPr lang="cs-CZ" sz="900" b="1">
                          <a:effectLst/>
                          <a:latin typeface="Merriweather" pitchFamily="2" charset="0"/>
                        </a:rPr>
                        <a:t>OSVČ</a:t>
                      </a:r>
                    </a:p>
                  </a:txBody>
                  <a:tcPr marL="47009" marR="47009" marT="23505" marB="23505" anchor="ctr">
                    <a:lnL w="9525" cap="flat" cmpd="sng" algn="ctr">
                      <a:solidFill>
                        <a:srgbClr val="E6E6E6"/>
                      </a:solidFill>
                      <a:prstDash val="solid"/>
                      <a:round/>
                      <a:headEnd type="none" w="med" len="med"/>
                      <a:tailEnd type="none" w="med" len="med"/>
                    </a:lnL>
                    <a:lnR w="9525" cap="flat" cmpd="sng" algn="ctr">
                      <a:solidFill>
                        <a:srgbClr val="70951F"/>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0F8FF"/>
                    </a:solidFill>
                  </a:tcPr>
                </a:tc>
                <a:tc rowSpan="2">
                  <a:txBody>
                    <a:bodyPr/>
                    <a:lstStyle/>
                    <a:p>
                      <a:pPr algn="ctr" fontAlgn="ctr"/>
                      <a:r>
                        <a:rPr lang="cs-CZ" sz="900" b="1">
                          <a:effectLst/>
                          <a:latin typeface="Merriweather" pitchFamily="2" charset="0"/>
                        </a:rPr>
                        <a:t> Dobrovolná účast na důchodovém pojištění</a:t>
                      </a:r>
                      <a:br>
                        <a:rPr lang="cs-CZ" sz="900" b="1">
                          <a:effectLst/>
                          <a:latin typeface="Merriweather" pitchFamily="2" charset="0"/>
                        </a:rPr>
                      </a:br>
                      <a:r>
                        <a:rPr lang="cs-CZ" sz="900" b="1">
                          <a:effectLst/>
                          <a:latin typeface="Merriweather" pitchFamily="2" charset="0"/>
                        </a:rPr>
                        <a:t>OSVČ</a:t>
                      </a:r>
                    </a:p>
                  </a:txBody>
                  <a:tcPr marL="47009" marR="47009" marT="23505" marB="23505" anchor="ctr">
                    <a:lnL w="9525" cap="flat" cmpd="sng" algn="ctr">
                      <a:solidFill>
                        <a:srgbClr val="70951F"/>
                      </a:solidFill>
                      <a:prstDash val="solid"/>
                      <a:round/>
                      <a:headEnd type="none" w="med" len="med"/>
                      <a:tailEnd type="none" w="med" len="med"/>
                    </a:lnL>
                    <a:lnR>
                      <a:noFill/>
                    </a:lnR>
                    <a:lnT w="9525" cap="flat" cmpd="sng" algn="ctr">
                      <a:solidFill>
                        <a:srgbClr val="70951F"/>
                      </a:solidFill>
                      <a:prstDash val="solid"/>
                      <a:round/>
                      <a:headEnd type="none" w="med" len="med"/>
                      <a:tailEnd type="none" w="med" len="med"/>
                    </a:lnT>
                    <a:lnB w="9525" cap="flat" cmpd="sng" algn="ctr">
                      <a:solidFill>
                        <a:srgbClr val="70951F"/>
                      </a:solidFill>
                      <a:prstDash val="solid"/>
                      <a:round/>
                      <a:headEnd type="none" w="med" len="med"/>
                      <a:tailEnd type="none" w="med" len="med"/>
                    </a:lnB>
                    <a:solidFill>
                      <a:srgbClr val="F0F8FF"/>
                    </a:solidFill>
                  </a:tcPr>
                </a:tc>
                <a:extLst>
                  <a:ext uri="{0D108BD9-81ED-4DB2-BD59-A6C34878D82A}">
                    <a16:rowId xmlns:a16="http://schemas.microsoft.com/office/drawing/2014/main" val="398489042"/>
                  </a:ext>
                </a:extLst>
              </a:tr>
              <a:tr h="947708">
                <a:tc vMerge="1">
                  <a:txBody>
                    <a:bodyPr/>
                    <a:lstStyle/>
                    <a:p>
                      <a:endParaRPr lang="cs-CZ"/>
                    </a:p>
                  </a:txBody>
                  <a:tcPr/>
                </a:tc>
                <a:tc>
                  <a:txBody>
                    <a:bodyPr/>
                    <a:lstStyle/>
                    <a:p>
                      <a:pPr algn="ctr" fontAlgn="ctr"/>
                      <a:r>
                        <a:rPr lang="cs-CZ" sz="900" b="1">
                          <a:effectLst/>
                          <a:latin typeface="Merriweather" pitchFamily="2" charset="0"/>
                        </a:rPr>
                        <a:t>Zaměstnanci</a:t>
                      </a:r>
                    </a:p>
                  </a:txBody>
                  <a:tcPr marL="47009" marR="47009" marT="23505" marB="23505" anchor="ctr">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7FAFD"/>
                    </a:solidFill>
                  </a:tcPr>
                </a:tc>
                <a:tc>
                  <a:txBody>
                    <a:bodyPr/>
                    <a:lstStyle/>
                    <a:p>
                      <a:pPr algn="ctr" fontAlgn="ctr"/>
                      <a:r>
                        <a:rPr lang="cs-CZ" sz="900" b="1">
                          <a:effectLst/>
                          <a:latin typeface="Merriweather" pitchFamily="2" charset="0"/>
                        </a:rPr>
                        <a:t>Zaměstnavatelé</a:t>
                      </a:r>
                    </a:p>
                  </a:txBody>
                  <a:tcPr marL="47009" marR="47009" marT="23505" marB="23505" anchor="ctr">
                    <a:lnL w="9525" cap="flat" cmpd="sng" algn="ctr">
                      <a:solidFill>
                        <a:srgbClr val="E6E6E6"/>
                      </a:solidFill>
                      <a:prstDash val="solid"/>
                      <a:round/>
                      <a:headEnd type="none" w="med" len="med"/>
                      <a:tailEnd type="none" w="med" len="med"/>
                    </a:lnL>
                    <a:lnR w="9525" cap="flat" cmpd="sng" algn="ctr">
                      <a:solidFill>
                        <a:srgbClr val="90301C"/>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7FAFD"/>
                    </a:solidFill>
                  </a:tcPr>
                </a:tc>
                <a:tc>
                  <a:txBody>
                    <a:bodyPr/>
                    <a:lstStyle/>
                    <a:p>
                      <a:pPr algn="ctr" fontAlgn="ctr"/>
                      <a:r>
                        <a:rPr lang="cs-CZ" sz="900" b="1">
                          <a:effectLst/>
                          <a:latin typeface="Merriweather" pitchFamily="2" charset="0"/>
                        </a:rPr>
                        <a:t>OSVČ</a:t>
                      </a:r>
                    </a:p>
                  </a:txBody>
                  <a:tcPr marL="47009" marR="47009" marT="23505" marB="23505" anchor="ctr">
                    <a:lnL w="9525" cap="flat" cmpd="sng" algn="ctr">
                      <a:solidFill>
                        <a:srgbClr val="90301C"/>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90301C"/>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7FAFD"/>
                    </a:solidFill>
                  </a:tcPr>
                </a:tc>
                <a:tc vMerge="1">
                  <a:txBody>
                    <a:bodyPr/>
                    <a:lstStyle/>
                    <a:p>
                      <a:endParaRPr lang="cs-CZ"/>
                    </a:p>
                  </a:txBody>
                  <a:tcPr/>
                </a:tc>
                <a:tc vMerge="1">
                  <a:txBody>
                    <a:bodyPr/>
                    <a:lstStyle/>
                    <a:p>
                      <a:endParaRPr lang="cs-CZ"/>
                    </a:p>
                  </a:txBody>
                  <a:tcPr/>
                </a:tc>
                <a:extLst>
                  <a:ext uri="{0D108BD9-81ED-4DB2-BD59-A6C34878D82A}">
                    <a16:rowId xmlns:a16="http://schemas.microsoft.com/office/drawing/2014/main" val="3461605590"/>
                  </a:ext>
                </a:extLst>
              </a:tr>
              <a:tr h="453170">
                <a:tc>
                  <a:txBody>
                    <a:bodyPr/>
                    <a:lstStyle/>
                    <a:p>
                      <a:pPr algn="l" fontAlgn="t"/>
                      <a:r>
                        <a:rPr lang="cs-CZ" sz="900" b="1">
                          <a:effectLst/>
                        </a:rPr>
                        <a:t>Důchodové pojištění</a:t>
                      </a:r>
                      <a:endParaRPr lang="cs-CZ" sz="900">
                        <a:effectLst/>
                      </a:endParaRPr>
                    </a:p>
                  </a:txBody>
                  <a:tcPr marL="47009" marR="47009" marT="23505" marB="2350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t"/>
                      <a:r>
                        <a:rPr lang="cs-CZ" sz="900" b="1" dirty="0">
                          <a:effectLst/>
                        </a:rPr>
                        <a:t>6,5 %</a:t>
                      </a:r>
                      <a:endParaRPr lang="cs-CZ" sz="900" dirty="0">
                        <a:effectLst/>
                      </a:endParaRPr>
                    </a:p>
                  </a:txBody>
                  <a:tcPr marL="47009" marR="47009" marT="23505" marB="2350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t"/>
                      <a:r>
                        <a:rPr lang="cs-CZ" sz="900" b="1">
                          <a:effectLst/>
                        </a:rPr>
                        <a:t>21,5 %</a:t>
                      </a:r>
                      <a:endParaRPr lang="cs-CZ" sz="900">
                        <a:effectLst/>
                      </a:endParaRPr>
                    </a:p>
                  </a:txBody>
                  <a:tcPr marL="47009" marR="47009" marT="23505" marB="2350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t"/>
                      <a:r>
                        <a:rPr lang="cs-CZ" sz="900" b="1">
                          <a:effectLst/>
                        </a:rPr>
                        <a:t>28,0 %</a:t>
                      </a:r>
                      <a:endParaRPr lang="cs-CZ" sz="900">
                        <a:effectLst/>
                      </a:endParaRPr>
                    </a:p>
                  </a:txBody>
                  <a:tcPr marL="47009" marR="47009" marT="23505" marB="2350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t"/>
                      <a:r>
                        <a:rPr lang="cs-CZ" sz="900" b="1">
                          <a:effectLst/>
                        </a:rPr>
                        <a:t>-</a:t>
                      </a:r>
                      <a:endParaRPr lang="cs-CZ" sz="900">
                        <a:effectLst/>
                      </a:endParaRPr>
                    </a:p>
                  </a:txBody>
                  <a:tcPr marL="47009" marR="47009" marT="23505" marB="23505">
                    <a:lnL w="9525" cap="flat" cmpd="sng" algn="ctr">
                      <a:solidFill>
                        <a:srgbClr val="E6E6E6"/>
                      </a:solidFill>
                      <a:prstDash val="solid"/>
                      <a:round/>
                      <a:headEnd type="none" w="med" len="med"/>
                      <a:tailEnd type="none" w="med" len="med"/>
                    </a:lnL>
                    <a:lnR w="9525" cap="flat" cmpd="sng" algn="ctr">
                      <a:solidFill>
                        <a:srgbClr val="70951F"/>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0F8FF"/>
                    </a:solidFill>
                  </a:tcPr>
                </a:tc>
                <a:tc>
                  <a:txBody>
                    <a:bodyPr/>
                    <a:lstStyle/>
                    <a:p>
                      <a:pPr algn="ctr" fontAlgn="t"/>
                      <a:r>
                        <a:rPr lang="cs-CZ" sz="900" b="1">
                          <a:effectLst/>
                        </a:rPr>
                        <a:t> 28,0 %</a:t>
                      </a:r>
                      <a:endParaRPr lang="cs-CZ" sz="900">
                        <a:effectLst/>
                      </a:endParaRPr>
                    </a:p>
                  </a:txBody>
                  <a:tcPr marL="47009" marR="47009" marT="23505" marB="23505">
                    <a:lnL w="9525" cap="flat" cmpd="sng" algn="ctr">
                      <a:solidFill>
                        <a:srgbClr val="70951F"/>
                      </a:solidFill>
                      <a:prstDash val="solid"/>
                      <a:round/>
                      <a:headEnd type="none" w="med" len="med"/>
                      <a:tailEnd type="none" w="med" len="med"/>
                    </a:lnL>
                    <a:lnR>
                      <a:noFill/>
                    </a:lnR>
                    <a:lnT w="9525" cap="flat" cmpd="sng" algn="ctr">
                      <a:solidFill>
                        <a:srgbClr val="70951F"/>
                      </a:solidFill>
                      <a:prstDash val="solid"/>
                      <a:round/>
                      <a:headEnd type="none" w="med" len="med"/>
                      <a:tailEnd type="none" w="med" len="med"/>
                    </a:lnT>
                    <a:lnB w="9525" cap="flat" cmpd="sng" algn="ctr">
                      <a:solidFill>
                        <a:srgbClr val="90301C"/>
                      </a:solidFill>
                      <a:prstDash val="solid"/>
                      <a:round/>
                      <a:headEnd type="none" w="med" len="med"/>
                      <a:tailEnd type="none" w="med" len="med"/>
                    </a:lnB>
                    <a:solidFill>
                      <a:srgbClr val="F0F8FF"/>
                    </a:solidFill>
                  </a:tcPr>
                </a:tc>
                <a:extLst>
                  <a:ext uri="{0D108BD9-81ED-4DB2-BD59-A6C34878D82A}">
                    <a16:rowId xmlns:a16="http://schemas.microsoft.com/office/drawing/2014/main" val="1784572343"/>
                  </a:ext>
                </a:extLst>
              </a:tr>
              <a:tr h="453170">
                <a:tc>
                  <a:txBody>
                    <a:bodyPr/>
                    <a:lstStyle/>
                    <a:p>
                      <a:pPr algn="l" fontAlgn="t"/>
                      <a:r>
                        <a:rPr lang="cs-CZ" sz="900" b="1">
                          <a:effectLst/>
                        </a:rPr>
                        <a:t>Nemocenské pojištění</a:t>
                      </a:r>
                      <a:endParaRPr lang="cs-CZ" sz="900">
                        <a:effectLst/>
                      </a:endParaRPr>
                    </a:p>
                  </a:txBody>
                  <a:tcPr marL="47009" marR="47009" marT="23505" marB="2350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t"/>
                      <a:r>
                        <a:rPr lang="cs-CZ" sz="900" b="1">
                          <a:effectLst/>
                        </a:rPr>
                        <a:t>0,6 %</a:t>
                      </a:r>
                      <a:endParaRPr lang="cs-CZ" sz="900">
                        <a:effectLst/>
                      </a:endParaRPr>
                    </a:p>
                  </a:txBody>
                  <a:tcPr marL="47009" marR="47009" marT="23505" marB="2350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t"/>
                      <a:r>
                        <a:rPr lang="cs-CZ" sz="900" b="1">
                          <a:effectLst/>
                        </a:rPr>
                        <a:t>2,1 %</a:t>
                      </a:r>
                      <a:endParaRPr lang="cs-CZ" sz="900">
                        <a:effectLst/>
                      </a:endParaRPr>
                    </a:p>
                  </a:txBody>
                  <a:tcPr marL="47009" marR="47009" marT="23505" marB="2350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t"/>
                      <a:r>
                        <a:rPr lang="cs-CZ" sz="900" b="1">
                          <a:effectLst/>
                        </a:rPr>
                        <a:t>-</a:t>
                      </a:r>
                      <a:endParaRPr lang="cs-CZ" sz="900">
                        <a:effectLst/>
                      </a:endParaRPr>
                    </a:p>
                  </a:txBody>
                  <a:tcPr marL="47009" marR="47009" marT="23505" marB="2350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t"/>
                      <a:r>
                        <a:rPr lang="cs-CZ" sz="900" b="1">
                          <a:effectLst/>
                        </a:rPr>
                        <a:t>2,7 %</a:t>
                      </a:r>
                      <a:endParaRPr lang="cs-CZ" sz="900">
                        <a:effectLst/>
                      </a:endParaRPr>
                    </a:p>
                  </a:txBody>
                  <a:tcPr marL="47009" marR="47009" marT="23505" marB="23505">
                    <a:lnL w="9525" cap="flat" cmpd="sng" algn="ctr">
                      <a:solidFill>
                        <a:srgbClr val="E6E6E6"/>
                      </a:solidFill>
                      <a:prstDash val="solid"/>
                      <a:round/>
                      <a:headEnd type="none" w="med" len="med"/>
                      <a:tailEnd type="none" w="med" len="med"/>
                    </a:lnL>
                    <a:lnR w="9525" cap="flat" cmpd="sng" algn="ctr">
                      <a:solidFill>
                        <a:srgbClr val="90301C"/>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0F8FF"/>
                    </a:solidFill>
                  </a:tcPr>
                </a:tc>
                <a:tc>
                  <a:txBody>
                    <a:bodyPr/>
                    <a:lstStyle/>
                    <a:p>
                      <a:pPr algn="ctr" fontAlgn="t"/>
                      <a:r>
                        <a:rPr lang="cs-CZ" sz="900" b="1">
                          <a:effectLst/>
                        </a:rPr>
                        <a:t> -</a:t>
                      </a:r>
                      <a:endParaRPr lang="cs-CZ" sz="900">
                        <a:effectLst/>
                      </a:endParaRPr>
                    </a:p>
                  </a:txBody>
                  <a:tcPr marL="47009" marR="47009" marT="23505" marB="23505">
                    <a:lnL w="9525" cap="flat" cmpd="sng" algn="ctr">
                      <a:solidFill>
                        <a:srgbClr val="90301C"/>
                      </a:solidFill>
                      <a:prstDash val="solid"/>
                      <a:round/>
                      <a:headEnd type="none" w="med" len="med"/>
                      <a:tailEnd type="none" w="med" len="med"/>
                    </a:lnL>
                    <a:lnR>
                      <a:noFill/>
                    </a:lnR>
                    <a:lnT w="9525" cap="flat" cmpd="sng" algn="ctr">
                      <a:solidFill>
                        <a:srgbClr val="90301C"/>
                      </a:solidFill>
                      <a:prstDash val="solid"/>
                      <a:round/>
                      <a:headEnd type="none" w="med" len="med"/>
                      <a:tailEnd type="none" w="med" len="med"/>
                    </a:lnT>
                    <a:lnB w="9525" cap="flat" cmpd="sng" algn="ctr">
                      <a:solidFill>
                        <a:srgbClr val="90301C"/>
                      </a:solidFill>
                      <a:prstDash val="solid"/>
                      <a:round/>
                      <a:headEnd type="none" w="med" len="med"/>
                      <a:tailEnd type="none" w="med" len="med"/>
                    </a:lnB>
                    <a:solidFill>
                      <a:srgbClr val="F0F8FF"/>
                    </a:solidFill>
                  </a:tcPr>
                </a:tc>
                <a:extLst>
                  <a:ext uri="{0D108BD9-81ED-4DB2-BD59-A6C34878D82A}">
                    <a16:rowId xmlns:a16="http://schemas.microsoft.com/office/drawing/2014/main" val="2216184465"/>
                  </a:ext>
                </a:extLst>
              </a:tr>
              <a:tr h="859331">
                <a:tc>
                  <a:txBody>
                    <a:bodyPr/>
                    <a:lstStyle/>
                    <a:p>
                      <a:pPr algn="l" fontAlgn="t"/>
                      <a:r>
                        <a:rPr lang="cs-CZ" sz="900" b="1">
                          <a:effectLst/>
                        </a:rPr>
                        <a:t>Příspěvek na státní politiku zaměstnanosti</a:t>
                      </a:r>
                      <a:endParaRPr lang="cs-CZ" sz="900">
                        <a:effectLst/>
                      </a:endParaRPr>
                    </a:p>
                  </a:txBody>
                  <a:tcPr marL="47009" marR="47009" marT="23505" marB="2350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t"/>
                      <a:r>
                        <a:rPr lang="cs-CZ" sz="900" b="1">
                          <a:effectLst/>
                        </a:rPr>
                        <a:t>-</a:t>
                      </a:r>
                      <a:endParaRPr lang="cs-CZ" sz="900">
                        <a:effectLst/>
                      </a:endParaRPr>
                    </a:p>
                  </a:txBody>
                  <a:tcPr marL="47009" marR="47009" marT="23505" marB="2350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t"/>
                      <a:r>
                        <a:rPr lang="cs-CZ" sz="900" b="1">
                          <a:effectLst/>
                        </a:rPr>
                        <a:t>1,2 %</a:t>
                      </a:r>
                      <a:endParaRPr lang="cs-CZ" sz="900">
                        <a:effectLst/>
                      </a:endParaRPr>
                    </a:p>
                  </a:txBody>
                  <a:tcPr marL="47009" marR="47009" marT="23505" marB="2350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t"/>
                      <a:r>
                        <a:rPr lang="cs-CZ" sz="900" b="1">
                          <a:effectLst/>
                        </a:rPr>
                        <a:t>1,2 %</a:t>
                      </a:r>
                      <a:endParaRPr lang="cs-CZ" sz="900">
                        <a:effectLst/>
                      </a:endParaRPr>
                    </a:p>
                  </a:txBody>
                  <a:tcPr marL="47009" marR="47009" marT="23505" marB="2350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t"/>
                      <a:r>
                        <a:rPr lang="cs-CZ" sz="900" b="1">
                          <a:effectLst/>
                        </a:rPr>
                        <a:t>-</a:t>
                      </a:r>
                      <a:endParaRPr lang="cs-CZ" sz="900">
                        <a:effectLst/>
                      </a:endParaRPr>
                    </a:p>
                  </a:txBody>
                  <a:tcPr marL="47009" marR="47009" marT="23505" marB="23505">
                    <a:lnL w="9525" cap="flat" cmpd="sng" algn="ctr">
                      <a:solidFill>
                        <a:srgbClr val="E6E6E6"/>
                      </a:solidFill>
                      <a:prstDash val="solid"/>
                      <a:round/>
                      <a:headEnd type="none" w="med" len="med"/>
                      <a:tailEnd type="none" w="med" len="med"/>
                    </a:lnL>
                    <a:lnR w="9525" cap="flat" cmpd="sng" algn="ctr">
                      <a:solidFill>
                        <a:srgbClr val="90301C"/>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0F8FF"/>
                    </a:solidFill>
                  </a:tcPr>
                </a:tc>
                <a:tc>
                  <a:txBody>
                    <a:bodyPr/>
                    <a:lstStyle/>
                    <a:p>
                      <a:pPr algn="ctr" fontAlgn="t"/>
                      <a:r>
                        <a:rPr lang="cs-CZ" sz="900" b="1">
                          <a:effectLst/>
                        </a:rPr>
                        <a:t> -</a:t>
                      </a:r>
                      <a:endParaRPr lang="cs-CZ" sz="900">
                        <a:effectLst/>
                      </a:endParaRPr>
                    </a:p>
                  </a:txBody>
                  <a:tcPr marL="47009" marR="47009" marT="23505" marB="23505">
                    <a:lnL w="9525" cap="flat" cmpd="sng" algn="ctr">
                      <a:solidFill>
                        <a:srgbClr val="90301C"/>
                      </a:solidFill>
                      <a:prstDash val="solid"/>
                      <a:round/>
                      <a:headEnd type="none" w="med" len="med"/>
                      <a:tailEnd type="none" w="med" len="med"/>
                    </a:lnL>
                    <a:lnR>
                      <a:noFill/>
                    </a:lnR>
                    <a:lnT w="9525" cap="flat" cmpd="sng" algn="ctr">
                      <a:solidFill>
                        <a:srgbClr val="90301C"/>
                      </a:solidFill>
                      <a:prstDash val="solid"/>
                      <a:round/>
                      <a:headEnd type="none" w="med" len="med"/>
                      <a:tailEnd type="none" w="med" len="med"/>
                    </a:lnT>
                    <a:lnB w="9525" cap="flat" cmpd="sng" algn="ctr">
                      <a:solidFill>
                        <a:srgbClr val="90301C"/>
                      </a:solidFill>
                      <a:prstDash val="solid"/>
                      <a:round/>
                      <a:headEnd type="none" w="med" len="med"/>
                      <a:tailEnd type="none" w="med" len="med"/>
                    </a:lnB>
                    <a:solidFill>
                      <a:srgbClr val="F0F8FF"/>
                    </a:solidFill>
                  </a:tcPr>
                </a:tc>
                <a:extLst>
                  <a:ext uri="{0D108BD9-81ED-4DB2-BD59-A6C34878D82A}">
                    <a16:rowId xmlns:a16="http://schemas.microsoft.com/office/drawing/2014/main" val="806508308"/>
                  </a:ext>
                </a:extLst>
              </a:tr>
              <a:tr h="317783">
                <a:tc>
                  <a:txBody>
                    <a:bodyPr/>
                    <a:lstStyle/>
                    <a:p>
                      <a:pPr algn="l" fontAlgn="t"/>
                      <a:r>
                        <a:rPr lang="cs-CZ" sz="900" b="1">
                          <a:effectLst/>
                        </a:rPr>
                        <a:t>Pojistné celkem</a:t>
                      </a:r>
                      <a:endParaRPr lang="cs-CZ" sz="900">
                        <a:effectLst/>
                      </a:endParaRPr>
                    </a:p>
                  </a:txBody>
                  <a:tcPr marL="47009" marR="47009" marT="23505" marB="2350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t"/>
                      <a:r>
                        <a:rPr lang="cs-CZ" sz="900" b="1">
                          <a:effectLst/>
                        </a:rPr>
                        <a:t>7,1%</a:t>
                      </a:r>
                      <a:endParaRPr lang="cs-CZ" sz="900">
                        <a:effectLst/>
                      </a:endParaRPr>
                    </a:p>
                  </a:txBody>
                  <a:tcPr marL="47009" marR="47009" marT="23505" marB="2350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t"/>
                      <a:r>
                        <a:rPr lang="cs-CZ" sz="900" b="1">
                          <a:effectLst/>
                        </a:rPr>
                        <a:t>24,8 %</a:t>
                      </a:r>
                      <a:endParaRPr lang="cs-CZ" sz="900">
                        <a:effectLst/>
                      </a:endParaRPr>
                    </a:p>
                  </a:txBody>
                  <a:tcPr marL="47009" marR="47009" marT="23505" marB="2350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t"/>
                      <a:r>
                        <a:rPr lang="cs-CZ" sz="900" b="1">
                          <a:effectLst/>
                        </a:rPr>
                        <a:t>29,2 %</a:t>
                      </a:r>
                      <a:endParaRPr lang="cs-CZ" sz="900">
                        <a:effectLst/>
                      </a:endParaRPr>
                    </a:p>
                  </a:txBody>
                  <a:tcPr marL="47009" marR="47009" marT="23505" marB="23505">
                    <a:lnL w="9525" cap="flat" cmpd="sng" algn="ctr">
                      <a:solidFill>
                        <a:srgbClr val="E6E6E6"/>
                      </a:solidFill>
                      <a:prstDash val="solid"/>
                      <a:round/>
                      <a:headEnd type="none" w="med" len="med"/>
                      <a:tailEnd type="none" w="med" len="med"/>
                    </a:lnL>
                    <a:lnR w="9525" cap="flat" cmpd="sng" algn="ctr">
                      <a:solidFill>
                        <a:srgbClr val="E6E6E6"/>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FFFFF"/>
                    </a:solidFill>
                  </a:tcPr>
                </a:tc>
                <a:tc>
                  <a:txBody>
                    <a:bodyPr/>
                    <a:lstStyle/>
                    <a:p>
                      <a:pPr algn="ctr" fontAlgn="t"/>
                      <a:r>
                        <a:rPr lang="cs-CZ" sz="900" b="1">
                          <a:effectLst/>
                        </a:rPr>
                        <a:t>2,7 %</a:t>
                      </a:r>
                      <a:endParaRPr lang="cs-CZ" sz="900">
                        <a:effectLst/>
                      </a:endParaRPr>
                    </a:p>
                  </a:txBody>
                  <a:tcPr marL="47009" marR="47009" marT="23505" marB="23505">
                    <a:lnL w="9525" cap="flat" cmpd="sng" algn="ctr">
                      <a:solidFill>
                        <a:srgbClr val="E6E6E6"/>
                      </a:solidFill>
                      <a:prstDash val="solid"/>
                      <a:round/>
                      <a:headEnd type="none" w="med" len="med"/>
                      <a:tailEnd type="none" w="med" len="med"/>
                    </a:lnL>
                    <a:lnR w="9525" cap="flat" cmpd="sng" algn="ctr">
                      <a:solidFill>
                        <a:srgbClr val="90301C"/>
                      </a:solidFill>
                      <a:prstDash val="solid"/>
                      <a:round/>
                      <a:headEnd type="none" w="med" len="med"/>
                      <a:tailEnd type="none" w="med" len="med"/>
                    </a:lnR>
                    <a:lnT w="9525" cap="flat" cmpd="sng" algn="ctr">
                      <a:solidFill>
                        <a:srgbClr val="E6E6E6"/>
                      </a:solidFill>
                      <a:prstDash val="solid"/>
                      <a:round/>
                      <a:headEnd type="none" w="med" len="med"/>
                      <a:tailEnd type="none" w="med" len="med"/>
                    </a:lnT>
                    <a:lnB w="9525" cap="flat" cmpd="sng" algn="ctr">
                      <a:solidFill>
                        <a:srgbClr val="E6E6E6"/>
                      </a:solidFill>
                      <a:prstDash val="solid"/>
                      <a:round/>
                      <a:headEnd type="none" w="med" len="med"/>
                      <a:tailEnd type="none" w="med" len="med"/>
                    </a:lnB>
                    <a:solidFill>
                      <a:srgbClr val="F0F8FF"/>
                    </a:solidFill>
                  </a:tcPr>
                </a:tc>
                <a:tc>
                  <a:txBody>
                    <a:bodyPr/>
                    <a:lstStyle/>
                    <a:p>
                      <a:pPr algn="ctr" fontAlgn="t"/>
                      <a:r>
                        <a:rPr lang="cs-CZ" sz="900" b="1" dirty="0">
                          <a:effectLst/>
                        </a:rPr>
                        <a:t>28,0 %</a:t>
                      </a:r>
                      <a:endParaRPr lang="cs-CZ" sz="900" dirty="0">
                        <a:effectLst/>
                      </a:endParaRPr>
                    </a:p>
                  </a:txBody>
                  <a:tcPr marL="47009" marR="47009" marT="23505" marB="23505">
                    <a:lnL w="9525" cap="flat" cmpd="sng" algn="ctr">
                      <a:solidFill>
                        <a:srgbClr val="90301C"/>
                      </a:solidFill>
                      <a:prstDash val="solid"/>
                      <a:round/>
                      <a:headEnd type="none" w="med" len="med"/>
                      <a:tailEnd type="none" w="med" len="med"/>
                    </a:lnL>
                    <a:lnR>
                      <a:noFill/>
                    </a:lnR>
                    <a:lnT w="9525" cap="flat" cmpd="sng" algn="ctr">
                      <a:solidFill>
                        <a:srgbClr val="90301C"/>
                      </a:solidFill>
                      <a:prstDash val="solid"/>
                      <a:round/>
                      <a:headEnd type="none" w="med" len="med"/>
                      <a:tailEnd type="none" w="med" len="med"/>
                    </a:lnT>
                    <a:lnB w="9525" cap="flat" cmpd="sng" algn="ctr">
                      <a:solidFill>
                        <a:srgbClr val="90301C"/>
                      </a:solidFill>
                      <a:prstDash val="solid"/>
                      <a:round/>
                      <a:headEnd type="none" w="med" len="med"/>
                      <a:tailEnd type="none" w="med" len="med"/>
                    </a:lnB>
                    <a:solidFill>
                      <a:srgbClr val="F0F8FF"/>
                    </a:solidFill>
                  </a:tcPr>
                </a:tc>
                <a:extLst>
                  <a:ext uri="{0D108BD9-81ED-4DB2-BD59-A6C34878D82A}">
                    <a16:rowId xmlns:a16="http://schemas.microsoft.com/office/drawing/2014/main" val="1582223714"/>
                  </a:ext>
                </a:extLst>
              </a:tr>
            </a:tbl>
          </a:graphicData>
        </a:graphic>
      </p:graphicFrame>
      <p:sp>
        <p:nvSpPr>
          <p:cNvPr id="11" name="Rectangle 1">
            <a:extLst>
              <a:ext uri="{FF2B5EF4-FFF2-40B4-BE49-F238E27FC236}">
                <a16:creationId xmlns:a16="http://schemas.microsoft.com/office/drawing/2014/main" id="{672C325B-8D78-9BE4-DBDD-194B419D4E58}"/>
              </a:ext>
            </a:extLst>
          </p:cNvPr>
          <p:cNvSpPr>
            <a:spLocks noChangeArrowheads="1"/>
          </p:cNvSpPr>
          <p:nvPr/>
        </p:nvSpPr>
        <p:spPr bwMode="auto">
          <a:xfrm>
            <a:off x="2786063" y="859523"/>
            <a:ext cx="1475553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480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5E8BDC-70F4-975D-25C3-950970A447E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B84C9C68-B9C6-5E8D-8E6B-0824CF1FA7C0}"/>
              </a:ext>
            </a:extLst>
          </p:cNvPr>
          <p:cNvSpPr txBox="1">
            <a:spLocks noGrp="1"/>
          </p:cNvSpPr>
          <p:nvPr>
            <p:ph type="title" idx="4294967295"/>
          </p:nvPr>
        </p:nvSpPr>
        <p:spPr/>
        <p:txBody>
          <a:bodyPr/>
          <a:lstStyle/>
          <a:p>
            <a:pPr lvl="0"/>
            <a:r>
              <a:rPr lang="cs-CZ" sz="2000" b="1" dirty="0">
                <a:latin typeface="+mj-lt"/>
                <a:cs typeface="Arial" pitchFamily="2"/>
              </a:rPr>
              <a:t>Pojem </a:t>
            </a:r>
            <a:r>
              <a:rPr lang="cs-CZ" sz="2000" b="1" dirty="0" err="1">
                <a:latin typeface="+mj-lt"/>
                <a:cs typeface="Arial" pitchFamily="2"/>
              </a:rPr>
              <a:t>Welfare</a:t>
            </a:r>
            <a:r>
              <a:rPr lang="cs-CZ" sz="2000" b="1" dirty="0">
                <a:latin typeface="+mj-lt"/>
                <a:cs typeface="Arial" pitchFamily="2"/>
              </a:rPr>
              <a:t> </a:t>
            </a:r>
            <a:r>
              <a:rPr lang="cs-CZ" sz="2000" b="1" dirty="0" err="1">
                <a:latin typeface="+mj-lt"/>
                <a:cs typeface="Arial" pitchFamily="2"/>
              </a:rPr>
              <a:t>State</a:t>
            </a:r>
            <a:r>
              <a:rPr lang="cs-CZ" sz="2000" b="1" dirty="0">
                <a:latin typeface="+mj-lt"/>
                <a:cs typeface="Arial" pitchFamily="2"/>
              </a:rPr>
              <a:t> a jeho vývoj</a:t>
            </a:r>
          </a:p>
        </p:txBody>
      </p:sp>
      <p:sp>
        <p:nvSpPr>
          <p:cNvPr id="3" name="Zástupný symbol pro obsah 2">
            <a:extLst>
              <a:ext uri="{FF2B5EF4-FFF2-40B4-BE49-F238E27FC236}">
                <a16:creationId xmlns:a16="http://schemas.microsoft.com/office/drawing/2014/main" id="{17D25235-A5B9-25A8-5692-3F56760A74E3}"/>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6B7E67DC-D026-CB1C-6EAB-100267F40683}"/>
              </a:ext>
            </a:extLst>
          </p:cNvPr>
          <p:cNvSpPr txBox="1"/>
          <p:nvPr/>
        </p:nvSpPr>
        <p:spPr>
          <a:xfrm>
            <a:off x="479685" y="1034320"/>
            <a:ext cx="7135318" cy="5970865"/>
          </a:xfrm>
          <a:prstGeom prst="rect">
            <a:avLst/>
          </a:prstGeom>
          <a:noFill/>
        </p:spPr>
        <p:txBody>
          <a:bodyPr wrap="square" rtlCol="0">
            <a:spAutoFit/>
          </a:bodyPr>
          <a:lstStyle/>
          <a:p>
            <a:r>
              <a:rPr lang="cs-CZ" sz="1400" dirty="0"/>
              <a:t>Cesta k </a:t>
            </a:r>
            <a:r>
              <a:rPr lang="cs-CZ" sz="1400" dirty="0" err="1"/>
              <a:t>Welfare</a:t>
            </a:r>
            <a:r>
              <a:rPr lang="cs-CZ" sz="1400" dirty="0"/>
              <a:t> </a:t>
            </a:r>
            <a:r>
              <a:rPr lang="cs-CZ" sz="1400" dirty="0" err="1"/>
              <a:t>State</a:t>
            </a:r>
            <a:r>
              <a:rPr lang="cs-CZ" sz="1400" dirty="0"/>
              <a:t>: </a:t>
            </a:r>
          </a:p>
          <a:p>
            <a:endParaRPr lang="cs-CZ" sz="1400" dirty="0"/>
          </a:p>
          <a:p>
            <a:r>
              <a:rPr lang="cs-CZ" sz="1400" dirty="0"/>
              <a:t>Do 19. stol.:</a:t>
            </a:r>
          </a:p>
          <a:p>
            <a:endParaRPr lang="cs-CZ" sz="1400" dirty="0"/>
          </a:p>
          <a:p>
            <a:r>
              <a:rPr lang="cs-CZ" sz="1400" dirty="0"/>
              <a:t>Prehistorická doba – faktické rozdělení činností v rámci prvobytně pospolné společnosti</a:t>
            </a:r>
          </a:p>
          <a:p>
            <a:endParaRPr lang="cs-CZ" sz="1400" dirty="0"/>
          </a:p>
          <a:p>
            <a:r>
              <a:rPr lang="cs-CZ" sz="1400" dirty="0"/>
              <a:t>Starověká doba – různé formy, vesměs v rámci rodinných společenství</a:t>
            </a:r>
          </a:p>
          <a:p>
            <a:endParaRPr lang="cs-CZ" sz="1400" dirty="0"/>
          </a:p>
          <a:p>
            <a:r>
              <a:rPr lang="cs-CZ" sz="1400" dirty="0"/>
              <a:t>Středověk – svépomocné podpůrné spolky (hornická bratrstva, první podpůrné pokladny) církev, první záznam o hornické podpůrné pokladně pochází z roku 1527 (Ferdinand I potvrzuje statut pokladny) – vesměs organizováno po linii profesní samosprávy</a:t>
            </a:r>
          </a:p>
          <a:p>
            <a:endParaRPr lang="cs-CZ" sz="1400" dirty="0"/>
          </a:p>
          <a:p>
            <a:r>
              <a:rPr lang="cs-CZ" sz="1400" dirty="0"/>
              <a:t>V r. 1661 přijat patent o tulácích a žebrácích: obce mohou přiznávat právo žebrat jen práce neschopným</a:t>
            </a:r>
          </a:p>
          <a:p>
            <a:endParaRPr lang="cs-CZ" sz="1400" dirty="0"/>
          </a:p>
          <a:p>
            <a:r>
              <a:rPr lang="cs-CZ" sz="1400" dirty="0"/>
              <a:t>Církevní povinnost pečovat o chudé a nemocné nařízením z r. 1758 uložena nově vrchnosti</a:t>
            </a:r>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Tree>
    <p:extLst>
      <p:ext uri="{BB962C8B-B14F-4D97-AF65-F5344CB8AC3E}">
        <p14:creationId xmlns:p14="http://schemas.microsoft.com/office/powerpoint/2010/main" val="354324277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A797D-0EF6-4E39-1CA5-54937D7A4A2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B3E0127-0651-4D48-1B89-2C7D5EA2AA13}"/>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důchodové pojištění </a:t>
            </a:r>
          </a:p>
        </p:txBody>
      </p:sp>
      <p:sp>
        <p:nvSpPr>
          <p:cNvPr id="3" name="Zástupný symbol pro obsah 2">
            <a:extLst>
              <a:ext uri="{FF2B5EF4-FFF2-40B4-BE49-F238E27FC236}">
                <a16:creationId xmlns:a16="http://schemas.microsoft.com/office/drawing/2014/main" id="{1F2CCDBA-8855-8E58-2237-7423661E2E8A}"/>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5" name="TextovéPole 4">
            <a:extLst>
              <a:ext uri="{FF2B5EF4-FFF2-40B4-BE49-F238E27FC236}">
                <a16:creationId xmlns:a16="http://schemas.microsoft.com/office/drawing/2014/main" id="{A6594E15-D4B6-3D15-60AD-D1A438F64948}"/>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85351C72-D7A5-BAB6-6058-D160FD6312AE}"/>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F949134C-CE05-C851-1EFA-8E9214043C8B}"/>
              </a:ext>
            </a:extLst>
          </p:cNvPr>
          <p:cNvSpPr txBox="1"/>
          <p:nvPr/>
        </p:nvSpPr>
        <p:spPr>
          <a:xfrm>
            <a:off x="2590800" y="4279001"/>
            <a:ext cx="4572000" cy="369332"/>
          </a:xfrm>
          <a:prstGeom prst="rect">
            <a:avLst/>
          </a:prstGeom>
          <a:noFill/>
        </p:spPr>
        <p:txBody>
          <a:bodyPr wrap="square">
            <a:spAutoFit/>
          </a:bodyPr>
          <a:lstStyle/>
          <a:p>
            <a:endParaRPr lang="cs-CZ" dirty="0"/>
          </a:p>
        </p:txBody>
      </p:sp>
      <p:sp>
        <p:nvSpPr>
          <p:cNvPr id="10" name="TextovéPole 9">
            <a:extLst>
              <a:ext uri="{FF2B5EF4-FFF2-40B4-BE49-F238E27FC236}">
                <a16:creationId xmlns:a16="http://schemas.microsoft.com/office/drawing/2014/main" id="{C5A0972D-8D40-CCE4-8D76-F6004DCA2AF7}"/>
              </a:ext>
            </a:extLst>
          </p:cNvPr>
          <p:cNvSpPr txBox="1"/>
          <p:nvPr/>
        </p:nvSpPr>
        <p:spPr>
          <a:xfrm>
            <a:off x="395984" y="799967"/>
            <a:ext cx="8352032" cy="2014847"/>
          </a:xfrm>
          <a:prstGeom prst="rect">
            <a:avLst/>
          </a:prstGeom>
          <a:noFill/>
        </p:spPr>
        <p:txBody>
          <a:bodyPr wrap="square">
            <a:spAutoFit/>
          </a:bodyPr>
          <a:lstStyle/>
          <a:p>
            <a:pPr>
              <a:lnSpc>
                <a:spcPct val="107000"/>
              </a:lnSpc>
              <a:spcAft>
                <a:spcPts val="800"/>
              </a:spcAft>
              <a:buNone/>
            </a:pPr>
            <a:r>
              <a:rPr lang="cs-CZ" sz="1800" b="1" kern="100" dirty="0">
                <a:effectLst/>
                <a:latin typeface="Arial" panose="020B0604020202020204" pitchFamily="34" charset="0"/>
                <a:ea typeface="Calibri" panose="020F0502020204030204" pitchFamily="34" charset="0"/>
                <a:cs typeface="Arial" panose="020B0604020202020204" pitchFamily="34" charset="0"/>
              </a:rPr>
              <a:t>Sociální události</a:t>
            </a:r>
            <a:endParaRPr lang="cs-CZ" sz="18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r>
              <a:rPr lang="cs-CZ" sz="1800" dirty="0">
                <a:effectLst/>
                <a:latin typeface="Arial" panose="020B0604020202020204" pitchFamily="34" charset="0"/>
                <a:ea typeface="Calibri" panose="020F0502020204030204" pitchFamily="34" charset="0"/>
                <a:cs typeface="Arial" panose="020B0604020202020204" pitchFamily="34" charset="0"/>
              </a:rPr>
              <a:t>Stáří</a:t>
            </a:r>
          </a:p>
          <a:p>
            <a:pPr marL="342900" lvl="0" indent="-342900">
              <a:lnSpc>
                <a:spcPct val="115000"/>
              </a:lnSpc>
              <a:spcAft>
                <a:spcPts val="1000"/>
              </a:spcAft>
              <a:buFont typeface="Calibri" panose="020F0502020204030204" pitchFamily="34" charset="0"/>
              <a:buChar char="-"/>
            </a:pPr>
            <a:r>
              <a:rPr lang="cs-CZ" sz="1800" dirty="0">
                <a:effectLst/>
                <a:latin typeface="Arial" panose="020B0604020202020204" pitchFamily="34" charset="0"/>
                <a:ea typeface="Calibri" panose="020F0502020204030204" pitchFamily="34" charset="0"/>
                <a:cs typeface="Arial" panose="020B0604020202020204" pitchFamily="34" charset="0"/>
              </a:rPr>
              <a:t>Nezpůsobilost k práci</a:t>
            </a:r>
          </a:p>
          <a:p>
            <a:pPr marL="342900" lvl="0" indent="-342900">
              <a:lnSpc>
                <a:spcPct val="115000"/>
              </a:lnSpc>
              <a:spcAft>
                <a:spcPts val="1000"/>
              </a:spcAft>
              <a:buFont typeface="Calibri" panose="020F0502020204030204" pitchFamily="34" charset="0"/>
              <a:buChar char="-"/>
            </a:pPr>
            <a:r>
              <a:rPr lang="cs-CZ" sz="1800" dirty="0">
                <a:effectLst/>
                <a:latin typeface="Arial" panose="020B0604020202020204" pitchFamily="34" charset="0"/>
                <a:ea typeface="Calibri" panose="020F0502020204030204" pitchFamily="34" charset="0"/>
                <a:cs typeface="Arial" panose="020B0604020202020204" pitchFamily="34" charset="0"/>
              </a:rPr>
              <a:t>Ztráta živitele</a:t>
            </a:r>
          </a:p>
          <a:p>
            <a:pPr marL="742950" lvl="1" indent="-285750">
              <a:lnSpc>
                <a:spcPct val="115000"/>
              </a:lnSpc>
              <a:spcAft>
                <a:spcPts val="1000"/>
              </a:spcAft>
              <a:buFont typeface="Courier New" panose="02070309020205020404" pitchFamily="49" charset="0"/>
              <a:buChar char="o"/>
            </a:pP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52904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EFFB0E-EB27-EA04-5B2E-C977D8507A7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D0F1587-C490-EC10-DF30-7A7C5DC264C9}"/>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důchodové pojištění </a:t>
            </a:r>
          </a:p>
        </p:txBody>
      </p:sp>
      <p:sp>
        <p:nvSpPr>
          <p:cNvPr id="3" name="Zástupný symbol pro obsah 2">
            <a:extLst>
              <a:ext uri="{FF2B5EF4-FFF2-40B4-BE49-F238E27FC236}">
                <a16:creationId xmlns:a16="http://schemas.microsoft.com/office/drawing/2014/main" id="{116167FB-8E2D-573E-EBB9-80015E7B305B}"/>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5" name="TextovéPole 4">
            <a:extLst>
              <a:ext uri="{FF2B5EF4-FFF2-40B4-BE49-F238E27FC236}">
                <a16:creationId xmlns:a16="http://schemas.microsoft.com/office/drawing/2014/main" id="{E521E76B-8A98-D281-DA23-9C573872FBE5}"/>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27A741E4-C8B3-53FC-7DE4-EB63C6FD9547}"/>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389F5127-E72C-4F3C-14DF-CE002338AD1A}"/>
              </a:ext>
            </a:extLst>
          </p:cNvPr>
          <p:cNvSpPr txBox="1"/>
          <p:nvPr/>
        </p:nvSpPr>
        <p:spPr>
          <a:xfrm>
            <a:off x="2590800" y="4279001"/>
            <a:ext cx="4572000" cy="369332"/>
          </a:xfrm>
          <a:prstGeom prst="rect">
            <a:avLst/>
          </a:prstGeom>
          <a:noFill/>
        </p:spPr>
        <p:txBody>
          <a:bodyPr wrap="square">
            <a:spAutoFit/>
          </a:bodyPr>
          <a:lstStyle/>
          <a:p>
            <a:endParaRPr lang="cs-CZ" dirty="0"/>
          </a:p>
        </p:txBody>
      </p:sp>
      <p:sp>
        <p:nvSpPr>
          <p:cNvPr id="10" name="TextovéPole 9">
            <a:extLst>
              <a:ext uri="{FF2B5EF4-FFF2-40B4-BE49-F238E27FC236}">
                <a16:creationId xmlns:a16="http://schemas.microsoft.com/office/drawing/2014/main" id="{BB5EA003-1E38-F678-A1D5-DF21E40C604A}"/>
              </a:ext>
            </a:extLst>
          </p:cNvPr>
          <p:cNvSpPr txBox="1"/>
          <p:nvPr/>
        </p:nvSpPr>
        <p:spPr>
          <a:xfrm>
            <a:off x="395984" y="799967"/>
            <a:ext cx="8352032" cy="3346622"/>
          </a:xfrm>
          <a:prstGeom prst="rect">
            <a:avLst/>
          </a:prstGeom>
          <a:noFill/>
        </p:spPr>
        <p:txBody>
          <a:bodyPr wrap="square">
            <a:spAutoFit/>
          </a:bodyPr>
          <a:lstStyle/>
          <a:p>
            <a:pPr>
              <a:lnSpc>
                <a:spcPct val="107000"/>
              </a:lnSpc>
              <a:spcAft>
                <a:spcPts val="800"/>
              </a:spcAft>
              <a:buNone/>
            </a:pPr>
            <a:r>
              <a:rPr lang="cs-CZ" dirty="0"/>
              <a:t>Zásady a principy</a:t>
            </a:r>
          </a:p>
          <a:p>
            <a:pPr marL="342900" lvl="0" indent="-342900">
              <a:lnSpc>
                <a:spcPct val="115000"/>
              </a:lnSpc>
              <a:buFont typeface="Calibri" panose="020F0502020204030204" pitchFamily="34" charset="0"/>
              <a:buChar char="-"/>
            </a:pPr>
            <a:r>
              <a:rPr lang="cs-CZ" dirty="0"/>
              <a:t>Solidarita</a:t>
            </a:r>
          </a:p>
          <a:p>
            <a:pPr marL="742950" lvl="1" indent="-285750">
              <a:lnSpc>
                <a:spcPct val="115000"/>
              </a:lnSpc>
              <a:spcAft>
                <a:spcPts val="1000"/>
              </a:spcAft>
              <a:buFont typeface="Courier New" panose="02070309020205020404" pitchFamily="49" charset="0"/>
              <a:buChar char="o"/>
            </a:pPr>
            <a:r>
              <a:rPr lang="cs-CZ" dirty="0" err="1"/>
              <a:t>Intragenerační</a:t>
            </a:r>
            <a:endParaRPr lang="cs-CZ" dirty="0"/>
          </a:p>
          <a:p>
            <a:pPr marL="742950" lvl="1" indent="-285750">
              <a:lnSpc>
                <a:spcPct val="115000"/>
              </a:lnSpc>
              <a:spcAft>
                <a:spcPts val="1000"/>
              </a:spcAft>
              <a:buFont typeface="Courier New" panose="02070309020205020404" pitchFamily="49" charset="0"/>
              <a:buChar char="o"/>
            </a:pPr>
            <a:r>
              <a:rPr lang="cs-CZ" dirty="0" err="1"/>
              <a:t>Intergenerační</a:t>
            </a:r>
            <a:endParaRPr lang="cs-CZ" dirty="0"/>
          </a:p>
          <a:p>
            <a:pPr marL="742950" lvl="1" indent="-285750">
              <a:lnSpc>
                <a:spcPct val="115000"/>
              </a:lnSpc>
              <a:spcAft>
                <a:spcPts val="1000"/>
              </a:spcAft>
              <a:buFont typeface="Courier New" panose="02070309020205020404" pitchFamily="49" charset="0"/>
              <a:buChar char="o"/>
            </a:pPr>
            <a:r>
              <a:rPr lang="cs-CZ" dirty="0"/>
              <a:t>Zdraví </a:t>
            </a:r>
            <a:r>
              <a:rPr lang="cs-CZ" dirty="0" err="1"/>
              <a:t>x</a:t>
            </a:r>
            <a:r>
              <a:rPr lang="cs-CZ" dirty="0"/>
              <a:t> Nemocní</a:t>
            </a:r>
          </a:p>
          <a:p>
            <a:pPr marL="742950" lvl="1" indent="-285750">
              <a:lnSpc>
                <a:spcPct val="115000"/>
              </a:lnSpc>
              <a:spcAft>
                <a:spcPts val="1000"/>
              </a:spcAft>
              <a:buFont typeface="Courier New" panose="02070309020205020404" pitchFamily="49" charset="0"/>
              <a:buChar char="o"/>
            </a:pPr>
            <a:r>
              <a:rPr lang="cs-CZ" dirty="0"/>
              <a:t>Mladší </a:t>
            </a:r>
            <a:r>
              <a:rPr lang="cs-CZ" dirty="0" err="1"/>
              <a:t>x</a:t>
            </a:r>
            <a:r>
              <a:rPr lang="cs-CZ" dirty="0"/>
              <a:t> Starší</a:t>
            </a:r>
          </a:p>
          <a:p>
            <a:pPr marL="742950" lvl="1" indent="-285750">
              <a:lnSpc>
                <a:spcPct val="115000"/>
              </a:lnSpc>
              <a:spcAft>
                <a:spcPts val="1000"/>
              </a:spcAft>
              <a:buFont typeface="Courier New" panose="02070309020205020404" pitchFamily="49" charset="0"/>
              <a:buChar char="o"/>
            </a:pPr>
            <a:r>
              <a:rPr lang="cs-CZ" dirty="0"/>
              <a:t>Bohatší </a:t>
            </a:r>
            <a:r>
              <a:rPr lang="cs-CZ" dirty="0" err="1"/>
              <a:t>x</a:t>
            </a:r>
            <a:r>
              <a:rPr lang="cs-CZ" dirty="0"/>
              <a:t> Chudší</a:t>
            </a:r>
          </a:p>
          <a:p>
            <a:pPr marL="742950" lvl="1" indent="-285750">
              <a:lnSpc>
                <a:spcPct val="115000"/>
              </a:lnSpc>
              <a:spcAft>
                <a:spcPts val="1000"/>
              </a:spcAft>
              <a:buFont typeface="Courier New" panose="02070309020205020404" pitchFamily="49" charset="0"/>
              <a:buChar char="o"/>
            </a:pPr>
            <a:r>
              <a:rPr lang="cs-CZ" dirty="0"/>
              <a:t>Bezdětní </a:t>
            </a:r>
            <a:r>
              <a:rPr lang="cs-CZ" dirty="0" err="1"/>
              <a:t>x</a:t>
            </a:r>
            <a:r>
              <a:rPr lang="cs-CZ" dirty="0"/>
              <a:t> s dětmi</a:t>
            </a:r>
          </a:p>
        </p:txBody>
      </p:sp>
    </p:spTree>
    <p:extLst>
      <p:ext uri="{BB962C8B-B14F-4D97-AF65-F5344CB8AC3E}">
        <p14:creationId xmlns:p14="http://schemas.microsoft.com/office/powerpoint/2010/main" val="28784595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10E49-80F1-74B3-18DC-DC105617330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293F0C9-0AA4-D669-751F-4535CED2B781}"/>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důchodové pojištění </a:t>
            </a:r>
          </a:p>
        </p:txBody>
      </p:sp>
      <p:sp>
        <p:nvSpPr>
          <p:cNvPr id="3" name="Zástupný symbol pro obsah 2">
            <a:extLst>
              <a:ext uri="{FF2B5EF4-FFF2-40B4-BE49-F238E27FC236}">
                <a16:creationId xmlns:a16="http://schemas.microsoft.com/office/drawing/2014/main" id="{79B850E3-B9E5-0464-66B6-DDD382D16CB6}"/>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5" name="TextovéPole 4">
            <a:extLst>
              <a:ext uri="{FF2B5EF4-FFF2-40B4-BE49-F238E27FC236}">
                <a16:creationId xmlns:a16="http://schemas.microsoft.com/office/drawing/2014/main" id="{76262811-973C-8260-503B-AA0C0FC58BAF}"/>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8A1A663C-23E4-44CE-59FE-236DA44E0E69}"/>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768B5866-DC4C-9F09-3B66-9B78247D13F0}"/>
              </a:ext>
            </a:extLst>
          </p:cNvPr>
          <p:cNvSpPr txBox="1"/>
          <p:nvPr/>
        </p:nvSpPr>
        <p:spPr>
          <a:xfrm>
            <a:off x="2590800" y="4279001"/>
            <a:ext cx="4572000" cy="369332"/>
          </a:xfrm>
          <a:prstGeom prst="rect">
            <a:avLst/>
          </a:prstGeom>
          <a:noFill/>
        </p:spPr>
        <p:txBody>
          <a:bodyPr wrap="square">
            <a:spAutoFit/>
          </a:bodyPr>
          <a:lstStyle/>
          <a:p>
            <a:endParaRPr lang="cs-CZ" dirty="0"/>
          </a:p>
        </p:txBody>
      </p:sp>
      <p:sp>
        <p:nvSpPr>
          <p:cNvPr id="10" name="TextovéPole 9">
            <a:extLst>
              <a:ext uri="{FF2B5EF4-FFF2-40B4-BE49-F238E27FC236}">
                <a16:creationId xmlns:a16="http://schemas.microsoft.com/office/drawing/2014/main" id="{D099AE32-BBCE-74B5-5C6E-B83AF3237C5A}"/>
              </a:ext>
            </a:extLst>
          </p:cNvPr>
          <p:cNvSpPr txBox="1"/>
          <p:nvPr/>
        </p:nvSpPr>
        <p:spPr>
          <a:xfrm>
            <a:off x="395984" y="799967"/>
            <a:ext cx="8352032" cy="4310860"/>
          </a:xfrm>
          <a:prstGeom prst="rect">
            <a:avLst/>
          </a:prstGeom>
          <a:noFill/>
        </p:spPr>
        <p:txBody>
          <a:bodyPr wrap="square">
            <a:spAutoFit/>
          </a:bodyPr>
          <a:lstStyle/>
          <a:p>
            <a:pPr>
              <a:lnSpc>
                <a:spcPct val="107000"/>
              </a:lnSpc>
              <a:spcAft>
                <a:spcPts val="800"/>
              </a:spcAft>
              <a:buNone/>
            </a:pPr>
            <a:r>
              <a:rPr lang="cs-CZ" dirty="0"/>
              <a:t>Zásady a principy</a:t>
            </a:r>
          </a:p>
          <a:p>
            <a:pPr marL="342900" lvl="0" indent="-342900">
              <a:lnSpc>
                <a:spcPct val="115000"/>
              </a:lnSpc>
              <a:spcAft>
                <a:spcPts val="1000"/>
              </a:spcAft>
              <a:buFont typeface="Calibri" panose="020F0502020204030204" pitchFamily="34" charset="0"/>
              <a:buChar char="-"/>
            </a:pPr>
            <a:r>
              <a:rPr lang="cs-CZ" dirty="0"/>
              <a:t>„Náhradový poměr“ – nezapočítávají se do pojištění vyloučené doby (mateřská dovolená), průměr je počítán pouze za dobu aktivního přispívání do systému</a:t>
            </a:r>
          </a:p>
          <a:p>
            <a:pPr marL="742950" lvl="1" indent="-285750">
              <a:lnSpc>
                <a:spcPct val="115000"/>
              </a:lnSpc>
              <a:spcAft>
                <a:spcPts val="1000"/>
              </a:spcAft>
              <a:buFont typeface="Courier New" panose="02070309020205020404" pitchFamily="49" charset="0"/>
              <a:buChar char="o"/>
            </a:pPr>
            <a:r>
              <a:rPr lang="cs-CZ" dirty="0"/>
              <a:t>příjem za celou dobu účastenství na systému se zprůměruje, přepočte se mzda z předchozích let na současnou hodnotu peněz (dle indexů)</a:t>
            </a:r>
          </a:p>
          <a:p>
            <a:pPr marL="342900" lvl="0" indent="-342900">
              <a:lnSpc>
                <a:spcPct val="115000"/>
              </a:lnSpc>
              <a:spcAft>
                <a:spcPts val="1000"/>
              </a:spcAft>
              <a:buFont typeface="Calibri" panose="020F0502020204030204" pitchFamily="34" charset="0"/>
              <a:buChar char="-"/>
            </a:pPr>
            <a:r>
              <a:rPr lang="cs-CZ" dirty="0" err="1"/>
              <a:t>Pl</a:t>
            </a:r>
            <a:r>
              <a:rPr lang="cs-CZ" dirty="0"/>
              <a:t>. ÚS 2/08</a:t>
            </a:r>
          </a:p>
          <a:p>
            <a:pPr marL="742950" lvl="1" indent="-285750">
              <a:lnSpc>
                <a:spcPct val="115000"/>
              </a:lnSpc>
              <a:spcAft>
                <a:spcPts val="1000"/>
              </a:spcAft>
              <a:buFont typeface="Courier New" panose="02070309020205020404" pitchFamily="49" charset="0"/>
              <a:buChar char="o"/>
            </a:pPr>
            <a:r>
              <a:rPr lang="cs-CZ" dirty="0"/>
              <a:t>Solidarita má své hranice, systém nesmí být nastaven tak, aby člověka odrazoval od aktivní účasti na sociálním zabezpečení prací</a:t>
            </a:r>
          </a:p>
          <a:p>
            <a:pPr marL="342900" lvl="0" indent="-342900">
              <a:lnSpc>
                <a:spcPct val="115000"/>
              </a:lnSpc>
              <a:spcAft>
                <a:spcPts val="1000"/>
              </a:spcAft>
              <a:buFont typeface="Calibri" panose="020F0502020204030204" pitchFamily="34" charset="0"/>
              <a:buChar char="-"/>
            </a:pPr>
            <a:r>
              <a:rPr lang="cs-CZ" dirty="0" err="1"/>
              <a:t>Pl</a:t>
            </a:r>
            <a:r>
              <a:rPr lang="cs-CZ" dirty="0"/>
              <a:t>. ÚS 8/07</a:t>
            </a:r>
          </a:p>
          <a:p>
            <a:pPr marL="742950" lvl="1" indent="-285750">
              <a:lnSpc>
                <a:spcPct val="115000"/>
              </a:lnSpc>
              <a:spcAft>
                <a:spcPts val="1000"/>
              </a:spcAft>
              <a:buFont typeface="Courier New" panose="02070309020205020404" pitchFamily="49" charset="0"/>
              <a:buChar char="o"/>
            </a:pPr>
            <a:r>
              <a:rPr lang="cs-CZ" dirty="0"/>
              <a:t>definice přiměřeného zabezpečení – neurčitý právní pojem</a:t>
            </a:r>
          </a:p>
          <a:p>
            <a:pPr marL="742950" lvl="1" indent="-285750">
              <a:lnSpc>
                <a:spcPct val="115000"/>
              </a:lnSpc>
              <a:spcAft>
                <a:spcPts val="1000"/>
              </a:spcAft>
              <a:buFont typeface="Courier New" panose="02070309020205020404" pitchFamily="49" charset="0"/>
              <a:buChar char="o"/>
            </a:pP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36879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6DC51-F2AA-37C3-FAB4-8BBDF4B27AF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5ACA2AB3-903C-1813-C843-D110542403DC}"/>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důchodové pojištění </a:t>
            </a:r>
          </a:p>
        </p:txBody>
      </p:sp>
      <p:sp>
        <p:nvSpPr>
          <p:cNvPr id="3" name="Zástupný symbol pro obsah 2">
            <a:extLst>
              <a:ext uri="{FF2B5EF4-FFF2-40B4-BE49-F238E27FC236}">
                <a16:creationId xmlns:a16="http://schemas.microsoft.com/office/drawing/2014/main" id="{ED5E7E25-5C0A-54C5-F9DA-F14DCC9C0DA1}"/>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5" name="TextovéPole 4">
            <a:extLst>
              <a:ext uri="{FF2B5EF4-FFF2-40B4-BE49-F238E27FC236}">
                <a16:creationId xmlns:a16="http://schemas.microsoft.com/office/drawing/2014/main" id="{3F1782EC-DFC6-804E-25D1-F5C6CD58F281}"/>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7615C502-C857-1EEE-0C04-5591A0118F97}"/>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226CB94A-7702-7AAD-3BB6-5F8D734DB897}"/>
              </a:ext>
            </a:extLst>
          </p:cNvPr>
          <p:cNvSpPr txBox="1"/>
          <p:nvPr/>
        </p:nvSpPr>
        <p:spPr>
          <a:xfrm>
            <a:off x="2590800" y="4279001"/>
            <a:ext cx="4572000" cy="369332"/>
          </a:xfrm>
          <a:prstGeom prst="rect">
            <a:avLst/>
          </a:prstGeom>
          <a:noFill/>
        </p:spPr>
        <p:txBody>
          <a:bodyPr wrap="square">
            <a:spAutoFit/>
          </a:bodyPr>
          <a:lstStyle/>
          <a:p>
            <a:endParaRPr lang="cs-CZ" dirty="0"/>
          </a:p>
        </p:txBody>
      </p:sp>
      <p:sp>
        <p:nvSpPr>
          <p:cNvPr id="10" name="TextovéPole 9">
            <a:extLst>
              <a:ext uri="{FF2B5EF4-FFF2-40B4-BE49-F238E27FC236}">
                <a16:creationId xmlns:a16="http://schemas.microsoft.com/office/drawing/2014/main" id="{0E3C1E83-3866-E0FE-32EB-78EE664D58A7}"/>
              </a:ext>
            </a:extLst>
          </p:cNvPr>
          <p:cNvSpPr txBox="1"/>
          <p:nvPr/>
        </p:nvSpPr>
        <p:spPr>
          <a:xfrm>
            <a:off x="395984" y="799967"/>
            <a:ext cx="8352032" cy="4168385"/>
          </a:xfrm>
          <a:prstGeom prst="rect">
            <a:avLst/>
          </a:prstGeom>
          <a:noFill/>
        </p:spPr>
        <p:txBody>
          <a:bodyPr wrap="square">
            <a:spAutoFit/>
          </a:bodyPr>
          <a:lstStyle/>
          <a:p>
            <a:pPr marL="342900" lvl="0" indent="-342900">
              <a:lnSpc>
                <a:spcPct val="115000"/>
              </a:lnSpc>
              <a:spcAft>
                <a:spcPts val="1000"/>
              </a:spcAft>
              <a:buFont typeface="Calibri" panose="020F0502020204030204" pitchFamily="34" charset="0"/>
              <a:buChar char="-"/>
            </a:pPr>
            <a:r>
              <a:rPr lang="cs-CZ" sz="1800" b="1" i="1" dirty="0">
                <a:effectLst/>
                <a:latin typeface="Arial" panose="020B0604020202020204" pitchFamily="34" charset="0"/>
                <a:ea typeface="Calibri" panose="020F0502020204030204" pitchFamily="34" charset="0"/>
                <a:cs typeface="Arial" panose="020B0604020202020204" pitchFamily="34" charset="0"/>
              </a:rPr>
              <a:t>Uniformita</a:t>
            </a:r>
            <a:r>
              <a:rPr lang="cs-CZ" sz="1800" dirty="0">
                <a:effectLst/>
                <a:latin typeface="Arial" panose="020B0604020202020204" pitchFamily="34" charset="0"/>
                <a:ea typeface="Calibri" panose="020F0502020204030204" pitchFamily="34" charset="0"/>
                <a:cs typeface="Arial" panose="020B0604020202020204" pitchFamily="34" charset="0"/>
              </a:rPr>
              <a:t> – rovný přístup</a:t>
            </a:r>
          </a:p>
          <a:p>
            <a:pPr marL="342900" lvl="0" indent="-342900">
              <a:lnSpc>
                <a:spcPct val="115000"/>
              </a:lnSpc>
              <a:spcAft>
                <a:spcPts val="1000"/>
              </a:spcAft>
              <a:buFont typeface="Calibri" panose="020F0502020204030204" pitchFamily="34" charset="0"/>
              <a:buChar char="-"/>
            </a:pPr>
            <a:r>
              <a:rPr lang="cs-CZ" sz="1800" b="1" i="1" dirty="0">
                <a:effectLst/>
                <a:latin typeface="Arial" panose="020B0604020202020204" pitchFamily="34" charset="0"/>
                <a:ea typeface="Calibri" panose="020F0502020204030204" pitchFamily="34" charset="0"/>
                <a:cs typeface="Arial" panose="020B0604020202020204" pitchFamily="34" charset="0"/>
              </a:rPr>
              <a:t>Garance</a:t>
            </a:r>
            <a:r>
              <a:rPr lang="cs-CZ" sz="1800" dirty="0">
                <a:effectLst/>
                <a:latin typeface="Arial" panose="020B0604020202020204" pitchFamily="34" charset="0"/>
                <a:ea typeface="Calibri" panose="020F0502020204030204" pitchFamily="34" charset="0"/>
                <a:cs typeface="Arial" panose="020B0604020202020204" pitchFamily="34" charset="0"/>
              </a:rPr>
              <a:t> – standardu a práv</a:t>
            </a:r>
          </a:p>
          <a:p>
            <a:pPr marL="342900" lvl="0" indent="-342900">
              <a:lnSpc>
                <a:spcPct val="115000"/>
              </a:lnSpc>
              <a:spcAft>
                <a:spcPts val="1000"/>
              </a:spcAft>
              <a:buFont typeface="Calibri" panose="020F0502020204030204" pitchFamily="34" charset="0"/>
              <a:buChar char="-"/>
            </a:pPr>
            <a:r>
              <a:rPr lang="cs-CZ" sz="1800" b="1" i="1" dirty="0">
                <a:effectLst/>
                <a:latin typeface="Arial" panose="020B0604020202020204" pitchFamily="34" charset="0"/>
                <a:ea typeface="Calibri" panose="020F0502020204030204" pitchFamily="34" charset="0"/>
                <a:cs typeface="Arial" panose="020B0604020202020204" pitchFamily="34" charset="0"/>
              </a:rPr>
              <a:t>Ekvivalence</a:t>
            </a:r>
            <a:r>
              <a:rPr lang="cs-CZ" sz="1800" dirty="0">
                <a:effectLst/>
                <a:latin typeface="Arial" panose="020B0604020202020204" pitchFamily="34" charset="0"/>
                <a:ea typeface="Calibri" panose="020F0502020204030204" pitchFamily="34" charset="0"/>
                <a:cs typeface="Arial" panose="020B0604020202020204" pitchFamily="34" charset="0"/>
              </a:rPr>
              <a:t> – zásluhovost</a:t>
            </a:r>
          </a:p>
          <a:p>
            <a:pPr marL="342900" lvl="0" indent="-342900">
              <a:lnSpc>
                <a:spcPct val="115000"/>
              </a:lnSpc>
              <a:spcAft>
                <a:spcPts val="1000"/>
              </a:spcAft>
              <a:buFont typeface="Calibri" panose="020F0502020204030204" pitchFamily="34" charset="0"/>
              <a:buChar char="-"/>
            </a:pPr>
            <a:r>
              <a:rPr lang="cs-CZ" sz="1800" b="1" i="1" dirty="0">
                <a:effectLst/>
                <a:latin typeface="Arial" panose="020B0604020202020204" pitchFamily="34" charset="0"/>
                <a:ea typeface="Calibri" panose="020F0502020204030204" pitchFamily="34" charset="0"/>
                <a:cs typeface="Arial" panose="020B0604020202020204" pitchFamily="34" charset="0"/>
              </a:rPr>
              <a:t>Adekvátnost </a:t>
            </a:r>
            <a:r>
              <a:rPr lang="cs-CZ" sz="1800" dirty="0">
                <a:effectLst/>
                <a:latin typeface="Arial" panose="020B0604020202020204" pitchFamily="34" charset="0"/>
                <a:ea typeface="Calibri" panose="020F0502020204030204" pitchFamily="34" charset="0"/>
                <a:cs typeface="Arial" panose="020B0604020202020204" pitchFamily="34" charset="0"/>
              </a:rPr>
              <a:t>– přiměřenost, potřebnost </a:t>
            </a:r>
          </a:p>
          <a:p>
            <a:pPr marL="342900" lvl="0" indent="-342900">
              <a:lnSpc>
                <a:spcPct val="115000"/>
              </a:lnSpc>
              <a:spcAft>
                <a:spcPts val="1000"/>
              </a:spcAft>
              <a:buFont typeface="Calibri" panose="020F0502020204030204" pitchFamily="34" charset="0"/>
              <a:buChar char="-"/>
            </a:pPr>
            <a:r>
              <a:rPr lang="cs-CZ" sz="1800" b="1" i="1" dirty="0">
                <a:effectLst/>
                <a:latin typeface="Arial" panose="020B0604020202020204" pitchFamily="34" charset="0"/>
                <a:ea typeface="Calibri" panose="020F0502020204030204" pitchFamily="34" charset="0"/>
                <a:cs typeface="Arial" panose="020B0604020202020204" pitchFamily="34" charset="0"/>
              </a:rPr>
              <a:t>Obligatornost dávek</a:t>
            </a:r>
            <a:endParaRPr lang="cs-CZ"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r>
              <a:rPr lang="cs-CZ" sz="1800" b="1" i="1" dirty="0">
                <a:effectLst/>
                <a:latin typeface="Arial" panose="020B0604020202020204" pitchFamily="34" charset="0"/>
                <a:ea typeface="Calibri" panose="020F0502020204030204" pitchFamily="34" charset="0"/>
                <a:cs typeface="Arial" panose="020B0604020202020204" pitchFamily="34" charset="0"/>
              </a:rPr>
              <a:t>Zajištění soudní ochrany</a:t>
            </a:r>
            <a:r>
              <a:rPr lang="cs-CZ" sz="1800" dirty="0">
                <a:effectLst/>
                <a:latin typeface="Arial" panose="020B0604020202020204" pitchFamily="34" charset="0"/>
                <a:ea typeface="Calibri" panose="020F0502020204030204" pitchFamily="34" charset="0"/>
                <a:cs typeface="Arial" panose="020B0604020202020204" pitchFamily="34" charset="0"/>
              </a:rPr>
              <a:t> nabytých práv – správní žaloba proti rozhodnutí ČSSZ</a:t>
            </a:r>
          </a:p>
          <a:p>
            <a:pPr marL="342900" lvl="0" indent="-342900">
              <a:lnSpc>
                <a:spcPct val="115000"/>
              </a:lnSpc>
              <a:spcAft>
                <a:spcPts val="1000"/>
              </a:spcAft>
              <a:buFont typeface="Calibri" panose="020F0502020204030204" pitchFamily="34" charset="0"/>
              <a:buChar char="-"/>
            </a:pPr>
            <a:r>
              <a:rPr lang="cs-CZ" sz="1800" b="1" i="1" dirty="0">
                <a:effectLst/>
                <a:latin typeface="Arial" panose="020B0604020202020204" pitchFamily="34" charset="0"/>
                <a:ea typeface="Calibri" panose="020F0502020204030204" pitchFamily="34" charset="0"/>
                <a:cs typeface="Arial" panose="020B0604020202020204" pitchFamily="34" charset="0"/>
              </a:rPr>
              <a:t>Náhradní doby pojištění</a:t>
            </a:r>
            <a:endParaRPr lang="cs-CZ" sz="18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r>
              <a:rPr lang="cs-CZ" sz="1800" b="1" i="1" dirty="0">
                <a:effectLst/>
                <a:latin typeface="Arial" panose="020B0604020202020204" pitchFamily="34" charset="0"/>
                <a:ea typeface="Calibri" panose="020F0502020204030204" pitchFamily="34" charset="0"/>
                <a:cs typeface="Arial" panose="020B0604020202020204" pitchFamily="34" charset="0"/>
              </a:rPr>
              <a:t>Dynamičnost</a:t>
            </a:r>
            <a:endParaRPr lang="cs-CZ" sz="18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171244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3756AA-9F9F-7D79-46F9-7018AD3E8CE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7D435284-002E-92C0-1A12-6CFA352CFDCB}"/>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důchodové pojištění </a:t>
            </a:r>
          </a:p>
        </p:txBody>
      </p:sp>
      <p:sp>
        <p:nvSpPr>
          <p:cNvPr id="3" name="Zástupný symbol pro obsah 2">
            <a:extLst>
              <a:ext uri="{FF2B5EF4-FFF2-40B4-BE49-F238E27FC236}">
                <a16:creationId xmlns:a16="http://schemas.microsoft.com/office/drawing/2014/main" id="{93BE7844-4134-12DD-B41A-E10D7972AE0C}"/>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5" name="TextovéPole 4">
            <a:extLst>
              <a:ext uri="{FF2B5EF4-FFF2-40B4-BE49-F238E27FC236}">
                <a16:creationId xmlns:a16="http://schemas.microsoft.com/office/drawing/2014/main" id="{E587C07C-3739-E46B-6EB0-DA14BE67ECCA}"/>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141D0EBE-9241-9382-EFFB-F8CC350E0A17}"/>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4BFDD7A4-35AC-3F91-2EEE-382EE2046F51}"/>
              </a:ext>
            </a:extLst>
          </p:cNvPr>
          <p:cNvSpPr txBox="1"/>
          <p:nvPr/>
        </p:nvSpPr>
        <p:spPr>
          <a:xfrm>
            <a:off x="2590800" y="4279001"/>
            <a:ext cx="4572000" cy="369332"/>
          </a:xfrm>
          <a:prstGeom prst="rect">
            <a:avLst/>
          </a:prstGeom>
          <a:noFill/>
        </p:spPr>
        <p:txBody>
          <a:bodyPr wrap="square">
            <a:spAutoFit/>
          </a:bodyPr>
          <a:lstStyle/>
          <a:p>
            <a:endParaRPr lang="cs-CZ" dirty="0"/>
          </a:p>
        </p:txBody>
      </p:sp>
      <p:sp>
        <p:nvSpPr>
          <p:cNvPr id="10" name="TextovéPole 9">
            <a:extLst>
              <a:ext uri="{FF2B5EF4-FFF2-40B4-BE49-F238E27FC236}">
                <a16:creationId xmlns:a16="http://schemas.microsoft.com/office/drawing/2014/main" id="{AFAEAC2B-E60A-7E39-FE19-9AB065127CD9}"/>
              </a:ext>
            </a:extLst>
          </p:cNvPr>
          <p:cNvSpPr txBox="1"/>
          <p:nvPr/>
        </p:nvSpPr>
        <p:spPr>
          <a:xfrm>
            <a:off x="395984" y="799967"/>
            <a:ext cx="8352032" cy="4823500"/>
          </a:xfrm>
          <a:prstGeom prst="rect">
            <a:avLst/>
          </a:prstGeom>
          <a:noFill/>
        </p:spPr>
        <p:txBody>
          <a:bodyPr wrap="square">
            <a:spAutoFit/>
          </a:bodyPr>
          <a:lstStyle/>
          <a:p>
            <a:pPr>
              <a:lnSpc>
                <a:spcPct val="107000"/>
              </a:lnSpc>
              <a:spcAft>
                <a:spcPts val="800"/>
              </a:spcAft>
              <a:buNone/>
            </a:pPr>
            <a:r>
              <a:rPr lang="cs-CZ" sz="1100" b="1" kern="100" dirty="0">
                <a:effectLst/>
                <a:latin typeface="Arial" panose="020B0604020202020204" pitchFamily="34" charset="0"/>
                <a:ea typeface="Calibri" panose="020F0502020204030204" pitchFamily="34" charset="0"/>
                <a:cs typeface="Arial" panose="020B0604020202020204" pitchFamily="34" charset="0"/>
              </a:rPr>
              <a:t>Účast na pojištění</a:t>
            </a:r>
            <a:endParaRPr lang="cs-CZ" sz="11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Calibri" panose="020F0502020204030204" pitchFamily="34" charset="0"/>
              <a:buChar char="-"/>
            </a:pPr>
            <a:r>
              <a:rPr lang="cs-CZ" sz="1100" u="sng" dirty="0">
                <a:effectLst/>
                <a:latin typeface="Arial" panose="020B0604020202020204" pitchFamily="34" charset="0"/>
                <a:ea typeface="Calibri" panose="020F0502020204030204" pitchFamily="34" charset="0"/>
                <a:cs typeface="Arial" panose="020B0604020202020204" pitchFamily="34" charset="0"/>
              </a:rPr>
              <a:t>Obligatorní</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100" dirty="0">
                <a:effectLst/>
                <a:latin typeface="Arial" panose="020B0604020202020204" pitchFamily="34" charset="0"/>
                <a:ea typeface="Calibri" panose="020F0502020204030204" pitchFamily="34" charset="0"/>
                <a:cs typeface="Arial" panose="020B0604020202020204" pitchFamily="34" charset="0"/>
              </a:rPr>
              <a:t>Zaměstnanci</a:t>
            </a:r>
          </a:p>
          <a:p>
            <a:pPr marL="1143000" lvl="2" indent="-228600">
              <a:lnSpc>
                <a:spcPct val="115000"/>
              </a:lnSpc>
              <a:spcAft>
                <a:spcPts val="1000"/>
              </a:spcAft>
              <a:buFont typeface="Wingdings" pitchFamily="2" charset="2"/>
              <a:buChar char=""/>
            </a:pPr>
            <a:r>
              <a:rPr lang="cs-CZ" sz="1100" dirty="0">
                <a:effectLst/>
                <a:latin typeface="Arial" panose="020B0604020202020204" pitchFamily="34" charset="0"/>
                <a:ea typeface="Calibri" panose="020F0502020204030204" pitchFamily="34" charset="0"/>
                <a:cs typeface="Arial" panose="020B0604020202020204" pitchFamily="34" charset="0"/>
              </a:rPr>
              <a:t>zaměstnanci malého rozsahu a DPP do 10 000 Kč nezakládá účast</a:t>
            </a:r>
          </a:p>
          <a:p>
            <a:pPr marL="1143000" lvl="2" indent="-228600">
              <a:lnSpc>
                <a:spcPct val="115000"/>
              </a:lnSpc>
              <a:spcAft>
                <a:spcPts val="1000"/>
              </a:spcAft>
              <a:buFont typeface="Wingdings" pitchFamily="2" charset="2"/>
              <a:buChar char=""/>
            </a:pPr>
            <a:r>
              <a:rPr lang="cs-CZ" sz="1100" dirty="0">
                <a:effectLst/>
                <a:latin typeface="Arial" panose="020B0604020202020204" pitchFamily="34" charset="0"/>
                <a:ea typeface="Calibri" panose="020F0502020204030204" pitchFamily="34" charset="0"/>
                <a:cs typeface="Arial" panose="020B0604020202020204" pitchFamily="34" charset="0"/>
              </a:rPr>
              <a:t>zaměstnavatel platí 21,5% z vyměřovacího základu</a:t>
            </a:r>
          </a:p>
          <a:p>
            <a:pPr marL="1143000" lvl="2" indent="-228600">
              <a:lnSpc>
                <a:spcPct val="115000"/>
              </a:lnSpc>
              <a:spcAft>
                <a:spcPts val="1000"/>
              </a:spcAft>
              <a:buFont typeface="Wingdings" pitchFamily="2" charset="2"/>
              <a:buChar char=""/>
            </a:pPr>
            <a:r>
              <a:rPr lang="cs-CZ" sz="1100" dirty="0">
                <a:effectLst/>
                <a:latin typeface="Arial" panose="020B0604020202020204" pitchFamily="34" charset="0"/>
                <a:ea typeface="Calibri" panose="020F0502020204030204" pitchFamily="34" charset="0"/>
                <a:cs typeface="Arial" panose="020B0604020202020204" pitchFamily="34" charset="0"/>
              </a:rPr>
              <a:t>zkrácený úvazek – slevy na pojistném §7a </a:t>
            </a:r>
            <a:r>
              <a:rPr lang="cs-CZ" sz="1100" dirty="0" err="1">
                <a:effectLst/>
                <a:latin typeface="Arial" panose="020B0604020202020204" pitchFamily="34" charset="0"/>
                <a:ea typeface="Calibri" panose="020F0502020204030204" pitchFamily="34" charset="0"/>
                <a:cs typeface="Arial" panose="020B0604020202020204" pitchFamily="34" charset="0"/>
              </a:rPr>
              <a:t>DůchPoj</a:t>
            </a:r>
            <a:r>
              <a:rPr lang="cs-CZ" sz="1100" dirty="0">
                <a:effectLst/>
                <a:latin typeface="Arial" panose="020B0604020202020204" pitchFamily="34" charset="0"/>
                <a:ea typeface="Calibri" panose="020F0502020204030204" pitchFamily="34" charset="0"/>
                <a:cs typeface="Arial" panose="020B0604020202020204" pitchFamily="34" charset="0"/>
              </a:rPr>
              <a:t>; pouze pro zaměstnavatele, který se ke slevě přihlásí jako první pokud je více úvazků</a:t>
            </a:r>
          </a:p>
          <a:p>
            <a:pPr marL="742950" lvl="1" indent="-285750">
              <a:lnSpc>
                <a:spcPct val="115000"/>
              </a:lnSpc>
              <a:spcAft>
                <a:spcPts val="1000"/>
              </a:spcAft>
              <a:buFont typeface="Courier New" panose="02070309020205020404" pitchFamily="49" charset="0"/>
              <a:buChar char="o"/>
            </a:pPr>
            <a:r>
              <a:rPr lang="cs-CZ" sz="1100" dirty="0">
                <a:effectLst/>
                <a:latin typeface="Arial" panose="020B0604020202020204" pitchFamily="34" charset="0"/>
                <a:ea typeface="Calibri" panose="020F0502020204030204" pitchFamily="34" charset="0"/>
                <a:cs typeface="Arial" panose="020B0604020202020204" pitchFamily="34" charset="0"/>
              </a:rPr>
              <a:t>OSVČ</a:t>
            </a:r>
          </a:p>
          <a:p>
            <a:pPr marL="1143000" lvl="2" indent="-228600">
              <a:lnSpc>
                <a:spcPct val="115000"/>
              </a:lnSpc>
              <a:spcAft>
                <a:spcPts val="1000"/>
              </a:spcAft>
              <a:buFont typeface="Wingdings" pitchFamily="2" charset="2"/>
              <a:buChar char=""/>
            </a:pPr>
            <a:r>
              <a:rPr lang="cs-CZ" sz="1100" dirty="0">
                <a:latin typeface="Arial" panose="020B0604020202020204" pitchFamily="34" charset="0"/>
                <a:ea typeface="Calibri" panose="020F0502020204030204" pitchFamily="34" charset="0"/>
                <a:cs typeface="Arial" panose="020B0604020202020204" pitchFamily="34" charset="0"/>
              </a:rPr>
              <a:t>n</a:t>
            </a:r>
            <a:r>
              <a:rPr lang="cs-CZ" sz="1100" dirty="0">
                <a:effectLst/>
                <a:latin typeface="Arial" panose="020B0604020202020204" pitchFamily="34" charset="0"/>
                <a:ea typeface="Calibri" panose="020F0502020204030204" pitchFamily="34" charset="0"/>
                <a:cs typeface="Arial" panose="020B0604020202020204" pitchFamily="34" charset="0"/>
              </a:rPr>
              <a:t>a území ČR či mimo území ČR na základě oprávnění z ČR</a:t>
            </a:r>
          </a:p>
          <a:p>
            <a:pPr marL="1143000" lvl="2" indent="-228600">
              <a:lnSpc>
                <a:spcPct val="115000"/>
              </a:lnSpc>
              <a:spcAft>
                <a:spcPts val="1000"/>
              </a:spcAft>
              <a:buFont typeface="Wingdings" pitchFamily="2" charset="2"/>
              <a:buChar char=""/>
            </a:pPr>
            <a:r>
              <a:rPr lang="cs-CZ" sz="1100" dirty="0">
                <a:effectLst/>
                <a:latin typeface="Arial" panose="020B0604020202020204" pitchFamily="34" charset="0"/>
                <a:ea typeface="Calibri" panose="020F0502020204030204" pitchFamily="34" charset="0"/>
                <a:cs typeface="Arial" panose="020B0604020202020204" pitchFamily="34" charset="0"/>
              </a:rPr>
              <a:t>28% z vyměřovacího základu</a:t>
            </a:r>
          </a:p>
          <a:p>
            <a:pPr marL="342900" lvl="0" indent="-342900">
              <a:lnSpc>
                <a:spcPct val="115000"/>
              </a:lnSpc>
              <a:spcAft>
                <a:spcPts val="1000"/>
              </a:spcAft>
              <a:buFont typeface="Calibri" panose="020F0502020204030204" pitchFamily="34" charset="0"/>
              <a:buChar char="-"/>
            </a:pPr>
            <a:r>
              <a:rPr lang="cs-CZ" sz="1100" u="sng" dirty="0">
                <a:effectLst/>
                <a:latin typeface="Arial" panose="020B0604020202020204" pitchFamily="34" charset="0"/>
                <a:ea typeface="Calibri" panose="020F0502020204030204" pitchFamily="34" charset="0"/>
                <a:cs typeface="Arial" panose="020B0604020202020204" pitchFamily="34" charset="0"/>
              </a:rPr>
              <a:t>Dobrovolná – příspěvková </a:t>
            </a:r>
            <a:r>
              <a:rPr lang="cs-CZ" sz="1100" dirty="0">
                <a:effectLst/>
                <a:latin typeface="Arial" panose="020B0604020202020204" pitchFamily="34" charset="0"/>
                <a:ea typeface="Calibri" panose="020F0502020204030204" pitchFamily="34" charset="0"/>
                <a:cs typeface="Arial" panose="020B0604020202020204" pitchFamily="34" charset="0"/>
              </a:rPr>
              <a:t>(28% z vyměřovacího základu)</a:t>
            </a:r>
          </a:p>
          <a:p>
            <a:pPr marL="742950" lvl="1" indent="-285750">
              <a:lnSpc>
                <a:spcPct val="115000"/>
              </a:lnSpc>
              <a:spcAft>
                <a:spcPts val="1000"/>
              </a:spcAft>
              <a:buFont typeface="Courier New" panose="02070309020205020404" pitchFamily="49" charset="0"/>
              <a:buChar char="o"/>
            </a:pPr>
            <a:r>
              <a:rPr lang="cs-CZ" sz="1100" dirty="0">
                <a:effectLst/>
                <a:latin typeface="Arial" panose="020B0604020202020204" pitchFamily="34" charset="0"/>
                <a:ea typeface="Calibri" panose="020F0502020204030204" pitchFamily="34" charset="0"/>
                <a:cs typeface="Arial" panose="020B0604020202020204" pitchFamily="34" charset="0"/>
              </a:rPr>
              <a:t>Kvalifikovaný důvod – placení neomezenou dobu</a:t>
            </a:r>
          </a:p>
          <a:p>
            <a:pPr marL="742950" lvl="1" indent="-285750">
              <a:lnSpc>
                <a:spcPct val="115000"/>
              </a:lnSpc>
              <a:spcAft>
                <a:spcPts val="1000"/>
              </a:spcAft>
              <a:buFont typeface="Courier New" panose="02070309020205020404" pitchFamily="49" charset="0"/>
              <a:buChar char="o"/>
            </a:pPr>
            <a:r>
              <a:rPr lang="cs-CZ" sz="1100" dirty="0">
                <a:effectLst/>
                <a:latin typeface="Arial" panose="020B0604020202020204" pitchFamily="34" charset="0"/>
                <a:ea typeface="Calibri" panose="020F0502020204030204" pitchFamily="34" charset="0"/>
                <a:cs typeface="Arial" panose="020B0604020202020204" pitchFamily="34" charset="0"/>
              </a:rPr>
              <a:t>Nekvalifikovaný důvod – dobrovolné placení v rozsahu 15 let</a:t>
            </a:r>
          </a:p>
          <a:p>
            <a:pPr marL="342900" lvl="0" indent="-342900">
              <a:lnSpc>
                <a:spcPct val="115000"/>
              </a:lnSpc>
              <a:spcAft>
                <a:spcPts val="1000"/>
              </a:spcAft>
              <a:buFont typeface="Calibri" panose="020F0502020204030204" pitchFamily="34" charset="0"/>
              <a:buChar char="-"/>
            </a:pPr>
            <a:r>
              <a:rPr lang="cs-CZ" sz="1100" u="sng" dirty="0">
                <a:effectLst/>
                <a:latin typeface="Arial" panose="020B0604020202020204" pitchFamily="34" charset="0"/>
                <a:ea typeface="Calibri" panose="020F0502020204030204" pitchFamily="34" charset="0"/>
                <a:cs typeface="Arial" panose="020B0604020202020204" pitchFamily="34" charset="0"/>
              </a:rPr>
              <a:t>Nepříspěvková </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100" dirty="0">
                <a:effectLst/>
                <a:latin typeface="Arial" panose="020B0604020202020204" pitchFamily="34" charset="0"/>
                <a:ea typeface="Calibri" panose="020F0502020204030204" pitchFamily="34" charset="0"/>
                <a:cs typeface="Arial" panose="020B0604020202020204" pitchFamily="34" charset="0"/>
              </a:rPr>
              <a:t>náhradní doby pojištění – péče o dítě do 4 let věku, osoby na ÚP pobírající podporu v NZM</a:t>
            </a:r>
          </a:p>
          <a:p>
            <a:pPr marL="742950" lvl="1" indent="-285750">
              <a:lnSpc>
                <a:spcPct val="115000"/>
              </a:lnSpc>
              <a:spcAft>
                <a:spcPts val="1000"/>
              </a:spcAft>
              <a:buFont typeface="Courier New" panose="02070309020205020404" pitchFamily="49" charset="0"/>
              <a:buChar char="o"/>
            </a:pP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173483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528AE-2660-90CC-035B-74FFC1C933CE}"/>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A74C293C-81B3-6109-F569-E94F28C060DB}"/>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důchodové pojištění </a:t>
            </a:r>
          </a:p>
        </p:txBody>
      </p:sp>
      <p:sp>
        <p:nvSpPr>
          <p:cNvPr id="3" name="Zástupný symbol pro obsah 2">
            <a:extLst>
              <a:ext uri="{FF2B5EF4-FFF2-40B4-BE49-F238E27FC236}">
                <a16:creationId xmlns:a16="http://schemas.microsoft.com/office/drawing/2014/main" id="{06E88D9A-42F3-CC7D-9B8A-36FAF6724E8E}"/>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5" name="TextovéPole 4">
            <a:extLst>
              <a:ext uri="{FF2B5EF4-FFF2-40B4-BE49-F238E27FC236}">
                <a16:creationId xmlns:a16="http://schemas.microsoft.com/office/drawing/2014/main" id="{FA2BE629-79D4-39C6-77F3-9661978D2F58}"/>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1F4922AE-BB07-E14F-56DF-A0F0730AE337}"/>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BFB44189-588A-0222-F597-BF665643694F}"/>
              </a:ext>
            </a:extLst>
          </p:cNvPr>
          <p:cNvSpPr txBox="1"/>
          <p:nvPr/>
        </p:nvSpPr>
        <p:spPr>
          <a:xfrm>
            <a:off x="2590800" y="4279001"/>
            <a:ext cx="4572000" cy="369332"/>
          </a:xfrm>
          <a:prstGeom prst="rect">
            <a:avLst/>
          </a:prstGeom>
          <a:noFill/>
        </p:spPr>
        <p:txBody>
          <a:bodyPr wrap="square">
            <a:spAutoFit/>
          </a:bodyPr>
          <a:lstStyle/>
          <a:p>
            <a:endParaRPr lang="cs-CZ" dirty="0"/>
          </a:p>
        </p:txBody>
      </p:sp>
      <p:sp>
        <p:nvSpPr>
          <p:cNvPr id="10" name="TextovéPole 9">
            <a:extLst>
              <a:ext uri="{FF2B5EF4-FFF2-40B4-BE49-F238E27FC236}">
                <a16:creationId xmlns:a16="http://schemas.microsoft.com/office/drawing/2014/main" id="{4B586DCC-F78C-4B68-FD9B-3B1C45E1DCA4}"/>
              </a:ext>
            </a:extLst>
          </p:cNvPr>
          <p:cNvSpPr txBox="1"/>
          <p:nvPr/>
        </p:nvSpPr>
        <p:spPr>
          <a:xfrm>
            <a:off x="395984" y="799967"/>
            <a:ext cx="8352032" cy="1784271"/>
          </a:xfrm>
          <a:prstGeom prst="rect">
            <a:avLst/>
          </a:prstGeom>
          <a:noFill/>
        </p:spPr>
        <p:txBody>
          <a:bodyPr wrap="square">
            <a:spAutoFit/>
          </a:bodyPr>
          <a:lstStyle/>
          <a:p>
            <a:pPr>
              <a:lnSpc>
                <a:spcPct val="107000"/>
              </a:lnSpc>
              <a:spcAft>
                <a:spcPts val="800"/>
              </a:spcAft>
              <a:buNone/>
            </a:pPr>
            <a:r>
              <a:rPr lang="cs-CZ" sz="1200" b="1" kern="100" dirty="0">
                <a:effectLst/>
                <a:latin typeface="Arial" panose="020B0604020202020204" pitchFamily="34" charset="0"/>
                <a:ea typeface="Calibri" panose="020F0502020204030204" pitchFamily="34" charset="0"/>
                <a:cs typeface="Arial" panose="020B0604020202020204" pitchFamily="34" charset="0"/>
              </a:rPr>
              <a:t>Nositelé sociálního zabezpečení – působnost na úseku správy důchodového pojištění</a:t>
            </a:r>
            <a:endParaRPr lang="cs-CZ" sz="11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Calibri" panose="020F0502020204030204" pitchFamily="34" charset="0"/>
              <a:buChar char="-"/>
            </a:pPr>
            <a:r>
              <a:rPr lang="cs-CZ" sz="1200" dirty="0">
                <a:effectLst/>
                <a:latin typeface="Arial" panose="020B0604020202020204" pitchFamily="34" charset="0"/>
                <a:ea typeface="Calibri" panose="020F0502020204030204" pitchFamily="34" charset="0"/>
                <a:cs typeface="Arial" panose="020B0604020202020204" pitchFamily="34" charset="0"/>
              </a:rPr>
              <a:t>OSSZ – žádost</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r>
              <a:rPr lang="cs-CZ" sz="1200" dirty="0">
                <a:effectLst/>
                <a:latin typeface="Arial" panose="020B0604020202020204" pitchFamily="34" charset="0"/>
                <a:ea typeface="Calibri" panose="020F0502020204030204" pitchFamily="34" charset="0"/>
                <a:cs typeface="Arial" panose="020B0604020202020204" pitchFamily="34" charset="0"/>
              </a:rPr>
              <a:t>ČSSZ – rozhoduje o přiznání, výši a výplatě </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r>
              <a:rPr lang="cs-CZ" sz="1200" dirty="0">
                <a:effectLst/>
                <a:latin typeface="Arial" panose="020B0604020202020204" pitchFamily="34" charset="0"/>
                <a:ea typeface="Calibri" panose="020F0502020204030204" pitchFamily="34" charset="0"/>
                <a:cs typeface="Arial" panose="020B0604020202020204" pitchFamily="34" charset="0"/>
              </a:rPr>
              <a:t>MPSV</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800"/>
              </a:spcAft>
              <a:buFont typeface="Calibri" panose="020F0502020204030204" pitchFamily="34" charset="0"/>
              <a:buChar char="-"/>
            </a:pPr>
            <a:r>
              <a:rPr lang="cs-CZ" sz="1200" dirty="0">
                <a:effectLst/>
                <a:latin typeface="Arial" panose="020B0604020202020204" pitchFamily="34" charset="0"/>
                <a:ea typeface="Calibri" panose="020F0502020204030204" pitchFamily="34" charset="0"/>
                <a:cs typeface="Arial" panose="020B0604020202020204" pitchFamily="34" charset="0"/>
              </a:rPr>
              <a:t>MV, MS, MO – úloha z hlediska koordinace v rámci služebních úřadů</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776102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3461D-4CAE-CFAB-890D-42BD144C167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FC5BB18-56AE-F618-C5A3-422E03ED510B}"/>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důchodové pojištění </a:t>
            </a:r>
          </a:p>
        </p:txBody>
      </p:sp>
      <p:sp>
        <p:nvSpPr>
          <p:cNvPr id="3" name="Zástupný symbol pro obsah 2">
            <a:extLst>
              <a:ext uri="{FF2B5EF4-FFF2-40B4-BE49-F238E27FC236}">
                <a16:creationId xmlns:a16="http://schemas.microsoft.com/office/drawing/2014/main" id="{B341B135-7F73-DDEB-90DD-956B8474C8FC}"/>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5" name="TextovéPole 4">
            <a:extLst>
              <a:ext uri="{FF2B5EF4-FFF2-40B4-BE49-F238E27FC236}">
                <a16:creationId xmlns:a16="http://schemas.microsoft.com/office/drawing/2014/main" id="{9D2301B6-A32D-AB1D-8618-DAA38F9E3DA0}"/>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93208067-8DC7-991C-5BC3-87AB8792971C}"/>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87589ED1-87D8-66CF-6FCB-5EB2A10CA256}"/>
              </a:ext>
            </a:extLst>
          </p:cNvPr>
          <p:cNvSpPr txBox="1"/>
          <p:nvPr/>
        </p:nvSpPr>
        <p:spPr>
          <a:xfrm>
            <a:off x="2590800" y="4279001"/>
            <a:ext cx="4572000" cy="369332"/>
          </a:xfrm>
          <a:prstGeom prst="rect">
            <a:avLst/>
          </a:prstGeom>
          <a:noFill/>
        </p:spPr>
        <p:txBody>
          <a:bodyPr wrap="square">
            <a:spAutoFit/>
          </a:bodyPr>
          <a:lstStyle/>
          <a:p>
            <a:endParaRPr lang="cs-CZ" dirty="0"/>
          </a:p>
        </p:txBody>
      </p:sp>
      <p:sp>
        <p:nvSpPr>
          <p:cNvPr id="10" name="TextovéPole 9">
            <a:extLst>
              <a:ext uri="{FF2B5EF4-FFF2-40B4-BE49-F238E27FC236}">
                <a16:creationId xmlns:a16="http://schemas.microsoft.com/office/drawing/2014/main" id="{D4D2D0EC-A732-FADA-DAD8-B097E21F87B2}"/>
              </a:ext>
            </a:extLst>
          </p:cNvPr>
          <p:cNvSpPr txBox="1"/>
          <p:nvPr/>
        </p:nvSpPr>
        <p:spPr>
          <a:xfrm>
            <a:off x="395984" y="799967"/>
            <a:ext cx="8352032" cy="3853555"/>
          </a:xfrm>
          <a:prstGeom prst="rect">
            <a:avLst/>
          </a:prstGeom>
          <a:noFill/>
        </p:spPr>
        <p:txBody>
          <a:bodyPr wrap="square">
            <a:spAutoFit/>
          </a:bodyPr>
          <a:lstStyle/>
          <a:p>
            <a:pPr>
              <a:lnSpc>
                <a:spcPct val="107000"/>
              </a:lnSpc>
              <a:spcAft>
                <a:spcPts val="800"/>
              </a:spcAft>
              <a:buNone/>
            </a:pPr>
            <a:r>
              <a:rPr lang="cs-CZ" sz="1200" b="1" kern="100" dirty="0">
                <a:effectLst/>
                <a:latin typeface="Arial" panose="020B0604020202020204" pitchFamily="34" charset="0"/>
                <a:ea typeface="Calibri" panose="020F0502020204030204" pitchFamily="34" charset="0"/>
                <a:cs typeface="Arial" panose="020B0604020202020204" pitchFamily="34" charset="0"/>
              </a:rPr>
              <a:t>Dávkový systém – důchodové pojištění </a:t>
            </a:r>
            <a:endParaRPr lang="cs-CZ" sz="11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Calibri" panose="020F0502020204030204" pitchFamily="34" charset="0"/>
              <a:buChar char="-"/>
            </a:pPr>
            <a:r>
              <a:rPr lang="cs-CZ" sz="1200" u="sng" dirty="0">
                <a:effectLst/>
                <a:latin typeface="Arial" panose="020B0604020202020204" pitchFamily="34" charset="0"/>
                <a:ea typeface="Calibri" panose="020F0502020204030204" pitchFamily="34" charset="0"/>
                <a:cs typeface="Arial" panose="020B0604020202020204" pitchFamily="34" charset="0"/>
              </a:rPr>
              <a:t>Přímé důchody</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Starobní</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Invalidní</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r>
              <a:rPr lang="cs-CZ" sz="1200" u="sng" dirty="0">
                <a:effectLst/>
                <a:latin typeface="Arial" panose="020B0604020202020204" pitchFamily="34" charset="0"/>
                <a:ea typeface="Calibri" panose="020F0502020204030204" pitchFamily="34" charset="0"/>
                <a:cs typeface="Arial" panose="020B0604020202020204" pitchFamily="34" charset="0"/>
              </a:rPr>
              <a:t>Nepřímé důchody</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Vdovský</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Vdovecký</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Sirotčí</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r>
              <a:rPr lang="cs-CZ" sz="1200" u="sng" dirty="0">
                <a:effectLst/>
                <a:latin typeface="Arial" panose="020B0604020202020204" pitchFamily="34" charset="0"/>
                <a:ea typeface="Calibri" panose="020F0502020204030204" pitchFamily="34" charset="0"/>
                <a:cs typeface="Arial" panose="020B0604020202020204" pitchFamily="34" charset="0"/>
              </a:rPr>
              <a:t>Výše důchodů</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Základní složka – 10% průměrné měsíční mzdy (4.400,- Kč)</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procentní výměra závislá na počtu let účastni na pojištění atd. </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543463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63AC6-85B9-DE57-ED03-8C66CD06492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0B6A4351-D391-95DA-8395-AE23996B9E8A}"/>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důchodové pojištění </a:t>
            </a:r>
          </a:p>
        </p:txBody>
      </p:sp>
      <p:sp>
        <p:nvSpPr>
          <p:cNvPr id="3" name="Zástupný symbol pro obsah 2">
            <a:extLst>
              <a:ext uri="{FF2B5EF4-FFF2-40B4-BE49-F238E27FC236}">
                <a16:creationId xmlns:a16="http://schemas.microsoft.com/office/drawing/2014/main" id="{D928DDA6-D162-A43F-DD27-043193AB2B67}"/>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5" name="TextovéPole 4">
            <a:extLst>
              <a:ext uri="{FF2B5EF4-FFF2-40B4-BE49-F238E27FC236}">
                <a16:creationId xmlns:a16="http://schemas.microsoft.com/office/drawing/2014/main" id="{61028ADA-F37D-025D-871D-8E1700E10724}"/>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B9C7B828-C578-20C1-62C7-1CFF477C1EA3}"/>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B84C4A0A-D1CD-A426-A49F-4657373904C1}"/>
              </a:ext>
            </a:extLst>
          </p:cNvPr>
          <p:cNvSpPr txBox="1"/>
          <p:nvPr/>
        </p:nvSpPr>
        <p:spPr>
          <a:xfrm>
            <a:off x="2590800" y="4279001"/>
            <a:ext cx="4572000" cy="369332"/>
          </a:xfrm>
          <a:prstGeom prst="rect">
            <a:avLst/>
          </a:prstGeom>
          <a:noFill/>
        </p:spPr>
        <p:txBody>
          <a:bodyPr wrap="square">
            <a:spAutoFit/>
          </a:bodyPr>
          <a:lstStyle/>
          <a:p>
            <a:endParaRPr lang="cs-CZ" dirty="0"/>
          </a:p>
        </p:txBody>
      </p:sp>
      <p:sp>
        <p:nvSpPr>
          <p:cNvPr id="10" name="TextovéPole 9">
            <a:extLst>
              <a:ext uri="{FF2B5EF4-FFF2-40B4-BE49-F238E27FC236}">
                <a16:creationId xmlns:a16="http://schemas.microsoft.com/office/drawing/2014/main" id="{0D117FA5-7FE7-2881-27A4-F16C3D50AF16}"/>
              </a:ext>
            </a:extLst>
          </p:cNvPr>
          <p:cNvSpPr txBox="1"/>
          <p:nvPr/>
        </p:nvSpPr>
        <p:spPr>
          <a:xfrm>
            <a:off x="395984" y="799967"/>
            <a:ext cx="8352032" cy="4402424"/>
          </a:xfrm>
          <a:prstGeom prst="rect">
            <a:avLst/>
          </a:prstGeom>
          <a:noFill/>
        </p:spPr>
        <p:txBody>
          <a:bodyPr wrap="square">
            <a:spAutoFit/>
          </a:bodyPr>
          <a:lstStyle/>
          <a:p>
            <a:pPr>
              <a:lnSpc>
                <a:spcPct val="107000"/>
              </a:lnSpc>
              <a:spcAft>
                <a:spcPts val="800"/>
              </a:spcAft>
              <a:buNone/>
            </a:pPr>
            <a:r>
              <a:rPr lang="cs-CZ" sz="1200" b="1" kern="100" dirty="0">
                <a:effectLst/>
                <a:latin typeface="Arial" panose="020B0604020202020204" pitchFamily="34" charset="0"/>
                <a:ea typeface="Calibri" panose="020F0502020204030204" pitchFamily="34" charset="0"/>
                <a:cs typeface="Arial" panose="020B0604020202020204" pitchFamily="34" charset="0"/>
              </a:rPr>
              <a:t>Starobní důchod</a:t>
            </a:r>
            <a:endParaRPr lang="cs-CZ" sz="11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Calibri" panose="020F0502020204030204" pitchFamily="34" charset="0"/>
              <a:buChar char="-"/>
            </a:pPr>
            <a:r>
              <a:rPr lang="cs-CZ" sz="1200" u="sng" dirty="0">
                <a:effectLst/>
                <a:latin typeface="Arial" panose="020B0604020202020204" pitchFamily="34" charset="0"/>
                <a:ea typeface="Calibri" panose="020F0502020204030204" pitchFamily="34" charset="0"/>
                <a:cs typeface="Arial" panose="020B0604020202020204" pitchFamily="34" charset="0"/>
              </a:rPr>
              <a:t>Podmínky nároku</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důchodový věk (65 let pro ročníky 1971 a mladší)</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potřebná doba pojištění – různé délky v závislosti na době dosažení důchodového věku </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r>
              <a:rPr lang="cs-CZ" sz="1200" u="sng" dirty="0">
                <a:effectLst/>
                <a:latin typeface="Arial" panose="020B0604020202020204" pitchFamily="34" charset="0"/>
                <a:ea typeface="Calibri" panose="020F0502020204030204" pitchFamily="34" charset="0"/>
                <a:cs typeface="Arial" panose="020B0604020202020204" pitchFamily="34" charset="0"/>
              </a:rPr>
              <a:t>Výše důchodu</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Základní výměra – 10% průměrné mzdy</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Procentní výměra – zásluhová část – 1,5% výpočtového základu za každých 365 dní trvání pojištění</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nSpc>
                <a:spcPct val="115000"/>
              </a:lnSpc>
              <a:spcAft>
                <a:spcPts val="1000"/>
              </a:spcAft>
              <a:buFont typeface="Wingdings" pitchFamily="2" charset="2"/>
              <a:buChar char=""/>
            </a:pPr>
            <a:r>
              <a:rPr lang="cs-CZ" sz="1200" dirty="0">
                <a:effectLst/>
                <a:latin typeface="Arial" panose="020B0604020202020204" pitchFamily="34" charset="0"/>
                <a:ea typeface="Calibri" panose="020F0502020204030204" pitchFamily="34" charset="0"/>
                <a:cs typeface="Arial" panose="020B0604020202020204" pitchFamily="34" charset="0"/>
              </a:rPr>
              <a:t>vychází z měsíčního výdělkového průměru – indexace výdělků – redukční hranice</a:t>
            </a:r>
          </a:p>
          <a:p>
            <a:pPr marL="1143000" lvl="2" indent="-228600">
              <a:lnSpc>
                <a:spcPct val="115000"/>
              </a:lnSpc>
              <a:spcAft>
                <a:spcPts val="1000"/>
              </a:spcAft>
              <a:buFont typeface="Wingdings" pitchFamily="2" charset="2"/>
              <a:buChar char=""/>
            </a:pPr>
            <a:r>
              <a:rPr lang="cs-CZ" sz="1200" b="0" i="0" u="none" strike="noStrike" dirty="0">
                <a:solidFill>
                  <a:srgbClr val="000000"/>
                </a:solidFill>
                <a:effectLst/>
                <a:latin typeface="Arial" panose="020B0604020202020204" pitchFamily="34" charset="0"/>
                <a:cs typeface="Arial" panose="020B0604020202020204" pitchFamily="34" charset="0"/>
              </a:rPr>
              <a:t>Starobní důchod = základní výměra + (osobní vyměřovací základ </a:t>
            </a:r>
            <a:r>
              <a:rPr lang="cs-CZ" sz="1200" b="0" i="0" u="none" strike="noStrike" dirty="0" err="1">
                <a:solidFill>
                  <a:srgbClr val="000000"/>
                </a:solidFill>
                <a:effectLst/>
                <a:latin typeface="Arial" panose="020B0604020202020204" pitchFamily="34" charset="0"/>
                <a:cs typeface="Arial" panose="020B0604020202020204" pitchFamily="34" charset="0"/>
              </a:rPr>
              <a:t>x</a:t>
            </a:r>
            <a:r>
              <a:rPr lang="cs-CZ" sz="1200" b="0" i="0" u="none" strike="noStrike" dirty="0">
                <a:solidFill>
                  <a:srgbClr val="000000"/>
                </a:solidFill>
                <a:effectLst/>
                <a:latin typeface="Arial" panose="020B0604020202020204" pitchFamily="34" charset="0"/>
                <a:cs typeface="Arial" panose="020B0604020202020204" pitchFamily="34" charset="0"/>
              </a:rPr>
              <a:t> doba pojištění </a:t>
            </a:r>
            <a:r>
              <a:rPr lang="cs-CZ" sz="1200" b="0" i="0" u="none" strike="noStrike" dirty="0" err="1">
                <a:solidFill>
                  <a:srgbClr val="000000"/>
                </a:solidFill>
                <a:effectLst/>
                <a:latin typeface="Arial" panose="020B0604020202020204" pitchFamily="34" charset="0"/>
                <a:cs typeface="Arial" panose="020B0604020202020204" pitchFamily="34" charset="0"/>
              </a:rPr>
              <a:t>x</a:t>
            </a:r>
            <a:r>
              <a:rPr lang="cs-CZ" sz="1200" b="0" i="0" u="none" strike="noStrike" dirty="0">
                <a:solidFill>
                  <a:srgbClr val="000000"/>
                </a:solidFill>
                <a:effectLst/>
                <a:latin typeface="Arial" panose="020B0604020202020204" pitchFamily="34" charset="0"/>
                <a:cs typeface="Arial" panose="020B0604020202020204" pitchFamily="34" charset="0"/>
              </a:rPr>
              <a:t> 1,5%)</a:t>
            </a:r>
          </a:p>
          <a:p>
            <a:pPr marL="1143000" lvl="2" indent="-228600">
              <a:lnSpc>
                <a:spcPct val="115000"/>
              </a:lnSpc>
              <a:spcAft>
                <a:spcPts val="1000"/>
              </a:spcAft>
              <a:buFont typeface="Wingdings" pitchFamily="2" charset="2"/>
              <a:buChar char=""/>
            </a:pPr>
            <a:r>
              <a:rPr lang="cs-CZ" sz="1200" dirty="0">
                <a:solidFill>
                  <a:srgbClr val="000000"/>
                </a:solidFill>
                <a:latin typeface="Arial" panose="020B0604020202020204" pitchFamily="34" charset="0"/>
                <a:ea typeface="Calibri" panose="020F0502020204030204" pitchFamily="34" charset="0"/>
                <a:cs typeface="Arial" panose="020B0604020202020204" pitchFamily="34" charset="0"/>
              </a:rPr>
              <a:t>OZV se přepočítává přes koeficienty, je stanovena redukční hranice (2024, pro příjmy do 20.300,- Kč se počítá 100%, pro 20300 až 138399,- Kč 26% a dále nic) </a:t>
            </a:r>
            <a:endParaRPr lang="cs-CZ" sz="1200" dirty="0">
              <a:effectLst/>
              <a:latin typeface="Arial" panose="020B0604020202020204" pitchFamily="34" charset="0"/>
              <a:ea typeface="Calibri" panose="020F0502020204030204" pitchFamily="34" charset="0"/>
              <a:cs typeface="Arial" panose="020B0604020202020204" pitchFamily="34" charset="0"/>
            </a:endParaRPr>
          </a:p>
          <a:p>
            <a:pPr algn="l">
              <a:buNone/>
            </a:pPr>
            <a:r>
              <a:rPr lang="cs-CZ" sz="1100" b="1" i="0" u="none" strike="noStrike" dirty="0">
                <a:solidFill>
                  <a:srgbClr val="000000"/>
                </a:solidFill>
                <a:effectLst/>
                <a:latin typeface="Arial" panose="020B0604020202020204" pitchFamily="34" charset="0"/>
                <a:cs typeface="Arial" panose="020B0604020202020204" pitchFamily="34" charset="0"/>
              </a:rPr>
              <a:t>Příklad výpočtu</a:t>
            </a:r>
          </a:p>
          <a:p>
            <a:pPr algn="l">
              <a:buNone/>
            </a:pPr>
            <a:r>
              <a:rPr lang="cs-CZ" sz="1100" b="0" i="0" u="none" strike="noStrike" dirty="0">
                <a:solidFill>
                  <a:srgbClr val="000000"/>
                </a:solidFill>
                <a:effectLst/>
                <a:latin typeface="Arial" panose="020B0604020202020204" pitchFamily="34" charset="0"/>
                <a:cs typeface="Arial" panose="020B0604020202020204" pitchFamily="34" charset="0"/>
              </a:rPr>
              <a:t>Pokud měl někdo průměrný hrubý příjem 35 000 Kč a odpracoval 42 let:</a:t>
            </a:r>
          </a:p>
          <a:p>
            <a:pPr>
              <a:buNone/>
            </a:pPr>
            <a:r>
              <a:rPr lang="cs-CZ" sz="1100" b="0" i="0" u="none" strike="noStrike" dirty="0" err="1">
                <a:solidFill>
                  <a:srgbClr val="000000"/>
                </a:solidFill>
                <a:effectLst/>
                <a:latin typeface="Arial" panose="020B0604020202020204" pitchFamily="34" charset="0"/>
                <a:cs typeface="Arial" panose="020B0604020202020204" pitchFamily="34" charset="0"/>
              </a:rPr>
              <a:t>Du˚chod</a:t>
            </a:r>
            <a:r>
              <a:rPr lang="cs-CZ" sz="1100" b="0" i="0" u="none" strike="noStrike" dirty="0">
                <a:solidFill>
                  <a:srgbClr val="000000"/>
                </a:solidFill>
                <a:effectLst/>
                <a:latin typeface="Arial" panose="020B0604020202020204" pitchFamily="34" charset="0"/>
                <a:cs typeface="Arial" panose="020B0604020202020204" pitchFamily="34" charset="0"/>
              </a:rPr>
              <a:t>=4400+(35000×42×1,5%)</a:t>
            </a:r>
            <a:r>
              <a:rPr lang="cs-CZ" sz="1100" b="0" i="0" u="none" strike="noStrike" dirty="0" err="1">
                <a:solidFill>
                  <a:srgbClr val="000000"/>
                </a:solidFill>
                <a:effectLst/>
                <a:latin typeface="Arial" panose="020B0604020202020204" pitchFamily="34" charset="0"/>
                <a:cs typeface="Arial" panose="020B0604020202020204" pitchFamily="34" charset="0"/>
              </a:rPr>
              <a:t>Du˚chod</a:t>
            </a:r>
            <a:r>
              <a:rPr lang="cs-CZ" sz="1100" b="0" i="0" u="none" strike="noStrike" dirty="0">
                <a:solidFill>
                  <a:srgbClr val="000000"/>
                </a:solidFill>
                <a:effectLst/>
                <a:latin typeface="Arial" panose="020B0604020202020204" pitchFamily="34" charset="0"/>
                <a:cs typeface="Arial" panose="020B0604020202020204" pitchFamily="34" charset="0"/>
              </a:rPr>
              <a:t>=4400+(35000×42×1,5%)=4400+(35000×0,63)=4400+22050=26450Kcˇ=4400+(35000×0,63)=4400+22050=26450Kcˇ</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362501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53442-83F6-0370-0784-6F3209EB7066}"/>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625C3BB2-5530-8A53-CBA0-71EE511C50D6}"/>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důchodové pojištění </a:t>
            </a:r>
          </a:p>
        </p:txBody>
      </p:sp>
      <p:sp>
        <p:nvSpPr>
          <p:cNvPr id="3" name="Zástupný symbol pro obsah 2">
            <a:extLst>
              <a:ext uri="{FF2B5EF4-FFF2-40B4-BE49-F238E27FC236}">
                <a16:creationId xmlns:a16="http://schemas.microsoft.com/office/drawing/2014/main" id="{DC3E8D49-BEFD-EE27-533B-73359213D080}"/>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5" name="TextovéPole 4">
            <a:extLst>
              <a:ext uri="{FF2B5EF4-FFF2-40B4-BE49-F238E27FC236}">
                <a16:creationId xmlns:a16="http://schemas.microsoft.com/office/drawing/2014/main" id="{3297DFE4-53AB-AF10-E25B-CF9FFD1CBF74}"/>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E4476A10-4271-668D-BAA2-1FE139F12328}"/>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E9932A49-EBD5-C079-D884-9D5BFB552022}"/>
              </a:ext>
            </a:extLst>
          </p:cNvPr>
          <p:cNvSpPr txBox="1"/>
          <p:nvPr/>
        </p:nvSpPr>
        <p:spPr>
          <a:xfrm>
            <a:off x="2590800" y="4279001"/>
            <a:ext cx="4572000" cy="369332"/>
          </a:xfrm>
          <a:prstGeom prst="rect">
            <a:avLst/>
          </a:prstGeom>
          <a:noFill/>
        </p:spPr>
        <p:txBody>
          <a:bodyPr wrap="square">
            <a:spAutoFit/>
          </a:bodyPr>
          <a:lstStyle/>
          <a:p>
            <a:endParaRPr lang="cs-CZ" dirty="0"/>
          </a:p>
        </p:txBody>
      </p:sp>
      <p:sp>
        <p:nvSpPr>
          <p:cNvPr id="10" name="TextovéPole 9">
            <a:extLst>
              <a:ext uri="{FF2B5EF4-FFF2-40B4-BE49-F238E27FC236}">
                <a16:creationId xmlns:a16="http://schemas.microsoft.com/office/drawing/2014/main" id="{5972C58C-4593-CCA1-1A86-5A75BFA2DAF2}"/>
              </a:ext>
            </a:extLst>
          </p:cNvPr>
          <p:cNvSpPr txBox="1"/>
          <p:nvPr/>
        </p:nvSpPr>
        <p:spPr>
          <a:xfrm>
            <a:off x="395984" y="799967"/>
            <a:ext cx="8352032" cy="3000373"/>
          </a:xfrm>
          <a:prstGeom prst="rect">
            <a:avLst/>
          </a:prstGeom>
          <a:noFill/>
        </p:spPr>
        <p:txBody>
          <a:bodyPr wrap="square">
            <a:spAutoFit/>
          </a:bodyPr>
          <a:lstStyle/>
          <a:p>
            <a:pPr marL="342900" lvl="0" indent="-342900">
              <a:lnSpc>
                <a:spcPct val="115000"/>
              </a:lnSpc>
              <a:spcAft>
                <a:spcPts val="1000"/>
              </a:spcAft>
              <a:buFont typeface="Calibri" panose="020F0502020204030204" pitchFamily="34" charset="0"/>
              <a:buChar char="-"/>
            </a:pPr>
            <a:r>
              <a:rPr lang="cs-CZ" sz="1200" u="sng" dirty="0">
                <a:effectLst/>
                <a:latin typeface="Arial" panose="020B0604020202020204" pitchFamily="34" charset="0"/>
                <a:ea typeface="Calibri" panose="020F0502020204030204" pitchFamily="34" charset="0"/>
                <a:cs typeface="Arial" panose="020B0604020202020204" pitchFamily="34" charset="0"/>
              </a:rPr>
              <a:t>Předčasný důchod</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0,9% za každých 90 dní do 360. dne</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1,2% za každých 90 dnů od 361. do 720. dne</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1,5% za každých 90 dnů po 721. dni</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r>
              <a:rPr lang="cs-CZ" sz="1200" u="sng" dirty="0">
                <a:effectLst/>
                <a:latin typeface="Arial" panose="020B0604020202020204" pitchFamily="34" charset="0"/>
                <a:ea typeface="Calibri" panose="020F0502020204030204" pitchFamily="34" charset="0"/>
                <a:cs typeface="Arial" panose="020B0604020202020204" pitchFamily="34" charset="0"/>
              </a:rPr>
              <a:t>Pojištěná činnost v důchodovém věku</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nepožádal o důchod – 1,5% za 90 dní</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invalidní důchod III. stupně, nebo ½ starobního důchodu – 1,5% za 180 dní</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plný starobní důchod – 0,4% za 360 dní</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73916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98C76-F70B-5AEC-2100-572286EE16C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96C1393-93DE-611F-BF87-E2D657C04A3A}"/>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důchodové pojištění </a:t>
            </a:r>
          </a:p>
        </p:txBody>
      </p:sp>
      <p:sp>
        <p:nvSpPr>
          <p:cNvPr id="3" name="Zástupný symbol pro obsah 2">
            <a:extLst>
              <a:ext uri="{FF2B5EF4-FFF2-40B4-BE49-F238E27FC236}">
                <a16:creationId xmlns:a16="http://schemas.microsoft.com/office/drawing/2014/main" id="{A965DE7C-E635-207F-2DA1-D09662CB3933}"/>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5" name="TextovéPole 4">
            <a:extLst>
              <a:ext uri="{FF2B5EF4-FFF2-40B4-BE49-F238E27FC236}">
                <a16:creationId xmlns:a16="http://schemas.microsoft.com/office/drawing/2014/main" id="{8C862E09-2949-89F6-3DDD-3CC88E743C8C}"/>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AE35960A-0E2A-D421-5658-D1BB1E75798C}"/>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64F89D31-FEBB-C284-345D-C960F3BBC06D}"/>
              </a:ext>
            </a:extLst>
          </p:cNvPr>
          <p:cNvSpPr txBox="1"/>
          <p:nvPr/>
        </p:nvSpPr>
        <p:spPr>
          <a:xfrm>
            <a:off x="2590800" y="4279001"/>
            <a:ext cx="4572000" cy="369332"/>
          </a:xfrm>
          <a:prstGeom prst="rect">
            <a:avLst/>
          </a:prstGeom>
          <a:noFill/>
        </p:spPr>
        <p:txBody>
          <a:bodyPr wrap="square">
            <a:spAutoFit/>
          </a:bodyPr>
          <a:lstStyle/>
          <a:p>
            <a:endParaRPr lang="cs-CZ" dirty="0"/>
          </a:p>
        </p:txBody>
      </p:sp>
      <p:sp>
        <p:nvSpPr>
          <p:cNvPr id="10" name="TextovéPole 9">
            <a:extLst>
              <a:ext uri="{FF2B5EF4-FFF2-40B4-BE49-F238E27FC236}">
                <a16:creationId xmlns:a16="http://schemas.microsoft.com/office/drawing/2014/main" id="{DF25DDA7-21BA-739F-7CF0-ED1C1AACB440}"/>
              </a:ext>
            </a:extLst>
          </p:cNvPr>
          <p:cNvSpPr txBox="1"/>
          <p:nvPr/>
        </p:nvSpPr>
        <p:spPr>
          <a:xfrm>
            <a:off x="395984" y="799967"/>
            <a:ext cx="8352032" cy="3172343"/>
          </a:xfrm>
          <a:prstGeom prst="rect">
            <a:avLst/>
          </a:prstGeom>
          <a:noFill/>
        </p:spPr>
        <p:txBody>
          <a:bodyPr wrap="square">
            <a:spAutoFit/>
          </a:bodyPr>
          <a:lstStyle/>
          <a:p>
            <a:pPr>
              <a:lnSpc>
                <a:spcPct val="107000"/>
              </a:lnSpc>
              <a:spcAft>
                <a:spcPts val="800"/>
              </a:spcAft>
              <a:buNone/>
            </a:pPr>
            <a:r>
              <a:rPr lang="cs-CZ" sz="1200" b="1" kern="100" dirty="0">
                <a:effectLst/>
                <a:latin typeface="Arial" panose="020B0604020202020204" pitchFamily="34" charset="0"/>
                <a:ea typeface="Calibri" panose="020F0502020204030204" pitchFamily="34" charset="0"/>
                <a:cs typeface="Arial" panose="020B0604020202020204" pitchFamily="34" charset="0"/>
              </a:rPr>
              <a:t>Invalidní důchod</a:t>
            </a:r>
            <a:endParaRPr lang="cs-CZ" sz="11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Calibri" panose="020F0502020204030204" pitchFamily="34" charset="0"/>
              <a:buChar char="-"/>
            </a:pPr>
            <a:r>
              <a:rPr lang="cs-CZ" sz="1200" u="sng" dirty="0">
                <a:effectLst/>
                <a:latin typeface="Arial" panose="020B0604020202020204" pitchFamily="34" charset="0"/>
                <a:ea typeface="Calibri" panose="020F0502020204030204" pitchFamily="34" charset="0"/>
                <a:cs typeface="Arial" panose="020B0604020202020204" pitchFamily="34" charset="0"/>
              </a:rPr>
              <a:t>Podmínky nároku</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pokles pracovní schopnosti</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nSpc>
                <a:spcPct val="115000"/>
              </a:lnSpc>
              <a:spcAft>
                <a:spcPts val="1000"/>
              </a:spcAft>
              <a:buFont typeface="Wingdings" pitchFamily="2" charset="2"/>
              <a:buChar char=""/>
            </a:pPr>
            <a:r>
              <a:rPr lang="cs-CZ" sz="1200" dirty="0">
                <a:effectLst/>
                <a:latin typeface="Arial" panose="020B0604020202020204" pitchFamily="34" charset="0"/>
                <a:ea typeface="Calibri" panose="020F0502020204030204" pitchFamily="34" charset="0"/>
                <a:cs typeface="Arial" panose="020B0604020202020204" pitchFamily="34" charset="0"/>
              </a:rPr>
              <a:t>35% - 49% - invalidita I. stupně</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nSpc>
                <a:spcPct val="115000"/>
              </a:lnSpc>
              <a:spcAft>
                <a:spcPts val="1000"/>
              </a:spcAft>
              <a:buFont typeface="Wingdings" pitchFamily="2" charset="2"/>
              <a:buChar char=""/>
            </a:pPr>
            <a:r>
              <a:rPr lang="cs-CZ" sz="1200" dirty="0">
                <a:effectLst/>
                <a:latin typeface="Arial" panose="020B0604020202020204" pitchFamily="34" charset="0"/>
                <a:ea typeface="Calibri" panose="020F0502020204030204" pitchFamily="34" charset="0"/>
                <a:cs typeface="Arial" panose="020B0604020202020204" pitchFamily="34" charset="0"/>
              </a:rPr>
              <a:t>50% - 69% - invalidita II. stupně</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nSpc>
                <a:spcPct val="115000"/>
              </a:lnSpc>
              <a:spcAft>
                <a:spcPts val="1000"/>
              </a:spcAft>
              <a:buFont typeface="Wingdings" pitchFamily="2" charset="2"/>
              <a:buChar char=""/>
            </a:pPr>
            <a:r>
              <a:rPr lang="cs-CZ" sz="1200" dirty="0">
                <a:effectLst/>
                <a:latin typeface="Arial" panose="020B0604020202020204" pitchFamily="34" charset="0"/>
                <a:ea typeface="Calibri" panose="020F0502020204030204" pitchFamily="34" charset="0"/>
                <a:cs typeface="Arial" panose="020B0604020202020204" pitchFamily="34" charset="0"/>
              </a:rPr>
              <a:t>70% a více - invalidita III. stupně</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doba pojištění v závislosti na věku nebo</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nSpc>
                <a:spcPct val="115000"/>
              </a:lnSpc>
              <a:spcAft>
                <a:spcPts val="1000"/>
              </a:spcAft>
              <a:buFont typeface="Wingdings" pitchFamily="2" charset="2"/>
              <a:buChar char=""/>
            </a:pPr>
            <a:r>
              <a:rPr lang="cs-CZ" sz="1200" dirty="0">
                <a:effectLst/>
                <a:latin typeface="Arial" panose="020B0604020202020204" pitchFamily="34" charset="0"/>
                <a:ea typeface="Calibri" panose="020F0502020204030204" pitchFamily="34" charset="0"/>
                <a:cs typeface="Arial" panose="020B0604020202020204" pitchFamily="34" charset="0"/>
              </a:rPr>
              <a:t>pracovní úraz</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nSpc>
                <a:spcPct val="115000"/>
              </a:lnSpc>
              <a:spcAft>
                <a:spcPts val="1000"/>
              </a:spcAft>
              <a:buFont typeface="Wingdings" pitchFamily="2" charset="2"/>
              <a:buChar char=""/>
            </a:pPr>
            <a:r>
              <a:rPr lang="cs-CZ" sz="1200" dirty="0">
                <a:effectLst/>
                <a:latin typeface="Arial" panose="020B0604020202020204" pitchFamily="34" charset="0"/>
                <a:ea typeface="Calibri" panose="020F0502020204030204" pitchFamily="34" charset="0"/>
                <a:cs typeface="Arial" panose="020B0604020202020204" pitchFamily="34" charset="0"/>
              </a:rPr>
              <a:t>invalidita z mládí</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2406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8FBBB-4925-4D95-1EB2-8069C4ED9F11}"/>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C4652048-D5C1-B3DC-30AA-D4EB761C079C}"/>
              </a:ext>
            </a:extLst>
          </p:cNvPr>
          <p:cNvSpPr txBox="1">
            <a:spLocks noGrp="1"/>
          </p:cNvSpPr>
          <p:nvPr>
            <p:ph type="title" idx="4294967295"/>
          </p:nvPr>
        </p:nvSpPr>
        <p:spPr/>
        <p:txBody>
          <a:bodyPr/>
          <a:lstStyle/>
          <a:p>
            <a:pPr lvl="0"/>
            <a:r>
              <a:rPr lang="cs-CZ" sz="2000" b="1" dirty="0">
                <a:latin typeface="+mj-lt"/>
                <a:cs typeface="Arial" pitchFamily="2"/>
              </a:rPr>
              <a:t>Pojem </a:t>
            </a:r>
            <a:r>
              <a:rPr lang="cs-CZ" sz="2000" b="1" dirty="0" err="1">
                <a:latin typeface="+mj-lt"/>
                <a:cs typeface="Arial" pitchFamily="2"/>
              </a:rPr>
              <a:t>Welfare</a:t>
            </a:r>
            <a:r>
              <a:rPr lang="cs-CZ" sz="2000" b="1" dirty="0">
                <a:latin typeface="+mj-lt"/>
                <a:cs typeface="Arial" pitchFamily="2"/>
              </a:rPr>
              <a:t> </a:t>
            </a:r>
            <a:r>
              <a:rPr lang="cs-CZ" sz="2000" b="1" dirty="0" err="1">
                <a:latin typeface="+mj-lt"/>
                <a:cs typeface="Arial" pitchFamily="2"/>
              </a:rPr>
              <a:t>State</a:t>
            </a:r>
            <a:r>
              <a:rPr lang="cs-CZ" sz="2000" b="1" dirty="0">
                <a:latin typeface="+mj-lt"/>
                <a:cs typeface="Arial" pitchFamily="2"/>
              </a:rPr>
              <a:t> a jeho vývoj</a:t>
            </a:r>
          </a:p>
        </p:txBody>
      </p:sp>
      <p:sp>
        <p:nvSpPr>
          <p:cNvPr id="3" name="Zástupný symbol pro obsah 2">
            <a:extLst>
              <a:ext uri="{FF2B5EF4-FFF2-40B4-BE49-F238E27FC236}">
                <a16:creationId xmlns:a16="http://schemas.microsoft.com/office/drawing/2014/main" id="{D561ECE0-B8FB-163A-0A7B-1EA0261BA1AE}"/>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F3DCE948-07BC-1AFE-DEC6-AAE0C314DE7E}"/>
              </a:ext>
            </a:extLst>
          </p:cNvPr>
          <p:cNvSpPr txBox="1"/>
          <p:nvPr/>
        </p:nvSpPr>
        <p:spPr>
          <a:xfrm>
            <a:off x="479685" y="1034320"/>
            <a:ext cx="7135318" cy="5970865"/>
          </a:xfrm>
          <a:prstGeom prst="rect">
            <a:avLst/>
          </a:prstGeom>
          <a:noFill/>
        </p:spPr>
        <p:txBody>
          <a:bodyPr wrap="square" rtlCol="0">
            <a:spAutoFit/>
          </a:bodyPr>
          <a:lstStyle/>
          <a:p>
            <a:r>
              <a:rPr lang="cs-CZ" sz="1400" dirty="0"/>
              <a:t>Cesta k </a:t>
            </a:r>
            <a:r>
              <a:rPr lang="cs-CZ" sz="1400" dirty="0" err="1"/>
              <a:t>Welfare</a:t>
            </a:r>
            <a:r>
              <a:rPr lang="cs-CZ" sz="1400" dirty="0"/>
              <a:t> </a:t>
            </a:r>
            <a:r>
              <a:rPr lang="cs-CZ" sz="1400" dirty="0" err="1"/>
              <a:t>State</a:t>
            </a:r>
            <a:r>
              <a:rPr lang="cs-CZ" sz="1400" dirty="0"/>
              <a:t>: </a:t>
            </a:r>
          </a:p>
          <a:p>
            <a:endParaRPr lang="cs-CZ" sz="1400" dirty="0"/>
          </a:p>
          <a:p>
            <a:r>
              <a:rPr lang="cs-CZ" sz="1400" dirty="0"/>
              <a:t>Do 19. stol.:</a:t>
            </a:r>
          </a:p>
          <a:p>
            <a:endParaRPr lang="cs-CZ" sz="1400" dirty="0"/>
          </a:p>
          <a:p>
            <a:r>
              <a:rPr lang="cs-CZ" sz="1400" dirty="0"/>
              <a:t>V r. 1771 pensijní normál pro vdovy a sirotky po zaměstnancích, kteří „věrně sloužili“</a:t>
            </a:r>
          </a:p>
          <a:p>
            <a:endParaRPr lang="cs-CZ" sz="1400" dirty="0"/>
          </a:p>
          <a:p>
            <a:r>
              <a:rPr lang="cs-CZ" sz="1400" dirty="0"/>
              <a:t>V r. 1781 pensijní normál pro zaměstnance, kteří se po 10 letech služby stali neschopni práce</a:t>
            </a:r>
          </a:p>
          <a:p>
            <a:endParaRPr lang="cs-CZ" sz="1400" dirty="0"/>
          </a:p>
          <a:p>
            <a:r>
              <a:rPr lang="cs-CZ" sz="1400" dirty="0"/>
              <a:t>Oba penzijní normály jsou počátkem sociálního zaopatření na našem území</a:t>
            </a:r>
          </a:p>
          <a:p>
            <a:endParaRPr lang="cs-CZ" sz="1400" dirty="0"/>
          </a:p>
          <a:p>
            <a:r>
              <a:rPr lang="cs-CZ" sz="1400" dirty="0"/>
              <a:t>V r. 1868 uzákoněna zásada, že péče se poskytuje pouze chudým a nemocným s domovským právem - “chudinská správa“ se stala de facto součástí veřejné obecní správy</a:t>
            </a:r>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Tree>
    <p:extLst>
      <p:ext uri="{BB962C8B-B14F-4D97-AF65-F5344CB8AC3E}">
        <p14:creationId xmlns:p14="http://schemas.microsoft.com/office/powerpoint/2010/main" val="296432931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0D409-79F4-0252-3E6E-DC86350E2668}"/>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FAD29E07-2340-DFDB-F4F5-3A3CD839FB75}"/>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důchodové pojištění </a:t>
            </a:r>
          </a:p>
        </p:txBody>
      </p:sp>
      <p:sp>
        <p:nvSpPr>
          <p:cNvPr id="3" name="Zástupný symbol pro obsah 2">
            <a:extLst>
              <a:ext uri="{FF2B5EF4-FFF2-40B4-BE49-F238E27FC236}">
                <a16:creationId xmlns:a16="http://schemas.microsoft.com/office/drawing/2014/main" id="{AE786C6E-DB3F-5997-75A8-8012CDEB296D}"/>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5" name="TextovéPole 4">
            <a:extLst>
              <a:ext uri="{FF2B5EF4-FFF2-40B4-BE49-F238E27FC236}">
                <a16:creationId xmlns:a16="http://schemas.microsoft.com/office/drawing/2014/main" id="{E87EE805-6405-BDB8-A0C1-075DE758E203}"/>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7ED769C5-510B-358B-CF89-1644422A58CF}"/>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89045379-1CA2-54A6-8AA8-C04E108CD4CE}"/>
              </a:ext>
            </a:extLst>
          </p:cNvPr>
          <p:cNvSpPr txBox="1"/>
          <p:nvPr/>
        </p:nvSpPr>
        <p:spPr>
          <a:xfrm>
            <a:off x="2590800" y="4279001"/>
            <a:ext cx="4572000" cy="369332"/>
          </a:xfrm>
          <a:prstGeom prst="rect">
            <a:avLst/>
          </a:prstGeom>
          <a:noFill/>
        </p:spPr>
        <p:txBody>
          <a:bodyPr wrap="square">
            <a:spAutoFit/>
          </a:bodyPr>
          <a:lstStyle/>
          <a:p>
            <a:endParaRPr lang="cs-CZ" dirty="0"/>
          </a:p>
        </p:txBody>
      </p:sp>
      <p:sp>
        <p:nvSpPr>
          <p:cNvPr id="10" name="TextovéPole 9">
            <a:extLst>
              <a:ext uri="{FF2B5EF4-FFF2-40B4-BE49-F238E27FC236}">
                <a16:creationId xmlns:a16="http://schemas.microsoft.com/office/drawing/2014/main" id="{643B0860-B459-0D1F-C659-FE2077CA6F1A}"/>
              </a:ext>
            </a:extLst>
          </p:cNvPr>
          <p:cNvSpPr txBox="1"/>
          <p:nvPr/>
        </p:nvSpPr>
        <p:spPr>
          <a:xfrm>
            <a:off x="395984" y="799967"/>
            <a:ext cx="8352032" cy="3528658"/>
          </a:xfrm>
          <a:prstGeom prst="rect">
            <a:avLst/>
          </a:prstGeom>
          <a:noFill/>
        </p:spPr>
        <p:txBody>
          <a:bodyPr wrap="square">
            <a:spAutoFit/>
          </a:bodyPr>
          <a:lstStyle/>
          <a:p>
            <a:pPr>
              <a:lnSpc>
                <a:spcPct val="107000"/>
              </a:lnSpc>
              <a:spcAft>
                <a:spcPts val="800"/>
              </a:spcAft>
              <a:buNone/>
            </a:pPr>
            <a:r>
              <a:rPr lang="cs-CZ" sz="1200" b="1" kern="100" dirty="0">
                <a:effectLst/>
                <a:latin typeface="Arial" panose="020B0604020202020204" pitchFamily="34" charset="0"/>
                <a:ea typeface="Calibri" panose="020F0502020204030204" pitchFamily="34" charset="0"/>
                <a:cs typeface="Arial" panose="020B0604020202020204" pitchFamily="34" charset="0"/>
              </a:rPr>
              <a:t>Vdovský a vdovecký důchod</a:t>
            </a:r>
            <a:endParaRPr lang="cs-CZ" sz="11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Calibri" panose="020F0502020204030204" pitchFamily="34" charset="0"/>
              <a:buChar char="-"/>
            </a:pPr>
            <a:r>
              <a:rPr lang="cs-CZ" sz="1200" u="sng" dirty="0">
                <a:effectLst/>
                <a:latin typeface="Arial" panose="020B0604020202020204" pitchFamily="34" charset="0"/>
                <a:ea typeface="Calibri" panose="020F0502020204030204" pitchFamily="34" charset="0"/>
                <a:cs typeface="Arial" panose="020B0604020202020204" pitchFamily="34" charset="0"/>
              </a:rPr>
              <a:t>Podmínky nároku</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smrt manžela/manželky</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nSpc>
                <a:spcPct val="115000"/>
              </a:lnSpc>
              <a:spcAft>
                <a:spcPts val="1000"/>
              </a:spcAft>
              <a:buFont typeface="Wingdings" pitchFamily="2" charset="2"/>
              <a:buChar char=""/>
            </a:pPr>
            <a:r>
              <a:rPr lang="cs-CZ" sz="1200" dirty="0">
                <a:effectLst/>
                <a:latin typeface="Arial" panose="020B0604020202020204" pitchFamily="34" charset="0"/>
                <a:ea typeface="Calibri" panose="020F0502020204030204" pitchFamily="34" charset="0"/>
                <a:cs typeface="Arial" panose="020B0604020202020204" pitchFamily="34" charset="0"/>
              </a:rPr>
              <a:t>poživatele invalidního nebo starobního důchodu</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nSpc>
                <a:spcPct val="115000"/>
              </a:lnSpc>
              <a:spcAft>
                <a:spcPts val="1000"/>
              </a:spcAft>
              <a:buFont typeface="Wingdings" pitchFamily="2" charset="2"/>
              <a:buChar char=""/>
            </a:pPr>
            <a:r>
              <a:rPr lang="cs-CZ" sz="1200" dirty="0">
                <a:effectLst/>
                <a:latin typeface="Arial" panose="020B0604020202020204" pitchFamily="34" charset="0"/>
                <a:ea typeface="Calibri" panose="020F0502020204030204" pitchFamily="34" charset="0"/>
                <a:cs typeface="Arial" panose="020B0604020202020204" pitchFamily="34" charset="0"/>
              </a:rPr>
              <a:t>mající nárok na invalidní nebo starobní důchod</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nSpc>
                <a:spcPct val="115000"/>
              </a:lnSpc>
              <a:spcAft>
                <a:spcPts val="1000"/>
              </a:spcAft>
              <a:buFont typeface="Wingdings" pitchFamily="2" charset="2"/>
              <a:buChar char=""/>
            </a:pPr>
            <a:r>
              <a:rPr lang="cs-CZ" sz="1200" dirty="0">
                <a:effectLst/>
                <a:latin typeface="Arial" panose="020B0604020202020204" pitchFamily="34" charset="0"/>
                <a:ea typeface="Calibri" panose="020F0502020204030204" pitchFamily="34" charset="0"/>
                <a:cs typeface="Arial" panose="020B0604020202020204" pitchFamily="34" charset="0"/>
              </a:rPr>
              <a:t>zemřel v důsledku pracovního úrazu</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časové omezení 1 rok po úmrtí manžela, ledaže:</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nSpc>
                <a:spcPct val="115000"/>
              </a:lnSpc>
              <a:spcAft>
                <a:spcPts val="1000"/>
              </a:spcAft>
              <a:buFont typeface="Wingdings" pitchFamily="2" charset="2"/>
              <a:buChar char=""/>
            </a:pPr>
            <a:r>
              <a:rPr lang="cs-CZ" sz="1200" dirty="0">
                <a:effectLst/>
                <a:latin typeface="Arial" panose="020B0604020202020204" pitchFamily="34" charset="0"/>
                <a:ea typeface="Calibri" panose="020F0502020204030204" pitchFamily="34" charset="0"/>
                <a:cs typeface="Arial" panose="020B0604020202020204" pitchFamily="34" charset="0"/>
              </a:rPr>
              <a:t>pečuje o nezaopatřené dítě, rodiče manžela</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1143000" lvl="2" indent="-228600">
              <a:lnSpc>
                <a:spcPct val="115000"/>
              </a:lnSpc>
              <a:spcAft>
                <a:spcPts val="1000"/>
              </a:spcAft>
              <a:buFont typeface="Wingdings" pitchFamily="2" charset="2"/>
              <a:buChar char=""/>
            </a:pPr>
            <a:r>
              <a:rPr lang="cs-CZ" sz="1200" dirty="0">
                <a:effectLst/>
                <a:latin typeface="Arial" panose="020B0604020202020204" pitchFamily="34" charset="0"/>
                <a:ea typeface="Calibri" panose="020F0502020204030204" pitchFamily="34" charset="0"/>
                <a:cs typeface="Arial" panose="020B0604020202020204" pitchFamily="34" charset="0"/>
              </a:rPr>
              <a:t>dosáhne důchodového věku do 4 let</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obnovení nároku – časový test 2 roky</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r>
              <a:rPr lang="cs-CZ" sz="1200" u="sng" dirty="0">
                <a:effectLst/>
                <a:latin typeface="Arial" panose="020B0604020202020204" pitchFamily="34" charset="0"/>
                <a:ea typeface="Calibri" panose="020F0502020204030204" pitchFamily="34" charset="0"/>
                <a:cs typeface="Arial" panose="020B0604020202020204" pitchFamily="34" charset="0"/>
              </a:rPr>
              <a:t>Nárok zaniká: </a:t>
            </a:r>
            <a:r>
              <a:rPr lang="cs-CZ" sz="1200" dirty="0">
                <a:effectLst/>
                <a:latin typeface="Arial" panose="020B0604020202020204" pitchFamily="34" charset="0"/>
                <a:ea typeface="Calibri" panose="020F0502020204030204" pitchFamily="34" charset="0"/>
                <a:cs typeface="Arial" panose="020B0604020202020204" pitchFamily="34" charset="0"/>
              </a:rPr>
              <a:t>uzavření nového manželství, odsouzení za úmyslný TČ vůči zesnulému</a:t>
            </a:r>
            <a:endParaRPr lang="cs-CZ" sz="11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1497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2630A-A774-FE88-4E06-E404108B2155}"/>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377B6262-6C0D-6E56-D49C-94C307F74169}"/>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důchodové pojištění </a:t>
            </a:r>
          </a:p>
        </p:txBody>
      </p:sp>
      <p:sp>
        <p:nvSpPr>
          <p:cNvPr id="3" name="Zástupný symbol pro obsah 2">
            <a:extLst>
              <a:ext uri="{FF2B5EF4-FFF2-40B4-BE49-F238E27FC236}">
                <a16:creationId xmlns:a16="http://schemas.microsoft.com/office/drawing/2014/main" id="{F1EB90D9-9BBC-D40E-5969-710D4941D4E0}"/>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5" name="TextovéPole 4">
            <a:extLst>
              <a:ext uri="{FF2B5EF4-FFF2-40B4-BE49-F238E27FC236}">
                <a16:creationId xmlns:a16="http://schemas.microsoft.com/office/drawing/2014/main" id="{B07531AF-2253-6850-DD17-40755F3BA6AA}"/>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97C0C986-34C6-6904-E9A8-E8ADF12CD928}"/>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9179CFF2-E592-A5E9-DEBE-F23589D737C6}"/>
              </a:ext>
            </a:extLst>
          </p:cNvPr>
          <p:cNvSpPr txBox="1"/>
          <p:nvPr/>
        </p:nvSpPr>
        <p:spPr>
          <a:xfrm>
            <a:off x="2590800" y="4279001"/>
            <a:ext cx="4572000" cy="369332"/>
          </a:xfrm>
          <a:prstGeom prst="rect">
            <a:avLst/>
          </a:prstGeom>
          <a:noFill/>
        </p:spPr>
        <p:txBody>
          <a:bodyPr wrap="square">
            <a:spAutoFit/>
          </a:bodyPr>
          <a:lstStyle/>
          <a:p>
            <a:endParaRPr lang="cs-CZ" dirty="0"/>
          </a:p>
        </p:txBody>
      </p:sp>
      <p:sp>
        <p:nvSpPr>
          <p:cNvPr id="10" name="TextovéPole 9">
            <a:extLst>
              <a:ext uri="{FF2B5EF4-FFF2-40B4-BE49-F238E27FC236}">
                <a16:creationId xmlns:a16="http://schemas.microsoft.com/office/drawing/2014/main" id="{3908CDEB-4B34-4AF1-E65B-FF2511163D81}"/>
              </a:ext>
            </a:extLst>
          </p:cNvPr>
          <p:cNvSpPr txBox="1"/>
          <p:nvPr/>
        </p:nvSpPr>
        <p:spPr>
          <a:xfrm>
            <a:off x="395984" y="799967"/>
            <a:ext cx="8352032" cy="4849726"/>
          </a:xfrm>
          <a:prstGeom prst="rect">
            <a:avLst/>
          </a:prstGeom>
          <a:noFill/>
        </p:spPr>
        <p:txBody>
          <a:bodyPr wrap="square">
            <a:spAutoFit/>
          </a:bodyPr>
          <a:lstStyle/>
          <a:p>
            <a:pPr>
              <a:lnSpc>
                <a:spcPct val="107000"/>
              </a:lnSpc>
              <a:spcAft>
                <a:spcPts val="800"/>
              </a:spcAft>
              <a:buNone/>
            </a:pPr>
            <a:r>
              <a:rPr lang="cs-CZ" sz="1200" b="1" kern="100" dirty="0">
                <a:effectLst/>
                <a:latin typeface="Arial" panose="020B0604020202020204" pitchFamily="34" charset="0"/>
                <a:ea typeface="Calibri" panose="020F0502020204030204" pitchFamily="34" charset="0"/>
                <a:cs typeface="Arial" panose="020B0604020202020204" pitchFamily="34" charset="0"/>
              </a:rPr>
              <a:t>Sirotčí důchod</a:t>
            </a:r>
            <a:endParaRPr lang="cs-CZ" sz="11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Calibri" panose="020F0502020204030204" pitchFamily="34" charset="0"/>
              <a:buChar char="-"/>
            </a:pPr>
            <a:r>
              <a:rPr lang="cs-CZ" sz="1200" u="sng" dirty="0">
                <a:effectLst/>
                <a:latin typeface="Arial" panose="020B0604020202020204" pitchFamily="34" charset="0"/>
                <a:ea typeface="Calibri" panose="020F0502020204030204" pitchFamily="34" charset="0"/>
                <a:cs typeface="Arial" panose="020B0604020202020204" pitchFamily="34" charset="0"/>
              </a:rPr>
              <a:t>Podmínky nároku</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nezaopatřené dítě </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smrt rodiče nebo pečující osoby (může být i po obou rodičích)</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poživatele invalidního nebo starobního důchodu</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mající nárok na invalidní nebo starobní důchod</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zemřel v důsledku pracovního úrazu</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r>
              <a:rPr lang="cs-CZ" sz="1200" u="sng" dirty="0">
                <a:effectLst/>
                <a:latin typeface="Arial" panose="020B0604020202020204" pitchFamily="34" charset="0"/>
                <a:ea typeface="Calibri" panose="020F0502020204030204" pitchFamily="34" charset="0"/>
                <a:cs typeface="Arial" panose="020B0604020202020204" pitchFamily="34" charset="0"/>
              </a:rPr>
              <a:t>Nárok zaniká</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osvojením</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svěřením do péče</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rozhodnutím o úmyslném TČ ve vztahu k rodičům</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r>
              <a:rPr lang="cs-CZ" sz="1200" u="sng" dirty="0">
                <a:effectLst/>
                <a:latin typeface="Arial" panose="020B0604020202020204" pitchFamily="34" charset="0"/>
                <a:ea typeface="Calibri" panose="020F0502020204030204" pitchFamily="34" charset="0"/>
                <a:cs typeface="Arial" panose="020B0604020202020204" pitchFamily="34" charset="0"/>
              </a:rPr>
              <a:t>Výše důchodu</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základní výměra – 10%</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8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procentní výměra – 40% výměry starobního nebo invalidního důchodu pro invaliditu III. stupně zemřelého</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469465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0C154-3CF6-D928-0276-C0E58329C579}"/>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4C3D836-380D-E743-FD93-C417B8B6A454}"/>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důchodové pojištění </a:t>
            </a:r>
          </a:p>
        </p:txBody>
      </p:sp>
      <p:sp>
        <p:nvSpPr>
          <p:cNvPr id="3" name="Zástupný symbol pro obsah 2">
            <a:extLst>
              <a:ext uri="{FF2B5EF4-FFF2-40B4-BE49-F238E27FC236}">
                <a16:creationId xmlns:a16="http://schemas.microsoft.com/office/drawing/2014/main" id="{64473B6E-F446-BB60-0058-28AF54DE8535}"/>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5" name="TextovéPole 4">
            <a:extLst>
              <a:ext uri="{FF2B5EF4-FFF2-40B4-BE49-F238E27FC236}">
                <a16:creationId xmlns:a16="http://schemas.microsoft.com/office/drawing/2014/main" id="{ED51A3C3-5057-7F33-24B9-3D97E3FB6168}"/>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52A59BB0-E74A-D5C4-DA45-CEE947FC0888}"/>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CDE5B142-AA3E-7AA2-DE9A-AE231C80EB59}"/>
              </a:ext>
            </a:extLst>
          </p:cNvPr>
          <p:cNvSpPr txBox="1"/>
          <p:nvPr/>
        </p:nvSpPr>
        <p:spPr>
          <a:xfrm>
            <a:off x="2590800" y="4279001"/>
            <a:ext cx="4572000" cy="369332"/>
          </a:xfrm>
          <a:prstGeom prst="rect">
            <a:avLst/>
          </a:prstGeom>
          <a:noFill/>
        </p:spPr>
        <p:txBody>
          <a:bodyPr wrap="square">
            <a:spAutoFit/>
          </a:bodyPr>
          <a:lstStyle/>
          <a:p>
            <a:endParaRPr lang="cs-CZ" dirty="0"/>
          </a:p>
        </p:txBody>
      </p:sp>
      <p:sp>
        <p:nvSpPr>
          <p:cNvPr id="10" name="TextovéPole 9">
            <a:extLst>
              <a:ext uri="{FF2B5EF4-FFF2-40B4-BE49-F238E27FC236}">
                <a16:creationId xmlns:a16="http://schemas.microsoft.com/office/drawing/2014/main" id="{5B040BBE-09FB-99DB-827D-AABA8C406234}"/>
              </a:ext>
            </a:extLst>
          </p:cNvPr>
          <p:cNvSpPr txBox="1"/>
          <p:nvPr/>
        </p:nvSpPr>
        <p:spPr>
          <a:xfrm>
            <a:off x="395984" y="799967"/>
            <a:ext cx="8352032" cy="1809919"/>
          </a:xfrm>
          <a:prstGeom prst="rect">
            <a:avLst/>
          </a:prstGeom>
          <a:noFill/>
        </p:spPr>
        <p:txBody>
          <a:bodyPr wrap="square">
            <a:spAutoFit/>
          </a:bodyPr>
          <a:lstStyle/>
          <a:p>
            <a:pPr>
              <a:lnSpc>
                <a:spcPct val="107000"/>
              </a:lnSpc>
              <a:spcAft>
                <a:spcPts val="800"/>
              </a:spcAft>
              <a:buNone/>
            </a:pPr>
            <a:r>
              <a:rPr lang="cs-CZ" sz="1200" b="1" kern="100" dirty="0">
                <a:effectLst/>
                <a:latin typeface="Arial" panose="020B0604020202020204" pitchFamily="34" charset="0"/>
                <a:ea typeface="Calibri" panose="020F0502020204030204" pitchFamily="34" charset="0"/>
                <a:cs typeface="Arial" panose="020B0604020202020204" pitchFamily="34" charset="0"/>
              </a:rPr>
              <a:t>Doplňkové důchodové systémy</a:t>
            </a:r>
            <a:endParaRPr lang="cs-CZ" sz="1100" kern="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buFont typeface="Calibri" panose="020F0502020204030204" pitchFamily="34" charset="0"/>
              <a:buChar char="-"/>
            </a:pPr>
            <a:r>
              <a:rPr lang="cs-CZ" sz="1200" dirty="0">
                <a:effectLst/>
                <a:latin typeface="Arial" panose="020B0604020202020204" pitchFamily="34" charset="0"/>
                <a:ea typeface="Calibri" panose="020F0502020204030204" pitchFamily="34" charset="0"/>
                <a:cs typeface="Arial" panose="020B0604020202020204" pitchFamily="34" charset="0"/>
              </a:rPr>
              <a:t>II. PILÍŘ – důchodové spoření – </a:t>
            </a:r>
            <a:r>
              <a:rPr lang="cs-CZ" sz="1200" b="1" i="1" dirty="0">
                <a:effectLst/>
                <a:latin typeface="Arial" panose="020B0604020202020204" pitchFamily="34" charset="0"/>
                <a:ea typeface="Calibri" panose="020F0502020204030204" pitchFamily="34" charset="0"/>
                <a:cs typeface="Arial" panose="020B0604020202020204" pitchFamily="34" charset="0"/>
              </a:rPr>
              <a:t>ZRUŠENO </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r>
              <a:rPr lang="cs-CZ" sz="1200" u="sng" dirty="0">
                <a:effectLst/>
                <a:latin typeface="Arial" panose="020B0604020202020204" pitchFamily="34" charset="0"/>
                <a:ea typeface="Calibri" panose="020F0502020204030204" pitchFamily="34" charset="0"/>
                <a:cs typeface="Arial" panose="020B0604020202020204" pitchFamily="34" charset="0"/>
              </a:rPr>
              <a:t>III. PILÍŘ</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penzijní připojištění se státním příspěvkem</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lnSpc>
                <a:spcPct val="115000"/>
              </a:lnSpc>
              <a:spcAft>
                <a:spcPts val="1000"/>
              </a:spcAft>
              <a:buFont typeface="Courier New" panose="02070309020205020404" pitchFamily="49" charset="0"/>
              <a:buChar char="o"/>
            </a:pPr>
            <a:r>
              <a:rPr lang="cs-CZ" sz="1200" dirty="0">
                <a:effectLst/>
                <a:latin typeface="Arial" panose="020B0604020202020204" pitchFamily="34" charset="0"/>
                <a:ea typeface="Calibri" panose="020F0502020204030204" pitchFamily="34" charset="0"/>
                <a:cs typeface="Arial" panose="020B0604020202020204" pitchFamily="34" charset="0"/>
              </a:rPr>
              <a:t>doplňkové penzijní spoření </a:t>
            </a:r>
            <a:endParaRPr lang="cs-CZ"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3202352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386D68-1759-AC3F-9B66-35146489B51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13132A00-A671-5A75-3BF0-87FC7642F623}"/>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sociální služby </a:t>
            </a:r>
          </a:p>
        </p:txBody>
      </p:sp>
      <p:sp>
        <p:nvSpPr>
          <p:cNvPr id="3" name="Zástupný symbol pro obsah 2">
            <a:extLst>
              <a:ext uri="{FF2B5EF4-FFF2-40B4-BE49-F238E27FC236}">
                <a16:creationId xmlns:a16="http://schemas.microsoft.com/office/drawing/2014/main" id="{2DDF6B94-76AD-078E-ACE1-38D2EF2BED8B}"/>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5" name="TextovéPole 4">
            <a:extLst>
              <a:ext uri="{FF2B5EF4-FFF2-40B4-BE49-F238E27FC236}">
                <a16:creationId xmlns:a16="http://schemas.microsoft.com/office/drawing/2014/main" id="{72D9654B-7E88-769B-F5AD-09C5E927D992}"/>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7EC86CBE-32A5-2EB4-6B32-39EFA4672FF7}"/>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1A5B1E63-904B-95E3-C5A0-0D8C290B3D2A}"/>
              </a:ext>
            </a:extLst>
          </p:cNvPr>
          <p:cNvSpPr txBox="1"/>
          <p:nvPr/>
        </p:nvSpPr>
        <p:spPr>
          <a:xfrm>
            <a:off x="2590800" y="4279001"/>
            <a:ext cx="4572000" cy="369332"/>
          </a:xfrm>
          <a:prstGeom prst="rect">
            <a:avLst/>
          </a:prstGeom>
          <a:noFill/>
        </p:spPr>
        <p:txBody>
          <a:bodyPr wrap="square">
            <a:spAutoFit/>
          </a:bodyPr>
          <a:lstStyle/>
          <a:p>
            <a:endParaRPr lang="cs-CZ" dirty="0"/>
          </a:p>
        </p:txBody>
      </p:sp>
      <p:sp>
        <p:nvSpPr>
          <p:cNvPr id="10" name="TextovéPole 9">
            <a:extLst>
              <a:ext uri="{FF2B5EF4-FFF2-40B4-BE49-F238E27FC236}">
                <a16:creationId xmlns:a16="http://schemas.microsoft.com/office/drawing/2014/main" id="{FF9FDC9E-167B-1B09-CAC6-9C08E059A97C}"/>
              </a:ext>
            </a:extLst>
          </p:cNvPr>
          <p:cNvSpPr txBox="1"/>
          <p:nvPr/>
        </p:nvSpPr>
        <p:spPr>
          <a:xfrm>
            <a:off x="532014" y="868622"/>
            <a:ext cx="8352032" cy="2429961"/>
          </a:xfrm>
          <a:prstGeom prst="rect">
            <a:avLst/>
          </a:prstGeom>
          <a:noFill/>
        </p:spPr>
        <p:txBody>
          <a:bodyPr wrap="square">
            <a:spAutoFit/>
          </a:bodyPr>
          <a:lstStyle/>
          <a:p>
            <a:pPr>
              <a:buNone/>
            </a:pPr>
            <a:r>
              <a:rPr lang="cs-CZ" sz="14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Sociální služby </a:t>
            </a:r>
            <a:endParaRPr lang="cs-CZ" sz="1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Calibri" panose="020F0502020204030204" pitchFamily="34" charset="0"/>
              <a:buChar char="-"/>
            </a:pPr>
            <a:r>
              <a:rPr lang="cs-CZ"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zákon č. 108/2006 Sb., o sociálních službách </a:t>
            </a:r>
            <a:endParaRPr lang="cs-CZ"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Calibri" panose="020F0502020204030204" pitchFamily="34" charset="0"/>
              <a:buChar char="-"/>
            </a:pPr>
            <a:r>
              <a:rPr lang="cs-CZ"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právní úprava obsahuje podmínky poskytování pomoci a podpory fyzickým osobám v nepříznivé situaci prostřednictvím sociálních služeb a příspěvku na péči </a:t>
            </a:r>
            <a:endParaRPr lang="cs-CZ"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Calibri" panose="020F0502020204030204" pitchFamily="34" charset="0"/>
              <a:buChar char="-"/>
            </a:pPr>
            <a:r>
              <a:rPr lang="cs-CZ"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obce a kraje dbají na vytváření vhodných podmínek pro rozvoj sociálních služeb, zejména zjišťováním skutečných potřeb lidí a zdrojů k jejich uspokojení; kromě toho sami zřizují organizace poskytující sociální služby </a:t>
            </a:r>
            <a:endParaRPr lang="cs-CZ"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Calibri" panose="020F0502020204030204" pitchFamily="34" charset="0"/>
              <a:buChar char="-"/>
            </a:pPr>
            <a:r>
              <a:rPr lang="cs-CZ"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nestátní neziskové organizace a fyzické osoby, které nabízejí široké spektrum služeb, jsou rovněž významnými poskytovateli sociálních služeb </a:t>
            </a:r>
            <a:endParaRPr lang="cs-CZ"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buFont typeface="Calibri" panose="020F0502020204030204" pitchFamily="34" charset="0"/>
              <a:buChar char="-"/>
            </a:pPr>
            <a:r>
              <a:rPr lang="cs-CZ" sz="1400" dirty="0">
                <a:solidFill>
                  <a:srgbClr val="000000"/>
                </a:solidFill>
                <a:effectLst/>
                <a:latin typeface="Arial" panose="020B0604020202020204" pitchFamily="34" charset="0"/>
                <a:ea typeface="Calibri" panose="020F0502020204030204" pitchFamily="34" charset="0"/>
                <a:cs typeface="Arial" panose="020B0604020202020204" pitchFamily="34" charset="0"/>
              </a:rPr>
              <a:t>MPSV je nyní zřizovatelem pěti specializovaných ústavů sociální péče </a:t>
            </a:r>
            <a:endParaRPr lang="cs-CZ" sz="14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14677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39AE23-8DDF-E3FD-D5F2-16CD5E0EFF9D}"/>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D3B65A1A-9B07-6713-E850-B2EF3FC5BBFE}"/>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sociální služby </a:t>
            </a:r>
          </a:p>
        </p:txBody>
      </p:sp>
      <p:sp>
        <p:nvSpPr>
          <p:cNvPr id="3" name="Zástupný symbol pro obsah 2">
            <a:extLst>
              <a:ext uri="{FF2B5EF4-FFF2-40B4-BE49-F238E27FC236}">
                <a16:creationId xmlns:a16="http://schemas.microsoft.com/office/drawing/2014/main" id="{27355B9E-4344-7C92-7C22-10E819EF163E}"/>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5" name="TextovéPole 4">
            <a:extLst>
              <a:ext uri="{FF2B5EF4-FFF2-40B4-BE49-F238E27FC236}">
                <a16:creationId xmlns:a16="http://schemas.microsoft.com/office/drawing/2014/main" id="{415253FE-C8B4-77D0-2D64-8BD9A2D04E1B}"/>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0C654534-5FF2-B73A-C5BD-9BC7CA0A047B}"/>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8E71A134-7355-F738-EA77-273E31D9A177}"/>
              </a:ext>
            </a:extLst>
          </p:cNvPr>
          <p:cNvSpPr txBox="1"/>
          <p:nvPr/>
        </p:nvSpPr>
        <p:spPr>
          <a:xfrm>
            <a:off x="2590800" y="4279001"/>
            <a:ext cx="4572000" cy="369332"/>
          </a:xfrm>
          <a:prstGeom prst="rect">
            <a:avLst/>
          </a:prstGeom>
          <a:noFill/>
        </p:spPr>
        <p:txBody>
          <a:bodyPr wrap="square">
            <a:spAutoFit/>
          </a:bodyPr>
          <a:lstStyle/>
          <a:p>
            <a:endParaRPr lang="cs-CZ" dirty="0"/>
          </a:p>
        </p:txBody>
      </p:sp>
      <p:sp>
        <p:nvSpPr>
          <p:cNvPr id="10" name="TextovéPole 9">
            <a:extLst>
              <a:ext uri="{FF2B5EF4-FFF2-40B4-BE49-F238E27FC236}">
                <a16:creationId xmlns:a16="http://schemas.microsoft.com/office/drawing/2014/main" id="{2227223D-5500-BD2E-7FE8-B1C726505EA1}"/>
              </a:ext>
            </a:extLst>
          </p:cNvPr>
          <p:cNvSpPr txBox="1"/>
          <p:nvPr/>
        </p:nvSpPr>
        <p:spPr>
          <a:xfrm>
            <a:off x="532014" y="868622"/>
            <a:ext cx="8352032" cy="3599512"/>
          </a:xfrm>
          <a:prstGeom prst="rect">
            <a:avLst/>
          </a:prstGeom>
          <a:noFill/>
        </p:spPr>
        <p:txBody>
          <a:bodyPr wrap="square">
            <a:spAutoFit/>
          </a:bodyPr>
          <a:lstStyle/>
          <a:p>
            <a:pPr marL="342900" lvl="0" indent="-342900">
              <a:buFont typeface="Calibri" panose="020F0502020204030204" pitchFamily="34" charset="0"/>
              <a:buChar char="-"/>
            </a:pPr>
            <a:r>
              <a:rPr lang="cs-CZ"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Cílem sociálních služeb je:</a:t>
            </a:r>
            <a:r>
              <a:rPr lang="cs-CZ"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cs-CZ" sz="12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buFont typeface="Courier New" panose="02070309020205020404" pitchFamily="49" charset="0"/>
              <a:buChar char="o"/>
            </a:pPr>
            <a:r>
              <a:rPr lang="cs-CZ"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zachovávat lidskou důstojnost klientů</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Courier New" panose="02070309020205020404" pitchFamily="49" charset="0"/>
              <a:buChar char="o"/>
            </a:pPr>
            <a:r>
              <a:rPr lang="cs-CZ"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vycházet z individuálně určených potřeb klientů</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Courier New" panose="02070309020205020404" pitchFamily="49" charset="0"/>
              <a:buChar char="o"/>
            </a:pPr>
            <a:r>
              <a:rPr lang="cs-CZ"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rozvíjet aktivně schopnosti klientů</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Courier New" panose="02070309020205020404" pitchFamily="49" charset="0"/>
              <a:buChar char="o"/>
            </a:pPr>
            <a:r>
              <a:rPr lang="cs-CZ"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zlepšit nebo alespoň zachovat soběstačnost klientů</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Courier New" panose="02070309020205020404" pitchFamily="49" charset="0"/>
              <a:buChar char="o"/>
            </a:pPr>
            <a:r>
              <a:rPr lang="cs-CZ"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poskytovat služby v zájmu klientů a v náležité kvalitě</a:t>
            </a:r>
          </a:p>
          <a:p>
            <a:pPr marL="742950" lvl="1" indent="-285750">
              <a:buFont typeface="Courier New" panose="02070309020205020404" pitchFamily="49" charset="0"/>
              <a:buChar char="o"/>
            </a:pPr>
            <a:endParaRPr lang="cs-CZ" sz="12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Calibri" panose="020F0502020204030204" pitchFamily="34" charset="0"/>
              <a:buChar char="-"/>
            </a:pPr>
            <a:r>
              <a:rPr lang="cs-CZ" sz="1200" u="sng" dirty="0">
                <a:solidFill>
                  <a:srgbClr val="000000"/>
                </a:solidFill>
                <a:effectLst/>
                <a:latin typeface="Arial" panose="020B0604020202020204" pitchFamily="34" charset="0"/>
                <a:ea typeface="Calibri" panose="020F0502020204030204" pitchFamily="34" charset="0"/>
                <a:cs typeface="Arial" panose="020B0604020202020204" pitchFamily="34" charset="0"/>
              </a:rPr>
              <a:t>Základními činnostmi při poskytování sociálních služeb jsou:</a:t>
            </a:r>
            <a:r>
              <a:rPr lang="cs-CZ" sz="12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cs-CZ" sz="1200" dirty="0">
              <a:effectLst/>
              <a:latin typeface="Arial" panose="020B0604020202020204" pitchFamily="34" charset="0"/>
              <a:ea typeface="Calibri" panose="020F0502020204030204" pitchFamily="34" charset="0"/>
              <a:cs typeface="Arial" panose="020B0604020202020204" pitchFamily="34" charset="0"/>
            </a:endParaRPr>
          </a:p>
          <a:p>
            <a:pPr marL="742950" lvl="1" indent="-285750">
              <a:buFont typeface="Courier New" panose="02070309020205020404" pitchFamily="49" charset="0"/>
              <a:buChar char="o"/>
            </a:pPr>
            <a:r>
              <a:rPr lang="cs-CZ"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pomoc při zvládání běžných úkonů péče o vlastní osobu </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Courier New" panose="02070309020205020404" pitchFamily="49" charset="0"/>
              <a:buChar char="o"/>
            </a:pPr>
            <a:r>
              <a:rPr lang="cs-CZ"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pomoc při osobní hygieně nebo poskytnutí podmínek pro osobní hygienu </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Courier New" panose="02070309020205020404" pitchFamily="49" charset="0"/>
              <a:buChar char="o"/>
            </a:pPr>
            <a:r>
              <a:rPr lang="cs-CZ"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poskytnutí stravy nebo pomoc při zajištění stravy </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Courier New" panose="02070309020205020404" pitchFamily="49" charset="0"/>
              <a:buChar char="o"/>
            </a:pPr>
            <a:r>
              <a:rPr lang="cs-CZ"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poskytnutí ubytování nebo pomoc při zajištění bydlení </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Courier New" panose="02070309020205020404" pitchFamily="49" charset="0"/>
              <a:buChar char="o"/>
            </a:pPr>
            <a:r>
              <a:rPr lang="cs-CZ"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pomoc při zajištění chodu domácnosti </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Courier New" panose="02070309020205020404" pitchFamily="49" charset="0"/>
              <a:buChar char="o"/>
            </a:pPr>
            <a:r>
              <a:rPr lang="cs-CZ"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výchovné, vzdělávací a aktivizační činnosti </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Courier New" panose="02070309020205020404" pitchFamily="49" charset="0"/>
              <a:buChar char="o"/>
            </a:pPr>
            <a:r>
              <a:rPr lang="cs-CZ"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poradenství, zprostředkování kontaktu se společenským prostředím </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Courier New" panose="02070309020205020404" pitchFamily="49" charset="0"/>
              <a:buChar char="o"/>
            </a:pPr>
            <a:r>
              <a:rPr lang="cs-CZ"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sociálně terapeutické činnosti </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Courier New" panose="02070309020205020404" pitchFamily="49" charset="0"/>
              <a:buChar char="o"/>
            </a:pPr>
            <a:r>
              <a:rPr lang="cs-CZ"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pomoc při uplatňování práv a oprávněných zájmů</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p>
            <a:pPr lvl="1"/>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31173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F0DBBF-55DC-19B5-23CE-10EC496B2CE0}"/>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237F9433-E843-BD09-EF94-998EC77DB14E}"/>
              </a:ext>
            </a:extLst>
          </p:cNvPr>
          <p:cNvSpPr txBox="1">
            <a:spLocks noGrp="1"/>
          </p:cNvSpPr>
          <p:nvPr>
            <p:ph type="title" idx="4294967295"/>
          </p:nvPr>
        </p:nvSpPr>
        <p:spPr>
          <a:xfrm>
            <a:off x="251641" y="195480"/>
            <a:ext cx="7363361" cy="507235"/>
          </a:xfrm>
        </p:spPr>
        <p:txBody>
          <a:bodyPr/>
          <a:lstStyle/>
          <a:p>
            <a:pPr lvl="0"/>
            <a:r>
              <a:rPr lang="cs-CZ" sz="2000" b="1" dirty="0">
                <a:latin typeface="+mj-lt"/>
                <a:cs typeface="Arial" pitchFamily="2"/>
              </a:rPr>
              <a:t>Právo sociálního zabezpečení – sociální služby </a:t>
            </a:r>
          </a:p>
        </p:txBody>
      </p:sp>
      <p:sp>
        <p:nvSpPr>
          <p:cNvPr id="3" name="Zástupný symbol pro obsah 2">
            <a:extLst>
              <a:ext uri="{FF2B5EF4-FFF2-40B4-BE49-F238E27FC236}">
                <a16:creationId xmlns:a16="http://schemas.microsoft.com/office/drawing/2014/main" id="{18B524A2-A0DB-53EE-7860-26629383F5B1}"/>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5" name="TextovéPole 4">
            <a:extLst>
              <a:ext uri="{FF2B5EF4-FFF2-40B4-BE49-F238E27FC236}">
                <a16:creationId xmlns:a16="http://schemas.microsoft.com/office/drawing/2014/main" id="{D27DBE9B-8713-2F30-EB26-9E80DDA78956}"/>
              </a:ext>
            </a:extLst>
          </p:cNvPr>
          <p:cNvSpPr txBox="1"/>
          <p:nvPr/>
        </p:nvSpPr>
        <p:spPr>
          <a:xfrm>
            <a:off x="2286000" y="3974201"/>
            <a:ext cx="4572000" cy="369332"/>
          </a:xfrm>
          <a:prstGeom prst="rect">
            <a:avLst/>
          </a:prstGeom>
          <a:noFill/>
        </p:spPr>
        <p:txBody>
          <a:bodyPr wrap="square">
            <a:spAutoFit/>
          </a:bodyPr>
          <a:lstStyle/>
          <a:p>
            <a:endParaRPr lang="cs-CZ" dirty="0"/>
          </a:p>
        </p:txBody>
      </p:sp>
      <p:sp>
        <p:nvSpPr>
          <p:cNvPr id="4" name="TextovéPole 3">
            <a:extLst>
              <a:ext uri="{FF2B5EF4-FFF2-40B4-BE49-F238E27FC236}">
                <a16:creationId xmlns:a16="http://schemas.microsoft.com/office/drawing/2014/main" id="{78122791-410D-F425-1C98-8000A4F854CA}"/>
              </a:ext>
            </a:extLst>
          </p:cNvPr>
          <p:cNvSpPr txBox="1"/>
          <p:nvPr/>
        </p:nvSpPr>
        <p:spPr>
          <a:xfrm>
            <a:off x="2438400" y="4126601"/>
            <a:ext cx="4572000" cy="369332"/>
          </a:xfrm>
          <a:prstGeom prst="rect">
            <a:avLst/>
          </a:prstGeom>
          <a:noFill/>
        </p:spPr>
        <p:txBody>
          <a:bodyPr wrap="square">
            <a:spAutoFit/>
          </a:bodyPr>
          <a:lstStyle/>
          <a:p>
            <a:endParaRPr lang="cs-CZ" dirty="0"/>
          </a:p>
        </p:txBody>
      </p:sp>
      <p:sp>
        <p:nvSpPr>
          <p:cNvPr id="6" name="TextovéPole 5">
            <a:extLst>
              <a:ext uri="{FF2B5EF4-FFF2-40B4-BE49-F238E27FC236}">
                <a16:creationId xmlns:a16="http://schemas.microsoft.com/office/drawing/2014/main" id="{899DD5D5-5DE2-A795-BFC0-C8B308586B7C}"/>
              </a:ext>
            </a:extLst>
          </p:cNvPr>
          <p:cNvSpPr txBox="1"/>
          <p:nvPr/>
        </p:nvSpPr>
        <p:spPr>
          <a:xfrm>
            <a:off x="2590800" y="4279001"/>
            <a:ext cx="4572000" cy="369332"/>
          </a:xfrm>
          <a:prstGeom prst="rect">
            <a:avLst/>
          </a:prstGeom>
          <a:noFill/>
        </p:spPr>
        <p:txBody>
          <a:bodyPr wrap="square">
            <a:spAutoFit/>
          </a:bodyPr>
          <a:lstStyle/>
          <a:p>
            <a:endParaRPr lang="cs-CZ" dirty="0"/>
          </a:p>
        </p:txBody>
      </p:sp>
      <p:sp>
        <p:nvSpPr>
          <p:cNvPr id="10" name="TextovéPole 9">
            <a:extLst>
              <a:ext uri="{FF2B5EF4-FFF2-40B4-BE49-F238E27FC236}">
                <a16:creationId xmlns:a16="http://schemas.microsoft.com/office/drawing/2014/main" id="{B11D79D8-EA98-0708-716F-F936065DF707}"/>
              </a:ext>
            </a:extLst>
          </p:cNvPr>
          <p:cNvSpPr txBox="1"/>
          <p:nvPr/>
        </p:nvSpPr>
        <p:spPr>
          <a:xfrm>
            <a:off x="532014" y="868622"/>
            <a:ext cx="8352032" cy="2122184"/>
          </a:xfrm>
          <a:prstGeom prst="rect">
            <a:avLst/>
          </a:prstGeom>
          <a:noFill/>
        </p:spPr>
        <p:txBody>
          <a:bodyPr wrap="square">
            <a:spAutoFit/>
          </a:bodyPr>
          <a:lstStyle/>
          <a:p>
            <a:pPr lvl="0"/>
            <a:r>
              <a:rPr lang="cs-CZ"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Rozlišují se služby sociální péče a služby sociální prevence:</a:t>
            </a:r>
          </a:p>
          <a:p>
            <a:pPr lvl="0"/>
            <a:endParaRPr lang="cs-CZ" sz="1200" u="sng"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228600" lvl="0" indent="-228600">
              <a:buAutoNum type="alphaUcParenR"/>
            </a:pPr>
            <a:r>
              <a:rPr lang="cs-CZ" sz="1200" dirty="0">
                <a:effectLst/>
                <a:latin typeface="Arial" panose="020B0604020202020204" pitchFamily="34" charset="0"/>
                <a:ea typeface="Times New Roman" panose="02020603050405020304" pitchFamily="18" charset="0"/>
                <a:cs typeface="Arial" panose="020B0604020202020204" pitchFamily="34" charset="0"/>
              </a:rPr>
              <a:t>Služby sociální péče: osobní asistence, pečovatelská služba, tísňová péče, průvodcovské a předčitatelské služby, podpora samostatného bydlení, odlehčovací služby, centra denních služeb, denní a týdenní stacionáře, domovy pro osoby se zdrav. Postižením, domovy pro seniory, domovy se zvláštním režimem</a:t>
            </a:r>
          </a:p>
          <a:p>
            <a:pPr lvl="0"/>
            <a:endParaRPr lang="cs-CZ" sz="1200" dirty="0">
              <a:latin typeface="Arial" panose="020B0604020202020204" pitchFamily="34" charset="0"/>
              <a:ea typeface="Times New Roman" panose="02020603050405020304" pitchFamily="18" charset="0"/>
              <a:cs typeface="Arial" panose="020B0604020202020204" pitchFamily="34" charset="0"/>
            </a:endParaRPr>
          </a:p>
          <a:p>
            <a:pPr lvl="0"/>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p>
            <a:pPr lvl="0"/>
            <a:r>
              <a:rPr lang="cs-CZ" sz="1200" dirty="0">
                <a:latin typeface="Arial" panose="020B0604020202020204" pitchFamily="34" charset="0"/>
                <a:ea typeface="Times New Roman" panose="02020603050405020304" pitchFamily="18" charset="0"/>
                <a:cs typeface="Arial" panose="020B0604020202020204" pitchFamily="34" charset="0"/>
              </a:rPr>
              <a:t>B) Služby sociální prevence: raná péče, tlumočnické služby, azylové domy, domy na půl cesty, kontaktní centra, krizová pomoc, intervenční centra</a:t>
            </a:r>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p>
            <a:pPr lvl="1"/>
            <a:endParaRPr lang="cs-CZ" sz="1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nSpc>
                <a:spcPct val="115000"/>
              </a:lnSpc>
              <a:spcAft>
                <a:spcPts val="1000"/>
              </a:spcAft>
              <a:buFont typeface="Calibri" panose="020F0502020204030204" pitchFamily="34" charset="0"/>
              <a:buChar char="-"/>
            </a:pP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1894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C4326-5463-85F4-0524-492E88F449EC}"/>
            </a:ext>
          </a:extLst>
        </p:cNvPr>
        <p:cNvGrpSpPr/>
        <p:nvPr/>
      </p:nvGrpSpPr>
      <p:grpSpPr>
        <a:xfrm>
          <a:off x="0" y="0"/>
          <a:ext cx="0" cy="0"/>
          <a:chOff x="0" y="0"/>
          <a:chExt cx="0" cy="0"/>
        </a:xfrm>
      </p:grpSpPr>
      <p:sp>
        <p:nvSpPr>
          <p:cNvPr id="2" name="Nadpis 1">
            <a:extLst>
              <a:ext uri="{FF2B5EF4-FFF2-40B4-BE49-F238E27FC236}">
                <a16:creationId xmlns:a16="http://schemas.microsoft.com/office/drawing/2014/main" id="{4AF7F78F-0414-609A-6976-06C5034C724F}"/>
              </a:ext>
            </a:extLst>
          </p:cNvPr>
          <p:cNvSpPr txBox="1">
            <a:spLocks noGrp="1"/>
          </p:cNvSpPr>
          <p:nvPr>
            <p:ph type="title" idx="4294967295"/>
          </p:nvPr>
        </p:nvSpPr>
        <p:spPr/>
        <p:txBody>
          <a:bodyPr/>
          <a:lstStyle/>
          <a:p>
            <a:pPr lvl="0"/>
            <a:r>
              <a:rPr lang="cs-CZ" sz="2000" b="1" dirty="0">
                <a:latin typeface="+mj-lt"/>
                <a:cs typeface="Arial" pitchFamily="2"/>
              </a:rPr>
              <a:t>Pojem </a:t>
            </a:r>
            <a:r>
              <a:rPr lang="cs-CZ" sz="2000" b="1" dirty="0" err="1">
                <a:latin typeface="+mj-lt"/>
                <a:cs typeface="Arial" pitchFamily="2"/>
              </a:rPr>
              <a:t>Welfare</a:t>
            </a:r>
            <a:r>
              <a:rPr lang="cs-CZ" sz="2000" b="1" dirty="0">
                <a:latin typeface="+mj-lt"/>
                <a:cs typeface="Arial" pitchFamily="2"/>
              </a:rPr>
              <a:t> </a:t>
            </a:r>
            <a:r>
              <a:rPr lang="cs-CZ" sz="2000" b="1" dirty="0" err="1">
                <a:latin typeface="+mj-lt"/>
                <a:cs typeface="Arial" pitchFamily="2"/>
              </a:rPr>
              <a:t>State</a:t>
            </a:r>
            <a:r>
              <a:rPr lang="cs-CZ" sz="2000" b="1" dirty="0">
                <a:latin typeface="+mj-lt"/>
                <a:cs typeface="Arial" pitchFamily="2"/>
              </a:rPr>
              <a:t> a jeho vývoj</a:t>
            </a:r>
          </a:p>
        </p:txBody>
      </p:sp>
      <p:sp>
        <p:nvSpPr>
          <p:cNvPr id="3" name="Zástupný symbol pro obsah 2">
            <a:extLst>
              <a:ext uri="{FF2B5EF4-FFF2-40B4-BE49-F238E27FC236}">
                <a16:creationId xmlns:a16="http://schemas.microsoft.com/office/drawing/2014/main" id="{3D90699C-C514-112B-599A-45B7B72208FF}"/>
              </a:ext>
            </a:extLst>
          </p:cNvPr>
          <p:cNvSpPr/>
          <p:nvPr/>
        </p:nvSpPr>
        <p:spPr>
          <a:xfrm>
            <a:off x="259954" y="771744"/>
            <a:ext cx="8044598" cy="3600001"/>
          </a:xfrm>
          <a:custGeom>
            <a:avLst/>
            <a:gdLst>
              <a:gd name="f0" fmla="val w"/>
              <a:gd name="f1" fmla="val h"/>
              <a:gd name="f2" fmla="val 0"/>
              <a:gd name="f3" fmla="val 21600"/>
              <a:gd name="f4" fmla="*/ f0 1 21600"/>
              <a:gd name="f5" fmla="*/ f1 1 21600"/>
              <a:gd name="f6" fmla="+- f3 0 f2"/>
              <a:gd name="f7" fmla="*/ f6 1 21600"/>
              <a:gd name="f8" fmla="*/ f2 1 f7"/>
              <a:gd name="f9" fmla="*/ f3 1 f7"/>
              <a:gd name="f10" fmla="*/ f8 f4 1"/>
              <a:gd name="f11" fmla="*/ f9 f4 1"/>
              <a:gd name="f12" fmla="*/ f9 f5 1"/>
              <a:gd name="f13" fmla="*/ f8 f5 1"/>
            </a:gdLst>
            <a:ahLst/>
            <a:cxnLst>
              <a:cxn ang="3cd4">
                <a:pos x="hc" y="t"/>
              </a:cxn>
              <a:cxn ang="0">
                <a:pos x="r" y="vc"/>
              </a:cxn>
              <a:cxn ang="cd4">
                <a:pos x="hc" y="b"/>
              </a:cxn>
              <a:cxn ang="cd2">
                <a:pos x="l" y="vc"/>
              </a:cxn>
            </a:cxnLst>
            <a:rect l="f10" t="f13" r="f11" b="f12"/>
            <a:pathLst>
              <a:path w="21600" h="21600">
                <a:moveTo>
                  <a:pt x="f2" y="f2"/>
                </a:moveTo>
                <a:lnTo>
                  <a:pt x="f3" y="f2"/>
                </a:lnTo>
                <a:lnTo>
                  <a:pt x="f3" y="f3"/>
                </a:lnTo>
                <a:lnTo>
                  <a:pt x="f2" y="f3"/>
                </a:lnTo>
                <a:lnTo>
                  <a:pt x="f2" y="f2"/>
                </a:lnTo>
                <a:close/>
              </a:path>
            </a:pathLst>
          </a:custGeom>
          <a:noFill/>
          <a:ln cap="flat">
            <a:noFill/>
            <a:prstDash val="solid"/>
          </a:ln>
        </p:spPr>
        <p:txBody>
          <a:bodyPr vert="horz" wrap="square" lIns="91440" tIns="45720" rIns="91440" bIns="45720" anchor="t" anchorCtr="0" compatLnSpc="0">
            <a:noAutofit/>
          </a:bodyPr>
          <a:lstStyle/>
          <a:p>
            <a:pPr marL="0" marR="0" lvl="0" indent="0" algn="l" defTabSz="914400" rtl="0" fontAlgn="auto" hangingPunct="1">
              <a:lnSpc>
                <a:spcPct val="100000"/>
              </a:lnSpc>
              <a:spcBef>
                <a:spcPts val="640"/>
              </a:spcBef>
              <a:spcAft>
                <a:spcPts val="0"/>
              </a:spcAft>
              <a:buNone/>
              <a:tabLst/>
              <a:defRPr sz="1800" b="0" i="0" u="none" strike="noStrike" kern="0" cap="none" spc="0" baseline="0">
                <a:solidFill>
                  <a:srgbClr val="000000"/>
                </a:solidFill>
                <a:uFillTx/>
              </a:defRPr>
            </a:pPr>
            <a:endParaRPr lang="cs-CZ" sz="1200" b="1" i="0" u="none" strike="noStrike" kern="1200" cap="none" spc="0" baseline="0" dirty="0">
              <a:solidFill>
                <a:srgbClr val="655481"/>
              </a:solidFill>
              <a:uFillTx/>
              <a:latin typeface="Times New Roman" pitchFamily="18"/>
              <a:ea typeface="Microsoft YaHei" pitchFamily="2"/>
              <a:cs typeface="Times New Roman" pitchFamily="18"/>
            </a:endParaRPr>
          </a:p>
        </p:txBody>
      </p:sp>
      <p:sp>
        <p:nvSpPr>
          <p:cNvPr id="7" name="TextovéPole 6">
            <a:extLst>
              <a:ext uri="{FF2B5EF4-FFF2-40B4-BE49-F238E27FC236}">
                <a16:creationId xmlns:a16="http://schemas.microsoft.com/office/drawing/2014/main" id="{5345DD29-FC4B-7D20-D213-D9D6357DF352}"/>
              </a:ext>
            </a:extLst>
          </p:cNvPr>
          <p:cNvSpPr txBox="1"/>
          <p:nvPr/>
        </p:nvSpPr>
        <p:spPr>
          <a:xfrm>
            <a:off x="479685" y="1034320"/>
            <a:ext cx="7135318" cy="6832640"/>
          </a:xfrm>
          <a:prstGeom prst="rect">
            <a:avLst/>
          </a:prstGeom>
          <a:noFill/>
        </p:spPr>
        <p:txBody>
          <a:bodyPr wrap="square" rtlCol="0">
            <a:spAutoFit/>
          </a:bodyPr>
          <a:lstStyle/>
          <a:p>
            <a:r>
              <a:rPr lang="cs-CZ" sz="1400" dirty="0"/>
              <a:t>Cesta k </a:t>
            </a:r>
            <a:r>
              <a:rPr lang="cs-CZ" sz="1400" dirty="0" err="1"/>
              <a:t>Welfare</a:t>
            </a:r>
            <a:r>
              <a:rPr lang="cs-CZ" sz="1400" dirty="0"/>
              <a:t> </a:t>
            </a:r>
            <a:r>
              <a:rPr lang="cs-CZ" sz="1400" dirty="0" err="1"/>
              <a:t>State</a:t>
            </a:r>
            <a:r>
              <a:rPr lang="cs-CZ" sz="1400" dirty="0"/>
              <a:t>: </a:t>
            </a:r>
          </a:p>
          <a:p>
            <a:endParaRPr lang="cs-CZ" sz="1400" dirty="0"/>
          </a:p>
          <a:p>
            <a:r>
              <a:rPr lang="cs-CZ" sz="1400" dirty="0"/>
              <a:t>Od 19. stol.</a:t>
            </a:r>
            <a:br>
              <a:rPr lang="cs-CZ" sz="1400" dirty="0"/>
            </a:br>
            <a:endParaRPr lang="cs-CZ" sz="1400" dirty="0"/>
          </a:p>
          <a:p>
            <a:r>
              <a:rPr lang="cs-CZ" sz="1400" dirty="0"/>
              <a:t>1837 – dekret dvorské kanceláře, uložení povinnosti vybraným profesním skupinám (továrníci, živnostníci, obchodníci) platit stravné v nemocnici dělnictvu, alespoň po dobu 4 týdnů</a:t>
            </a:r>
          </a:p>
          <a:p>
            <a:endParaRPr lang="cs-CZ" sz="1400" dirty="0"/>
          </a:p>
          <a:p>
            <a:r>
              <a:rPr lang="cs-CZ" sz="1400" dirty="0"/>
              <a:t>1854 – první povinné zřizování bratrských pokladen v dolech, položení základu pro samostatné hornické sociální pojištění (v ČSR až do r. 1948)</a:t>
            </a:r>
          </a:p>
          <a:p>
            <a:endParaRPr lang="cs-CZ" sz="1400" dirty="0"/>
          </a:p>
          <a:p>
            <a:r>
              <a:rPr lang="cs-CZ" sz="1400" dirty="0"/>
              <a:t>Horní zákon č. 146/1854 </a:t>
            </a:r>
            <a:r>
              <a:rPr lang="cs-CZ" sz="1400" dirty="0" err="1"/>
              <a:t>ř.z</a:t>
            </a:r>
            <a:r>
              <a:rPr lang="cs-CZ" sz="1400" dirty="0"/>
              <a:t>., nařizuje majitelům dolů, aby pro podporu svých dělníků zřídili samostatnou bratrskou pokladnu, anebo se za tím účelem spojili s jinými podnikateli</a:t>
            </a:r>
          </a:p>
          <a:p>
            <a:endParaRPr lang="cs-CZ" sz="1400" dirty="0"/>
          </a:p>
          <a:p>
            <a:r>
              <a:rPr lang="cs-CZ" sz="1400" dirty="0"/>
              <a:t>Živnostenský řád č. 227/1859 </a:t>
            </a:r>
            <a:r>
              <a:rPr lang="cs-CZ" sz="1400" dirty="0" err="1"/>
              <a:t>ř.z</a:t>
            </a:r>
            <a:r>
              <a:rPr lang="cs-CZ" sz="1400" dirty="0"/>
              <a:t>. – ukládá podobně jako horní zákon závodům, které zaměstnávaly více než 20 dělníků, aby zřizovaly ústavy pro podporu onemocnělých, následně novela č. 39/1883 </a:t>
            </a:r>
            <a:r>
              <a:rPr lang="cs-CZ" sz="1400" dirty="0" err="1"/>
              <a:t>ř.z</a:t>
            </a:r>
            <a:r>
              <a:rPr lang="cs-CZ" sz="1400" dirty="0"/>
              <a:t>. – povinnost všem podnikatelům</a:t>
            </a:r>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endParaRPr lang="cs-CZ" sz="1400" dirty="0"/>
          </a:p>
          <a:p>
            <a:pPr marL="285750" indent="-285750">
              <a:buFontTx/>
              <a:buChar char="-"/>
            </a:pPr>
            <a:endParaRPr lang="cs-CZ" dirty="0"/>
          </a:p>
        </p:txBody>
      </p:sp>
    </p:spTree>
    <p:extLst>
      <p:ext uri="{BB962C8B-B14F-4D97-AF65-F5344CB8AC3E}">
        <p14:creationId xmlns:p14="http://schemas.microsoft.com/office/powerpoint/2010/main" val="2630959388"/>
      </p:ext>
    </p:extLst>
  </p:cSld>
  <p:clrMapOvr>
    <a:masterClrMapping/>
  </p:clrMapOvr>
</p:sld>
</file>

<file path=ppt/theme/theme1.xml><?xml version="1.0" encoding="utf-8"?>
<a:theme xmlns:a="http://schemas.openxmlformats.org/drawingml/2006/main" name="Výchozí">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Výchozí 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Výchozí 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Motiv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88643</TotalTime>
  <Words>7559</Words>
  <Application>Microsoft Macintosh PowerPoint</Application>
  <PresentationFormat>Předvádění na obrazovce (16:9)</PresentationFormat>
  <Paragraphs>1672</Paragraphs>
  <Slides>85</Slides>
  <Notes>85</Notes>
  <HiddenSlides>0</HiddenSlides>
  <MMClips>0</MMClips>
  <ScaleCrop>false</ScaleCrop>
  <HeadingPairs>
    <vt:vector size="6" baseType="variant">
      <vt:variant>
        <vt:lpstr>Použitá písma</vt:lpstr>
      </vt:variant>
      <vt:variant>
        <vt:i4>8</vt:i4>
      </vt:variant>
      <vt:variant>
        <vt:lpstr>Motiv</vt:lpstr>
      </vt:variant>
      <vt:variant>
        <vt:i4>3</vt:i4>
      </vt:variant>
      <vt:variant>
        <vt:lpstr>Nadpisy snímků</vt:lpstr>
      </vt:variant>
      <vt:variant>
        <vt:i4>85</vt:i4>
      </vt:variant>
    </vt:vector>
  </HeadingPairs>
  <TitlesOfParts>
    <vt:vector size="96" baseType="lpstr">
      <vt:lpstr>Aptos</vt:lpstr>
      <vt:lpstr>Arial</vt:lpstr>
      <vt:lpstr>Calibri</vt:lpstr>
      <vt:lpstr>Courier New</vt:lpstr>
      <vt:lpstr>Merriweather</vt:lpstr>
      <vt:lpstr>Symbol</vt:lpstr>
      <vt:lpstr>Times New Roman</vt:lpstr>
      <vt:lpstr>Wingdings</vt:lpstr>
      <vt:lpstr>Výchozí</vt:lpstr>
      <vt:lpstr>Výchozí 1</vt:lpstr>
      <vt:lpstr>Výchozí 2</vt:lpstr>
      <vt:lpstr>Právo sociálního zabezpečení</vt:lpstr>
      <vt:lpstr>Podmínky absolvování předmětu</vt:lpstr>
      <vt:lpstr>Prezentace aplikace PowerPoint</vt:lpstr>
      <vt:lpstr>Prezentace aplikace PowerPoint</vt:lpstr>
      <vt:lpstr>Pojem Welfare State a jeho vývoj</vt:lpstr>
      <vt:lpstr>Pojem Welfare State a jeho vývoj</vt:lpstr>
      <vt:lpstr>Pojem Welfare State a jeho vývoj</vt:lpstr>
      <vt:lpstr>Pojem Welfare State a jeho vývoj</vt:lpstr>
      <vt:lpstr>Pojem Welfare State a jeho vývoj</vt:lpstr>
      <vt:lpstr>Pojem Welfare State a jeho vývoj</vt:lpstr>
      <vt:lpstr>Pojem Welfare State a jeho vývoj</vt:lpstr>
      <vt:lpstr>Pojem Welfare State a jeho vývoj</vt:lpstr>
      <vt:lpstr>Pojem Welfare State a jeho vývoj</vt:lpstr>
      <vt:lpstr>Pojem Welfare State a jeho vývoj</vt:lpstr>
      <vt:lpstr>Kde aktuálně jsme? </vt:lpstr>
      <vt:lpstr>Kde aktuálně jsme? Demografie ČR </vt:lpstr>
      <vt:lpstr>Kde aktuálně jsme? Demografie ČR </vt:lpstr>
      <vt:lpstr>Kde aktuálně jsme? Demografie ČR </vt:lpstr>
      <vt:lpstr>Kde aktuálně jsme? Demografie ČR </vt:lpstr>
      <vt:lpstr>Kde aktuálně jsme? Demografie ČR </vt:lpstr>
      <vt:lpstr>Kde aktuálně jsme? Demografie ČR </vt:lpstr>
      <vt:lpstr>Kde aktuálně jsme? Demografie ČR </vt:lpstr>
      <vt:lpstr>Kde aktuálně jsme? Demografie ČR </vt:lpstr>
      <vt:lpstr>Kde aktuálně jsme? Demografie ČR </vt:lpstr>
      <vt:lpstr>Kde aktuálně jsme? Problémy společnosti v ČR</vt:lpstr>
      <vt:lpstr>Kde aktuálně jsme? Problémy společnosti v ČR</vt:lpstr>
      <vt:lpstr>Kde aktuálně jsme? Problémy společnosti v ČR</vt:lpstr>
      <vt:lpstr>Právo sociálního zabezpečení – obecné otázky</vt:lpstr>
      <vt:lpstr>Právo sociálního zabezpečení – obecné otázky</vt:lpstr>
      <vt:lpstr>Právo sociálního zabezpečení – obecné otázky</vt:lpstr>
      <vt:lpstr>Právo sociálního zabezpečení – obecné otázky</vt:lpstr>
      <vt:lpstr>Právo sociálního zabezpečení – obecné otázky</vt:lpstr>
      <vt:lpstr>Právo sociálního zabezpečení – obecné otázky</vt:lpstr>
      <vt:lpstr>Právo sociálního zabezpečení – aktuální systém soc. zabezpečení</vt:lpstr>
      <vt:lpstr>Právo sociálního zabezpečení – aktuální systém soc. zabezpečení</vt:lpstr>
      <vt:lpstr>Právo sociálního zabezpečení – aktuální systém soc. zabezpečení</vt:lpstr>
      <vt:lpstr>Právo sociálního zabezpečení – aktuální systém soc. zabezpečení</vt:lpstr>
      <vt:lpstr>Právo sociálního zabezpečení – aktuální systém soc. zabezpečení</vt:lpstr>
      <vt:lpstr>Právo sociálního zabezpečení – aktuální systém soc. zabezpečení</vt:lpstr>
      <vt:lpstr>Právo sociálního zabezpečení – aktuální systém soc. zabezpečení</vt:lpstr>
      <vt:lpstr>Právo sociálního zabezpečení – aktuální systém soc. zabezpečení</vt:lpstr>
      <vt:lpstr>Právo sociálního zabezpečení – aktuální systém soc. zabezpečení</vt:lpstr>
      <vt:lpstr>Právo sociálního zabezpečení – systém práva soc. zabezpečení</vt:lpstr>
      <vt:lpstr>Právo sociálního zabezpečení – systém práva soc. zabezpečení</vt:lpstr>
      <vt:lpstr>Právo sociálního zabezpečení – systém práva soc. zabezpečení</vt:lpstr>
      <vt:lpstr>Právo sociálního zabezpečení – státní politika zaměstnanosti</vt:lpstr>
      <vt:lpstr>Právo sociálního zabezpečení – státní politika zaměstnanosti</vt:lpstr>
      <vt:lpstr>Právo sociálního zabezpečení – státní politika zaměstnanosti</vt:lpstr>
      <vt:lpstr>Právo sociálního zabezpečení – státní politika zaměstnanosti</vt:lpstr>
      <vt:lpstr>Právo sociálního zabezpečení – státní politika zaměstnanosti</vt:lpstr>
      <vt:lpstr>Právo sociálního zabezpečení – státní politika zaměstnanosti</vt:lpstr>
      <vt:lpstr>Právo sociálního zabezpečení – státní politika zaměstnanosti</vt:lpstr>
      <vt:lpstr>Právo sociálního zabezpečení – státní politika zaměstnanosti</vt:lpstr>
      <vt:lpstr>Právo sociálního zabezpečení – státní politika zaměstnanosti</vt:lpstr>
      <vt:lpstr>Právo sociálního zabezpečení – státní politika zaměstnanosti</vt:lpstr>
      <vt:lpstr>Právo sociálního zabezpečení – státní politika zaměstnanosti</vt:lpstr>
      <vt:lpstr>Právo sociálního zabezpečení – státní politika zaměstnanosti</vt:lpstr>
      <vt:lpstr>Právo sociálního zabezpečení – pomoc v hmotné nouzi</vt:lpstr>
      <vt:lpstr>Právo sociálního zabezpečení – pomoc v hmotné nouzi</vt:lpstr>
      <vt:lpstr>Právo sociálního zabezpečení – pomoc v hmotné nouzi</vt:lpstr>
      <vt:lpstr>Právo sociálního zabezpečení – státní sociální podpora</vt:lpstr>
      <vt:lpstr>Právo sociálního zabezpečení – státní sociální podpora</vt:lpstr>
      <vt:lpstr>Právo sociálního zabezpečení – státní sociální podpora</vt:lpstr>
      <vt:lpstr>Právo sociálního zabezpečení – státní sociální podpora</vt:lpstr>
      <vt:lpstr>Právo sociálního zabezpečení – pojistné systémy </vt:lpstr>
      <vt:lpstr>Právo sociálního zabezpečení – pojistné systémy </vt:lpstr>
      <vt:lpstr>Právo sociálního zabezpečení – důchodové pojištění </vt:lpstr>
      <vt:lpstr>Právo sociálního zabezpečení – důchodové pojištění </vt:lpstr>
      <vt:lpstr>Právo sociálního zabezpečení – důchodové pojištění </vt:lpstr>
      <vt:lpstr>Právo sociálního zabezpečení – důchodové pojištění </vt:lpstr>
      <vt:lpstr>Právo sociálního zabezpečení – důchodové pojištění </vt:lpstr>
      <vt:lpstr>Právo sociálního zabezpečení – důchodové pojištění </vt:lpstr>
      <vt:lpstr>Právo sociálního zabezpečení – důchodové pojištění </vt:lpstr>
      <vt:lpstr>Právo sociálního zabezpečení – důchodové pojištění </vt:lpstr>
      <vt:lpstr>Právo sociálního zabezpečení – důchodové pojištění </vt:lpstr>
      <vt:lpstr>Právo sociálního zabezpečení – důchodové pojištění </vt:lpstr>
      <vt:lpstr>Právo sociálního zabezpečení – důchodové pojištění </vt:lpstr>
      <vt:lpstr>Právo sociálního zabezpečení – důchodové pojištění </vt:lpstr>
      <vt:lpstr>Právo sociálního zabezpečení – důchodové pojištění </vt:lpstr>
      <vt:lpstr>Právo sociálního zabezpečení – důchodové pojištění </vt:lpstr>
      <vt:lpstr>Právo sociálního zabezpečení – důchodové pojištění </vt:lpstr>
      <vt:lpstr>Právo sociálního zabezpečení – důchodové pojištění </vt:lpstr>
      <vt:lpstr>Právo sociálního zabezpečení – sociální služby </vt:lpstr>
      <vt:lpstr>Právo sociálního zabezpečení – sociální služby </vt:lpstr>
      <vt:lpstr>Právo sociálního zabezpečení – sociální služby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Pojem rodinného práva - úprava</dc:title>
  <dc:creator>User</dc:creator>
  <cp:lastModifiedBy>Michal Vítek</cp:lastModifiedBy>
  <cp:revision>192</cp:revision>
  <cp:lastPrinted>2020-10-27T12:15:27Z</cp:lastPrinted>
  <dcterms:modified xsi:type="dcterms:W3CDTF">2025-04-11T17:26:06Z</dcterms:modified>
</cp:coreProperties>
</file>