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59" r:id="rId4"/>
    <p:sldId id="260" r:id="rId5"/>
    <p:sldId id="263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92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6385430-38A1-4ADD-88EB-DE1ED329D03F}" type="datetimeFigureOut">
              <a:rPr lang="cs-CZ" smtClean="0"/>
              <a:t>17.02.2025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85430-38A1-4ADD-88EB-DE1ED329D03F}" type="datetimeFigureOut">
              <a:rPr lang="cs-CZ" smtClean="0"/>
              <a:t>17.02.2025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85430-38A1-4ADD-88EB-DE1ED329D03F}" type="datetimeFigureOut">
              <a:rPr lang="cs-CZ" smtClean="0"/>
              <a:t>17.02.2025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6385430-38A1-4ADD-88EB-DE1ED329D03F}" type="datetimeFigureOut">
              <a:rPr lang="cs-CZ" smtClean="0"/>
              <a:t>17.02.2025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6385430-38A1-4ADD-88EB-DE1ED329D03F}" type="datetimeFigureOut">
              <a:rPr lang="cs-CZ" smtClean="0"/>
              <a:t>17.02.2025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85430-38A1-4ADD-88EB-DE1ED329D03F}" type="datetimeFigureOut">
              <a:rPr lang="cs-CZ" smtClean="0"/>
              <a:t>17.02.2025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85430-38A1-4ADD-88EB-DE1ED329D03F}" type="datetimeFigureOut">
              <a:rPr lang="cs-CZ" smtClean="0"/>
              <a:t>17.02.2025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6385430-38A1-4ADD-88EB-DE1ED329D03F}" type="datetimeFigureOut">
              <a:rPr lang="cs-CZ" smtClean="0"/>
              <a:t>17.02.2025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85430-38A1-4ADD-88EB-DE1ED329D03F}" type="datetimeFigureOut">
              <a:rPr lang="cs-CZ" smtClean="0"/>
              <a:t>17.02.2025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6385430-38A1-4ADD-88EB-DE1ED329D03F}" type="datetimeFigureOut">
              <a:rPr lang="cs-CZ" smtClean="0"/>
              <a:t>17.02.2025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6385430-38A1-4ADD-88EB-DE1ED329D03F}" type="datetimeFigureOut">
              <a:rPr lang="cs-CZ" smtClean="0"/>
              <a:t>17.02.2025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6385430-38A1-4ADD-88EB-DE1ED329D03F}" type="datetimeFigureOut">
              <a:rPr lang="cs-CZ" smtClean="0"/>
              <a:t>17.02.2025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Veřejná správa ve vybraných státech EU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Letní semestr</a:t>
            </a:r>
          </a:p>
        </p:txBody>
      </p:sp>
    </p:spTree>
    <p:extLst>
      <p:ext uri="{BB962C8B-B14F-4D97-AF65-F5344CB8AC3E}">
        <p14:creationId xmlns:p14="http://schemas.microsoft.com/office/powerpoint/2010/main" val="3343533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r>
              <a:rPr lang="cs-CZ" dirty="0"/>
              <a:t>Letní semestr</a:t>
            </a:r>
          </a:p>
        </p:txBody>
      </p:sp>
      <p:sp>
        <p:nvSpPr>
          <p:cNvPr id="3" name="Obdélník 2"/>
          <p:cNvSpPr/>
          <p:nvPr/>
        </p:nvSpPr>
        <p:spPr>
          <a:xfrm>
            <a:off x="457200" y="1124744"/>
            <a:ext cx="8075240" cy="51337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cs-CZ" alt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Výuka v LS                           17. 2 -   18. 5. 2025</a:t>
            </a:r>
          </a:p>
          <a:p>
            <a:pPr>
              <a:lnSpc>
                <a:spcPct val="90000"/>
              </a:lnSpc>
            </a:pPr>
            <a:r>
              <a:rPr lang="cs-CZ" alt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Zápočtový týden                   12. 5. -  18. 5. </a:t>
            </a:r>
            <a:r>
              <a:rPr lang="cs-CZ" alt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2025</a:t>
            </a:r>
          </a:p>
          <a:p>
            <a:pPr>
              <a:lnSpc>
                <a:spcPct val="90000"/>
              </a:lnSpc>
            </a:pPr>
            <a:endParaRPr lang="cs-CZ" alt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cs-CZ" alt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Zkušební období pro LS      19. 5. -  30. 6. 2025</a:t>
            </a:r>
          </a:p>
          <a:p>
            <a:pPr>
              <a:lnSpc>
                <a:spcPct val="90000"/>
              </a:lnSpc>
            </a:pPr>
            <a:r>
              <a:rPr lang="cs-CZ" alt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11. 8. -  31. 8. 2025</a:t>
            </a:r>
            <a:endParaRPr lang="cs-CZ" alt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cs-CZ" alt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Přednášky/ semináře - viz </a:t>
            </a:r>
            <a:r>
              <a:rPr lang="cs-CZ" alt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rozvrhové </a:t>
            </a:r>
            <a:r>
              <a:rPr lang="cs-CZ" alt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akce</a:t>
            </a:r>
          </a:p>
          <a:p>
            <a:pPr>
              <a:lnSpc>
                <a:spcPct val="90000"/>
              </a:lnSpc>
            </a:pPr>
            <a:endParaRPr lang="cs-CZ" alt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prezenční forma </a:t>
            </a:r>
            <a:r>
              <a:rPr lang="cs-CZ" alt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studia, vždy v úterky</a:t>
            </a:r>
          </a:p>
          <a:p>
            <a:pPr>
              <a:lnSpc>
                <a:spcPct val="90000"/>
              </a:lnSpc>
            </a:pPr>
            <a:endParaRPr lang="cs-CZ" alt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kombinovaná forma </a:t>
            </a:r>
            <a:r>
              <a:rPr lang="cs-CZ" alt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studia</a:t>
            </a:r>
          </a:p>
          <a:p>
            <a:pPr>
              <a:lnSpc>
                <a:spcPct val="90000"/>
              </a:lnSpc>
            </a:pPr>
            <a:endParaRPr lang="cs-CZ" alt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celoživotní forma studia pobočky Tábor, Trutnov</a:t>
            </a:r>
          </a:p>
        </p:txBody>
      </p:sp>
    </p:spTree>
    <p:extLst>
      <p:ext uri="{BB962C8B-B14F-4D97-AF65-F5344CB8AC3E}">
        <p14:creationId xmlns:p14="http://schemas.microsoft.com/office/powerpoint/2010/main" val="4216094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346050"/>
          </a:xfrm>
        </p:spPr>
        <p:txBody>
          <a:bodyPr>
            <a:normAutofit fontScale="90000"/>
          </a:bodyPr>
          <a:lstStyle/>
          <a:p>
            <a:r>
              <a:rPr lang="cs-CZ" altLang="cs-CZ" dirty="0"/>
              <a:t>Absolvování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692696"/>
            <a:ext cx="7931224" cy="6165304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Předmět je ukončen </a:t>
            </a:r>
            <a:r>
              <a:rPr lang="cs-CZ" alt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zkouškou, </a:t>
            </a: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kredity</a:t>
            </a:r>
          </a:p>
          <a:p>
            <a:pPr marL="0" indent="0">
              <a:buNone/>
              <a:defRPr/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písemný, ústní, nebo  kombinací písemné a ústní části.</a:t>
            </a:r>
          </a:p>
          <a:p>
            <a:pPr marL="0" indent="0">
              <a:buNone/>
              <a:defRPr/>
            </a:pP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Vypracování seminární práce  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rozsahu 7 stran bez příloh (úvod, teoretická část,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praktická část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závěr, použitá lit.)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Termín </a:t>
            </a:r>
            <a:r>
              <a:rPr lang="cs-CZ" sz="4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nahlášení tématu </a:t>
            </a:r>
            <a:r>
              <a:rPr 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</a:t>
            </a:r>
            <a:r>
              <a:rPr lang="cs-CZ" sz="4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28.2. 2025 do „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Odevzdárny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  IS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</a:t>
            </a:r>
          </a:p>
          <a:p>
            <a:pPr marL="0" indent="0">
              <a:buNone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 prezenční formu studia – obhájení tématu  práce na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přednášce </a:t>
            </a: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  <a:defRPr/>
            </a:pP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0594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r>
              <a:rPr lang="cs-CZ" altLang="cs-CZ" dirty="0"/>
              <a:t>Koncepce Seminární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467600" cy="5688632"/>
          </a:xfrm>
        </p:spPr>
        <p:txBody>
          <a:bodyPr>
            <a:normAutofit/>
          </a:bodyPr>
          <a:lstStyle/>
          <a:p>
            <a:pPr marL="990600" lvl="1" indent="-533400">
              <a:lnSpc>
                <a:spcPct val="90000"/>
              </a:lnSpc>
              <a:buFontTx/>
              <a:buNone/>
            </a:pPr>
            <a:r>
              <a:rPr lang="cs-CZ" alt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Odevzdání práce  v IS SU „</a:t>
            </a:r>
            <a:r>
              <a:rPr lang="cs-CZ" alt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Odevzdárna</a:t>
            </a:r>
            <a:r>
              <a:rPr lang="cs-CZ" alt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  <a:p>
            <a:pPr marL="990600" lvl="1" indent="-533400">
              <a:lnSpc>
                <a:spcPct val="90000"/>
              </a:lnSpc>
              <a:buFontTx/>
              <a:buNone/>
            </a:pPr>
            <a:endParaRPr lang="cs-CZ" alt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90600" lvl="1" indent="-533400">
              <a:lnSpc>
                <a:spcPct val="90000"/>
              </a:lnSpc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rozsahu 7 stran bez příloh (úvod, teoretická část, praktická část, závěr, použitá lit.)</a:t>
            </a:r>
          </a:p>
          <a:p>
            <a:pPr marL="990600" lvl="1" indent="-533400">
              <a:lnSpc>
                <a:spcPct val="90000"/>
              </a:lnSpc>
              <a:buFontTx/>
              <a:buNone/>
            </a:pPr>
            <a:r>
              <a:rPr lang="cs-CZ" alt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Termín  odevzdání sem. práce  je </a:t>
            </a:r>
            <a:r>
              <a:rPr lang="cs-CZ" alt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7. 5. 24</a:t>
            </a:r>
          </a:p>
          <a:p>
            <a:pPr marL="990600" lvl="1" indent="-533400">
              <a:lnSpc>
                <a:spcPct val="90000"/>
              </a:lnSpc>
              <a:buFontTx/>
              <a:buNone/>
            </a:pPr>
            <a:r>
              <a:rPr lang="cs-CZ" alt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Struktura seminární práce pro cit. předmět </a:t>
            </a:r>
          </a:p>
          <a:p>
            <a:pPr marL="990600" lvl="1" indent="-533400">
              <a:lnSpc>
                <a:spcPct val="90000"/>
              </a:lnSpc>
              <a:buFontTx/>
              <a:buNone/>
            </a:pPr>
            <a:endParaRPr lang="cs-CZ" alt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90600" lvl="1" indent="-533400">
              <a:lnSpc>
                <a:spcPct val="90000"/>
              </a:lnSpc>
            </a:pPr>
            <a:r>
              <a:rPr lang="cs-CZ" alt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Úvodní (titulní) strana</a:t>
            </a:r>
            <a:r>
              <a:rPr lang="cs-CZ" alt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(univerzita, fakulta, znak, ústav, předmět, název seminární práce, jméno a příjmení zpracovatele, ročník studia, datum)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alt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Osnova</a:t>
            </a:r>
            <a:r>
              <a:rPr lang="cs-CZ" alt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(včetně čísel stran)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alt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Úvod do problematiky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alt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Teorie</a:t>
            </a:r>
            <a:endParaRPr lang="cs-CZ" alt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90600" lvl="1" indent="-533400">
              <a:lnSpc>
                <a:spcPct val="90000"/>
              </a:lnSpc>
            </a:pPr>
            <a:r>
              <a:rPr lang="cs-CZ" alt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Praxe  - o</a:t>
            </a:r>
            <a:r>
              <a:rPr lang="cs-CZ" alt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sobní zkušenost s řešenou problematikou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alt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Závěr -  </a:t>
            </a:r>
            <a:r>
              <a:rPr lang="cs-CZ" alt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výsledek – vlastní  hodnocení řešeného tématu.</a:t>
            </a:r>
          </a:p>
          <a:p>
            <a:pPr marL="1752600" lvl="3" indent="-381000">
              <a:lnSpc>
                <a:spcPct val="90000"/>
              </a:lnSpc>
            </a:pPr>
            <a:endParaRPr lang="cs-CZ" alt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52600" lvl="3" indent="-381000">
              <a:lnSpc>
                <a:spcPct val="90000"/>
              </a:lnSpc>
            </a:pPr>
            <a:r>
              <a:rPr lang="cs-CZ" alt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Práce bude mít   nejméně 7 stran bez příloh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8430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rmAutofit fontScale="90000"/>
          </a:bodyPr>
          <a:lstStyle/>
          <a:p>
            <a:r>
              <a:rPr lang="cs-CZ" altLang="cs-CZ" dirty="0"/>
              <a:t>Témata přednášek </a:t>
            </a:r>
            <a:br>
              <a:rPr lang="cs-CZ" alt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8291264" cy="6336704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cs-CZ" sz="1800" b="1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Úvod do charakteristiky rozsahu předmětu:</a:t>
            </a:r>
            <a:r>
              <a:rPr lang="cs-CZ" sz="1800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"/>
            </a:pP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Forma vlády a státní zřízení ve vybraných státech Evropské unie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"/>
            </a:pP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Přístupy ke klasifikaci modelů veřejné správy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"/>
            </a:pP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Organizace veřejné správy ve Francií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"/>
            </a:pP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Organizace veřejné správy v Spolkové republice Německa.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"/>
            </a:pP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Organizace veřejné správy Rakouské republiky.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"/>
            </a:pP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Organizace veřejné správy v Maďarsku. </a:t>
            </a:r>
          </a:p>
          <a:p>
            <a:pPr marL="342900" lvl="0" indent="-342900" algn="just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"/>
            </a:pP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Organizace veřejné správy Slovenské republiky.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"/>
            </a:pP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Organizace veřejné správy v Polské republice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"/>
            </a:pP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Organizace veřejné správy ve Švédsku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"/>
            </a:pP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Organizace veřejné správy v Holandsku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50000"/>
              </a:lnSpc>
              <a:spcBef>
                <a:spcPts val="1200"/>
              </a:spcBef>
              <a:spcAft>
                <a:spcPts val="800"/>
              </a:spcAft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447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cs-CZ" altLang="cs-CZ" dirty="0"/>
              <a:t>Literatura ke studiu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467600" cy="513318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PALÚŠ ,I.,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Verejná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sprava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vybraných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štatoch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studijní opora 2023             </a:t>
            </a: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Překlad  z roku 2025 </a:t>
            </a:r>
            <a:r>
              <a:rPr lang="cs-CZ" alt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Sciskalová</a:t>
            </a:r>
            <a:r>
              <a:rPr lang="cs-CZ" alt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vložím do IS </a:t>
            </a:r>
            <a:r>
              <a:rPr lang="cs-CZ" alt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endParaRPr lang="cs-CZ" alt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cs-CZ" alt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SCISKALOVÁ, M.,VÝROSTKO,M.,. </a:t>
            </a:r>
            <a:r>
              <a:rPr lang="cs-CZ" b="0" i="1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Veřejná správa a veřejná služba, </a:t>
            </a:r>
            <a:r>
              <a:rPr lang="cs-CZ" alt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Distanční studijní opora. 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SU, je Vám k dispozici v IS/SU r.2023</a:t>
            </a:r>
          </a:p>
          <a:p>
            <a:pPr>
              <a:lnSpc>
                <a:spcPct val="90000"/>
              </a:lnSpc>
            </a:pP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SCISKALOVÁ, M.,. </a:t>
            </a:r>
            <a:r>
              <a:rPr lang="cs-CZ" alt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Správní právo. Distanční studijní opora. 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5819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443</TotalTime>
  <Words>405</Words>
  <Application>Microsoft Office PowerPoint</Application>
  <PresentationFormat>Předvádění na obrazovce (4:3)</PresentationFormat>
  <Paragraphs>61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Calibri</vt:lpstr>
      <vt:lpstr>Century Schoolbook</vt:lpstr>
      <vt:lpstr>Times New Roman</vt:lpstr>
      <vt:lpstr>Wingdings</vt:lpstr>
      <vt:lpstr>Wingdings 2</vt:lpstr>
      <vt:lpstr>Arkýř</vt:lpstr>
      <vt:lpstr>Veřejná správa ve vybraných státech EU</vt:lpstr>
      <vt:lpstr>Letní semestr</vt:lpstr>
      <vt:lpstr>Absolvování předmětu</vt:lpstr>
      <vt:lpstr>Koncepce Seminární práce</vt:lpstr>
      <vt:lpstr>Témata přednášek  </vt:lpstr>
      <vt:lpstr>Literatura ke studiu předmětu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správní právo I.</dc:title>
  <dc:creator>Sciskalova</dc:creator>
  <cp:lastModifiedBy>sci0001</cp:lastModifiedBy>
  <cp:revision>34</cp:revision>
  <dcterms:created xsi:type="dcterms:W3CDTF">2017-09-21T07:45:15Z</dcterms:created>
  <dcterms:modified xsi:type="dcterms:W3CDTF">2025-02-17T06:30:32Z</dcterms:modified>
</cp:coreProperties>
</file>