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70" r:id="rId13"/>
    <p:sldId id="267" r:id="rId14"/>
    <p:sldId id="268" r:id="rId15"/>
    <p:sldId id="26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>
        <p:scale>
          <a:sx n="40" d="100"/>
          <a:sy n="40" d="100"/>
        </p:scale>
        <p:origin x="282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Letní semestr</a:t>
            </a:r>
            <a:endParaRPr lang="cs-CZ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type="ctrTitle"/>
          </p:nvPr>
        </p:nvSpPr>
        <p:spPr bwMode="auto">
          <a:xfrm>
            <a:off x="3171845" y="3045826"/>
            <a:ext cx="775013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600" b="1" i="0" u="none" strike="noStrike" cap="none" normalizeH="0" baseline="0" dirty="0" smtClean="0">
                <a:ln>
                  <a:noFill/>
                </a:ln>
                <a:solidFill>
                  <a:srgbClr val="981E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Veřejná správa ve vybraných státech </a:t>
            </a:r>
            <a:br>
              <a:rPr kumimoji="0" lang="cs-CZ" altLang="cs-CZ" sz="3600" b="1" i="0" u="none" strike="noStrike" cap="none" normalizeH="0" baseline="0" dirty="0" smtClean="0">
                <a:ln>
                  <a:noFill/>
                </a:ln>
                <a:solidFill>
                  <a:srgbClr val="981E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3600" b="1" dirty="0">
                <a:solidFill>
                  <a:srgbClr val="981E3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3600" b="1" i="0" u="none" strike="noStrike" cap="none" normalizeH="0" baseline="0" dirty="0" smtClean="0">
                <a:ln>
                  <a:noFill/>
                </a:ln>
                <a:solidFill>
                  <a:srgbClr val="981E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Evropské unie</a:t>
            </a:r>
            <a:endParaRPr kumimoji="0" lang="cs-CZ" altLang="cs-CZ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30111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28800" y="326572"/>
            <a:ext cx="10363200" cy="65314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 ad 1. </a:t>
            </a:r>
          </a:p>
          <a:p>
            <a:pPr marL="0" indent="0">
              <a:buNone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úroveň demokratičnosti vlády (zřízení)  -  demokracie</a:t>
            </a:r>
          </a:p>
          <a:p>
            <a:pPr marL="0" indent="0">
              <a:buNone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Autokracie- 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vládě se podílí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jednotlivec příp.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úzká skupina osob,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obyvatelé účinně neovlivňuji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vládu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autokracie může být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absolutní monarchie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-Saúdská  Arábie, Spojené arabské emiráty (diktatura Severní Korea)</a:t>
            </a:r>
          </a:p>
          <a:p>
            <a:pPr marL="0" indent="0">
              <a:buNone/>
            </a:pPr>
            <a:endParaRPr lang="cs-CZ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Demokracie-   na vládě se podílí většina obyvatel země prostřednictvím svých volených zástupců, jež se v pravidelných termínech obměňují </a:t>
            </a:r>
          </a:p>
          <a:p>
            <a:pPr marL="0" indent="0">
              <a:buNone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Čeká republika, Francie, Rakousko, USA</a:t>
            </a:r>
          </a:p>
        </p:txBody>
      </p:sp>
    </p:spTree>
    <p:extLst>
      <p:ext uri="{BB962C8B-B14F-4D97-AF65-F5344CB8AC3E}">
        <p14:creationId xmlns:p14="http://schemas.microsoft.com/office/powerpoint/2010/main" val="31314780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00200" y="1371600"/>
            <a:ext cx="9904412" cy="5159828"/>
          </a:xfrm>
        </p:spPr>
        <p:txBody>
          <a:bodyPr>
            <a:normAutofit/>
          </a:bodyPr>
          <a:lstStyle/>
          <a:p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 2.</a:t>
            </a:r>
          </a:p>
          <a:p>
            <a:pPr marL="0" indent="0">
              <a:buNone/>
            </a:pPr>
            <a:r>
              <a:rPr lang="cs-C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Teokraci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včele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státu stojí církevní autorita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 prakticky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neomezenou mocí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Vatikán</a:t>
            </a:r>
          </a:p>
          <a:p>
            <a:pPr marL="0" indent="0">
              <a:buNone/>
            </a:pPr>
            <a:endParaRPr lang="cs-CZ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Monarchie,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včele státu je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monarcha, zpravidla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funkce není volen na určité období, ale stává se jím dědičně a doživotně absolutistická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konstituční</a:t>
            </a:r>
          </a:p>
        </p:txBody>
      </p:sp>
    </p:spTree>
    <p:extLst>
      <p:ext uri="{BB962C8B-B14F-4D97-AF65-F5344CB8AC3E}">
        <p14:creationId xmlns:p14="http://schemas.microsoft.com/office/powerpoint/2010/main" val="27191568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 ad.2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91916" y="1660358"/>
            <a:ext cx="10012696" cy="5005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Monarchi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e-  absolutistická výkon moci hlavy státu </a:t>
            </a:r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není  omezen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Saúdská Arábie, Spojené arabské emiráty. Monarchie konstituční výkon moci hlavy státu </a:t>
            </a:r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omezen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zákonodárným sborem a funkční dělbou moci Velká Británie, Nizozemí, Dánsko,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Švédsko</a:t>
            </a:r>
          </a:p>
          <a:p>
            <a:pPr marL="0" indent="0">
              <a:buNone/>
            </a:pP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Republika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hlava státu je volena na určité období, presidentský systém USA polo prezidentský systém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Francie,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parlamentní systém Itálie, ČR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44228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02229" y="391886"/>
            <a:ext cx="10002383" cy="622548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Ad.3.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cs-C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Unitární členění </a:t>
            </a:r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států na unitární a složené unitární </a:t>
            </a:r>
            <a:r>
              <a:rPr lang="cs-C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složené</a:t>
            </a:r>
          </a:p>
          <a:p>
            <a:pPr marL="0" indent="0">
              <a:buNone/>
            </a:pPr>
            <a:endParaRPr lang="cs-CZ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Unitární a složené unitární,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stát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není rozdělen na samostatné celky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 výraznou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pravomocí-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ČR</a:t>
            </a:r>
          </a:p>
          <a:p>
            <a:pPr marL="0" indent="0">
              <a:buNone/>
            </a:pPr>
            <a:r>
              <a:rPr lang="cs-C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Unitární a složené složený,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území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státu se skládá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 více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celků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 různou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mírou samostatnosti Federace Konfederace Personální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unie</a:t>
            </a:r>
          </a:p>
          <a:p>
            <a:pPr marL="0" indent="0">
              <a:buNone/>
            </a:pPr>
            <a:r>
              <a:rPr lang="cs-C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Federace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několik států tvoří stát federální USA, Ruská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federace,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Konfederace málo obvyklé spojení dvou nebo více států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 velkou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mírou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samostatnosti</a:t>
            </a: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27999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336883"/>
            <a:ext cx="8915400" cy="62564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Ad.4</a:t>
            </a:r>
          </a:p>
          <a:p>
            <a:pPr marL="0" indent="0">
              <a:buNone/>
            </a:pPr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cs-C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ecentralizace samosprávy státy centralizované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moc vychází jen z jednoho centra, zpravidla menší státy Lucembursko</a:t>
            </a:r>
          </a:p>
          <a:p>
            <a:pPr marL="0" indent="0">
              <a:buNone/>
            </a:pPr>
            <a:endParaRPr lang="cs-CZ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Decentralizace samosprávy státy částečně decentralizované moc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vychází jak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 jednoho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centra, tak částečně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nižších administrativně-územních jednotek, ale bez zásadních pravomocí (jen dílčí nebo přerozdělovací) ČR</a:t>
            </a:r>
          </a:p>
        </p:txBody>
      </p:sp>
    </p:spTree>
    <p:extLst>
      <p:ext uri="{BB962C8B-B14F-4D97-AF65-F5344CB8AC3E}">
        <p14:creationId xmlns:p14="http://schemas.microsoft.com/office/powerpoint/2010/main" val="16560748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 ad 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467853"/>
            <a:ext cx="8915400" cy="44433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Decentralizace samosprávy státy decentralizované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zásadní moc</a:t>
            </a:r>
          </a:p>
          <a:p>
            <a:pPr marL="0" indent="0">
              <a:buNone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(zahraniční, politika, obrana, částečně finance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soustředěna do jednoho centra, zatímco zbytek (školství, justice, vnitřní obchod) patří do jednotlivých celků USA</a:t>
            </a:r>
          </a:p>
        </p:txBody>
      </p:sp>
    </p:spTree>
    <p:extLst>
      <p:ext uri="{BB962C8B-B14F-4D97-AF65-F5344CB8AC3E}">
        <p14:creationId xmlns:p14="http://schemas.microsoft.com/office/powerpoint/2010/main" val="1183086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Forma vlády ve vybraných státech EU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Státní moc:</a:t>
            </a:r>
          </a:p>
          <a:p>
            <a:pPr marL="0" indent="0">
              <a:buNone/>
            </a:pPr>
            <a:r>
              <a:rPr lang="cs-C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zákonodárná, výkonná, soudní  </a:t>
            </a:r>
          </a:p>
          <a:p>
            <a:pPr marL="0" indent="0">
              <a:buNone/>
            </a:pPr>
            <a:endParaRPr lang="cs-CZ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Vrcholné orgány</a:t>
            </a:r>
            <a:endParaRPr lang="cs-CZ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1997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Klasifikace ze dvou pohledů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28800" y="1469571"/>
            <a:ext cx="9675812" cy="51271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rozdělení</a:t>
            </a:r>
            <a:r>
              <a:rPr lang="sk-SK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států</a:t>
            </a:r>
            <a:r>
              <a:rPr lang="sk-SK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na:</a:t>
            </a:r>
          </a:p>
          <a:p>
            <a:pPr marL="0" indent="0">
              <a:buNone/>
            </a:pPr>
            <a:r>
              <a:rPr lang="sk-SK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monarchii    a           republiku</a:t>
            </a:r>
            <a:r>
              <a:rPr lang="sk-SK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sk-SK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sk-SK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čele monarchie stojí </a:t>
            </a:r>
            <a:r>
              <a:rPr lang="sk-SK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panovník</a:t>
            </a:r>
            <a:r>
              <a:rPr lang="sk-SK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k-SK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nastupuje do </a:t>
            </a:r>
            <a:r>
              <a:rPr lang="sk-SK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funkce</a:t>
            </a:r>
            <a:r>
              <a:rPr lang="sk-SK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hlavy státu </a:t>
            </a:r>
            <a:r>
              <a:rPr lang="sk-SK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dědičným</a:t>
            </a:r>
            <a:r>
              <a:rPr lang="sk-SK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nástupnictvím</a:t>
            </a:r>
            <a:r>
              <a:rPr lang="sk-SK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sk-SK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doživotně</a:t>
            </a:r>
            <a:r>
              <a:rPr lang="sk-SK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sk-SK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k-SK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čele republiky stojí </a:t>
            </a:r>
            <a:r>
              <a:rPr lang="sk-SK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individuální</a:t>
            </a:r>
            <a:r>
              <a:rPr lang="sk-SK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nebo </a:t>
            </a:r>
            <a:r>
              <a:rPr lang="sk-SK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kolektivní</a:t>
            </a:r>
            <a:r>
              <a:rPr lang="sk-SK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hlava státu, </a:t>
            </a:r>
            <a:endParaRPr lang="sk-SK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k-SK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obvykle </a:t>
            </a:r>
            <a:r>
              <a:rPr lang="sk-SK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prezident, </a:t>
            </a:r>
            <a:r>
              <a:rPr lang="sk-SK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který</a:t>
            </a:r>
            <a:r>
              <a:rPr lang="sk-SK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sk-SK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volen</a:t>
            </a:r>
            <a:r>
              <a:rPr lang="sk-SK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Parlamentem</a:t>
            </a: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512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01" y="624110"/>
            <a:ext cx="9675812" cy="1280890"/>
          </a:xfrm>
        </p:spPr>
        <p:txBody>
          <a:bodyPr/>
          <a:lstStyle/>
          <a:p>
            <a:r>
              <a:rPr lang="cs-CZ" dirty="0" smtClean="0"/>
              <a:t>Monarchie          absolutní    konstituční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28802" y="1534886"/>
            <a:ext cx="9675810" cy="53231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 </a:t>
            </a:r>
            <a:r>
              <a:rPr lang="cs-C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 absolutní monarchií vládne </a:t>
            </a:r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panovník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jako autokrat s neomezenou státní mocí</a:t>
            </a:r>
          </a:p>
          <a:p>
            <a:pPr marL="0" indent="0">
              <a:buNone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Saúdská Arábie, Omán, Brunej)</a:t>
            </a: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 konstituční monarchií je panovníkova moc omezená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ústavou (psanou, nepsanou) nebo parlamentem. Panovník je hlavou státu s vymezenou pravomocí</a:t>
            </a:r>
          </a:p>
          <a:p>
            <a:pPr marL="0" indent="0">
              <a:buNone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(Spojené </a:t>
            </a:r>
            <a:r>
              <a:rPr lang="cs-CZ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královstní,Japonsko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Bahamy. Bahrajn, </a:t>
            </a:r>
            <a:r>
              <a:rPr lang="cs-CZ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Bhútan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Vláda u panovníků začíná korunovací</a:t>
            </a: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0006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264696"/>
            <a:ext cx="8911687" cy="97627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Monarchie,     absolutní, konstituční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67853" y="1240971"/>
            <a:ext cx="10036759" cy="56170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Absolutní</a:t>
            </a:r>
            <a:r>
              <a:rPr lang="sk-SK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monarchie</a:t>
            </a:r>
            <a:r>
              <a:rPr lang="sk-SK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,panovník</a:t>
            </a:r>
            <a:r>
              <a:rPr lang="sk-SK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sk-SK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nositelem</a:t>
            </a:r>
            <a:r>
              <a:rPr lang="sk-SK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svrchovanosti</a:t>
            </a:r>
            <a:r>
              <a:rPr lang="sk-SK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má výsadní postavení </a:t>
            </a:r>
            <a:r>
              <a:rPr lang="sk-SK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disponuje </a:t>
            </a:r>
            <a:r>
              <a:rPr lang="sk-SK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státní</a:t>
            </a:r>
            <a:r>
              <a:rPr lang="sk-SK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k-SK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zákonodárnou</a:t>
            </a:r>
            <a:r>
              <a:rPr lang="sk-SK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výkonnou </a:t>
            </a:r>
            <a:r>
              <a:rPr lang="sk-SK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sk-SK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soudní</a:t>
            </a:r>
            <a:r>
              <a:rPr lang="sk-SK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3200" dirty="0"/>
              <a:t>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Panovník 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není 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omezen ústavou nebo parlamentem</a:t>
            </a:r>
            <a:endParaRPr lang="sk-SK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k-SK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sk-SK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onstituční</a:t>
            </a:r>
            <a:r>
              <a:rPr lang="sk-SK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(parlamentní) monarchie </a:t>
            </a:r>
            <a:r>
              <a:rPr lang="sk-SK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</a:t>
            </a:r>
            <a:r>
              <a:rPr lang="sk-SK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omezení</a:t>
            </a:r>
            <a:r>
              <a:rPr lang="sk-SK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moci </a:t>
            </a:r>
            <a:r>
              <a:rPr lang="sk-SK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monarchy</a:t>
            </a:r>
            <a:r>
              <a:rPr lang="sk-SK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ústavou. </a:t>
            </a:r>
            <a:r>
              <a:rPr lang="sk-SK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Státní</a:t>
            </a:r>
            <a:r>
              <a:rPr lang="sk-SK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moc, </a:t>
            </a:r>
            <a:r>
              <a:rPr lang="sk-SK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rozdělena</a:t>
            </a:r>
            <a:r>
              <a:rPr lang="sk-SK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na </a:t>
            </a:r>
            <a:r>
              <a:rPr lang="sk-SK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moc </a:t>
            </a:r>
            <a:r>
              <a:rPr lang="sk-SK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zákonodárná</a:t>
            </a:r>
            <a:r>
              <a:rPr lang="sk-SK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k-SK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která</a:t>
            </a:r>
            <a:r>
              <a:rPr lang="sk-SK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sk-SK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rozdělena</a:t>
            </a:r>
            <a:r>
              <a:rPr lang="sk-SK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mezi</a:t>
            </a:r>
            <a:r>
              <a:rPr lang="sk-SK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panovníka a parlament. </a:t>
            </a:r>
            <a:r>
              <a:rPr lang="sk-SK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Dochází</a:t>
            </a:r>
            <a:r>
              <a:rPr lang="sk-SK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také k postupnému </a:t>
            </a:r>
            <a:r>
              <a:rPr lang="sk-SK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oddělení</a:t>
            </a:r>
            <a:r>
              <a:rPr lang="sk-SK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moci </a:t>
            </a:r>
            <a:r>
              <a:rPr lang="sk-SK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soudní</a:t>
            </a:r>
            <a:r>
              <a:rPr lang="sk-SK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od moci </a:t>
            </a:r>
            <a:r>
              <a:rPr lang="sk-SK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zákonodárné</a:t>
            </a:r>
            <a:r>
              <a:rPr lang="sk-SK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výkonné</a:t>
            </a:r>
            <a:r>
              <a:rPr lang="sk-SK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621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34886" y="624110"/>
            <a:ext cx="10657113" cy="1280890"/>
          </a:xfrm>
        </p:spPr>
        <p:txBody>
          <a:bodyPr/>
          <a:lstStyle/>
          <a:p>
            <a:r>
              <a:rPr lang="cs-CZ" dirty="0" smtClean="0"/>
              <a:t>Republika     parlamentní, polo prezidentská, prezidentská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08315" y="1905000"/>
            <a:ext cx="10983684" cy="4953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Republika  - věc veřejná, stát.</a:t>
            </a:r>
          </a:p>
          <a:p>
            <a:pPr marL="0" indent="0">
              <a:buNone/>
            </a:pPr>
            <a:r>
              <a:rPr lang="cs-C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Hlava státu je prezident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volen přímo (občany) nepřímo (Parlamentem</a:t>
            </a:r>
          </a:p>
          <a:p>
            <a:pPr marL="0" indent="0">
              <a:buNone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forma byla omezena volebním právem,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vztahovalo se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vyšší vrstvy obyvatelstva (šlechtu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příp.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bylo volební právo udělováno všem občanům republiky (mezi občany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počítala jen část svobodných mužů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>
              <a:buNone/>
            </a:pP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 19. století došlo postupně k vytvoření republik ve většině států</a:t>
            </a:r>
            <a:endParaRPr lang="cs-CZ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61578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30829" y="0"/>
            <a:ext cx="9773783" cy="1905000"/>
          </a:xfrm>
        </p:spPr>
        <p:txBody>
          <a:bodyPr/>
          <a:lstStyle/>
          <a:p>
            <a:r>
              <a:rPr lang="cs-CZ" dirty="0"/>
              <a:t>Republika     parlamentní, polo prezidentská, prezidentská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92086" y="1240971"/>
            <a:ext cx="9512526" cy="56170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Parlamentní republika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vláda je odpovědna parlamentu  (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např. Česká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republika)</a:t>
            </a:r>
          </a:p>
          <a:p>
            <a:pPr marL="0" indent="0">
              <a:buNone/>
            </a:pP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Polo prezidentská republika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vláda je odpovědna parlamentu, </a:t>
            </a:r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prezident není hlavou státu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volen přímo, má významné pravomoci   (např. Francie)</a:t>
            </a:r>
          </a:p>
          <a:p>
            <a:pPr marL="0" indent="0">
              <a:buNone/>
            </a:pPr>
            <a:endParaRPr lang="cs-CZ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Prezidentská republika -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vláda je oddělena od parlamentu, hlava státu je současně hlavou vlády, prezident je volen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přímo ( např. Spojené státy americké)</a:t>
            </a: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55295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Státní zřízení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63516" y="1323474"/>
            <a:ext cx="8641096" cy="55345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organizace</a:t>
            </a:r>
            <a:r>
              <a:rPr lang="sk-SK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státní</a:t>
            </a:r>
            <a:r>
              <a:rPr lang="sk-SK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moci na </a:t>
            </a:r>
            <a:r>
              <a:rPr lang="sk-SK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základě</a:t>
            </a:r>
            <a:r>
              <a:rPr lang="sk-SK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územního</a:t>
            </a:r>
            <a:r>
              <a:rPr lang="sk-SK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principu</a:t>
            </a:r>
            <a:r>
              <a:rPr lang="sk-SK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sk-SK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k-SK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stát</a:t>
            </a:r>
            <a:r>
              <a:rPr lang="sk-SK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sk-SK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ústavní právo,</a:t>
            </a:r>
          </a:p>
          <a:p>
            <a:pPr marL="0" indent="0">
              <a:buNone/>
            </a:pPr>
            <a:r>
              <a:rPr lang="sk-SK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státní</a:t>
            </a:r>
            <a:r>
              <a:rPr lang="sk-SK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občanství</a:t>
            </a:r>
            <a:r>
              <a:rPr lang="sk-SK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sk-SK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státní</a:t>
            </a:r>
            <a:r>
              <a:rPr lang="sk-SK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orgány,  </a:t>
            </a:r>
          </a:p>
          <a:p>
            <a:pPr marL="0" indent="0">
              <a:buNone/>
            </a:pPr>
            <a:r>
              <a:rPr lang="sk-SK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státní</a:t>
            </a:r>
            <a:r>
              <a:rPr lang="sk-SK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území, </a:t>
            </a:r>
          </a:p>
          <a:p>
            <a:pPr marL="0" indent="0">
              <a:buNone/>
            </a:pPr>
            <a:r>
              <a:rPr lang="sk-SK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státní</a:t>
            </a:r>
            <a:r>
              <a:rPr lang="sk-SK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symboly</a:t>
            </a:r>
            <a:endParaRPr lang="cs-CZ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97288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státního zřízení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436913"/>
            <a:ext cx="8915400" cy="4931229"/>
          </a:xfrm>
        </p:spPr>
        <p:txBody>
          <a:bodyPr/>
          <a:lstStyle/>
          <a:p>
            <a:pPr marL="0" indent="0">
              <a:buNone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druh politického systému a formu vlády,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která    v konkrétním státu existuje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Typy podle: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úrovně demokratičnosti vlády (zřízení) 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formy vlády 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členění států na unitární a složené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úrovně decentralizace samosprávy</a:t>
            </a:r>
            <a:endParaRPr lang="cs-CZ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5099695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283</TotalTime>
  <Words>749</Words>
  <Application>Microsoft Office PowerPoint</Application>
  <PresentationFormat>Širokoúhlá obrazovka</PresentationFormat>
  <Paragraphs>81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Century Gothic</vt:lpstr>
      <vt:lpstr>Times New Roman</vt:lpstr>
      <vt:lpstr>Wingdings 3</vt:lpstr>
      <vt:lpstr>Stébla</vt:lpstr>
      <vt:lpstr>Veřejná správa ve vybraných státech   Evropské unie</vt:lpstr>
      <vt:lpstr>Forma vlády ve vybraných státech EU</vt:lpstr>
      <vt:lpstr>Klasifikace ze dvou pohledů</vt:lpstr>
      <vt:lpstr>Monarchie          absolutní    konstituční </vt:lpstr>
      <vt:lpstr>Monarchie,     absolutní, konstituční </vt:lpstr>
      <vt:lpstr>Republika     parlamentní, polo prezidentská, prezidentská</vt:lpstr>
      <vt:lpstr>Republika     parlamentní, polo prezidentská, prezidentská</vt:lpstr>
      <vt:lpstr>Státní zřízení</vt:lpstr>
      <vt:lpstr>Typy státního zřízení</vt:lpstr>
      <vt:lpstr>Prezentace aplikace PowerPoint</vt:lpstr>
      <vt:lpstr>Prezentace aplikace PowerPoint</vt:lpstr>
      <vt:lpstr>K ad.2</vt:lpstr>
      <vt:lpstr>Prezentace aplikace PowerPoint</vt:lpstr>
      <vt:lpstr>Prezentace aplikace PowerPoint</vt:lpstr>
      <vt:lpstr>K ad 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Veřejná správa ve vybraných státech Evropské unie</dc:title>
  <dc:creator>sci0001</dc:creator>
  <cp:lastModifiedBy>sci0001</cp:lastModifiedBy>
  <cp:revision>20</cp:revision>
  <dcterms:created xsi:type="dcterms:W3CDTF">2025-02-17T06:31:29Z</dcterms:created>
  <dcterms:modified xsi:type="dcterms:W3CDTF">2025-02-17T11:15:13Z</dcterms:modified>
</cp:coreProperties>
</file>