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81" r:id="rId3"/>
    <p:sldId id="280" r:id="rId4"/>
    <p:sldId id="262" r:id="rId5"/>
    <p:sldId id="264" r:id="rId6"/>
    <p:sldId id="257" r:id="rId7"/>
    <p:sldId id="266" r:id="rId8"/>
    <p:sldId id="258" r:id="rId9"/>
    <p:sldId id="269" r:id="rId10"/>
    <p:sldId id="259" r:id="rId11"/>
    <p:sldId id="271" r:id="rId12"/>
    <p:sldId id="260" r:id="rId13"/>
    <p:sldId id="273" r:id="rId14"/>
    <p:sldId id="274" r:id="rId15"/>
    <p:sldId id="261" r:id="rId16"/>
    <p:sldId id="277" r:id="rId17"/>
    <p:sldId id="275" r:id="rId18"/>
    <p:sldId id="279" r:id="rId19"/>
    <p:sldId id="276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8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FE1E88-B100-4749-8ADF-93ABEAE786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68BE770-6AE2-478E-98DD-28535CD59E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B6634A-8E10-4C4B-A78E-209362D5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61D2-1B98-4FDB-B94E-69259FE767CF}" type="datetimeFigureOut">
              <a:rPr lang="cs-CZ" smtClean="0"/>
              <a:t>14.02.2026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DEA159D-3CE9-4D19-8020-FC54B3D00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8CA726-6D1C-41A5-8EAC-B8BFE528A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CE1A-244F-4A3E-9A87-F09A21C7D6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3599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05B662-2D83-43E7-B801-F73C34BEE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2872678-B22C-4274-AEB5-53CF06849E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D00AFB8-FF99-4526-96D0-28CAF6DF3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61D2-1B98-4FDB-B94E-69259FE767CF}" type="datetimeFigureOut">
              <a:rPr lang="cs-CZ" smtClean="0"/>
              <a:t>14.02.2026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FD79E15-14CB-4104-8AF2-75BA1AACE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CBEA98E-DD05-4EB5-B9DA-FC3726004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CE1A-244F-4A3E-9A87-F09A21C7D6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3766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66269D1-EA89-47B2-B43B-48844AD196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C20FC9C-4B20-401C-956E-65B9A70138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26DBF9-2E0C-4E12-BED4-A1490F728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61D2-1B98-4FDB-B94E-69259FE767CF}" type="datetimeFigureOut">
              <a:rPr lang="cs-CZ" smtClean="0"/>
              <a:t>14.02.2026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F1F42AA-5C8A-41A6-9F3D-ECC6E1709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900F316-84A5-4F87-83E8-D5A3403E3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CE1A-244F-4A3E-9A87-F09A21C7D6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9921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733095-5E27-4691-BF70-7550AEE29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B57080-FAB5-4E80-A024-844A63C45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5591BCD-AA69-4D5B-9748-4EA5B1A74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61D2-1B98-4FDB-B94E-69259FE767CF}" type="datetimeFigureOut">
              <a:rPr lang="cs-CZ" smtClean="0"/>
              <a:t>14.02.2026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6CC743E-5B66-4C7B-B43C-E27E6BABB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ACC9429-F9B5-45AA-ABD1-A646E3DAA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CE1A-244F-4A3E-9A87-F09A21C7D6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1340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529801-A39A-4D23-BB33-D31D3CCDE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442D32-63DE-4A30-8A5E-C6465AA205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AFC4EE-2414-4508-8311-02E091188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61D2-1B98-4FDB-B94E-69259FE767CF}" type="datetimeFigureOut">
              <a:rPr lang="cs-CZ" smtClean="0"/>
              <a:t>14.02.2026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84A12EF-BFCC-483F-8C4C-D405F3F34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23CE279-BD27-47F8-B201-F28D55E31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CE1A-244F-4A3E-9A87-F09A21C7D6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3179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BC1373-DCB7-4266-97EF-F0026E817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1A2645-E002-491D-AFAB-AAF6DC1221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8F7170D-51DF-4358-AA97-82D94729F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90F3416-7812-4C9C-BB2B-C1D2AB78B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61D2-1B98-4FDB-B94E-69259FE767CF}" type="datetimeFigureOut">
              <a:rPr lang="cs-CZ" smtClean="0"/>
              <a:t>14.02.2026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FAA4171-C49E-4F7D-8A65-0821D381D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596FCA4-1764-4004-B7A5-040927475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CE1A-244F-4A3E-9A87-F09A21C7D6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149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4FE518-2C98-4FE1-A2FA-65D587A29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5C183A2-9E19-4D5A-BC07-8AB9E5B99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9EB6F38-21D4-4583-BC3E-9FE0480304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29CE6E1-F716-48C9-B5B4-4FE6557CDF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A86A876-8717-41BA-B51D-9A95C38CAF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06E2473-3ADE-4447-9566-71941513E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61D2-1B98-4FDB-B94E-69259FE767CF}" type="datetimeFigureOut">
              <a:rPr lang="cs-CZ" smtClean="0"/>
              <a:t>14.02.2026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68D3999-AA59-4BA8-8668-8F6084B82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3893BD5-81EA-4768-87C6-174C9CB72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CE1A-244F-4A3E-9A87-F09A21C7D6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6534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926B53-7C3D-44F0-A5D4-E48BAE572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B2EA91F-89F9-4248-941B-ACA34CEB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61D2-1B98-4FDB-B94E-69259FE767CF}" type="datetimeFigureOut">
              <a:rPr lang="cs-CZ" smtClean="0"/>
              <a:t>14.02.2026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689505A-3074-4E4F-BCF2-99F754F50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703734-A2E3-4738-A726-B600C8805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CE1A-244F-4A3E-9A87-F09A21C7D6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6205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10807B4-BBFA-4428-89A0-C67579185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61D2-1B98-4FDB-B94E-69259FE767CF}" type="datetimeFigureOut">
              <a:rPr lang="cs-CZ" smtClean="0"/>
              <a:t>14.02.2026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D927ADF-2EAC-4CF8-B28E-3378D766F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5B91FEC-43A0-4151-8A13-1B4A763A3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CE1A-244F-4A3E-9A87-F09A21C7D6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3285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D694EC-36C3-4B10-9482-C8E949109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D7C668-5BA2-4F39-8DAC-4247B896E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4275001-4AC0-46E1-9A73-C7AC5837B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AFFD83C-7CC6-4B2B-9B78-0500780F1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61D2-1B98-4FDB-B94E-69259FE767CF}" type="datetimeFigureOut">
              <a:rPr lang="cs-CZ" smtClean="0"/>
              <a:t>14.02.2026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951677C-7231-4988-982F-0F9198F07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9E3D4B-373A-49E4-A401-7D80F00D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CE1A-244F-4A3E-9A87-F09A21C7D6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143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1C2953-4ADC-4D2B-B905-55BF90127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4CBF6BD-DF05-400A-9AE0-7F6EDD7CB8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00881D8-A47D-42B9-8166-CCD7CADD67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027BDB3-09ED-4C4F-87DB-327AC0428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761D2-1B98-4FDB-B94E-69259FE767CF}" type="datetimeFigureOut">
              <a:rPr lang="cs-CZ" smtClean="0"/>
              <a:t>14.02.2026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9A9A533-A24A-4241-9F74-55B6AD7A4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2E4FA23-0CE4-484A-B20A-8A07F2BD1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DCE1A-244F-4A3E-9A87-F09A21C7D6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7636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10D00A5-9A3D-4BB0-BFF7-F8E98BC13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81B50D3-E448-4B53-94B8-35A5FA35B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9899727-8D5D-47F9-8633-D287F07125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761D2-1B98-4FDB-B94E-69259FE767CF}" type="datetimeFigureOut">
              <a:rPr lang="cs-CZ" smtClean="0"/>
              <a:t>14.02.2026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704D15-1A09-4732-9C84-A75CFDB4FD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E4A9D2A-D5FF-4A4C-AB21-44AD9C412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DCE1A-244F-4A3E-9A87-F09A21C7D6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7707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48787" y="574766"/>
            <a:ext cx="10937966" cy="33528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POHLED NA RODINU V PRŮBĚHU STOLETÍ </a:t>
            </a:r>
            <a:br>
              <a:rPr lang="cs-CZ" b="1" dirty="0"/>
            </a:br>
            <a:br>
              <a:rPr lang="cs-CZ" dirty="0"/>
            </a:br>
            <a:endParaRPr lang="cs-CZ" sz="6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300549" y="5347063"/>
            <a:ext cx="8482147" cy="1210490"/>
          </a:xfrm>
        </p:spPr>
        <p:txBody>
          <a:bodyPr/>
          <a:lstStyle/>
          <a:p>
            <a:pPr algn="ctr"/>
            <a:endParaRPr lang="cs-CZ" b="1" dirty="0">
              <a:solidFill>
                <a:srgbClr val="FF0000"/>
              </a:solidFill>
            </a:endParaRPr>
          </a:p>
          <a:p>
            <a:pPr algn="ctr"/>
            <a:r>
              <a:rPr lang="cs-CZ" b="1" dirty="0">
                <a:solidFill>
                  <a:srgbClr val="FF0000"/>
                </a:solidFill>
              </a:rPr>
              <a:t>Doc. PhDr. PaedDr. Kamil Janiš, CSc.</a:t>
            </a:r>
          </a:p>
        </p:txBody>
      </p:sp>
    </p:spTree>
    <p:extLst>
      <p:ext uri="{BB962C8B-B14F-4D97-AF65-F5344CB8AC3E}">
        <p14:creationId xmlns:p14="http://schemas.microsoft.com/office/powerpoint/2010/main" val="3288633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44731" y="444137"/>
            <a:ext cx="10937966" cy="1193074"/>
          </a:xfrm>
        </p:spPr>
        <p:txBody>
          <a:bodyPr>
            <a:normAutofit/>
          </a:bodyPr>
          <a:lstStyle/>
          <a:p>
            <a:r>
              <a:rPr lang="cs-CZ" b="1" dirty="0"/>
              <a:t>Generace X </a:t>
            </a:r>
            <a:r>
              <a:rPr lang="cs-CZ" dirty="0"/>
              <a:t>(1965-1980)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246811" y="1863634"/>
            <a:ext cx="9535885" cy="4693920"/>
          </a:xfrm>
        </p:spPr>
        <p:txBody>
          <a:bodyPr/>
          <a:lstStyle/>
          <a:p>
            <a:pPr algn="l"/>
            <a:r>
              <a:rPr lang="cs-CZ" sz="2400" b="1" dirty="0"/>
              <a:t>Obecná charakteristika: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ze systému hodnot postupně vypadává hodnota rodina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postupně se zvyšuje věk pro vstup do manželství a narození prvního dítěte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získávání předmanželských sexuálních zkušeností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vysoká zaměstnanost žen – negativní dopady (na rodinu, výchovu)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„injekce“ ze strany státu na zvyšování počtu dětí</a:t>
            </a:r>
          </a:p>
          <a:p>
            <a:pPr marL="342900" indent="-342900" algn="l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6608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44731" y="444137"/>
            <a:ext cx="10937966" cy="1193074"/>
          </a:xfrm>
        </p:spPr>
        <p:txBody>
          <a:bodyPr>
            <a:normAutofit/>
          </a:bodyPr>
          <a:lstStyle/>
          <a:p>
            <a:r>
              <a:rPr lang="cs-CZ" b="1" dirty="0"/>
              <a:t>Generace X </a:t>
            </a:r>
            <a:r>
              <a:rPr lang="cs-CZ" dirty="0"/>
              <a:t>(1965-1980)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38400" y="2063930"/>
            <a:ext cx="9344296" cy="4493623"/>
          </a:xfrm>
        </p:spPr>
        <p:txBody>
          <a:bodyPr>
            <a:normAutofit/>
          </a:bodyPr>
          <a:lstStyle/>
          <a:p>
            <a:pPr algn="l"/>
            <a:r>
              <a:rPr lang="cs-CZ" sz="2400" b="1" dirty="0"/>
              <a:t>Charakteristika: (rod)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předmanželský pohlavní styk – naprosto tolerovaná norma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nárůst svobodných matek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nechtěné těhotenství – ponižující interrupční komise (od 50. let až do roku 1986)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antikoncepce (DANA – prim. Šráček)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porno – iluzorní představa o sexuálním životě v partnerství</a:t>
            </a:r>
          </a:p>
          <a:p>
            <a:pPr marL="342900" indent="-342900" algn="l">
              <a:buFontTx/>
              <a:buChar char="-"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923304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44731" y="444137"/>
            <a:ext cx="10937966" cy="1193074"/>
          </a:xfrm>
        </p:spPr>
        <p:txBody>
          <a:bodyPr>
            <a:normAutofit/>
          </a:bodyPr>
          <a:lstStyle/>
          <a:p>
            <a:r>
              <a:rPr lang="cs-CZ" b="1" dirty="0"/>
              <a:t>Generace Y </a:t>
            </a:r>
            <a:r>
              <a:rPr lang="cs-CZ" dirty="0"/>
              <a:t>(1981 – 1999)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342606" y="1863634"/>
            <a:ext cx="9440090" cy="4693920"/>
          </a:xfrm>
        </p:spPr>
        <p:txBody>
          <a:bodyPr/>
          <a:lstStyle/>
          <a:p>
            <a:pPr algn="ctr"/>
            <a:r>
              <a:rPr lang="cs-CZ" sz="2400" dirty="0"/>
              <a:t>„</a:t>
            </a:r>
            <a:r>
              <a:rPr lang="cs-CZ" sz="2400" dirty="0" err="1"/>
              <a:t>mileniálové</a:t>
            </a:r>
            <a:r>
              <a:rPr lang="cs-CZ" sz="2400" dirty="0"/>
              <a:t>“</a:t>
            </a:r>
          </a:p>
          <a:p>
            <a:pPr algn="l"/>
            <a:r>
              <a:rPr lang="cs-CZ" sz="2400" b="1" dirty="0"/>
              <a:t>Obecná charakteristika: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generace vyrůstající v IT prostředí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navenek působí arogantně, nemají zodpovědnost, velké ambice, umí anglicky, málo samostatnosti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„</a:t>
            </a:r>
            <a:r>
              <a:rPr lang="cs-CZ" sz="2400" b="1" dirty="0" err="1"/>
              <a:t>mamahotel</a:t>
            </a:r>
            <a:r>
              <a:rPr lang="cs-CZ" sz="2400" b="1" dirty="0"/>
              <a:t>“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rychlý životní styl – snem je cestovat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trvalá rodina a dítě není primární hodnota 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velké finanční nároky (neomezení finanční příjem)</a:t>
            </a:r>
          </a:p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4859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44731" y="444137"/>
            <a:ext cx="10937966" cy="1193074"/>
          </a:xfrm>
        </p:spPr>
        <p:txBody>
          <a:bodyPr>
            <a:normAutofit/>
          </a:bodyPr>
          <a:lstStyle/>
          <a:p>
            <a:r>
              <a:rPr lang="cs-CZ" b="1" dirty="0"/>
              <a:t>Generace Y </a:t>
            </a:r>
            <a:r>
              <a:rPr lang="cs-CZ" dirty="0"/>
              <a:t>(1981 – 1999)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64526" y="2063930"/>
            <a:ext cx="9318170" cy="4493623"/>
          </a:xfrm>
        </p:spPr>
        <p:txBody>
          <a:bodyPr>
            <a:normAutofit lnSpcReduction="10000"/>
          </a:bodyPr>
          <a:lstStyle/>
          <a:p>
            <a:pPr algn="l"/>
            <a:r>
              <a:rPr lang="cs-CZ" sz="2400" b="1" dirty="0"/>
              <a:t>Obecná charakteristika: 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tolerance k sexuálním menšinám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registrované partnerství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30 % dětí se rodí mimo manželství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výrazný pokles interrupcí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seznámení pomoci IT (svatba na první pohled, farmář hledá ženu, seznamovací portály atd.)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volnější sexuální nezávaznost (bez bariérové antikoncepce) – HIV, AIDS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sexuální turistika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kamarád s výhodou – viz</a:t>
            </a:r>
          </a:p>
          <a:p>
            <a:pPr marL="342900" indent="-342900" algn="l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1531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44731" y="444137"/>
            <a:ext cx="10937966" cy="1193074"/>
          </a:xfrm>
        </p:spPr>
        <p:txBody>
          <a:bodyPr>
            <a:normAutofit/>
          </a:bodyPr>
          <a:lstStyle/>
          <a:p>
            <a:r>
              <a:rPr lang="cs-CZ" b="1" dirty="0"/>
              <a:t>Generace Y </a:t>
            </a:r>
            <a:r>
              <a:rPr lang="cs-CZ" dirty="0"/>
              <a:t>(1981 – 1999)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351314" y="1863634"/>
            <a:ext cx="9431382" cy="4693920"/>
          </a:xfrm>
        </p:spPr>
        <p:txBody>
          <a:bodyPr/>
          <a:lstStyle/>
          <a:p>
            <a:pPr algn="l"/>
            <a:r>
              <a:rPr lang="cs-CZ" sz="2400" b="1" dirty="0"/>
              <a:t>Kamarád s výhodou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muž, s kterým lze zažít ten nejlepší sex. </a:t>
            </a:r>
          </a:p>
          <a:p>
            <a:r>
              <a:rPr lang="cs-CZ" sz="2400" b="1" dirty="0"/>
              <a:t>				K jistým znakům patří: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především dobrá znalost jeho vlastností atd.,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pocit bezpečnosti v jeho blízkosti, a to včetně sexu,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mnohem lépe pochopí sexuální tužby, přání a pocity,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vztah lze libovolně v každém okamžiku ukončit,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nespadá sem žárlivost na </a:t>
            </a:r>
            <a:r>
              <a:rPr lang="cs-CZ" sz="2400" b="1"/>
              <a:t>případného nového partnera</a:t>
            </a:r>
            <a:r>
              <a:rPr lang="cs-CZ" sz="2400" b="1" dirty="0"/>
              <a:t>.</a:t>
            </a:r>
          </a:p>
          <a:p>
            <a:pPr algn="l"/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797297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44731" y="444137"/>
            <a:ext cx="10937966" cy="1193074"/>
          </a:xfrm>
        </p:spPr>
        <p:txBody>
          <a:bodyPr>
            <a:normAutofit/>
          </a:bodyPr>
          <a:lstStyle/>
          <a:p>
            <a:r>
              <a:rPr lang="cs-CZ" b="1" dirty="0"/>
              <a:t>Generace Z </a:t>
            </a:r>
            <a:r>
              <a:rPr lang="cs-CZ" dirty="0"/>
              <a:t>(2000 – 2015)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24594" y="1863634"/>
            <a:ext cx="9858102" cy="4693920"/>
          </a:xfrm>
        </p:spPr>
        <p:txBody>
          <a:bodyPr>
            <a:normAutofit/>
          </a:bodyPr>
          <a:lstStyle/>
          <a:p>
            <a:pPr algn="l"/>
            <a:r>
              <a:rPr lang="cs-CZ" sz="2800" b="1" dirty="0"/>
              <a:t>Obecná charakteristika:</a:t>
            </a:r>
          </a:p>
          <a:p>
            <a:pPr marL="342900" indent="-342900" algn="l">
              <a:buFontTx/>
              <a:buChar char="-"/>
            </a:pPr>
            <a:r>
              <a:rPr lang="cs-CZ" sz="2800" b="1" dirty="0"/>
              <a:t>komunikace výhradně IT prostředí</a:t>
            </a:r>
          </a:p>
          <a:p>
            <a:pPr marL="342900" indent="-342900" algn="l">
              <a:buFontTx/>
              <a:buChar char="-"/>
            </a:pPr>
            <a:r>
              <a:rPr lang="cs-CZ" sz="2800" b="1" dirty="0"/>
              <a:t>pokles zájmu o pohybové aktivity</a:t>
            </a:r>
          </a:p>
          <a:p>
            <a:pPr marL="342900" indent="-342900" algn="l">
              <a:buFontTx/>
              <a:buChar char="-"/>
            </a:pPr>
            <a:r>
              <a:rPr lang="cs-CZ" sz="2800" b="1" dirty="0"/>
              <a:t>kladnější vztah k tzv. lehkým drogám, alkoholu, nikotinu</a:t>
            </a:r>
          </a:p>
          <a:p>
            <a:pPr marL="342900" indent="-342900" algn="l">
              <a:buFontTx/>
              <a:buChar char="-"/>
            </a:pPr>
            <a:r>
              <a:rPr lang="cs-CZ" sz="2800" b="1" dirty="0"/>
              <a:t>dospívání (puberta) mnohem dříve než u předchozích generací</a:t>
            </a:r>
          </a:p>
          <a:p>
            <a:pPr marL="342900" indent="-342900" algn="l">
              <a:buFontTx/>
              <a:buChar char="-"/>
            </a:pPr>
            <a:r>
              <a:rPr lang="cs-CZ" sz="2800" b="1" dirty="0"/>
              <a:t>rodiny jsou rekonstruované (rodiče nejsou přímo biologickými rodiči) obdobně sourozenci</a:t>
            </a:r>
          </a:p>
        </p:txBody>
      </p:sp>
    </p:spTree>
    <p:extLst>
      <p:ext uri="{BB962C8B-B14F-4D97-AF65-F5344CB8AC3E}">
        <p14:creationId xmlns:p14="http://schemas.microsoft.com/office/powerpoint/2010/main" val="3491292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44731" y="444137"/>
            <a:ext cx="10937966" cy="1193074"/>
          </a:xfrm>
        </p:spPr>
        <p:txBody>
          <a:bodyPr>
            <a:normAutofit/>
          </a:bodyPr>
          <a:lstStyle/>
          <a:p>
            <a:r>
              <a:rPr lang="cs-CZ" b="1" dirty="0"/>
              <a:t>Generace Z </a:t>
            </a:r>
            <a:r>
              <a:rPr lang="cs-CZ" dirty="0"/>
              <a:t>(2000 – 2015)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055223" y="1863634"/>
            <a:ext cx="9727473" cy="4693920"/>
          </a:xfrm>
        </p:spPr>
        <p:txBody>
          <a:bodyPr>
            <a:normAutofit/>
          </a:bodyPr>
          <a:lstStyle/>
          <a:p>
            <a:pPr algn="l"/>
            <a:r>
              <a:rPr lang="cs-CZ" sz="2400" b="1" dirty="0"/>
              <a:t>Charakteristika: (rod)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všechny informace si snadnou dohledají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negativní postoj ke vzdělávání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mnohem dříve si začínají uvědomovat svou sexuální identitu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podmínkou mít dítě není stabilní rodina, ale vztah</a:t>
            </a:r>
          </a:p>
        </p:txBody>
      </p:sp>
    </p:spTree>
    <p:extLst>
      <p:ext uri="{BB962C8B-B14F-4D97-AF65-F5344CB8AC3E}">
        <p14:creationId xmlns:p14="http://schemas.microsoft.com/office/powerpoint/2010/main" val="4152595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44731" y="444137"/>
            <a:ext cx="10937966" cy="1193074"/>
          </a:xfrm>
        </p:spPr>
        <p:txBody>
          <a:bodyPr>
            <a:normAutofit/>
          </a:bodyPr>
          <a:lstStyle/>
          <a:p>
            <a:r>
              <a:rPr lang="cs-CZ" b="1" dirty="0"/>
              <a:t>Generace Alfa </a:t>
            </a:r>
            <a:r>
              <a:rPr lang="cs-CZ" dirty="0"/>
              <a:t>(2015)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73234" y="1863634"/>
            <a:ext cx="9309462" cy="4693920"/>
          </a:xfrm>
        </p:spPr>
        <p:txBody>
          <a:bodyPr>
            <a:normAutofit/>
          </a:bodyPr>
          <a:lstStyle/>
          <a:p>
            <a:pPr algn="l"/>
            <a:r>
              <a:rPr lang="cs-CZ" sz="2400" b="1" dirty="0"/>
              <a:t>Charakteristika: (ASI) dnes 10 let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děti se budou rodit věkově starším rodičům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závislost na IT téměř po 24 hodin denně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práci nepovažují za bezpodmínečnou podmínku k získání peněz 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sex bude na bázi digitalizace, nebude primárně v popředí zájmu</a:t>
            </a:r>
          </a:p>
        </p:txBody>
      </p:sp>
    </p:spTree>
    <p:extLst>
      <p:ext uri="{BB962C8B-B14F-4D97-AF65-F5344CB8AC3E}">
        <p14:creationId xmlns:p14="http://schemas.microsoft.com/office/powerpoint/2010/main" val="67895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44731" y="444137"/>
            <a:ext cx="10937966" cy="1193074"/>
          </a:xfrm>
        </p:spPr>
        <p:txBody>
          <a:bodyPr>
            <a:normAutofit/>
          </a:bodyPr>
          <a:lstStyle/>
          <a:p>
            <a:r>
              <a:rPr lang="cs-CZ" b="1" dirty="0"/>
              <a:t>Generace Alfa </a:t>
            </a:r>
            <a:r>
              <a:rPr lang="cs-CZ" dirty="0"/>
              <a:t>(2015 </a:t>
            </a:r>
            <a:r>
              <a:rPr lang="cs-CZ"/>
              <a:t>- trvá)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17599" y="1863634"/>
            <a:ext cx="10937965" cy="4693920"/>
          </a:xfrm>
        </p:spPr>
        <p:txBody>
          <a:bodyPr>
            <a:normAutofit/>
          </a:bodyPr>
          <a:lstStyle/>
          <a:p>
            <a:pPr algn="l"/>
            <a:r>
              <a:rPr lang="cs-CZ" sz="2400" b="1" dirty="0"/>
              <a:t>Charakteristika: (rod)  </a:t>
            </a:r>
          </a:p>
          <a:p>
            <a:pPr algn="l"/>
            <a:r>
              <a:rPr lang="cs-CZ" b="1" dirty="0"/>
              <a:t>				</a:t>
            </a:r>
            <a:r>
              <a:rPr lang="cs-CZ" b="1" dirty="0">
                <a:solidFill>
                  <a:srgbClr val="FF0000"/>
                </a:solidFill>
              </a:rPr>
              <a:t>ASI</a:t>
            </a:r>
            <a:endParaRPr lang="cs-CZ" sz="2400" b="1" dirty="0">
              <a:solidFill>
                <a:srgbClr val="FF0000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cs-CZ" sz="2400" b="1" dirty="0"/>
              <a:t>k osobnímu </a:t>
            </a:r>
            <a:r>
              <a:rPr lang="cs-CZ" sz="2400" b="1"/>
              <a:t>uspokojení postačí </a:t>
            </a:r>
            <a:r>
              <a:rPr lang="cs-CZ" sz="2400" b="1" dirty="0"/>
              <a:t>vzrušující aktivita v IT prostředí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není čas na seznamování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poroste neplodnost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Více se rozšíří sexuální náhradní prostředky 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když sex, tak kvalitní a ihned (podpůrné látky)</a:t>
            </a:r>
          </a:p>
        </p:txBody>
      </p:sp>
    </p:spTree>
    <p:extLst>
      <p:ext uri="{BB962C8B-B14F-4D97-AF65-F5344CB8AC3E}">
        <p14:creationId xmlns:p14="http://schemas.microsoft.com/office/powerpoint/2010/main" val="9867089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44731" y="444137"/>
            <a:ext cx="10937966" cy="1193074"/>
          </a:xfrm>
        </p:spPr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86446" y="2142310"/>
            <a:ext cx="9196250" cy="4415244"/>
          </a:xfrm>
        </p:spPr>
        <p:txBody>
          <a:bodyPr/>
          <a:lstStyle/>
          <a:p>
            <a:endParaRPr lang="cs-CZ" b="1" dirty="0"/>
          </a:p>
          <a:p>
            <a:r>
              <a:rPr lang="cs-CZ" sz="2400" b="1" dirty="0"/>
              <a:t>Zkrátka uvidíme. Jedná se o kolbiště rozličných generací názorů, přístupů a zkušeností.</a:t>
            </a:r>
          </a:p>
          <a:p>
            <a:endParaRPr lang="cs-CZ" sz="2400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r>
              <a:rPr lang="cs-CZ" b="1" dirty="0"/>
              <a:t>					</a:t>
            </a:r>
          </a:p>
        </p:txBody>
      </p:sp>
    </p:spTree>
    <p:extLst>
      <p:ext uri="{BB962C8B-B14F-4D97-AF65-F5344CB8AC3E}">
        <p14:creationId xmlns:p14="http://schemas.microsoft.com/office/powerpoint/2010/main" val="4059891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97281" y="487680"/>
            <a:ext cx="10407332" cy="1053737"/>
          </a:xfrm>
        </p:spPr>
        <p:txBody>
          <a:bodyPr/>
          <a:lstStyle/>
          <a:p>
            <a:r>
              <a:rPr lang="cs-CZ" b="1" dirty="0" err="1"/>
              <a:t>Chamurabiho</a:t>
            </a:r>
            <a:r>
              <a:rPr lang="cs-CZ" b="1" dirty="0"/>
              <a:t> zákon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66949" y="2116183"/>
            <a:ext cx="10337663" cy="3787480"/>
          </a:xfrm>
        </p:spPr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cs-CZ" sz="2800" dirty="0"/>
              <a:t>zákon umožňoval manželovi mít vedle „</a:t>
            </a:r>
            <a:r>
              <a:rPr lang="cs-CZ" sz="2800" i="1" dirty="0"/>
              <a:t>oficiální</a:t>
            </a:r>
            <a:r>
              <a:rPr lang="cs-CZ" sz="2800" dirty="0"/>
              <a:t>" manželky i několik vedlejších manželek</a:t>
            </a:r>
          </a:p>
          <a:p>
            <a:pPr marL="285750" indent="-285750">
              <a:buFontTx/>
              <a:buChar char="-"/>
            </a:pPr>
            <a:r>
              <a:rPr lang="cs-CZ" sz="2800" dirty="0">
                <a:solidFill>
                  <a:srgbClr val="FF0000"/>
                </a:solidFill>
                <a:ea typeface="Calibri" panose="020F0502020204030204" pitchFamily="34" charset="0"/>
              </a:rPr>
              <a:t>mimomanželský poměr mužů byl trestán jen v tom případě, že se jednalo o poměr s vdanou ženou</a:t>
            </a:r>
          </a:p>
          <a:p>
            <a:pPr marL="285750" indent="-285750">
              <a:buFontTx/>
              <a:buChar char="-"/>
            </a:pPr>
            <a:r>
              <a:rPr lang="cs-CZ" sz="2800" dirty="0">
                <a:solidFill>
                  <a:srgbClr val="FF0000"/>
                </a:solidFill>
                <a:ea typeface="Calibri" panose="020F0502020204030204" pitchFamily="34" charset="0"/>
              </a:rPr>
              <a:t>stejný trest pro oba provinilce</a:t>
            </a:r>
          </a:p>
          <a:p>
            <a:pPr marL="285750" indent="-285750">
              <a:buFontTx/>
              <a:buChar char="-"/>
            </a:pPr>
            <a:endParaRPr lang="cs-CZ" sz="2800" dirty="0"/>
          </a:p>
          <a:p>
            <a:pPr marL="285750" indent="-285750">
              <a:buFontTx/>
              <a:buChar char="-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61541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14697" y="217714"/>
            <a:ext cx="10389915" cy="1053737"/>
          </a:xfrm>
        </p:spPr>
        <p:txBody>
          <a:bodyPr>
            <a:normAutofit/>
          </a:bodyPr>
          <a:lstStyle/>
          <a:p>
            <a:r>
              <a:rPr lang="cs-CZ" b="1" dirty="0"/>
              <a:t>Přehled jednotlivých generací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89213" y="2377439"/>
            <a:ext cx="8915399" cy="3979817"/>
          </a:xfrm>
        </p:spPr>
        <p:txBody>
          <a:bodyPr/>
          <a:lstStyle/>
          <a:p>
            <a:r>
              <a:rPr lang="cs-CZ" sz="2400" b="1" dirty="0">
                <a:solidFill>
                  <a:schemeClr val="tx1"/>
                </a:solidFill>
              </a:rPr>
              <a:t>Ztracená generace (1901 – 1924/25)</a:t>
            </a:r>
          </a:p>
          <a:p>
            <a:r>
              <a:rPr lang="cs-CZ" sz="2400" b="1" dirty="0">
                <a:solidFill>
                  <a:schemeClr val="tx1"/>
                </a:solidFill>
              </a:rPr>
              <a:t>Tichá generace (1925 – 1945)</a:t>
            </a:r>
          </a:p>
          <a:p>
            <a:r>
              <a:rPr lang="cs-CZ" sz="2400" b="1" dirty="0">
                <a:solidFill>
                  <a:schemeClr val="tx1"/>
                </a:solidFill>
              </a:rPr>
              <a:t>Generace BABY BOOMERS (1946 – 1965)</a:t>
            </a:r>
          </a:p>
          <a:p>
            <a:r>
              <a:rPr lang="cs-CZ" sz="2400" b="1" dirty="0">
                <a:solidFill>
                  <a:schemeClr val="tx1"/>
                </a:solidFill>
              </a:rPr>
              <a:t>Generace X (1966 – 1980)</a:t>
            </a:r>
          </a:p>
          <a:p>
            <a:r>
              <a:rPr lang="cs-CZ" sz="2400" b="1" dirty="0">
                <a:solidFill>
                  <a:schemeClr val="tx1"/>
                </a:solidFill>
              </a:rPr>
              <a:t>Generace Y  (1981 – 1999)</a:t>
            </a:r>
          </a:p>
          <a:p>
            <a:r>
              <a:rPr lang="cs-CZ" sz="2400" b="1" dirty="0">
                <a:solidFill>
                  <a:schemeClr val="tx1"/>
                </a:solidFill>
              </a:rPr>
              <a:t>Generace Z (2000 – 2014)</a:t>
            </a:r>
          </a:p>
          <a:p>
            <a:r>
              <a:rPr lang="cs-CZ" sz="2400" b="1" dirty="0">
                <a:solidFill>
                  <a:schemeClr val="tx1"/>
                </a:solidFill>
              </a:rPr>
              <a:t>Generace Alfa (2015 – dosud)</a:t>
            </a:r>
          </a:p>
        </p:txBody>
      </p:sp>
    </p:spTree>
    <p:extLst>
      <p:ext uri="{BB962C8B-B14F-4D97-AF65-F5344CB8AC3E}">
        <p14:creationId xmlns:p14="http://schemas.microsoft.com/office/powerpoint/2010/main" val="1193603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44731" y="444137"/>
            <a:ext cx="10937966" cy="1193074"/>
          </a:xfrm>
        </p:spPr>
        <p:txBody>
          <a:bodyPr>
            <a:normAutofit/>
          </a:bodyPr>
          <a:lstStyle/>
          <a:p>
            <a:r>
              <a:rPr lang="cs-CZ" b="1" dirty="0"/>
              <a:t>Ztracená generace </a:t>
            </a:r>
            <a:r>
              <a:rPr lang="cs-CZ" dirty="0"/>
              <a:t>(1901-1924)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94263" y="1863634"/>
            <a:ext cx="9788433" cy="4693920"/>
          </a:xfrm>
        </p:spPr>
        <p:txBody>
          <a:bodyPr>
            <a:normAutofit/>
          </a:bodyPr>
          <a:lstStyle/>
          <a:p>
            <a:pPr algn="l"/>
            <a:r>
              <a:rPr lang="cs-CZ" sz="2800" b="1" dirty="0"/>
              <a:t>Obecná charakteristika:</a:t>
            </a:r>
          </a:p>
          <a:p>
            <a:pPr marL="342900" indent="-342900" algn="l">
              <a:buFontTx/>
              <a:buChar char="-"/>
            </a:pPr>
            <a:r>
              <a:rPr lang="cs-CZ" sz="2800" b="1" dirty="0"/>
              <a:t>1. světová válka</a:t>
            </a:r>
          </a:p>
          <a:p>
            <a:pPr marL="342900" indent="-342900" algn="l">
              <a:buFontTx/>
              <a:buChar char="-"/>
            </a:pPr>
            <a:r>
              <a:rPr lang="cs-CZ" sz="2800" b="1" dirty="0"/>
              <a:t>absence potencionálních manželů</a:t>
            </a:r>
          </a:p>
          <a:p>
            <a:pPr marL="342900" indent="-342900" algn="l">
              <a:buFontTx/>
              <a:buChar char="-"/>
            </a:pPr>
            <a:r>
              <a:rPr lang="cs-CZ" sz="2800" b="1" dirty="0"/>
              <a:t>poptávka po sexuálních službách pro trvale zraněné</a:t>
            </a:r>
          </a:p>
          <a:p>
            <a:pPr marL="342900" indent="-342900" algn="l">
              <a:buFontTx/>
              <a:buChar char="-"/>
            </a:pPr>
            <a:r>
              <a:rPr lang="cs-CZ" sz="2800" b="1" dirty="0"/>
              <a:t>vliv církve na instituci manželství</a:t>
            </a:r>
          </a:p>
          <a:p>
            <a:pPr marL="342900" indent="-342900" algn="l">
              <a:buFontTx/>
              <a:buChar char="-"/>
            </a:pPr>
            <a:r>
              <a:rPr lang="cs-CZ" sz="2800" b="1" dirty="0">
                <a:solidFill>
                  <a:srgbClr val="FF0000"/>
                </a:solidFill>
              </a:rPr>
              <a:t>tradiční model rodiny</a:t>
            </a:r>
          </a:p>
          <a:p>
            <a:pPr marL="342900" indent="-342900" algn="l">
              <a:buFontTx/>
              <a:buChar char="-"/>
            </a:pPr>
            <a:r>
              <a:rPr lang="cs-CZ" sz="2800" b="1" dirty="0"/>
              <a:t>výběr budoucího partnera ze strany rodičů</a:t>
            </a:r>
          </a:p>
        </p:txBody>
      </p:sp>
    </p:spTree>
    <p:extLst>
      <p:ext uri="{BB962C8B-B14F-4D97-AF65-F5344CB8AC3E}">
        <p14:creationId xmlns:p14="http://schemas.microsoft.com/office/powerpoint/2010/main" val="2907243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44731" y="444137"/>
            <a:ext cx="10937966" cy="1193074"/>
          </a:xfrm>
        </p:spPr>
        <p:txBody>
          <a:bodyPr>
            <a:normAutofit/>
          </a:bodyPr>
          <a:lstStyle/>
          <a:p>
            <a:r>
              <a:rPr lang="cs-CZ" b="1" dirty="0"/>
              <a:t>Ztracená generace </a:t>
            </a:r>
            <a:r>
              <a:rPr lang="cs-CZ" dirty="0"/>
              <a:t>(1901-1924)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177144" y="2046515"/>
            <a:ext cx="10136776" cy="4371702"/>
          </a:xfrm>
        </p:spPr>
        <p:txBody>
          <a:bodyPr>
            <a:normAutofit/>
          </a:bodyPr>
          <a:lstStyle/>
          <a:p>
            <a:pPr algn="l"/>
            <a:r>
              <a:rPr lang="cs-CZ" sz="2400" b="1" dirty="0"/>
              <a:t>Charakteristika (rod): 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prosazování pohlavní výchovy (osvěty) do škol (učitelé + lékaři)</a:t>
            </a:r>
          </a:p>
          <a:p>
            <a:pPr marL="342900" indent="-342900">
              <a:buFontTx/>
              <a:buChar char="-"/>
            </a:pPr>
            <a:r>
              <a:rPr lang="cs-CZ" sz="2400" b="1" dirty="0"/>
              <a:t>koedukovaná výuka i výchova (problém onanie)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projekt – tzv. </a:t>
            </a:r>
            <a:r>
              <a:rPr lang="cs-CZ" sz="2400" b="1" i="1" dirty="0">
                <a:solidFill>
                  <a:srgbClr val="FF0000"/>
                </a:solidFill>
              </a:rPr>
              <a:t>Plán pohlavní převýchovy národní </a:t>
            </a:r>
            <a:r>
              <a:rPr lang="cs-CZ" sz="2400" b="1" dirty="0"/>
              <a:t>(Záhoř) 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učitelský celibát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vliv církve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minimální rozvodovost</a:t>
            </a:r>
          </a:p>
          <a:p>
            <a:pPr algn="l"/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81374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44731" y="444137"/>
            <a:ext cx="10937966" cy="1193074"/>
          </a:xfrm>
        </p:spPr>
        <p:txBody>
          <a:bodyPr>
            <a:normAutofit/>
          </a:bodyPr>
          <a:lstStyle/>
          <a:p>
            <a:r>
              <a:rPr lang="cs-CZ" b="1"/>
              <a:t>Tichá generace </a:t>
            </a:r>
            <a:r>
              <a:rPr lang="cs-CZ"/>
              <a:t>(1925-1945)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769326" y="1863634"/>
            <a:ext cx="9013370" cy="4693920"/>
          </a:xfrm>
        </p:spPr>
        <p:txBody>
          <a:bodyPr/>
          <a:lstStyle/>
          <a:p>
            <a:pPr algn="l"/>
            <a:endParaRPr lang="cs-CZ" sz="2400" b="1" dirty="0"/>
          </a:p>
          <a:p>
            <a:pPr algn="l"/>
            <a:r>
              <a:rPr lang="cs-CZ" sz="2400" b="1" dirty="0"/>
              <a:t>Obecná charakteristika: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historicky početně menší generace než generace přechozí (2. světová válka)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převládá dosud tradiční model rodiny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hospodářská krize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Nástup ideologie komunismu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začíná vysoká zaměstnanost žen</a:t>
            </a:r>
          </a:p>
          <a:p>
            <a:pPr marL="342900" indent="-342900" algn="l">
              <a:buFontTx/>
              <a:buChar char="-"/>
            </a:pPr>
            <a:endParaRPr lang="cs-CZ" dirty="0"/>
          </a:p>
          <a:p>
            <a:pPr marL="342900" indent="-342900" algn="l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6884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44731" y="444137"/>
            <a:ext cx="10937966" cy="1193074"/>
          </a:xfrm>
        </p:spPr>
        <p:txBody>
          <a:bodyPr>
            <a:normAutofit/>
          </a:bodyPr>
          <a:lstStyle/>
          <a:p>
            <a:r>
              <a:rPr lang="cs-CZ" b="1"/>
              <a:t>Tichá generace </a:t>
            </a:r>
            <a:r>
              <a:rPr lang="cs-CZ"/>
              <a:t>(1925-1945)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94263" y="1863634"/>
            <a:ext cx="9788433" cy="4693920"/>
          </a:xfrm>
        </p:spPr>
        <p:txBody>
          <a:bodyPr>
            <a:normAutofit/>
          </a:bodyPr>
          <a:lstStyle/>
          <a:p>
            <a:pPr algn="l"/>
            <a:r>
              <a:rPr lang="cs-CZ" sz="2400" b="1" dirty="0"/>
              <a:t>Charakteristika: (rod)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volná láska (intelektuální problém – Lenin, </a:t>
            </a:r>
            <a:r>
              <a:rPr lang="cs-CZ" sz="2400" b="1" dirty="0" err="1"/>
              <a:t>Teige</a:t>
            </a:r>
            <a:r>
              <a:rPr lang="cs-CZ" sz="2400" b="1" dirty="0"/>
              <a:t>, Štýrský aj.)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průmyslové lokality – problém prostituce, alkoholismu, nelegální potraty atd.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rozšíření erotických a porno časopisů (první porno filmy) Extáze – Machatý, Obrátil aj.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boj proti pohlavně přenosným chorobám </a:t>
            </a:r>
          </a:p>
        </p:txBody>
      </p:sp>
    </p:spTree>
    <p:extLst>
      <p:ext uri="{BB962C8B-B14F-4D97-AF65-F5344CB8AC3E}">
        <p14:creationId xmlns:p14="http://schemas.microsoft.com/office/powerpoint/2010/main" val="1482139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00594" y="444137"/>
            <a:ext cx="11704320" cy="1193074"/>
          </a:xfrm>
        </p:spPr>
        <p:txBody>
          <a:bodyPr>
            <a:normAutofit/>
          </a:bodyPr>
          <a:lstStyle/>
          <a:p>
            <a:r>
              <a:rPr lang="cs-CZ" b="1" dirty="0"/>
              <a:t>Generace Baby </a:t>
            </a:r>
            <a:r>
              <a:rPr lang="cs-CZ" b="1" dirty="0" err="1"/>
              <a:t>boomers</a:t>
            </a:r>
            <a:r>
              <a:rPr lang="cs-CZ" b="1" dirty="0"/>
              <a:t> </a:t>
            </a:r>
            <a:r>
              <a:rPr lang="cs-CZ" dirty="0"/>
              <a:t>(1946–1964)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08069" y="1863634"/>
            <a:ext cx="9274627" cy="4693920"/>
          </a:xfrm>
        </p:spPr>
        <p:txBody>
          <a:bodyPr>
            <a:normAutofit/>
          </a:bodyPr>
          <a:lstStyle/>
          <a:p>
            <a:pPr algn="l"/>
            <a:r>
              <a:rPr lang="cs-CZ" sz="2400" b="1" dirty="0"/>
              <a:t>Obecná charakteristika: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v současné době velká zátěž pro sociální systém (náznaky ageismu) – tato generace je dnes v důchodovém věku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představa o trvalém míru (nadšení, optimismus, brigády, trvalost instituce rodiny apod.)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nárůst rozvodovosti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ztráta autority otce v rodině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Snaha o rychlou separaci od původní rodiny</a:t>
            </a:r>
          </a:p>
        </p:txBody>
      </p:sp>
    </p:spTree>
    <p:extLst>
      <p:ext uri="{BB962C8B-B14F-4D97-AF65-F5344CB8AC3E}">
        <p14:creationId xmlns:p14="http://schemas.microsoft.com/office/powerpoint/2010/main" val="443607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30926" y="444137"/>
            <a:ext cx="11652068" cy="1193074"/>
          </a:xfrm>
        </p:spPr>
        <p:txBody>
          <a:bodyPr>
            <a:normAutofit/>
          </a:bodyPr>
          <a:lstStyle/>
          <a:p>
            <a:r>
              <a:rPr lang="cs-CZ" b="1" dirty="0"/>
              <a:t>Generace Baby </a:t>
            </a:r>
            <a:r>
              <a:rPr lang="cs-CZ" b="1" dirty="0" err="1"/>
              <a:t>boomers</a:t>
            </a:r>
            <a:r>
              <a:rPr lang="cs-CZ" b="1" dirty="0"/>
              <a:t> (</a:t>
            </a:r>
            <a:r>
              <a:rPr lang="cs-CZ" dirty="0"/>
              <a:t>1946–1964)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063931" y="1863634"/>
            <a:ext cx="9718765" cy="4693920"/>
          </a:xfrm>
        </p:spPr>
        <p:txBody>
          <a:bodyPr>
            <a:noAutofit/>
          </a:bodyPr>
          <a:lstStyle/>
          <a:p>
            <a:pPr algn="l"/>
            <a:r>
              <a:rPr lang="cs-CZ" sz="2400" b="1" dirty="0"/>
              <a:t>Obecná charakteristika: </a:t>
            </a:r>
          </a:p>
          <a:p>
            <a:pPr algn="l"/>
            <a:r>
              <a:rPr lang="cs-CZ" sz="2400" b="1" dirty="0"/>
              <a:t>-   sexuální revoluce (penicilín)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 err="1"/>
              <a:t>Kinsey</a:t>
            </a:r>
            <a:r>
              <a:rPr lang="cs-CZ" sz="2400" b="1" dirty="0"/>
              <a:t> – 1948 – Sexuální chování muže (každá pátá – zneužita, 47 % - orální sex, masturbaci 92 % mužů, 62 % žen, SM praktiky – 12 % žen a 22 % muži) 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akce PN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/>
              <a:t>další sexuální revoluce – hormonální antikoncepce (1957) – začíná převládat funkce rekreační nad funkcí reprodukční</a:t>
            </a:r>
          </a:p>
          <a:p>
            <a:pPr marL="342900" indent="-342900" algn="l">
              <a:buFontTx/>
              <a:buChar char="-"/>
            </a:pPr>
            <a:r>
              <a:rPr lang="cs-CZ" sz="2400" b="1" dirty="0" err="1"/>
              <a:t>hippies</a:t>
            </a:r>
            <a:r>
              <a:rPr lang="cs-CZ" sz="2400" b="1" dirty="0"/>
              <a:t> (drogy – marihuana, LSD)</a:t>
            </a:r>
          </a:p>
        </p:txBody>
      </p:sp>
    </p:spTree>
    <p:extLst>
      <p:ext uri="{BB962C8B-B14F-4D97-AF65-F5344CB8AC3E}">
        <p14:creationId xmlns:p14="http://schemas.microsoft.com/office/powerpoint/2010/main" val="272607825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359</TotalTime>
  <Words>931</Words>
  <Application>Microsoft Office PowerPoint</Application>
  <PresentationFormat>Širokoúhlá obrazovka</PresentationFormat>
  <Paragraphs>136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Motiv Office</vt:lpstr>
      <vt:lpstr>POHLED NA RODINU V PRŮBĚHU STOLETÍ   </vt:lpstr>
      <vt:lpstr>Chamurabiho zákon</vt:lpstr>
      <vt:lpstr>Přehled jednotlivých generací</vt:lpstr>
      <vt:lpstr>Ztracená generace (1901-1924)</vt:lpstr>
      <vt:lpstr>Ztracená generace (1901-1924)</vt:lpstr>
      <vt:lpstr>Tichá generace (1925-1945)</vt:lpstr>
      <vt:lpstr>Tichá generace (1925-1945)</vt:lpstr>
      <vt:lpstr>Generace Baby boomers (1946–1964)</vt:lpstr>
      <vt:lpstr>Generace Baby boomers (1946–1964)</vt:lpstr>
      <vt:lpstr>Generace X (1965-1980)</vt:lpstr>
      <vt:lpstr>Generace X (1965-1980)</vt:lpstr>
      <vt:lpstr>Generace Y (1981 – 1999)</vt:lpstr>
      <vt:lpstr>Generace Y (1981 – 1999)</vt:lpstr>
      <vt:lpstr>Generace Y (1981 – 1999)</vt:lpstr>
      <vt:lpstr>Generace Z (2000 – 2015)</vt:lpstr>
      <vt:lpstr>Generace Z (2000 – 2015)</vt:lpstr>
      <vt:lpstr>Generace Alfa (2015)</vt:lpstr>
      <vt:lpstr>Generace Alfa (2015 - trvá)</vt:lpstr>
      <vt:lpstr>Závěr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ZVLÁŠTNOSTI POHLEDU NA SEXUÁLNÍ CHOVÁNÍ Z POHLEDU JEDNOTLIVÝCH GENERACÍ</dc:title>
  <dc:creator>jan0010</dc:creator>
  <cp:lastModifiedBy>Kamil Janiš</cp:lastModifiedBy>
  <cp:revision>40</cp:revision>
  <dcterms:created xsi:type="dcterms:W3CDTF">2022-10-18T05:19:50Z</dcterms:created>
  <dcterms:modified xsi:type="dcterms:W3CDTF">2026-02-14T17:58:29Z</dcterms:modified>
</cp:coreProperties>
</file>