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B69B0A-4C82-449F-8047-18A3CAA41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2E9AFD8-FD23-4010-A6B5-2AF17BB56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B0270B-A862-4E4C-A05E-6DD184692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74442C6-91E9-4FC0-BEB1-277A3C66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DD01D9-CD67-422C-8C64-62095E2A6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80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157797-4CED-4C5A-8EB5-09CF22905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B50AD47-89CB-4C6B-BDA3-C8BC8F9FF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591034-FF4E-4CF5-BF3D-566F0595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8D3603-B54E-4F63-B37E-A584F21F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D2643C-7B5F-4A19-98EF-8A414140F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779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39A6229-14D1-4B95-856F-377157D19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55F3EB-EA43-496A-A2BA-B580CDC37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B887F6-32EE-4F30-A4A4-280722728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612242-53FA-4B06-927C-4BBC6B70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95C9A2-93E6-4A86-A566-5C7BB1ACA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63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A34189-924A-4E26-9647-98A4E90E9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666B5-0299-4C25-B192-5EE591827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AC660B-3EBE-4BE9-BB1D-8E4162A2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D0EB43-D8A9-4904-9B5F-9A11EA01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9896DD-C109-44D6-8B43-D68914563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00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B28376-C217-46FB-995D-AC32AD3DF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65C5DB-FFA1-43FA-984A-5AFE80C9C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E1FAA8-8C6E-4B30-960B-772C90C5E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F7B78B-E4FF-4721-AE7C-1E78C8C4D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E05534-866B-46CC-A323-E21DA04F9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73215E-6F6B-4F72-BAAE-D00B15F31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140048-BBCB-4D3D-A6AC-FFF3E252F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9CBE4AC-F6F5-4184-A9DB-1635EA4CD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781A14-3B2A-45CA-9FC4-AC1F86C6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7DDE07-752D-4D7B-A637-CAF77005A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DBCF0A5-63AC-4B0F-904E-A67B9DCB3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262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6E84B6-C78C-41FF-99AF-34ECCFCC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AC1140-8A30-441C-9BC6-1BEC66E6D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AA43D45-D30E-4EF2-B783-C82B21E87B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B9F8807-4DF2-4C4F-B247-7D2496509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6658E33-BAE4-4457-9590-0D4319150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7377DEA-4AB0-4E96-B236-81B8951B3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918D4FE-0DB2-4A16-A559-46F8B386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BD65218-403C-4FAC-958F-C658B56C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82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CB17A3-04C5-4C05-A6A6-50AA4F4D5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32D032F-D327-4572-95F4-DA7189672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34E2C4E-3847-440A-8DBA-C4DE2614C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65A790E-286E-42C2-AFAA-944F9FF37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344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CAD9729-BD8D-4CDF-B720-B0EBBE470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C698E21-BB80-4B6C-BFFC-9C9102E08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884D670-19CD-488F-8869-9DF6A726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059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771607-B4B0-4E8B-A1F7-1FE19B8A4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7F0E10-F8E5-4F6F-86E0-C25EE18F2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FA1E224-BDC7-4D56-AF72-470D66DD6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F44484F-51F6-4255-95AD-CA8549CB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719845B-5D7E-400F-94C4-8261DC9C2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FB7761-0A85-42B7-BAD5-CF968C230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3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B70BD6-8F6E-496E-BCCE-FAE7A5C5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79690C7-809A-43F3-BF9B-846643800E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35CACEB-E392-43FD-A03B-7331FC008C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4BC89A6-EF16-4B36-9FC8-1DA249A6F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0922D12-5B09-46AB-95C5-C8422E91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75F22A-A3CC-47D6-8802-CF826F112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13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4027AE6-A5DD-418A-BFAD-2E91EB391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164C684-2746-4754-87D4-96BA206FE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F84CDA-0338-4427-93CE-187327E41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F73A2-727C-4C9E-A93F-433ACFA96A0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2AC87B-710D-4E10-9AF9-6024280E1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9333E2-734D-454B-BE58-C4C95FA3F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B5C8B-89D3-4ACF-BAEB-6090D96B0A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39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8"/>
            <a:ext cx="11446933" cy="812800"/>
          </a:xfrm>
        </p:spPr>
        <p:txBody>
          <a:bodyPr>
            <a:normAutofit fontScale="90000"/>
          </a:bodyPr>
          <a:lstStyle/>
          <a:p>
            <a:r>
              <a:rPr lang="cs-CZ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Letní dětské tábory (LDT)</a:t>
            </a:r>
            <a:endParaRPr lang="cs-CZ" sz="5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388533"/>
            <a:ext cx="11446933" cy="5238046"/>
          </a:xfrm>
        </p:spPr>
        <p:txBody>
          <a:bodyPr>
            <a:normAutofit fontScale="92500"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A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ktivita pro děti a mládež, které obvykle probíhají v průběhu letních prázdnin.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Pobyt na táboře má celou řadu přínosných podnětů: jedná se o osobnostní rozvoj, schopnost prostřednictvím her a dalších aktivit rozvíjet spolupráci s ostatními, aktivně si odpočinout od školních povinností, získat nové dovednosti a zážitky, najít nové kamarády a přátelé. 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dnešní době je důležitá schopnost jako je </a:t>
            </a:r>
            <a:r>
              <a:rPr lang="cs-CZ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rozvoj samostatnosti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přizpůsobení se jinému režimu, než který děti zažívají v domácím prostředí.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První letní dětské tábory začaly vznikat v roce 1861 v USA. Velký rozmach nastal po rozmachu skautské organizace na počátku minulého století.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30000"/>
              </a:lnSpc>
              <a:spcAft>
                <a:spcPts val="600"/>
              </a:spcAft>
              <a:buFontTx/>
              <a:buChar char="-"/>
            </a:pP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637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959555"/>
          </a:xfrm>
        </p:spPr>
        <p:txBody>
          <a:bodyPr>
            <a:normAutofit/>
          </a:bodyPr>
          <a:lstStyle/>
          <a:p>
            <a:r>
              <a:rPr lang="cs-CZ" sz="5400" b="1" dirty="0">
                <a:latin typeface="+mn-lt"/>
              </a:rPr>
              <a:t>Hodnocení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603023"/>
            <a:ext cx="11446933" cy="5023556"/>
          </a:xfrm>
        </p:spPr>
        <p:txBody>
          <a:bodyPr>
            <a:normAutofit/>
          </a:bodyPr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zapotřebí uvést, že se vždy musí na hodnotící nástroj nahlížet konkrétně k dané aktivitě a individuálně. To znamená, že nelze paušalizovat. Některé příležitosti mohou ve finále vystupovat jako silné stránky apod.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Jednou z důležitých a neopomenutelných podmínek, a do jisté míry i garance úspěchu, je personální zabezpečení.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cs-CZ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Jedním z velkých rizikových oblastí na táborech (všeho druhu), hraje dodržování bezpečnostních předpisů. </a:t>
            </a:r>
          </a:p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Např. při přesunu účastníků je třeba na silniční komunikaci respektovat pravidla silničního provozu, např. zabezpečit dozor v počtu 2 osob na 25 žáků (dětí), atd.  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6922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925689"/>
          </a:xfrm>
        </p:spPr>
        <p:txBody>
          <a:bodyPr>
            <a:normAutofit/>
          </a:bodyPr>
          <a:lstStyle/>
          <a:p>
            <a:r>
              <a:rPr lang="cs-CZ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Tábory a jejich členění:</a:t>
            </a:r>
            <a:endParaRPr lang="cs-CZ" sz="54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365956"/>
            <a:ext cx="11446933" cy="5283200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pořadatele (organizátora) na skautské, pionýrské, YMCA, YWCA, SOKOL, Pionýr aj.;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typu ubytování (chaty, stany, budovy);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zaměření (sportovní, turistické, kulturně-umělecké apod.;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velikosti;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místa (na jednom místě, putovní, hvězdicovité), stálé (např. několikaleté stabilizované místo). Výhodou je dobré technické zázemí, znalost podmínek pro činnost, sportoviště atd.,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930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1038577"/>
          </a:xfrm>
        </p:spPr>
        <p:txBody>
          <a:bodyPr>
            <a:normAutofit/>
          </a:bodyPr>
          <a:lstStyle/>
          <a:p>
            <a:r>
              <a:rPr lang="cs-CZ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Tábory a jejich členění:</a:t>
            </a:r>
            <a:endParaRPr lang="cs-CZ" sz="5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478844"/>
            <a:ext cx="11446933" cy="5147735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putovní – zpravidla turisticky zaměřené tábory (např. cykloturistika, zimní přejezdy apod.),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uzavřenosti (otevřenosti) účastníků – skautské tábory, pionýrské, vodácké, jazykové tábory apod. Sem můžeme zařadit i tábory pro děti se zdravotním postižením atd. </a:t>
            </a:r>
          </a:p>
          <a:p>
            <a:pPr marL="342900" lvl="0" indent="-342900" algn="just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ročního období se může jednat o tábory: letní (jsou realizované výhradně v období letních prázdnin), zimní (jsou realizované v období vánočních a novoročních svátků, jarních prázdninách).</a:t>
            </a:r>
          </a:p>
          <a:p>
            <a:pPr marL="342900" lvl="0" indent="-342900" algn="l">
              <a:lnSpc>
                <a:spcPct val="13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převládajícího obsahového zaměření (např. sportovní aktivity, výuka cizích jazyků, turistická činnost, umělecké apod.) a další.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514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925689"/>
          </a:xfrm>
        </p:spPr>
        <p:txBody>
          <a:bodyPr>
            <a:normAutofit/>
          </a:bodyPr>
          <a:lstStyle/>
          <a:p>
            <a:r>
              <a:rPr lang="cs-CZ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Příměstské</a:t>
            </a:r>
            <a:r>
              <a:rPr lang="cs-CZ" sz="5400" b="1" dirty="0"/>
              <a:t> </a:t>
            </a:r>
            <a:r>
              <a:rPr lang="cs-CZ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tábory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2201333"/>
            <a:ext cx="11446933" cy="4425245"/>
          </a:xfrm>
        </p:spPr>
        <p:txBody>
          <a:bodyPr/>
          <a:lstStyle/>
          <a:p>
            <a:pPr algn="l"/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Zvláštní kapitolou jsou tzv. </a:t>
            </a:r>
            <a:r>
              <a:rPr lang="cs-CZ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tábory příměstské.</a:t>
            </a:r>
          </a:p>
          <a:p>
            <a:pPr algn="l"/>
            <a:endParaRPr lang="cs-CZ" sz="28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élka trvání je zpravidla jeden týden a podstatu tvoří skutečnost, že účastníci se na večer vracejí do svých domovů a ráno se opět dostaví na denní program. </a:t>
            </a:r>
          </a:p>
          <a:p>
            <a:pPr algn="l"/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Obliba této formy táborů postupně narůstá, zvláště pak ve velkých městech.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794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982133"/>
          </a:xfrm>
        </p:spPr>
        <p:txBody>
          <a:bodyPr>
            <a:normAutofit/>
          </a:bodyPr>
          <a:lstStyle/>
          <a:p>
            <a:r>
              <a:rPr lang="cs-CZ" sz="5400" b="1" dirty="0">
                <a:latin typeface="+mn-lt"/>
              </a:rPr>
              <a:t>Příměstské tábory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591733"/>
            <a:ext cx="11446933" cy="5034846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Jedná se o docházkovou týdenní aktivitu pro děti a mládež, která nabízí rozličné volnočasové aktivity, Ve své podstatě se jedná o vhodné naplnění volného času pro děti a mládež, které představuje hlídání v průběhu prázdnin (nejen letních, ale také jarních, případně v jinou roční dobu) v době, kdy rodiče jsou v pracovním procesu a nemají adekvátně zajištěnou péči o děti.</a:t>
            </a: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 „klasických“ LDT se liší tím, že není zajištěné ubytování. Na druhou stranu je zajištěné pro účastníky stravování. Denní délka odpovídá přibližně pracovní době rodičů. </a:t>
            </a: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Příměstské tábory jsou po obsahové stránce zpravidla tematicky zaměřené, jako  např. na sport, kulturně-umělecké aktivity, poznávání atd.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876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925689"/>
          </a:xfrm>
        </p:spPr>
        <p:txBody>
          <a:bodyPr>
            <a:normAutofit/>
          </a:bodyPr>
          <a:lstStyle/>
          <a:p>
            <a:r>
              <a:rPr lang="cs-CZ" sz="54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Program tábora</a:t>
            </a:r>
            <a:endParaRPr lang="cs-CZ" sz="5400" dirty="0">
              <a:latin typeface="+mn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490133"/>
            <a:ext cx="11446933" cy="5136445"/>
          </a:xfrm>
        </p:spPr>
        <p:txBody>
          <a:bodyPr/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 osou činnosti je předem promyšlený program, který zahrnuje celou řadu aktivit, přičemž jednotícím (motivačním) prvkem může být např. </a:t>
            </a:r>
            <a:r>
              <a:rPr lang="cs-CZ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celotáborová hra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(CETEH). 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Jako příklad může být např. Pirátský tábor, známou pohádku, literární příběh, dobrodružná výprava do 22. století, Pobyt na táboře v době Dinosaurů, Husitská výprava atd. 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CETEH je následně „</a:t>
            </a:r>
            <a:r>
              <a:rPr lang="cs-CZ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implementován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do celé řady her soutěží jako motivační prvek. Je nutné dbát o respektování odlišností zájmu u chlapců a děvčat.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983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8"/>
            <a:ext cx="11446933" cy="993422"/>
          </a:xfrm>
        </p:spPr>
        <p:txBody>
          <a:bodyPr>
            <a:normAutofit/>
          </a:bodyPr>
          <a:lstStyle/>
          <a:p>
            <a:r>
              <a:rPr lang="cs-CZ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tábora</a:t>
            </a:r>
            <a:endParaRPr lang="cs-CZ" sz="5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625601"/>
            <a:ext cx="11446933" cy="5000978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případy např. nepříznivého počasí, je vždy mít </a:t>
            </a:r>
            <a:r>
              <a:rPr lang="cs-CZ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záložní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(krizový) program. S oběma variantami je vhodné seznámit vedoucí a instruktory tábora, a to pro případ náhlé změny programu. Takto (komplexně) připravený program tábora svědčí o přípravě a ucelené koncepci celého tábora.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Nedílnou součástí programu, by měly být i rituály, které si kladou za cíl připomenout nejzajímavější aktivity, vyzvednout (citlivě vůči ostatním účastníkům) některé jedince a zanechat vzpomínku v emoční rovině. Například je vhodné předat upomínkové listy, diplomy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4662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959555"/>
          </a:xfrm>
        </p:spPr>
        <p:txBody>
          <a:bodyPr>
            <a:normAutofit/>
          </a:bodyPr>
          <a:lstStyle/>
          <a:p>
            <a:r>
              <a:rPr lang="cs-CZ" sz="5400" b="1" dirty="0"/>
              <a:t>Hodnocení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2201333"/>
            <a:ext cx="11446933" cy="4425245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skončení tábora je nezbytné provést relativně objektivní hodnocení a uvědomit si možné rezervy a návrhy na zlepšení pro další rok (další akci). Existuje celá řada nástrojů, jako například tzv. SWOT analýza aj. </a:t>
            </a:r>
          </a:p>
          <a:p>
            <a:r>
              <a:rPr lang="cs-C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SWOT analýza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18494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193A4-0B5E-454E-B78E-08BBE997A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440267"/>
            <a:ext cx="11446933" cy="959555"/>
          </a:xfrm>
        </p:spPr>
        <p:txBody>
          <a:bodyPr>
            <a:normAutofit/>
          </a:bodyPr>
          <a:lstStyle/>
          <a:p>
            <a:r>
              <a:rPr lang="cs-CZ" sz="5400" b="1" dirty="0">
                <a:latin typeface="+mn-lt"/>
              </a:rPr>
              <a:t>Hodnocení - </a:t>
            </a:r>
            <a:r>
              <a:rPr lang="cs-CZ" sz="5400" dirty="0">
                <a:effectLst/>
                <a:latin typeface="+mn-lt"/>
                <a:ea typeface="Times New Roman" panose="02020603050405020304" pitchFamily="18" charset="0"/>
              </a:rPr>
              <a:t>SWOT analýza</a:t>
            </a:r>
            <a:endParaRPr lang="cs-CZ" sz="5400" b="1" dirty="0">
              <a:latin typeface="+mn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8A1EDD-4E15-4586-BAAA-68959774E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1473199"/>
            <a:ext cx="11446933" cy="4944534"/>
          </a:xfrm>
        </p:spPr>
        <p:txBody>
          <a:bodyPr/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A567474A-4DAE-4A8F-849B-56A9A8A67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793952"/>
              </p:ext>
            </p:extLst>
          </p:nvPr>
        </p:nvGraphicFramePr>
        <p:xfrm>
          <a:off x="1523999" y="1636888"/>
          <a:ext cx="9234312" cy="5308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7156">
                  <a:extLst>
                    <a:ext uri="{9D8B030D-6E8A-4147-A177-3AD203B41FA5}">
                      <a16:colId xmlns:a16="http://schemas.microsoft.com/office/drawing/2014/main" val="4284202125"/>
                    </a:ext>
                  </a:extLst>
                </a:gridCol>
                <a:gridCol w="4617156">
                  <a:extLst>
                    <a:ext uri="{9D8B030D-6E8A-4147-A177-3AD203B41FA5}">
                      <a16:colId xmlns:a16="http://schemas.microsoft.com/office/drawing/2014/main" val="2359811530"/>
                    </a:ext>
                  </a:extLst>
                </a:gridCol>
              </a:tblGrid>
              <a:tr h="2556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Silné stránky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(</a:t>
                      </a:r>
                      <a:r>
                        <a:rPr lang="cs-CZ" sz="2400" dirty="0" err="1">
                          <a:effectLst/>
                        </a:rPr>
                        <a:t>Strenghts</a:t>
                      </a:r>
                      <a:r>
                        <a:rPr lang="cs-CZ" sz="2400" dirty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Uvést všechny přednosti, které mohou přispět k větší prestiži, získání většího počtu zájemců apod.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Slabé stránky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(</a:t>
                      </a:r>
                      <a:r>
                        <a:rPr lang="cs-CZ" sz="2400" dirty="0" err="1">
                          <a:effectLst/>
                        </a:rPr>
                        <a:t>Weaks</a:t>
                      </a:r>
                      <a:r>
                        <a:rPr lang="cs-CZ" sz="2400" dirty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Negativní projevy v systému řízení, obsahové stránky tábora, nevhodnosti objektu, prostředí, termínu apod.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3248132"/>
                  </a:ext>
                </a:extLst>
              </a:tr>
              <a:tr h="2556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>
                          <a:effectLst/>
                        </a:rPr>
                        <a:t>Příležitosti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>
                          <a:effectLst/>
                        </a:rPr>
                        <a:t>(Opportunities)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>
                          <a:effectLst/>
                        </a:rPr>
                        <a:t>Navázání dobrých vztahů s místní samosprávou, spokojenost účastníků atd.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Hrozby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(</a:t>
                      </a:r>
                      <a:r>
                        <a:rPr lang="cs-CZ" sz="2400" dirty="0" err="1">
                          <a:effectLst/>
                        </a:rPr>
                        <a:t>Threats</a:t>
                      </a:r>
                      <a:r>
                        <a:rPr lang="cs-CZ" sz="2400" dirty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dirty="0">
                          <a:effectLst/>
                        </a:rPr>
                        <a:t>Nespokojenost rodičů za péči o jejich dítě, šíření nežádoucí informací, nemoc, úrazy apod.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0258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1427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889</Words>
  <Application>Microsoft Office PowerPoint</Application>
  <PresentationFormat>Širokoúhlá obrazovka</PresentationFormat>
  <Paragraphs>55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Motiv Office</vt:lpstr>
      <vt:lpstr>Letní dětské tábory (LDT)</vt:lpstr>
      <vt:lpstr>Tábory a jejich členění:</vt:lpstr>
      <vt:lpstr>Tábory a jejich členění:</vt:lpstr>
      <vt:lpstr>Příměstské tábory</vt:lpstr>
      <vt:lpstr>Příměstské tábory</vt:lpstr>
      <vt:lpstr>Program tábora</vt:lpstr>
      <vt:lpstr>Program tábora</vt:lpstr>
      <vt:lpstr>Hodnocení</vt:lpstr>
      <vt:lpstr>Hodnocení - SWOT analýza</vt:lpstr>
      <vt:lpstr>Hodnocení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Letní dětské tábory (LDT)</dc:title>
  <dc:creator>jan0010</dc:creator>
  <cp:lastModifiedBy>jan0010</cp:lastModifiedBy>
  <cp:revision>7</cp:revision>
  <cp:lastPrinted>2025-03-18T14:56:49Z</cp:lastPrinted>
  <dcterms:created xsi:type="dcterms:W3CDTF">2025-03-18T14:43:39Z</dcterms:created>
  <dcterms:modified xsi:type="dcterms:W3CDTF">2025-03-24T16:17:19Z</dcterms:modified>
</cp:coreProperties>
</file>