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84" r:id="rId4"/>
    <p:sldId id="276" r:id="rId5"/>
    <p:sldId id="283" r:id="rId6"/>
    <p:sldId id="281" r:id="rId7"/>
    <p:sldId id="286" r:id="rId8"/>
    <p:sldId id="291" r:id="rId9"/>
    <p:sldId id="278" r:id="rId10"/>
    <p:sldId id="297" r:id="rId11"/>
    <p:sldId id="287" r:id="rId12"/>
    <p:sldId id="296" r:id="rId13"/>
    <p:sldId id="292" r:id="rId14"/>
    <p:sldId id="285" r:id="rId15"/>
    <p:sldId id="293" r:id="rId16"/>
    <p:sldId id="295" r:id="rId17"/>
    <p:sldId id="294" r:id="rId18"/>
    <p:sldId id="288" r:id="rId19"/>
    <p:sldId id="289" r:id="rId20"/>
    <p:sldId id="290" r:id="rId2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4F91A9-80C0-4552-87BF-672FD4B906E3}"/>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12DFCB7-C3FB-4B5D-AF3E-1553D818B9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9F67BFBC-4787-4B65-8081-886FC27D3E49}"/>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5" name="Zástupný symbol pro zápatí 4">
            <a:extLst>
              <a:ext uri="{FF2B5EF4-FFF2-40B4-BE49-F238E27FC236}">
                <a16:creationId xmlns:a16="http://schemas.microsoft.com/office/drawing/2014/main" id="{B39B0EBB-DCED-42CA-B2E3-C0FCDB36239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D598DAB-289A-4D42-9E9D-AD05660C3808}"/>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3445108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42098D-7CEA-4CA1-ADC6-0A705774D819}"/>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087AF816-AEDB-49FF-B906-93AC9CAC2239}"/>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889DA44-6A76-44E0-A21C-121E14C578B6}"/>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5" name="Zástupný symbol pro zápatí 4">
            <a:extLst>
              <a:ext uri="{FF2B5EF4-FFF2-40B4-BE49-F238E27FC236}">
                <a16:creationId xmlns:a16="http://schemas.microsoft.com/office/drawing/2014/main" id="{1BAC88DA-3FCF-4A38-AE0C-927713652CA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60BCC23-FD2F-4520-B24C-E54A4DB59DB3}"/>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843138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8AC7C2F8-95D0-48B7-91E7-BF547FF5997A}"/>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E0EE3A7-0B4C-4B81-9C32-201A1E617B4B}"/>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EF437A3-AB49-4741-A324-E4784D74CF4C}"/>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5" name="Zástupný symbol pro zápatí 4">
            <a:extLst>
              <a:ext uri="{FF2B5EF4-FFF2-40B4-BE49-F238E27FC236}">
                <a16:creationId xmlns:a16="http://schemas.microsoft.com/office/drawing/2014/main" id="{39EA65EF-7449-47C3-A796-0D929857370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F84361F-A90C-4E3E-8536-6FA5C5DE4C5C}"/>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1613172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0417FE-92CC-49D4-8896-992FFBC43D05}"/>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761088E-5835-4848-8F36-3335BFEEA782}"/>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DC9E874-123C-422B-B19D-C4057AD2B8F4}"/>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5" name="Zástupný symbol pro zápatí 4">
            <a:extLst>
              <a:ext uri="{FF2B5EF4-FFF2-40B4-BE49-F238E27FC236}">
                <a16:creationId xmlns:a16="http://schemas.microsoft.com/office/drawing/2014/main" id="{4BAAECDD-F2FD-419A-827D-5DB4D81B61E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5C0C253-A0D5-4C8B-8109-13C9FB289528}"/>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1593280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53A921-6C2B-4B27-893F-D81A42CDB297}"/>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928500C3-A816-4370-A86C-9B487E244D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1295A4FD-43BB-4626-B7CD-83092E00BADA}"/>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5" name="Zástupný symbol pro zápatí 4">
            <a:extLst>
              <a:ext uri="{FF2B5EF4-FFF2-40B4-BE49-F238E27FC236}">
                <a16:creationId xmlns:a16="http://schemas.microsoft.com/office/drawing/2014/main" id="{64823961-09AE-48F1-8602-6838EAB4C7B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FB1551B-8F71-499B-91B7-6667C27B81E1}"/>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2226686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B5C792-DD4A-4AEB-9F17-BB58897637D0}"/>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689499E-A430-4A06-9195-FBA55AF216DE}"/>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C0915090-7B6E-488A-978B-768D7433E9A7}"/>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0E1245F7-1952-45E2-949C-2ABE5603FEA5}"/>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6" name="Zástupný symbol pro zápatí 5">
            <a:extLst>
              <a:ext uri="{FF2B5EF4-FFF2-40B4-BE49-F238E27FC236}">
                <a16:creationId xmlns:a16="http://schemas.microsoft.com/office/drawing/2014/main" id="{63AB6868-7034-473E-9EAD-22F0B50F207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18C792E-C536-4B60-B8DF-48F2D6598D91}"/>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3281961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71CBD1-237D-4C0C-A7B2-5E3EC849E1C8}"/>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36F63745-FC33-4B8B-8A2F-4824BAE7A5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C24F14BA-7023-48D1-9086-10B807D3A72B}"/>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A35DBDFF-A6C0-4B5E-8651-1F28A2E361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58791CFA-3FCE-4ABB-A455-B70651191418}"/>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DF9841EC-7389-4675-A738-13C59DCF7D17}"/>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8" name="Zástupný symbol pro zápatí 7">
            <a:extLst>
              <a:ext uri="{FF2B5EF4-FFF2-40B4-BE49-F238E27FC236}">
                <a16:creationId xmlns:a16="http://schemas.microsoft.com/office/drawing/2014/main" id="{E6BD9E73-29F0-4F97-93E7-3FAA9788E4D3}"/>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5546CD53-E874-488F-953A-1E0BB93BF117}"/>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827944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F2478E-6FFC-481E-B643-29EAE5CEC559}"/>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1008FB14-9B66-4BD8-A347-A6445224CCA3}"/>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4" name="Zástupný symbol pro zápatí 3">
            <a:extLst>
              <a:ext uri="{FF2B5EF4-FFF2-40B4-BE49-F238E27FC236}">
                <a16:creationId xmlns:a16="http://schemas.microsoft.com/office/drawing/2014/main" id="{94EEF4FE-8D3D-45FC-A558-182BE54852F4}"/>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C47AC27-286F-4D4B-A2B0-03F62BCE7DA9}"/>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31921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27F332A0-3E7D-44C9-9436-BE7872391769}"/>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3" name="Zástupný symbol pro zápatí 2">
            <a:extLst>
              <a:ext uri="{FF2B5EF4-FFF2-40B4-BE49-F238E27FC236}">
                <a16:creationId xmlns:a16="http://schemas.microsoft.com/office/drawing/2014/main" id="{4169C179-9FB2-40D7-9812-B738E57DB8CB}"/>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ECEC8CB4-2DD4-4138-934F-36A722A36800}"/>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2642960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04F3EEC-96A8-4EEA-928A-15D10DBB193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5585F69-62F6-4D3E-8F7D-0CBC01B137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A1CA3362-0FF9-48B6-A9FB-A86E30F14C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C99010B-E4C7-4025-BA9E-B061740F038C}"/>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6" name="Zástupný symbol pro zápatí 5">
            <a:extLst>
              <a:ext uri="{FF2B5EF4-FFF2-40B4-BE49-F238E27FC236}">
                <a16:creationId xmlns:a16="http://schemas.microsoft.com/office/drawing/2014/main" id="{98D7E4A7-D3FE-4AAF-821B-73635726E3A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3AB6EC1-D6CA-44D6-9E80-45986AF6D375}"/>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3607299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66F0D2-8B34-43CB-ADB1-0FD8C02E60A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84E595E-799F-47D3-92FE-B7748269D5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F9EDB6CD-D043-465E-B34D-15578F24BB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0B5CDA7C-56E3-49CE-A3B1-1965525621CA}"/>
              </a:ext>
            </a:extLst>
          </p:cNvPr>
          <p:cNvSpPr>
            <a:spLocks noGrp="1"/>
          </p:cNvSpPr>
          <p:nvPr>
            <p:ph type="dt" sz="half" idx="10"/>
          </p:nvPr>
        </p:nvSpPr>
        <p:spPr/>
        <p:txBody>
          <a:bodyPr/>
          <a:lstStyle/>
          <a:p>
            <a:fld id="{EDEB8271-2A86-4500-A393-479C160EE2DA}" type="datetimeFigureOut">
              <a:rPr lang="cs-CZ" smtClean="0"/>
              <a:t>19.02.2026</a:t>
            </a:fld>
            <a:endParaRPr lang="cs-CZ"/>
          </a:p>
        </p:txBody>
      </p:sp>
      <p:sp>
        <p:nvSpPr>
          <p:cNvPr id="6" name="Zástupný symbol pro zápatí 5">
            <a:extLst>
              <a:ext uri="{FF2B5EF4-FFF2-40B4-BE49-F238E27FC236}">
                <a16:creationId xmlns:a16="http://schemas.microsoft.com/office/drawing/2014/main" id="{FB0E1985-4655-49D2-99D1-07B206D968F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B200B87-E763-49BD-865B-EBCBABAE106E}"/>
              </a:ext>
            </a:extLst>
          </p:cNvPr>
          <p:cNvSpPr>
            <a:spLocks noGrp="1"/>
          </p:cNvSpPr>
          <p:nvPr>
            <p:ph type="sldNum" sz="quarter" idx="12"/>
          </p:nvPr>
        </p:nvSpPr>
        <p:spPr/>
        <p:txBody>
          <a:bodyPr/>
          <a:lstStyle/>
          <a:p>
            <a:fld id="{6BBB0645-FDF1-44DA-BFD4-33001D122134}" type="slidenum">
              <a:rPr lang="cs-CZ" smtClean="0"/>
              <a:t>‹#›</a:t>
            </a:fld>
            <a:endParaRPr lang="cs-CZ"/>
          </a:p>
        </p:txBody>
      </p:sp>
    </p:spTree>
    <p:extLst>
      <p:ext uri="{BB962C8B-B14F-4D97-AF65-F5344CB8AC3E}">
        <p14:creationId xmlns:p14="http://schemas.microsoft.com/office/powerpoint/2010/main" val="884645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AEC30875-EBB6-4297-A5D9-FB2016F1C8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628A1D4E-A471-4EC4-81DE-7AA067110F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3D25833-5A12-462B-8805-08C41B0D24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B8271-2A86-4500-A393-479C160EE2DA}" type="datetimeFigureOut">
              <a:rPr lang="cs-CZ" smtClean="0"/>
              <a:t>19.02.2026</a:t>
            </a:fld>
            <a:endParaRPr lang="cs-CZ"/>
          </a:p>
        </p:txBody>
      </p:sp>
      <p:sp>
        <p:nvSpPr>
          <p:cNvPr id="5" name="Zástupný symbol pro zápatí 4">
            <a:extLst>
              <a:ext uri="{FF2B5EF4-FFF2-40B4-BE49-F238E27FC236}">
                <a16:creationId xmlns:a16="http://schemas.microsoft.com/office/drawing/2014/main" id="{0F94CF7D-95D2-4A4F-A6A4-9AD4BAB409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C597EFF2-0D0E-4656-B5C1-F5213CBC63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BB0645-FDF1-44DA-BFD4-33001D122134}" type="slidenum">
              <a:rPr lang="cs-CZ" smtClean="0"/>
              <a:t>‹#›</a:t>
            </a:fld>
            <a:endParaRPr lang="cs-CZ"/>
          </a:p>
        </p:txBody>
      </p:sp>
    </p:spTree>
    <p:extLst>
      <p:ext uri="{BB962C8B-B14F-4D97-AF65-F5344CB8AC3E}">
        <p14:creationId xmlns:p14="http://schemas.microsoft.com/office/powerpoint/2010/main" val="2784780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82C815-4BB6-44AE-9A07-CDF9DBE6256B}"/>
              </a:ext>
            </a:extLst>
          </p:cNvPr>
          <p:cNvSpPr>
            <a:spLocks noGrp="1"/>
          </p:cNvSpPr>
          <p:nvPr>
            <p:ph type="ctrTitle"/>
          </p:nvPr>
        </p:nvSpPr>
        <p:spPr>
          <a:xfrm>
            <a:off x="1524000" y="247651"/>
            <a:ext cx="9144000" cy="1171574"/>
          </a:xfrm>
        </p:spPr>
        <p:txBody>
          <a:bodyPr/>
          <a:lstStyle/>
          <a:p>
            <a:r>
              <a:rPr lang="cs-CZ" altLang="cs-CZ" b="1" dirty="0">
                <a:latin typeface="Arial" panose="020B0604020202020204" pitchFamily="34" charset="0"/>
                <a:ea typeface="Calibri" panose="020F0502020204030204" pitchFamily="34" charset="0"/>
                <a:cs typeface="Arial" panose="020B0604020202020204" pitchFamily="34" charset="0"/>
              </a:rPr>
              <a:t>VOLNÝ ČAS</a:t>
            </a:r>
            <a:endParaRPr lang="cs-CZ" b="1" dirty="0">
              <a:latin typeface="Arial" panose="020B0604020202020204" pitchFamily="34" charset="0"/>
              <a:cs typeface="Arial" panose="020B0604020202020204" pitchFamily="34" charset="0"/>
            </a:endParaRPr>
          </a:p>
        </p:txBody>
      </p:sp>
      <p:sp>
        <p:nvSpPr>
          <p:cNvPr id="3" name="Podnadpis 2">
            <a:extLst>
              <a:ext uri="{FF2B5EF4-FFF2-40B4-BE49-F238E27FC236}">
                <a16:creationId xmlns:a16="http://schemas.microsoft.com/office/drawing/2014/main" id="{033B287E-19EF-4C95-AA0C-E7F58CE76E22}"/>
              </a:ext>
            </a:extLst>
          </p:cNvPr>
          <p:cNvSpPr>
            <a:spLocks noGrp="1"/>
          </p:cNvSpPr>
          <p:nvPr>
            <p:ph type="subTitle" idx="1"/>
          </p:nvPr>
        </p:nvSpPr>
        <p:spPr>
          <a:xfrm>
            <a:off x="1524000" y="6048374"/>
            <a:ext cx="9144000" cy="561973"/>
          </a:xfrm>
        </p:spPr>
        <p:txBody>
          <a:bodyPr/>
          <a:lstStyle/>
          <a:p>
            <a:r>
              <a:rPr lang="cs-CZ" dirty="0"/>
              <a:t>Pedagogika volného času</a:t>
            </a:r>
          </a:p>
        </p:txBody>
      </p:sp>
    </p:spTree>
    <p:extLst>
      <p:ext uri="{BB962C8B-B14F-4D97-AF65-F5344CB8AC3E}">
        <p14:creationId xmlns:p14="http://schemas.microsoft.com/office/powerpoint/2010/main" val="2443922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5"/>
            <a:ext cx="10903132" cy="976720"/>
          </a:xfrm>
        </p:spPr>
        <p:txBody>
          <a:bodyPr>
            <a:normAutofit fontScale="90000"/>
          </a:bodyPr>
          <a:lstStyle/>
          <a:p>
            <a:r>
              <a:rPr lang="cs-CZ" sz="5400" b="1" dirty="0">
                <a:latin typeface="Times New Roman" panose="02020603050405020304" pitchFamily="18" charset="0"/>
                <a:ea typeface="Calibri" panose="020F0502020204030204" pitchFamily="34" charset="0"/>
                <a:cs typeface="Times New Roman" panose="02020603050405020304" pitchFamily="18" charset="0"/>
              </a:rPr>
              <a:t>Funkce volného času</a:t>
            </a:r>
            <a:br>
              <a:rPr lang="cs-CZ" sz="5400" b="1" dirty="0">
                <a:latin typeface="Times New Roman" panose="02020603050405020304" pitchFamily="18" charset="0"/>
                <a:ea typeface="Calibri" panose="020F0502020204030204" pitchFamily="34" charset="0"/>
                <a:cs typeface="Times New Roman" panose="02020603050405020304" pitchFamily="18" charset="0"/>
              </a:rPr>
            </a:br>
            <a:r>
              <a:rPr lang="cs-CZ" sz="3100" dirty="0" err="1">
                <a:effectLst/>
                <a:latin typeface="Times New Roman" panose="02020603050405020304" pitchFamily="18" charset="0"/>
                <a:ea typeface="Calibri" panose="020F0502020204030204" pitchFamily="34" charset="0"/>
                <a:cs typeface="Times New Roman" panose="02020603050405020304" pitchFamily="18" charset="0"/>
              </a:rPr>
              <a:t>Dumazadier</a:t>
            </a:r>
            <a:r>
              <a:rPr lang="cs-CZ" sz="3100" dirty="0">
                <a:effectLst/>
                <a:latin typeface="Times New Roman" panose="02020603050405020304" pitchFamily="18" charset="0"/>
                <a:ea typeface="Calibri" panose="020F0502020204030204" pitchFamily="34" charset="0"/>
                <a:cs typeface="Times New Roman" panose="02020603050405020304" pitchFamily="18" charset="0"/>
              </a:rPr>
              <a:t> (1962)</a:t>
            </a:r>
            <a:endParaRPr lang="cs-CZ" sz="3100" dirty="0"/>
          </a:p>
        </p:txBody>
      </p:sp>
      <p:sp>
        <p:nvSpPr>
          <p:cNvPr id="3" name="Podnadpis 2"/>
          <p:cNvSpPr>
            <a:spLocks noGrp="1"/>
          </p:cNvSpPr>
          <p:nvPr>
            <p:ph type="subTitle" idx="1"/>
          </p:nvPr>
        </p:nvSpPr>
        <p:spPr>
          <a:xfrm>
            <a:off x="635726" y="1675893"/>
            <a:ext cx="10972800" cy="4716198"/>
          </a:xfrm>
        </p:spPr>
        <p:txBody>
          <a:bodyPr>
            <a:normAutofit fontScale="92500" lnSpcReduction="20000"/>
          </a:bodyPr>
          <a:lstStyle/>
          <a:p>
            <a:pPr marL="457200" lvl="0" indent="-457200" algn="just">
              <a:lnSpc>
                <a:spcPct val="130000"/>
              </a:lnSpc>
              <a:buFont typeface="Wingdings" panose="05000000000000000000" pitchFamily="2" charset="2"/>
              <a:buChar char="§"/>
            </a:pPr>
            <a:r>
              <a:rPr lang="cs-CZ" b="1" dirty="0">
                <a:latin typeface="Times New Roman" panose="02020603050405020304" pitchFamily="18" charset="0"/>
                <a:ea typeface="Calibri" panose="020F0502020204030204" pitchFamily="34" charset="0"/>
                <a:cs typeface="Times New Roman" panose="02020603050405020304" pitchFamily="18" charset="0"/>
              </a:rPr>
              <a:t>odpočinek</a:t>
            </a:r>
          </a:p>
          <a:p>
            <a:pPr marL="678180" algn="just">
              <a:lnSpc>
                <a:spcPct val="130000"/>
              </a:lnSpc>
            </a:pPr>
            <a:r>
              <a:rPr lang="cs-CZ" dirty="0">
                <a:latin typeface="Times New Roman" panose="02020603050405020304" pitchFamily="18" charset="0"/>
                <a:ea typeface="Calibri" panose="020F0502020204030204" pitchFamily="34" charset="0"/>
                <a:cs typeface="Times New Roman" panose="02020603050405020304" pitchFamily="18" charset="0"/>
              </a:rPr>
              <a:t>(zotavení, reprodukce pracovní síly)</a:t>
            </a:r>
          </a:p>
          <a:p>
            <a:pPr marL="457200" lvl="0" indent="-457200" algn="just">
              <a:lnSpc>
                <a:spcPct val="130000"/>
              </a:lnSpc>
              <a:buFont typeface="Wingdings" panose="05000000000000000000" pitchFamily="2" charset="2"/>
              <a:buChar char="§"/>
            </a:pPr>
            <a:r>
              <a:rPr lang="cs-CZ" b="1" dirty="0">
                <a:latin typeface="Times New Roman" panose="02020603050405020304" pitchFamily="18" charset="0"/>
                <a:ea typeface="Calibri" panose="020F0502020204030204" pitchFamily="34" charset="0"/>
                <a:cs typeface="Times New Roman" panose="02020603050405020304" pitchFamily="18" charset="0"/>
              </a:rPr>
              <a:t>rozptýlení</a:t>
            </a:r>
          </a:p>
          <a:p>
            <a:pPr marL="678180" algn="just">
              <a:lnSpc>
                <a:spcPct val="130000"/>
              </a:lnSpc>
            </a:pPr>
            <a:r>
              <a:rPr lang="cs-CZ" dirty="0">
                <a:latin typeface="Times New Roman" panose="02020603050405020304" pitchFamily="18" charset="0"/>
                <a:ea typeface="Calibri" panose="020F0502020204030204" pitchFamily="34" charset="0"/>
                <a:cs typeface="Times New Roman" panose="02020603050405020304" pitchFamily="18" charset="0"/>
              </a:rPr>
              <a:t>(zábava, kompenzace napětí)</a:t>
            </a:r>
          </a:p>
          <a:p>
            <a:pPr marL="457200" lvl="0" indent="-457200" algn="just">
              <a:lnSpc>
                <a:spcPct val="130000"/>
              </a:lnSpc>
              <a:buFont typeface="Wingdings" panose="05000000000000000000" pitchFamily="2" charset="2"/>
              <a:buChar char="§"/>
            </a:pPr>
            <a:r>
              <a:rPr lang="cs-CZ" b="1" dirty="0">
                <a:latin typeface="Times New Roman" panose="02020603050405020304" pitchFamily="18" charset="0"/>
                <a:ea typeface="Calibri" panose="020F0502020204030204" pitchFamily="34" charset="0"/>
                <a:cs typeface="Times New Roman" panose="02020603050405020304" pitchFamily="18" charset="0"/>
              </a:rPr>
              <a:t>rozvoj osobnosti</a:t>
            </a:r>
          </a:p>
          <a:p>
            <a:pPr marL="678180" algn="just">
              <a:lnSpc>
                <a:spcPct val="130000"/>
              </a:lnSpc>
            </a:pPr>
            <a:r>
              <a:rPr lang="cs-CZ" dirty="0">
                <a:latin typeface="Times New Roman" panose="02020603050405020304" pitchFamily="18" charset="0"/>
                <a:ea typeface="Calibri" panose="020F0502020204030204" pitchFamily="34" charset="0"/>
                <a:cs typeface="Times New Roman" panose="02020603050405020304" pitchFamily="18" charset="0"/>
              </a:rPr>
              <a:t>(fyzické, kulturní a sociální)</a:t>
            </a:r>
          </a:p>
          <a:p>
            <a:pPr algn="just">
              <a:lnSpc>
                <a:spcPct val="130000"/>
              </a:lnSpc>
              <a:spcAft>
                <a:spcPts val="600"/>
              </a:spcAft>
            </a:pPr>
            <a:endParaRPr lang="cs-CZ"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Všechny tři funkce spolu úzce souvisí a navzájem se překrývají. (Pozor! Je třeba se vyvarovat jednostrannosti.</a:t>
            </a:r>
          </a:p>
          <a:p>
            <a:endParaRPr lang="cs-CZ" dirty="0"/>
          </a:p>
        </p:txBody>
      </p:sp>
      <p:sp>
        <p:nvSpPr>
          <p:cNvPr id="5" name="Obdélník 4"/>
          <p:cNvSpPr/>
          <p:nvPr/>
        </p:nvSpPr>
        <p:spPr>
          <a:xfrm>
            <a:off x="3048000" y="1675892"/>
            <a:ext cx="6096000" cy="1135311"/>
          </a:xfrm>
          <a:prstGeom prst="rect">
            <a:avLst/>
          </a:prstGeom>
        </p:spPr>
        <p:txBody>
          <a:bodyPr>
            <a:spAutoFit/>
          </a:bodyPr>
          <a:lstStyle/>
          <a:p>
            <a:pPr marL="457200" algn="just">
              <a:lnSpc>
                <a:spcPct val="107000"/>
              </a:lnSpc>
              <a:spcAft>
                <a:spcPts val="600"/>
              </a:spcAft>
            </a:pPr>
            <a:endParaRPr lang="cs-CZ" b="1"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7000"/>
              </a:lnSpc>
              <a:spcAft>
                <a:spcPts val="600"/>
              </a:spcAft>
            </a:pPr>
            <a:endParaRPr lang="cs-CZ" b="1" dirty="0">
              <a:latin typeface="Times New Roman" panose="02020603050405020304" pitchFamily="18" charset="0"/>
              <a:ea typeface="Calibri" panose="020F0502020204030204" pitchFamily="34" charset="0"/>
              <a:cs typeface="Times New Roman" panose="02020603050405020304" pitchFamily="18" charset="0"/>
            </a:endParaRPr>
          </a:p>
          <a:p>
            <a:pPr marL="629920" algn="just">
              <a:lnSpc>
                <a:spcPct val="107000"/>
              </a:lnSpc>
              <a:spcAft>
                <a:spcPts val="0"/>
              </a:spcAft>
            </a:pPr>
            <a:r>
              <a:rPr lang="cs-CZ" dirty="0">
                <a:latin typeface="Times New Roman" panose="02020603050405020304" pitchFamily="18"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8520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pPr algn="l"/>
            <a:r>
              <a:rPr lang="cs-CZ" b="1" dirty="0"/>
              <a:t>Historie volného času</a:t>
            </a:r>
            <a:r>
              <a:rPr lang="cs-CZ" dirty="0"/>
              <a:t>: </a:t>
            </a:r>
            <a:r>
              <a:rPr lang="cs-CZ" sz="5400" dirty="0">
                <a:solidFill>
                  <a:srgbClr val="FF0000"/>
                </a:solidFill>
              </a:rPr>
              <a:t>starověk </a:t>
            </a:r>
            <a:endParaRPr lang="cs-CZ" sz="5400" dirty="0"/>
          </a:p>
        </p:txBody>
      </p:sp>
      <p:sp>
        <p:nvSpPr>
          <p:cNvPr id="3" name="Podnadpis 2"/>
          <p:cNvSpPr>
            <a:spLocks noGrp="1"/>
          </p:cNvSpPr>
          <p:nvPr>
            <p:ph type="subTitle" idx="1"/>
          </p:nvPr>
        </p:nvSpPr>
        <p:spPr>
          <a:xfrm>
            <a:off x="635726" y="1445623"/>
            <a:ext cx="10972800" cy="5231402"/>
          </a:xfrm>
        </p:spPr>
        <p:txBody>
          <a:bodyPr>
            <a:normAutofit fontScale="77500" lnSpcReduction="20000"/>
          </a:bodyPr>
          <a:lstStyle/>
          <a:p>
            <a:pPr algn="just">
              <a:lnSpc>
                <a:spcPct val="130000"/>
              </a:lnSpc>
              <a:spcAft>
                <a:spcPts val="6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Ve starověku se volný čas týkal svobodných občanů, nebyly určeny otrokům.</a:t>
            </a:r>
          </a:p>
          <a:p>
            <a:pPr lvl="0" algn="just">
              <a:lnSpc>
                <a:spcPct val="130000"/>
              </a:lnSpc>
              <a:spcAft>
                <a:spcPts val="6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K volnočasovým aktivitám patřily (např. Olympijské hry, první se konaly v roce 776 před n. l.), v římském období gladiátorské hry, divadelní představení a další slavnosti, zejména náboženské. </a:t>
            </a:r>
          </a:p>
          <a:p>
            <a:pPr algn="just">
              <a:lnSpc>
                <a:spcPct val="130000"/>
              </a:lnSpc>
              <a:spcAft>
                <a:spcPts val="6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Známý filozof </a:t>
            </a: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Aristoteles</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(384–322 před n. l.) prohlašoval, že „</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blaženost předpokládá volný č</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as“. </a:t>
            </a:r>
          </a:p>
          <a:p>
            <a:pPr algn="just">
              <a:lnSpc>
                <a:spcPct val="130000"/>
              </a:lnSpc>
              <a:spcAft>
                <a:spcPts val="600"/>
              </a:spcAft>
            </a:pP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Seneca</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(4 před. n. l. – 65 n. l.) napsal pojednání s názvem </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O volném čase</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kde se uvádí např. že „ </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 jenom čas je náš. Tento jediný majetek prchavý a lehce </a:t>
            </a:r>
            <a:r>
              <a:rPr lang="cs-CZ" sz="2800" i="1" dirty="0" err="1">
                <a:effectLst/>
                <a:latin typeface="Times New Roman" panose="02020603050405020304" pitchFamily="18" charset="0"/>
                <a:ea typeface="Calibri" panose="020F0502020204030204" pitchFamily="34" charset="0"/>
                <a:cs typeface="Times New Roman" panose="02020603050405020304" pitchFamily="18" charset="0"/>
              </a:rPr>
              <a:t>uklouzávající</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 dala nám příroda, i když kdekdo nás od něho odhání … Ať se ocitnu kdekoli, oddávám se svému přemýšlení a otvírám se duchu něčím prospěšným.“ </a:t>
            </a:r>
            <a:endParaRPr lang="cs-CZ"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cs-CZ" sz="4000" dirty="0"/>
          </a:p>
        </p:txBody>
      </p:sp>
    </p:spTree>
    <p:extLst>
      <p:ext uri="{BB962C8B-B14F-4D97-AF65-F5344CB8AC3E}">
        <p14:creationId xmlns:p14="http://schemas.microsoft.com/office/powerpoint/2010/main" val="1104192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pPr algn="l"/>
            <a:r>
              <a:rPr lang="cs-CZ" b="1" dirty="0"/>
              <a:t>Historie volného času</a:t>
            </a:r>
            <a:r>
              <a:rPr lang="cs-CZ" dirty="0"/>
              <a:t>: </a:t>
            </a:r>
            <a:r>
              <a:rPr lang="cs-CZ" sz="5400" dirty="0">
                <a:solidFill>
                  <a:srgbClr val="FF0000"/>
                </a:solidFill>
              </a:rPr>
              <a:t>středověk </a:t>
            </a:r>
            <a:endParaRPr lang="cs-CZ" sz="5400" dirty="0"/>
          </a:p>
        </p:txBody>
      </p:sp>
      <p:sp>
        <p:nvSpPr>
          <p:cNvPr id="3" name="Podnadpis 2"/>
          <p:cNvSpPr>
            <a:spLocks noGrp="1"/>
          </p:cNvSpPr>
          <p:nvPr>
            <p:ph type="subTitle" idx="1"/>
          </p:nvPr>
        </p:nvSpPr>
        <p:spPr>
          <a:xfrm>
            <a:off x="635726" y="1445623"/>
            <a:ext cx="10972800" cy="4946468"/>
          </a:xfrm>
        </p:spPr>
        <p:txBody>
          <a:bodyPr>
            <a:normAutofit/>
          </a:bodyPr>
          <a:lstStyle/>
          <a:p>
            <a:pPr lvl="0"/>
            <a:r>
              <a:rPr lang="cs-CZ" dirty="0"/>
              <a:t>křesťanství a dodržování pracovního týdne</a:t>
            </a:r>
          </a:p>
          <a:p>
            <a:pPr lvl="0"/>
            <a:r>
              <a:rPr lang="cs-CZ" dirty="0"/>
              <a:t>(včetně volné neděle – návštěva kostela), slavení dalších svátků apod.</a:t>
            </a:r>
          </a:p>
          <a:p>
            <a:r>
              <a:rPr lang="cs-CZ" dirty="0"/>
              <a:t>Z „desatera“: 4. </a:t>
            </a:r>
            <a:r>
              <a:rPr lang="cs-CZ" b="1" dirty="0"/>
              <a:t>Pamatuj na den odpočinku</a:t>
            </a:r>
            <a:r>
              <a:rPr lang="cs-CZ" dirty="0"/>
              <a:t>, že ti má být svatý. Šest dní budeš pracovat a dělat všechnu svou práci. Ale sedmý den je den odpočinutí Hospodina, tvého Boha. Nebudeš dělat žádnou práci ani ty ani tvůj syn a tvá dcera ani tvůj otrok a tvá otrokyně ani tvé dobytče ani tvůj host, který žije v tvých branách. V šesti dnech učinil Hospodin nebe i zemi, moře a všechno, co je v nich, a sedmého dne odpočinul.</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(Převládala myšlenka, že volný čas se mám věnovat komunikaci s Bohem. </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Volný čas v průběhu pracovního dne byl velice omezený a na vesnicích kopíroval v podstatě denní rytmus domácích zvířat. V zimě bylo přece relativně přece více volna.</a:t>
            </a:r>
          </a:p>
          <a:p>
            <a:pPr lvl="0"/>
            <a:endParaRPr lang="cs-CZ" dirty="0"/>
          </a:p>
          <a:p>
            <a:endParaRPr lang="cs-CZ" sz="4000" dirty="0"/>
          </a:p>
        </p:txBody>
      </p:sp>
    </p:spTree>
    <p:extLst>
      <p:ext uri="{BB962C8B-B14F-4D97-AF65-F5344CB8AC3E}">
        <p14:creationId xmlns:p14="http://schemas.microsoft.com/office/powerpoint/2010/main" val="2324691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pPr algn="l"/>
            <a:r>
              <a:rPr lang="cs-CZ" b="1" dirty="0"/>
              <a:t>Historie volného času</a:t>
            </a:r>
            <a:r>
              <a:rPr lang="cs-CZ" dirty="0"/>
              <a:t>: </a:t>
            </a:r>
            <a:r>
              <a:rPr lang="cs-CZ" dirty="0">
                <a:solidFill>
                  <a:srgbClr val="FF0000"/>
                </a:solidFill>
              </a:rPr>
              <a:t>utopisté</a:t>
            </a:r>
            <a:endParaRPr lang="cs-CZ" sz="5400" dirty="0">
              <a:solidFill>
                <a:srgbClr val="FF0000"/>
              </a:solidFill>
            </a:endParaRPr>
          </a:p>
        </p:txBody>
      </p:sp>
      <p:sp>
        <p:nvSpPr>
          <p:cNvPr id="3" name="Podnadpis 2"/>
          <p:cNvSpPr>
            <a:spLocks noGrp="1"/>
          </p:cNvSpPr>
          <p:nvPr>
            <p:ph type="subTitle" idx="1"/>
          </p:nvPr>
        </p:nvSpPr>
        <p:spPr>
          <a:xfrm>
            <a:off x="635726" y="1809749"/>
            <a:ext cx="10972800" cy="4933951"/>
          </a:xfrm>
        </p:spPr>
        <p:txBody>
          <a:bodyPr>
            <a:normAutofit/>
          </a:bodyPr>
          <a:lstStyle/>
          <a:p>
            <a:pPr algn="l"/>
            <a:r>
              <a:rPr lang="cs-CZ" b="1" dirty="0"/>
              <a:t>Thomas More </a:t>
            </a:r>
            <a:r>
              <a:rPr lang="cs-CZ" dirty="0"/>
              <a:t>(1478-1535) prosazoval 6 hodin práce denně</a:t>
            </a:r>
          </a:p>
          <a:p>
            <a:pPr algn="l"/>
            <a:endParaRPr lang="cs-CZ" dirty="0"/>
          </a:p>
          <a:p>
            <a:pPr algn="l"/>
            <a:r>
              <a:rPr lang="cs-CZ" b="1" dirty="0"/>
              <a:t>Th</a:t>
            </a:r>
            <a:r>
              <a:rPr lang="cs-CZ" b="1" dirty="0">
                <a:effectLst/>
                <a:ea typeface="Calibri" panose="020F0502020204030204" pitchFamily="34" charset="0"/>
                <a:cs typeface="Times New Roman" panose="02020603050405020304" pitchFamily="18" charset="0"/>
              </a:rPr>
              <a:t>omas </a:t>
            </a:r>
            <a:r>
              <a:rPr lang="cs-CZ" b="1" dirty="0" err="1">
                <a:effectLst/>
                <a:ea typeface="Calibri" panose="020F0502020204030204" pitchFamily="34" charset="0"/>
                <a:cs typeface="Times New Roman" panose="02020603050405020304" pitchFamily="18" charset="0"/>
              </a:rPr>
              <a:t>Campanella</a:t>
            </a:r>
            <a:r>
              <a:rPr lang="cs-CZ" dirty="0">
                <a:effectLst/>
                <a:ea typeface="Calibri" panose="020F0502020204030204" pitchFamily="34" charset="0"/>
                <a:cs typeface="Times New Roman" panose="02020603050405020304" pitchFamily="18" charset="0"/>
              </a:rPr>
              <a:t> (1568–1639), prosazoval délku práce pouze na 4 hodiny denně a zbytek chápal v podstatě jako volný čas, který měl být věnován studiu, čtení, pobytu v přírodě (procházky) apod</a:t>
            </a:r>
          </a:p>
          <a:p>
            <a:pPr algn="l"/>
            <a:endParaRPr lang="cs-CZ" dirty="0">
              <a:effectLst/>
              <a:ea typeface="Calibri" panose="020F0502020204030204" pitchFamily="34" charset="0"/>
              <a:cs typeface="Times New Roman" panose="02020603050405020304" pitchFamily="18" charset="0"/>
            </a:endParaRPr>
          </a:p>
          <a:p>
            <a:pPr algn="l">
              <a:lnSpc>
                <a:spcPct val="100000"/>
              </a:lnSpc>
              <a:spcAft>
                <a:spcPts val="600"/>
              </a:spcAft>
            </a:pPr>
            <a:r>
              <a:rPr lang="cs-CZ" b="1" dirty="0">
                <a:effectLst/>
                <a:ea typeface="Calibri" panose="020F0502020204030204" pitchFamily="34" charset="0"/>
                <a:cs typeface="Times New Roman" panose="02020603050405020304" pitchFamily="18" charset="0"/>
              </a:rPr>
              <a:t>Francois </a:t>
            </a:r>
            <a:r>
              <a:rPr lang="cs-CZ" b="1" dirty="0" err="1">
                <a:effectLst/>
                <a:ea typeface="Calibri" panose="020F0502020204030204" pitchFamily="34" charset="0"/>
                <a:cs typeface="Times New Roman" panose="02020603050405020304" pitchFamily="18" charset="0"/>
              </a:rPr>
              <a:t>Rabelais</a:t>
            </a:r>
            <a:r>
              <a:rPr lang="cs-CZ" dirty="0">
                <a:effectLst/>
                <a:ea typeface="Calibri" panose="020F0502020204030204" pitchFamily="34" charset="0"/>
                <a:cs typeface="Times New Roman" panose="02020603050405020304" pitchFamily="18" charset="0"/>
              </a:rPr>
              <a:t> (1483?–1553) v rámci představ o nové výchově navrhoval propojit vzdělávání s volnočasovými aktivitami a zdravého způsobu života</a:t>
            </a:r>
          </a:p>
          <a:p>
            <a:pPr algn="just">
              <a:lnSpc>
                <a:spcPct val="130000"/>
              </a:lnSpc>
              <a:spcAft>
                <a:spcPts val="600"/>
              </a:spcAft>
            </a:pPr>
            <a:endParaRPr lang="cs-CZ" dirty="0">
              <a:effectLst/>
              <a:ea typeface="Calibri" panose="020F0502020204030204" pitchFamily="34" charset="0"/>
              <a:cs typeface="Times New Roman" panose="02020603050405020304" pitchFamily="18" charset="0"/>
            </a:endParaRPr>
          </a:p>
          <a:p>
            <a:pPr algn="just">
              <a:lnSpc>
                <a:spcPct val="130000"/>
              </a:lnSpc>
              <a:spcAft>
                <a:spcPts val="600"/>
              </a:spcAft>
            </a:pPr>
            <a:r>
              <a:rPr lang="cs-CZ" dirty="0">
                <a:effectLst/>
                <a:ea typeface="Calibri" panose="020F0502020204030204" pitchFamily="34" charset="0"/>
                <a:cs typeface="Times New Roman" panose="02020603050405020304" pitchFamily="18" charset="0"/>
              </a:rPr>
              <a:t>V 17. století se plně rozvíjí myšlenka </a:t>
            </a:r>
            <a:r>
              <a:rPr lang="cs-CZ" b="1" dirty="0">
                <a:effectLst/>
                <a:ea typeface="Calibri" panose="020F0502020204030204" pitchFamily="34" charset="0"/>
                <a:cs typeface="Times New Roman" panose="02020603050405020304" pitchFamily="18" charset="0"/>
              </a:rPr>
              <a:t>Jana Ámose Komenského</a:t>
            </a:r>
            <a:r>
              <a:rPr lang="cs-CZ" dirty="0">
                <a:effectLst/>
                <a:ea typeface="Calibri" panose="020F0502020204030204" pitchFamily="34" charset="0"/>
                <a:cs typeface="Times New Roman" panose="02020603050405020304" pitchFamily="18" charset="0"/>
              </a:rPr>
              <a:t> (1592-1670) škola hrou.</a:t>
            </a:r>
          </a:p>
        </p:txBody>
      </p:sp>
    </p:spTree>
    <p:extLst>
      <p:ext uri="{BB962C8B-B14F-4D97-AF65-F5344CB8AC3E}">
        <p14:creationId xmlns:p14="http://schemas.microsoft.com/office/powerpoint/2010/main" val="6464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1685925"/>
            <a:ext cx="10972800" cy="4706165"/>
          </a:xfrm>
        </p:spPr>
        <p:txBody>
          <a:bodyPr>
            <a:normAutofit/>
          </a:bodyPr>
          <a:lstStyle/>
          <a:p>
            <a:pPr algn="l"/>
            <a:r>
              <a:rPr lang="cs-CZ" sz="3200" dirty="0"/>
              <a:t>19. století dva trendy:</a:t>
            </a:r>
          </a:p>
          <a:p>
            <a:pPr marL="457200" indent="-457200">
              <a:buFontTx/>
              <a:buChar char="-"/>
            </a:pPr>
            <a:r>
              <a:rPr lang="cs-CZ" sz="3200" dirty="0"/>
              <a:t>stěhování lidí z venkova do města </a:t>
            </a:r>
          </a:p>
          <a:p>
            <a:pPr marL="457200" indent="-457200">
              <a:buFontTx/>
              <a:buChar char="-"/>
            </a:pPr>
            <a:r>
              <a:rPr lang="cs-CZ" sz="3200" dirty="0"/>
              <a:t>zapojování dětí do výrobního procesu </a:t>
            </a:r>
          </a:p>
          <a:p>
            <a:endParaRPr lang="cs-CZ" sz="3200" dirty="0"/>
          </a:p>
          <a:p>
            <a:r>
              <a:rPr lang="cs-CZ" sz="3200" dirty="0"/>
              <a:t>(1833 – v Anglii vydán zákon omezující dětskou práci, a to děti ve věku 9 – 14 let mohly pracovat pouze 48 hodin týdně, děti ve věku 14 – 18 let mohly pracovat 68 hodin týdně).</a:t>
            </a:r>
          </a:p>
          <a:p>
            <a:endParaRPr lang="cs-CZ" sz="4000" dirty="0"/>
          </a:p>
        </p:txBody>
      </p:sp>
    </p:spTree>
    <p:extLst>
      <p:ext uri="{BB962C8B-B14F-4D97-AF65-F5344CB8AC3E}">
        <p14:creationId xmlns:p14="http://schemas.microsoft.com/office/powerpoint/2010/main" val="1371060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1685925"/>
            <a:ext cx="10972800" cy="4706165"/>
          </a:xfrm>
        </p:spPr>
        <p:txBody>
          <a:bodyPr>
            <a:normAutofit/>
          </a:bodyPr>
          <a:lstStyle/>
          <a:p>
            <a:pPr algn="just">
              <a:lnSpc>
                <a:spcPct val="130000"/>
              </a:lnSpc>
              <a:spcAft>
                <a:spcPts val="600"/>
              </a:spcAft>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U nás</a:t>
            </a:r>
            <a:r>
              <a:rPr lang="cs-CZ" dirty="0">
                <a:effectLst/>
                <a:latin typeface="Times New Roman" panose="02020603050405020304" pitchFamily="18" charset="0"/>
                <a:ea typeface="Calibri" panose="020F0502020204030204" pitchFamily="34" charset="0"/>
                <a:cs typeface="Times New Roman" panose="02020603050405020304" pitchFamily="18" charset="0"/>
              </a:rPr>
              <a:t> byl v červnu </a:t>
            </a:r>
            <a:r>
              <a:rPr lang="cs-CZ" b="1" dirty="0">
                <a:effectLst/>
                <a:latin typeface="Times New Roman" panose="02020603050405020304" pitchFamily="18" charset="0"/>
                <a:ea typeface="Calibri" panose="020F0502020204030204" pitchFamily="34" charset="0"/>
                <a:cs typeface="Times New Roman" panose="02020603050405020304" pitchFamily="18" charset="0"/>
              </a:rPr>
              <a:t>1842 tzv. dvorský dekret</a:t>
            </a:r>
            <a:r>
              <a:rPr lang="cs-CZ" dirty="0">
                <a:effectLst/>
                <a:latin typeface="Times New Roman" panose="02020603050405020304" pitchFamily="18" charset="0"/>
                <a:ea typeface="Calibri" panose="020F0502020204030204" pitchFamily="34" charset="0"/>
                <a:cs typeface="Times New Roman" panose="02020603050405020304" pitchFamily="18" charset="0"/>
              </a:rPr>
              <a:t>, který určoval, že mohou být zaměstnány děti, až po dovršení 12 let a jejich pracovní doba nesměla být delší než 12 hodin. Podmínkou byla hodinová pauza na oběd a zákaz práce v noci. </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Od roku 1885 byla pro děti ve věku 12–14 let zavedena pracovní doba v délce 8 hodin.</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Přestože se jednalo o určitou právní normu, délka práce dětí byla často porušována. Obdobně i povinná školní docházka se mnohdy (na základě udělených výjimek) porušovala, a to v souvislosti odchodem za prací ke konci června.</a:t>
            </a:r>
          </a:p>
          <a:p>
            <a:endParaRPr lang="cs-CZ" sz="4000" dirty="0"/>
          </a:p>
        </p:txBody>
      </p:sp>
    </p:spTree>
    <p:extLst>
      <p:ext uri="{BB962C8B-B14F-4D97-AF65-F5344CB8AC3E}">
        <p14:creationId xmlns:p14="http://schemas.microsoft.com/office/powerpoint/2010/main" val="595652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219075" y="1445623"/>
            <a:ext cx="11389451" cy="4946467"/>
          </a:xfrm>
        </p:spPr>
        <p:txBody>
          <a:bodyPr>
            <a:normAutofit/>
          </a:bodyPr>
          <a:lstStyle/>
          <a:p>
            <a:pPr marL="457200" algn="l">
              <a:lnSpc>
                <a:spcPct val="130000"/>
              </a:lnSpc>
              <a:spcAft>
                <a:spcPts val="600"/>
              </a:spcAft>
            </a:pPr>
            <a:r>
              <a:rPr lang="cs-CZ" sz="2600" b="1" dirty="0">
                <a:effectLst/>
                <a:latin typeface="Times New Roman" panose="02020603050405020304" pitchFamily="18" charset="0"/>
                <a:ea typeface="Calibri" panose="020F0502020204030204" pitchFamily="34" charset="0"/>
                <a:cs typeface="Times New Roman" panose="02020603050405020304" pitchFamily="18" charset="0"/>
              </a:rPr>
              <a:t>Dělnická třída</a:t>
            </a: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 tlačila na zkrácení pracovní doby, čímž se přirozeně otevíral časový prostor pro odpočinek a realizování rozličných aktivit ve svém volném čase (např. Sokol, Beseda apod.). V první polovině 19. století se začínají také budovat první zařízení pro volnočasové aktivity, zejména pro sportovní činnost. Jednalo se například o Sokolovny, které se také využívaly často pro potřeby kulturní (např. plesy, divadelní hry apod.). V městských aglomeracích začínají v 19. století vznikat i různé kavárny, vznikají různé kroužky (spolky) rozličného zaměření.</a:t>
            </a:r>
          </a:p>
          <a:p>
            <a:pPr marL="270510" algn="just">
              <a:lnSpc>
                <a:spcPct val="130000"/>
              </a:lnSpc>
              <a:spcAft>
                <a:spcPts val="600"/>
              </a:spcAft>
            </a:pPr>
            <a:endParaRPr lang="cs-CZ" sz="4000" dirty="0"/>
          </a:p>
        </p:txBody>
      </p:sp>
    </p:spTree>
    <p:extLst>
      <p:ext uri="{BB962C8B-B14F-4D97-AF65-F5344CB8AC3E}">
        <p14:creationId xmlns:p14="http://schemas.microsoft.com/office/powerpoint/2010/main" val="1479041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1685925"/>
            <a:ext cx="10972800" cy="4706165"/>
          </a:xfrm>
        </p:spPr>
        <p:txBody>
          <a:bodyPr>
            <a:normAutofit fontScale="92500"/>
          </a:bodyPr>
          <a:lstStyle/>
          <a:p>
            <a:pPr algn="l">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Druhá polovina 20. století, odlišuje 3 etapy, z nichž:</a:t>
            </a:r>
          </a:p>
          <a:p>
            <a:pPr marL="457200" indent="-457200" algn="l">
              <a:lnSpc>
                <a:spcPct val="130000"/>
              </a:lnSpc>
              <a:spcAft>
                <a:spcPts val="600"/>
              </a:spcAft>
              <a:buAutoNum type="arabicPeriod"/>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etapa (50. a 60. léta minulého století) je životní styl společnosti orientován na práci, čímž volný čas jen plní převážně funkci odpočinku, rekreace apod., a to za účelem regenerace pracovní síly.</a:t>
            </a:r>
          </a:p>
          <a:p>
            <a:pPr marL="457200" indent="-457200" algn="l">
              <a:lnSpc>
                <a:spcPct val="130000"/>
              </a:lnSpc>
              <a:spcAft>
                <a:spcPts val="600"/>
              </a:spcAft>
              <a:buAutoNum type="arabicPeriod"/>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etapa (70. a 80. léta minulého století) hranice mezi prací a volným časem není příliš vyhraněná. Ve volném čase je největší zájem o zábavu a prožitky, rozvíjí se zájmová činnost (např. domy pionýrů a mládeže, stanice mladých techniků, přírodovědců apod.)</a:t>
            </a:r>
          </a:p>
          <a:p>
            <a:pPr marL="457200" indent="-457200" algn="l">
              <a:lnSpc>
                <a:spcPct val="130000"/>
              </a:lnSpc>
              <a:spcAft>
                <a:spcPts val="600"/>
              </a:spcAft>
              <a:buAutoNum type="arabicPeriod"/>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etapa (90. léta minulého století) jak je v dané publikaci uvedeno, charakteristické pro dané období je především stírání rozdílu mezi </a:t>
            </a:r>
            <a:r>
              <a:rPr lang="cs-CZ" sz="2400" dirty="0" err="1">
                <a:effectLst/>
                <a:latin typeface="Times New Roman" panose="02020603050405020304" pitchFamily="18" charset="0"/>
                <a:ea typeface="Calibri" panose="020F0502020204030204" pitchFamily="34" charset="0"/>
                <a:cs typeface="Times New Roman" panose="02020603050405020304" pitchFamily="18" charset="0"/>
              </a:rPr>
              <a:t>polovolným</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 volným časem.</a:t>
            </a:r>
          </a:p>
          <a:p>
            <a:endParaRPr lang="cs-CZ" sz="4000" dirty="0"/>
          </a:p>
        </p:txBody>
      </p:sp>
    </p:spTree>
    <p:extLst>
      <p:ext uri="{BB962C8B-B14F-4D97-AF65-F5344CB8AC3E}">
        <p14:creationId xmlns:p14="http://schemas.microsoft.com/office/powerpoint/2010/main" val="2800504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1837509"/>
            <a:ext cx="10972800" cy="4554581"/>
          </a:xfrm>
        </p:spPr>
        <p:txBody>
          <a:bodyPr>
            <a:normAutofit/>
          </a:bodyPr>
          <a:lstStyle/>
          <a:p>
            <a:pPr lvl="0"/>
            <a:r>
              <a:rPr lang="cs-CZ" sz="3200" dirty="0"/>
              <a:t>Koncem 19. století se začínají formovat dětské organizace.</a:t>
            </a:r>
          </a:p>
          <a:p>
            <a:pPr lvl="0"/>
            <a:r>
              <a:rPr lang="cs-CZ" sz="3200" dirty="0"/>
              <a:t>V Anglii </a:t>
            </a:r>
            <a:r>
              <a:rPr lang="cs-CZ" sz="3200" b="1" dirty="0"/>
              <a:t>Robert Baden-</a:t>
            </a:r>
            <a:r>
              <a:rPr lang="cs-CZ" sz="3200" b="1" dirty="0" err="1"/>
              <a:t>Powell</a:t>
            </a:r>
            <a:r>
              <a:rPr lang="cs-CZ" sz="3200" b="1" dirty="0"/>
              <a:t> </a:t>
            </a:r>
            <a:r>
              <a:rPr lang="cs-CZ" sz="3200" dirty="0"/>
              <a:t>(1857-1941) – zakladatel skautského hnutí (1907).</a:t>
            </a:r>
          </a:p>
          <a:p>
            <a:pPr lvl="0"/>
            <a:r>
              <a:rPr lang="cs-CZ" sz="3200" dirty="0"/>
              <a:t>V USA </a:t>
            </a:r>
            <a:r>
              <a:rPr lang="cs-CZ" sz="3200" b="1" dirty="0"/>
              <a:t>Robert Thompson </a:t>
            </a:r>
            <a:r>
              <a:rPr lang="cs-CZ" sz="3200" b="1" dirty="0" err="1"/>
              <a:t>Seton</a:t>
            </a:r>
            <a:r>
              <a:rPr lang="cs-CZ" sz="3200" b="1" dirty="0"/>
              <a:t> </a:t>
            </a:r>
            <a:r>
              <a:rPr lang="cs-CZ" sz="3200" dirty="0"/>
              <a:t>(1860-1946) – </a:t>
            </a:r>
            <a:r>
              <a:rPr lang="cs-CZ" sz="3200" dirty="0" err="1"/>
              <a:t>woodcrafterské</a:t>
            </a:r>
            <a:r>
              <a:rPr lang="cs-CZ" sz="3200" dirty="0"/>
              <a:t> hnutí (zálesácké dovednosti podle indiánské vzoru). Návštěvou (1936) výrazně ovlivnil český skauting.</a:t>
            </a:r>
          </a:p>
          <a:p>
            <a:r>
              <a:rPr lang="cs-CZ" sz="3200" dirty="0">
                <a:solidFill>
                  <a:srgbClr val="FF0000"/>
                </a:solidFill>
              </a:rPr>
              <a:t>Antonín Benjamin </a:t>
            </a:r>
            <a:r>
              <a:rPr lang="cs-CZ" sz="3200" b="1" dirty="0">
                <a:solidFill>
                  <a:srgbClr val="FF0000"/>
                </a:solidFill>
              </a:rPr>
              <a:t>SVOJSÍK </a:t>
            </a:r>
            <a:r>
              <a:rPr lang="cs-CZ" sz="3200" dirty="0"/>
              <a:t>(1876-1938) – český pedagog,  zakladatel českého junáka.</a:t>
            </a:r>
          </a:p>
        </p:txBody>
      </p:sp>
    </p:spTree>
    <p:extLst>
      <p:ext uri="{BB962C8B-B14F-4D97-AF65-F5344CB8AC3E}">
        <p14:creationId xmlns:p14="http://schemas.microsoft.com/office/powerpoint/2010/main" val="37356684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2081349"/>
            <a:ext cx="10972800" cy="4310741"/>
          </a:xfrm>
        </p:spPr>
        <p:txBody>
          <a:bodyPr>
            <a:normAutofit/>
          </a:bodyPr>
          <a:lstStyle/>
          <a:p>
            <a:r>
              <a:rPr lang="cs-CZ" sz="3200" dirty="0"/>
              <a:t>V období tzv. 1 republiky se rozvíjí </a:t>
            </a:r>
            <a:r>
              <a:rPr lang="cs-CZ" sz="3200" b="1" dirty="0"/>
              <a:t>tramping</a:t>
            </a:r>
            <a:r>
              <a:rPr lang="cs-CZ" sz="3200" dirty="0"/>
              <a:t>, </a:t>
            </a:r>
          </a:p>
          <a:p>
            <a:r>
              <a:rPr lang="cs-CZ" sz="3200" b="1" dirty="0"/>
              <a:t>skautské hnutí</a:t>
            </a:r>
            <a:r>
              <a:rPr lang="cs-CZ" sz="3200" dirty="0"/>
              <a:t> </a:t>
            </a:r>
          </a:p>
          <a:p>
            <a:r>
              <a:rPr lang="cs-CZ" sz="3200" dirty="0"/>
              <a:t>Jaroslav Foglar – (přezdívka Jestřáb. 1907-1999), </a:t>
            </a:r>
          </a:p>
          <a:p>
            <a:r>
              <a:rPr lang="cs-CZ" sz="3200" dirty="0"/>
              <a:t>Spisovatel: </a:t>
            </a:r>
            <a:r>
              <a:rPr lang="cs-CZ" sz="3200" i="1" dirty="0"/>
              <a:t>Hoši od Bobří řeky, Rychlé šípy, Záhada hlavolamu </a:t>
            </a:r>
            <a:r>
              <a:rPr lang="cs-CZ" sz="3200" dirty="0"/>
              <a:t>aj.</a:t>
            </a:r>
          </a:p>
          <a:p>
            <a:endParaRPr lang="cs-CZ" sz="3200" dirty="0"/>
          </a:p>
        </p:txBody>
      </p:sp>
    </p:spTree>
    <p:extLst>
      <p:ext uri="{BB962C8B-B14F-4D97-AF65-F5344CB8AC3E}">
        <p14:creationId xmlns:p14="http://schemas.microsoft.com/office/powerpoint/2010/main" val="2061511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t>Vymezení pojmu volný čas</a:t>
            </a:r>
          </a:p>
        </p:txBody>
      </p:sp>
      <p:sp>
        <p:nvSpPr>
          <p:cNvPr id="3" name="Podnadpis 2"/>
          <p:cNvSpPr>
            <a:spLocks noGrp="1"/>
          </p:cNvSpPr>
          <p:nvPr>
            <p:ph type="subTitle" idx="1"/>
          </p:nvPr>
        </p:nvSpPr>
        <p:spPr>
          <a:xfrm>
            <a:off x="635726" y="1672047"/>
            <a:ext cx="10972800" cy="4720044"/>
          </a:xfrm>
        </p:spPr>
        <p:txBody>
          <a:bodyPr>
            <a:normAutofit lnSpcReduction="10000"/>
          </a:bodyPr>
          <a:lstStyle/>
          <a:p>
            <a:r>
              <a:rPr lang="cs-CZ" sz="3600" dirty="0"/>
              <a:t>Volný čas je termín, který je na veřejnosti běžně rozšířen a taktéž hojně používán. Různé pohledy a názory na volný čas poskytují mnoho definic, které se začaly formovat od 60. let 20. století a k dispozici je jich celá řada.</a:t>
            </a:r>
          </a:p>
          <a:p>
            <a:r>
              <a:rPr lang="cs-CZ" sz="3600" b="1" i="1" dirty="0"/>
              <a:t>„Čas, s kterým</a:t>
            </a:r>
            <a:r>
              <a:rPr lang="cs-CZ" sz="3600" b="1" dirty="0"/>
              <a:t> </a:t>
            </a:r>
            <a:r>
              <a:rPr lang="cs-CZ" sz="3600" b="1" i="1" dirty="0"/>
              <a:t>člověk může nakládat podle svého uvážení a na základě svých zájmů. Volný čas je doba, která zůstane z 24 hodin běžného dne po odečtení času věnovaného práci, péči o rodinu a domácnost, péči o vlastní fyzické potřeby (včetně spánku).“</a:t>
            </a:r>
            <a:r>
              <a:rPr lang="cs-CZ" i="1" dirty="0"/>
              <a:t> </a:t>
            </a:r>
          </a:p>
          <a:p>
            <a:r>
              <a:rPr lang="cs-CZ" i="1" dirty="0"/>
              <a:t>				</a:t>
            </a:r>
            <a:r>
              <a:rPr lang="cs-CZ" dirty="0"/>
              <a:t>(Průcha, Walterová, Mareš, 2013). </a:t>
            </a:r>
          </a:p>
        </p:txBody>
      </p:sp>
    </p:spTree>
    <p:extLst>
      <p:ext uri="{BB962C8B-B14F-4D97-AF65-F5344CB8AC3E}">
        <p14:creationId xmlns:p14="http://schemas.microsoft.com/office/powerpoint/2010/main" val="38953852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Historie volného času</a:t>
            </a:r>
            <a:r>
              <a:rPr lang="cs-CZ" dirty="0"/>
              <a:t>:</a:t>
            </a:r>
            <a:endParaRPr lang="cs-CZ" sz="5400" dirty="0"/>
          </a:p>
        </p:txBody>
      </p:sp>
      <p:sp>
        <p:nvSpPr>
          <p:cNvPr id="3" name="Podnadpis 2"/>
          <p:cNvSpPr>
            <a:spLocks noGrp="1"/>
          </p:cNvSpPr>
          <p:nvPr>
            <p:ph type="subTitle" idx="1"/>
          </p:nvPr>
        </p:nvSpPr>
        <p:spPr>
          <a:xfrm>
            <a:off x="635726" y="2081349"/>
            <a:ext cx="10972800" cy="4310741"/>
          </a:xfrm>
        </p:spPr>
        <p:txBody>
          <a:bodyPr>
            <a:normAutofit/>
          </a:bodyPr>
          <a:lstStyle/>
          <a:p>
            <a:r>
              <a:rPr lang="cs-CZ" sz="3200" dirty="0"/>
              <a:t>Po roce 1948 dochází ke sjednocování, a to: </a:t>
            </a:r>
          </a:p>
          <a:p>
            <a:r>
              <a:rPr lang="cs-CZ" sz="3200" dirty="0"/>
              <a:t>1949 – ČSM (Československý svaz mládeže), Pionýr.  </a:t>
            </a:r>
          </a:p>
          <a:p>
            <a:r>
              <a:rPr lang="cs-CZ" sz="3200" dirty="0"/>
              <a:t>1970 se transformuje do SSM (Socialistického svazu mládeže), obdobně i PO SSM (Pionýrská organizace SSM).  </a:t>
            </a:r>
          </a:p>
          <a:p>
            <a:endParaRPr lang="cs-CZ" sz="3200" dirty="0"/>
          </a:p>
        </p:txBody>
      </p:sp>
    </p:spTree>
    <p:extLst>
      <p:ext uri="{BB962C8B-B14F-4D97-AF65-F5344CB8AC3E}">
        <p14:creationId xmlns:p14="http://schemas.microsoft.com/office/powerpoint/2010/main" val="1044334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latin typeface="+mn-lt"/>
              </a:rPr>
              <a:t>Vymezení pojmu volný čas</a:t>
            </a:r>
          </a:p>
        </p:txBody>
      </p:sp>
      <p:sp>
        <p:nvSpPr>
          <p:cNvPr id="3" name="Podnadpis 2"/>
          <p:cNvSpPr>
            <a:spLocks noGrp="1"/>
          </p:cNvSpPr>
          <p:nvPr>
            <p:ph type="subTitle" idx="1"/>
          </p:nvPr>
        </p:nvSpPr>
        <p:spPr>
          <a:xfrm>
            <a:off x="228600" y="1672047"/>
            <a:ext cx="11704320" cy="4720044"/>
          </a:xfrm>
        </p:spPr>
        <p:txBody>
          <a:bodyPr>
            <a:normAutofit/>
          </a:bodyPr>
          <a:lstStyle/>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Čas můžeme vnímat jako čas:</a:t>
            </a:r>
          </a:p>
          <a:p>
            <a:pPr marL="342900" lvl="0" indent="-342900" algn="just">
              <a:lnSpc>
                <a:spcPct val="130000"/>
              </a:lnSpc>
              <a:spcAft>
                <a:spcPts val="600"/>
              </a:spcAft>
              <a:buFont typeface="Times New Roman" panose="02020603050405020304" pitchFamily="18" charset="0"/>
              <a:buChar char="-"/>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biologický</a:t>
            </a:r>
            <a:r>
              <a:rPr lang="cs-CZ" dirty="0">
                <a:effectLst/>
                <a:latin typeface="Times New Roman" panose="02020603050405020304" pitchFamily="18" charset="0"/>
                <a:ea typeface="Calibri" panose="020F0502020204030204" pitchFamily="34" charset="0"/>
                <a:cs typeface="Times New Roman" panose="02020603050405020304" pitchFamily="18" charset="0"/>
              </a:rPr>
              <a:t> (tj. vztah mezi rychlostí biologického procesu a fyzikálním časem),</a:t>
            </a:r>
          </a:p>
          <a:p>
            <a:pPr marL="342900" lvl="0" indent="-342900" algn="just">
              <a:lnSpc>
                <a:spcPct val="130000"/>
              </a:lnSpc>
              <a:spcAft>
                <a:spcPts val="600"/>
              </a:spcAft>
              <a:buFont typeface="Times New Roman" panose="02020603050405020304" pitchFamily="18" charset="0"/>
              <a:buChar char="-"/>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fyzikální</a:t>
            </a:r>
            <a:r>
              <a:rPr lang="cs-CZ" dirty="0">
                <a:effectLst/>
                <a:latin typeface="Times New Roman" panose="02020603050405020304" pitchFamily="18" charset="0"/>
                <a:ea typeface="Calibri" panose="020F0502020204030204" pitchFamily="34" charset="0"/>
                <a:cs typeface="Times New Roman" panose="02020603050405020304" pitchFamily="18" charset="0"/>
              </a:rPr>
              <a:t> – jedná se o jednu ze základních fyzikálních veličin,</a:t>
            </a:r>
          </a:p>
          <a:p>
            <a:pPr marL="342900" lvl="0" indent="-342900" algn="just">
              <a:lnSpc>
                <a:spcPct val="130000"/>
              </a:lnSpc>
              <a:spcAft>
                <a:spcPts val="600"/>
              </a:spcAft>
              <a:buFont typeface="Times New Roman" panose="02020603050405020304" pitchFamily="18" charset="0"/>
              <a:buChar char="-"/>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psychologický</a:t>
            </a:r>
            <a:r>
              <a:rPr lang="cs-CZ" dirty="0">
                <a:effectLst/>
                <a:latin typeface="Times New Roman" panose="02020603050405020304" pitchFamily="18" charset="0"/>
                <a:ea typeface="Calibri" panose="020F0502020204030204" pitchFamily="34" charset="0"/>
                <a:cs typeface="Times New Roman" panose="02020603050405020304" pitchFamily="18" charset="0"/>
              </a:rPr>
              <a:t> – vnitřní prožívání času,</a:t>
            </a:r>
          </a:p>
          <a:p>
            <a:pPr marL="342900" lvl="0" indent="-342900" algn="just">
              <a:lnSpc>
                <a:spcPct val="130000"/>
              </a:lnSpc>
              <a:spcAft>
                <a:spcPts val="600"/>
              </a:spcAft>
              <a:buFont typeface="Times New Roman" panose="02020603050405020304" pitchFamily="18" charset="0"/>
              <a:buChar char="-"/>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sociální</a:t>
            </a:r>
            <a:r>
              <a:rPr lang="cs-CZ" dirty="0">
                <a:effectLst/>
                <a:latin typeface="Times New Roman" panose="02020603050405020304" pitchFamily="18" charset="0"/>
                <a:ea typeface="Calibri" panose="020F0502020204030204" pitchFamily="34" charset="0"/>
                <a:cs typeface="Times New Roman" panose="02020603050405020304" pitchFamily="18" charset="0"/>
              </a:rPr>
              <a:t> – pro různé aktéry má jiný rozměr (např. při konkrétní aktivitě čas běží subjektivně rychle, jinému účastníku naopak pomalu).</a:t>
            </a:r>
          </a:p>
          <a:p>
            <a:endParaRPr lang="cs-CZ" dirty="0"/>
          </a:p>
        </p:txBody>
      </p:sp>
    </p:spTree>
    <p:extLst>
      <p:ext uri="{BB962C8B-B14F-4D97-AF65-F5344CB8AC3E}">
        <p14:creationId xmlns:p14="http://schemas.microsoft.com/office/powerpoint/2010/main" val="1478809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latin typeface="+mn-lt"/>
              </a:rPr>
              <a:t>Vymezení pojmu volný čas</a:t>
            </a:r>
          </a:p>
        </p:txBody>
      </p:sp>
      <p:sp>
        <p:nvSpPr>
          <p:cNvPr id="3" name="Podnadpis 2"/>
          <p:cNvSpPr>
            <a:spLocks noGrp="1"/>
          </p:cNvSpPr>
          <p:nvPr>
            <p:ph type="subTitle" idx="1"/>
          </p:nvPr>
        </p:nvSpPr>
        <p:spPr>
          <a:xfrm>
            <a:off x="635726" y="1985553"/>
            <a:ext cx="10972800" cy="4406537"/>
          </a:xfrm>
        </p:spPr>
        <p:txBody>
          <a:bodyPr/>
          <a:lstStyle/>
          <a:p>
            <a:endParaRPr lang="cs-CZ" sz="2800" b="1" dirty="0"/>
          </a:p>
          <a:p>
            <a:endParaRPr lang="cs-CZ" sz="2800" b="1" dirty="0"/>
          </a:p>
          <a:p>
            <a:r>
              <a:rPr lang="cs-CZ" sz="2800" b="1" dirty="0"/>
              <a:t>negativní</a:t>
            </a:r>
          </a:p>
          <a:p>
            <a:endParaRPr lang="cs-CZ" sz="2800" b="1" dirty="0"/>
          </a:p>
          <a:p>
            <a:endParaRPr lang="cs-CZ" sz="2800" b="1" dirty="0"/>
          </a:p>
          <a:p>
            <a:r>
              <a:rPr lang="cs-CZ" sz="2800" b="1" dirty="0"/>
              <a:t>pozitivní</a:t>
            </a:r>
          </a:p>
          <a:p>
            <a:endParaRPr lang="cs-CZ" dirty="0"/>
          </a:p>
        </p:txBody>
      </p:sp>
      <p:sp>
        <p:nvSpPr>
          <p:cNvPr id="5" name="Šipka doprava 4"/>
          <p:cNvSpPr/>
          <p:nvPr/>
        </p:nvSpPr>
        <p:spPr>
          <a:xfrm rot="19745704">
            <a:off x="3245980" y="3474286"/>
            <a:ext cx="162440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Šipka doprava 6"/>
          <p:cNvSpPr/>
          <p:nvPr/>
        </p:nvSpPr>
        <p:spPr>
          <a:xfrm rot="1034241">
            <a:off x="3367909" y="4431379"/>
            <a:ext cx="146890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824251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t>Vymezení pojmu volný čas</a:t>
            </a:r>
          </a:p>
        </p:txBody>
      </p:sp>
      <p:sp>
        <p:nvSpPr>
          <p:cNvPr id="3" name="Podnadpis 2"/>
          <p:cNvSpPr>
            <a:spLocks noGrp="1"/>
          </p:cNvSpPr>
          <p:nvPr>
            <p:ph type="subTitle" idx="1"/>
          </p:nvPr>
        </p:nvSpPr>
        <p:spPr>
          <a:xfrm>
            <a:off x="635726" y="1750423"/>
            <a:ext cx="10972800" cy="4641667"/>
          </a:xfrm>
        </p:spPr>
        <p:txBody>
          <a:bodyPr>
            <a:normAutofit/>
          </a:bodyPr>
          <a:lstStyle/>
          <a:p>
            <a:pPr lvl="0"/>
            <a:r>
              <a:rPr lang="cs-CZ" sz="3200" u="sng" dirty="0">
                <a:solidFill>
                  <a:srgbClr val="FF0000"/>
                </a:solidFill>
              </a:rPr>
              <a:t>negativní </a:t>
            </a:r>
            <a:r>
              <a:rPr lang="cs-CZ" sz="3200" dirty="0"/>
              <a:t>– volný čas jako doba, po odečtení všech pracovních, studijních povinností, stejně tak jako o dobu nezbytné nutnou pro uspokojení základních potřeb.</a:t>
            </a:r>
          </a:p>
          <a:p>
            <a:r>
              <a:rPr lang="cs-CZ" sz="3200" dirty="0"/>
              <a:t>příklad: </a:t>
            </a:r>
            <a:r>
              <a:rPr lang="cs-CZ" sz="3200" i="1" dirty="0"/>
              <a:t>„čas, s kterým</a:t>
            </a:r>
            <a:r>
              <a:rPr lang="cs-CZ" sz="3200" dirty="0"/>
              <a:t> </a:t>
            </a:r>
            <a:r>
              <a:rPr lang="cs-CZ" sz="3200" i="1" dirty="0"/>
              <a:t>člověk může nakládat podle svého uvážení a na základě svých zájmů. volný čas je doba, která zůstane z 24 hodin běžného dne po odečtení času věnovaného práci, péči o rodinu a domácnost, péči o vlastní fyzické potřeby (včetně spánku).“ </a:t>
            </a:r>
            <a:r>
              <a:rPr lang="cs-CZ" sz="3200" dirty="0"/>
              <a:t> negativní, a to proto, že vyjmenovává vše, co do volného času nepatří. </a:t>
            </a:r>
          </a:p>
          <a:p>
            <a:endParaRPr lang="cs-CZ" sz="3200" dirty="0"/>
          </a:p>
        </p:txBody>
      </p:sp>
    </p:spTree>
    <p:extLst>
      <p:ext uri="{BB962C8B-B14F-4D97-AF65-F5344CB8AC3E}">
        <p14:creationId xmlns:p14="http://schemas.microsoft.com/office/powerpoint/2010/main" val="3909803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t>Vymezení pojmu volný čas</a:t>
            </a:r>
          </a:p>
        </p:txBody>
      </p:sp>
      <p:sp>
        <p:nvSpPr>
          <p:cNvPr id="3" name="Podnadpis 2"/>
          <p:cNvSpPr>
            <a:spLocks noGrp="1"/>
          </p:cNvSpPr>
          <p:nvPr>
            <p:ph type="subTitle" idx="1"/>
          </p:nvPr>
        </p:nvSpPr>
        <p:spPr>
          <a:xfrm>
            <a:off x="635726" y="1541417"/>
            <a:ext cx="10972800" cy="5085806"/>
          </a:xfrm>
        </p:spPr>
        <p:txBody>
          <a:bodyPr>
            <a:normAutofit/>
          </a:bodyPr>
          <a:lstStyle/>
          <a:p>
            <a:pPr lvl="0"/>
            <a:r>
              <a:rPr lang="cs-CZ" sz="3600" u="sng" dirty="0">
                <a:solidFill>
                  <a:srgbClr val="FF0000"/>
                </a:solidFill>
              </a:rPr>
              <a:t>pozitivní</a:t>
            </a:r>
            <a:r>
              <a:rPr lang="cs-CZ" sz="3600" dirty="0"/>
              <a:t> – vymezení jako svobodná</a:t>
            </a:r>
            <a:r>
              <a:rPr lang="cs-CZ" sz="3600" u="sng" dirty="0"/>
              <a:t> </a:t>
            </a:r>
            <a:r>
              <a:rPr lang="cs-CZ" sz="3600" dirty="0"/>
              <a:t>volba, jak s volným časem naloží.</a:t>
            </a:r>
          </a:p>
          <a:p>
            <a:pPr algn="l"/>
            <a:r>
              <a:rPr lang="cs-CZ" sz="3600" dirty="0"/>
              <a:t>      Příklad: čas</a:t>
            </a:r>
            <a:r>
              <a:rPr lang="cs-CZ" sz="3600" i="1" dirty="0"/>
              <a:t> „v němž si jedinec svobodně na základě svých zájmů, nálad a pocitů volí svou činnost.“</a:t>
            </a:r>
            <a:r>
              <a:rPr lang="cs-CZ" sz="3600" dirty="0"/>
              <a:t> </a:t>
            </a:r>
          </a:p>
          <a:p>
            <a:r>
              <a:rPr lang="cs-CZ" sz="3600" dirty="0"/>
              <a:t>	Volný čas představuje</a:t>
            </a:r>
            <a:r>
              <a:rPr lang="cs-CZ" sz="3600" i="1" dirty="0"/>
              <a:t> „časový prostor, který člověku umožňuje svobodnou volbu činností, kdy si člověk vybírá činnosti nezávisle na společenských povinnostech, 			vykonává ji tedy dobrovolně a tato činnost mu poskytuje uspokojení a příjemné zážitky.“</a:t>
            </a:r>
            <a:r>
              <a:rPr lang="cs-CZ" sz="3600" dirty="0"/>
              <a:t> </a:t>
            </a:r>
          </a:p>
          <a:p>
            <a:endParaRPr lang="cs-CZ" dirty="0"/>
          </a:p>
        </p:txBody>
      </p:sp>
    </p:spTree>
    <p:extLst>
      <p:ext uri="{BB962C8B-B14F-4D97-AF65-F5344CB8AC3E}">
        <p14:creationId xmlns:p14="http://schemas.microsoft.com/office/powerpoint/2010/main" val="367058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182881"/>
            <a:ext cx="10903132" cy="914400"/>
          </a:xfrm>
        </p:spPr>
        <p:txBody>
          <a:bodyPr>
            <a:normAutofit/>
          </a:bodyPr>
          <a:lstStyle/>
          <a:p>
            <a:r>
              <a:rPr lang="cs-CZ" sz="5400" b="1" dirty="0">
                <a:latin typeface="+mn-lt"/>
              </a:rPr>
              <a:t>Vymezení pojmu volný čas</a:t>
            </a:r>
          </a:p>
        </p:txBody>
      </p:sp>
      <p:sp>
        <p:nvSpPr>
          <p:cNvPr id="3" name="Podnadpis 2"/>
          <p:cNvSpPr>
            <a:spLocks noGrp="1"/>
          </p:cNvSpPr>
          <p:nvPr>
            <p:ph type="subTitle" idx="1"/>
          </p:nvPr>
        </p:nvSpPr>
        <p:spPr>
          <a:xfrm>
            <a:off x="454751" y="1666875"/>
            <a:ext cx="10972800" cy="4801416"/>
          </a:xfrm>
        </p:spPr>
        <p:txBody>
          <a:bodyPr>
            <a:normAutofit fontScale="85000" lnSpcReduction="20000"/>
          </a:bodyPr>
          <a:lstStyle/>
          <a:p>
            <a:pPr marL="342900" lvl="0" indent="-342900" algn="just">
              <a:lnSpc>
                <a:spcPct val="130000"/>
              </a:lnSpc>
              <a:spcAft>
                <a:spcPts val="600"/>
              </a:spcAft>
              <a:buFont typeface="Symbol" panose="05050102010706020507" pitchFamily="18" charset="2"/>
              <a:buChar char=""/>
            </a:pP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tzv. </a:t>
            </a:r>
            <a:r>
              <a:rPr lang="cs-CZ" sz="2600" i="1" u="sng" dirty="0" err="1">
                <a:effectLst/>
                <a:latin typeface="Times New Roman" panose="02020603050405020304" pitchFamily="18" charset="0"/>
                <a:ea typeface="Calibri" panose="020F0502020204030204" pitchFamily="34" charset="0"/>
                <a:cs typeface="Times New Roman" panose="02020603050405020304" pitchFamily="18" charset="0"/>
              </a:rPr>
              <a:t>polovolný</a:t>
            </a:r>
            <a:r>
              <a:rPr lang="cs-CZ" sz="2600" i="1" u="sng" dirty="0">
                <a:effectLst/>
                <a:latin typeface="Times New Roman" panose="02020603050405020304" pitchFamily="18" charset="0"/>
                <a:ea typeface="Calibri" panose="020F0502020204030204" pitchFamily="34" charset="0"/>
                <a:cs typeface="Times New Roman" panose="02020603050405020304" pitchFamily="18" charset="0"/>
              </a:rPr>
              <a:t> čas</a:t>
            </a:r>
            <a:r>
              <a:rPr lang="cs-CZ" sz="2600" i="1" dirty="0">
                <a:effectLst/>
                <a:latin typeface="Times New Roman" panose="02020603050405020304" pitchFamily="18" charset="0"/>
                <a:ea typeface="Calibri" panose="020F0502020204030204" pitchFamily="34" charset="0"/>
                <a:cs typeface="Times New Roman" panose="02020603050405020304" pitchFamily="18" charset="0"/>
              </a:rPr>
              <a:t>, </a:t>
            </a: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pod který zahrnul činnosti, které jedinec dělá napůl ze záliby a napůl z povinnosti, např. práci na zahrádce. </a:t>
            </a:r>
          </a:p>
          <a:p>
            <a:pPr lvl="0" algn="just">
              <a:lnSpc>
                <a:spcPct val="130000"/>
              </a:lnSpc>
              <a:spcAft>
                <a:spcPts val="600"/>
              </a:spcAft>
            </a:pP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Čas </a:t>
            </a:r>
            <a:r>
              <a:rPr lang="cs-CZ" sz="2600" dirty="0" err="1">
                <a:effectLst/>
                <a:latin typeface="Times New Roman" panose="02020603050405020304" pitchFamily="18" charset="0"/>
                <a:ea typeface="Calibri" panose="020F0502020204030204" pitchFamily="34" charset="0"/>
                <a:cs typeface="Times New Roman" panose="02020603050405020304" pitchFamily="18" charset="0"/>
              </a:rPr>
              <a:t>polovolný</a:t>
            </a:r>
            <a:r>
              <a:rPr lang="cs-CZ" sz="2600" dirty="0">
                <a:effectLst/>
                <a:latin typeface="Times New Roman" panose="02020603050405020304" pitchFamily="18" charset="0"/>
                <a:ea typeface="Calibri" panose="020F0502020204030204" pitchFamily="34" charset="0"/>
                <a:cs typeface="Times New Roman" panose="02020603050405020304" pitchFamily="18" charset="0"/>
              </a:rPr>
              <a:t> je </a:t>
            </a:r>
            <a:r>
              <a:rPr lang="cs-CZ" sz="2600" i="1" dirty="0">
                <a:effectLst/>
                <a:latin typeface="Times New Roman" panose="02020603050405020304" pitchFamily="18" charset="0"/>
                <a:ea typeface="Calibri" panose="020F0502020204030204" pitchFamily="34" charset="0"/>
                <a:cs typeface="Times New Roman" panose="02020603050405020304" pitchFamily="18" charset="0"/>
              </a:rPr>
              <a:t>„čas, který stojí na pomezí času volného a času pracovního, kdy jedinec realizuje zájmovou aktivitu, vyžadující jistou část povinné účasti na předmětné aktivitě. Pokud by byla daná časová aktivita provozována pouze dobrovolně, tak by pozbyla smyslu (např. práce na zahrádce). Druhý případem aktivit v </a:t>
            </a:r>
            <a:r>
              <a:rPr lang="cs-CZ" sz="2600" i="1" dirty="0" err="1">
                <a:effectLst/>
                <a:latin typeface="Times New Roman" panose="02020603050405020304" pitchFamily="18" charset="0"/>
                <a:ea typeface="Calibri" panose="020F0502020204030204" pitchFamily="34" charset="0"/>
                <a:cs typeface="Times New Roman" panose="02020603050405020304" pitchFamily="18" charset="0"/>
              </a:rPr>
              <a:t>polovolném</a:t>
            </a:r>
            <a:r>
              <a:rPr lang="cs-CZ" sz="2600" i="1" dirty="0">
                <a:effectLst/>
                <a:latin typeface="Times New Roman" panose="02020603050405020304" pitchFamily="18" charset="0"/>
                <a:ea typeface="Calibri" panose="020F0502020204030204" pitchFamily="34" charset="0"/>
                <a:cs typeface="Times New Roman" panose="02020603050405020304" pitchFamily="18" charset="0"/>
              </a:rPr>
              <a:t> čase jsou takové činnosti, které přináší jedinci nějaký zpravidla hmotný prospěch.“ </a:t>
            </a:r>
          </a:p>
          <a:p>
            <a:pPr marL="342900" lvl="0" indent="-342900" algn="just">
              <a:lnSpc>
                <a:spcPct val="130000"/>
              </a:lnSpc>
              <a:spcAft>
                <a:spcPts val="600"/>
              </a:spcAft>
              <a:buFont typeface="Symbol" panose="05050102010706020507" pitchFamily="18" charset="2"/>
              <a:buChar char=""/>
            </a:pPr>
            <a:endParaRPr lang="cs-CZ" b="1" i="1"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30000"/>
              </a:lnSpc>
              <a:spcAft>
                <a:spcPts val="600"/>
              </a:spcAft>
              <a:buFont typeface="Symbol" panose="05050102010706020507" pitchFamily="18" charset="2"/>
              <a:buChar char=""/>
            </a:pPr>
            <a:endParaRPr lang="cs-CZ" b="1" i="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30000"/>
              </a:lnSpc>
              <a:spcAft>
                <a:spcPts val="600"/>
              </a:spcAft>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a:t>
            </a:r>
            <a:r>
              <a:rPr lang="cs-CZ" dirty="0">
                <a:effectLst/>
                <a:latin typeface="Times New Roman" panose="02020603050405020304" pitchFamily="18" charset="0"/>
                <a:ea typeface="Calibri" panose="020F0502020204030204" pitchFamily="34" charset="0"/>
                <a:cs typeface="Times New Roman" panose="02020603050405020304" pitchFamily="18" charset="0"/>
              </a:rPr>
              <a:t>Janiš, K. st., Skopalová, J., Janiš., K. ml., 2017. s. 18). </a:t>
            </a:r>
          </a:p>
          <a:p>
            <a:endParaRPr lang="cs-CZ" dirty="0"/>
          </a:p>
        </p:txBody>
      </p:sp>
    </p:spTree>
    <p:extLst>
      <p:ext uri="{BB962C8B-B14F-4D97-AF65-F5344CB8AC3E}">
        <p14:creationId xmlns:p14="http://schemas.microsoft.com/office/powerpoint/2010/main" val="2336574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182881"/>
            <a:ext cx="10903132" cy="914400"/>
          </a:xfrm>
        </p:spPr>
        <p:txBody>
          <a:bodyPr>
            <a:normAutofit/>
          </a:bodyPr>
          <a:lstStyle/>
          <a:p>
            <a:r>
              <a:rPr lang="cs-CZ" sz="5400" b="1" dirty="0">
                <a:latin typeface="+mn-lt"/>
              </a:rPr>
              <a:t>Vymezení pojmu volný čas</a:t>
            </a:r>
          </a:p>
        </p:txBody>
      </p:sp>
      <p:sp>
        <p:nvSpPr>
          <p:cNvPr id="3" name="Podnadpis 2"/>
          <p:cNvSpPr>
            <a:spLocks noGrp="1"/>
          </p:cNvSpPr>
          <p:nvPr>
            <p:ph type="subTitle" idx="1"/>
          </p:nvPr>
        </p:nvSpPr>
        <p:spPr>
          <a:xfrm>
            <a:off x="635726" y="1504950"/>
            <a:ext cx="10972800" cy="4887141"/>
          </a:xfrm>
        </p:spPr>
        <p:txBody>
          <a:bodyPr>
            <a:normAutofit fontScale="77500" lnSpcReduction="20000"/>
          </a:bodyPr>
          <a:lstStyle/>
          <a:p>
            <a:pPr marL="342900" lvl="0" indent="-342900" algn="just">
              <a:lnSpc>
                <a:spcPct val="130000"/>
              </a:lnSpc>
              <a:spcAft>
                <a:spcPts val="600"/>
              </a:spcAft>
              <a:buFont typeface="Symbol" panose="05050102010706020507" pitchFamily="18" charset="2"/>
              <a:buChar char=""/>
            </a:pPr>
            <a:r>
              <a:rPr lang="cs-CZ" sz="3100" dirty="0">
                <a:effectLst/>
                <a:latin typeface="Times New Roman" panose="02020603050405020304" pitchFamily="18" charset="0"/>
                <a:ea typeface="Calibri" panose="020F0502020204030204" pitchFamily="34" charset="0"/>
                <a:cs typeface="Times New Roman" panose="02020603050405020304" pitchFamily="18" charset="0"/>
              </a:rPr>
              <a:t>pojem </a:t>
            </a:r>
            <a:r>
              <a:rPr lang="cs-CZ" sz="3100" i="1" u="sng" dirty="0">
                <a:effectLst/>
                <a:latin typeface="Times New Roman" panose="02020603050405020304" pitchFamily="18" charset="0"/>
                <a:ea typeface="Calibri" panose="020F0502020204030204" pitchFamily="34" charset="0"/>
                <a:cs typeface="Times New Roman" panose="02020603050405020304" pitchFamily="18" charset="0"/>
              </a:rPr>
              <a:t>vázaný čas</a:t>
            </a:r>
            <a:r>
              <a:rPr lang="cs-CZ" sz="3100" dirty="0">
                <a:effectLst/>
                <a:latin typeface="Times New Roman" panose="02020603050405020304" pitchFamily="18" charset="0"/>
                <a:ea typeface="Calibri" panose="020F0502020204030204" pitchFamily="34" charset="0"/>
                <a:cs typeface="Times New Roman" panose="02020603050405020304" pitchFamily="18" charset="0"/>
              </a:rPr>
              <a:t>, jedná se o takový čas, kdy má člověk splněny např. své pracovní povinnosti, opustí práci a čeká ho cesta vlakem domů. Právě ono cestování vlakem spadá do kategorie vázaného času. Do stejné kategorie by spadala i cesta ze školy, na fotbal s kamarády apod. </a:t>
            </a:r>
          </a:p>
          <a:p>
            <a:pPr lvl="0" algn="just">
              <a:lnSpc>
                <a:spcPct val="130000"/>
              </a:lnSpc>
              <a:spcAft>
                <a:spcPts val="600"/>
              </a:spcAft>
            </a:pPr>
            <a:r>
              <a:rPr lang="cs-CZ" sz="3100" dirty="0">
                <a:effectLst/>
                <a:latin typeface="Times New Roman" panose="02020603050405020304" pitchFamily="18" charset="0"/>
                <a:ea typeface="Calibri" panose="020F0502020204030204" pitchFamily="34" charset="0"/>
                <a:cs typeface="Times New Roman" panose="02020603050405020304" pitchFamily="18" charset="0"/>
              </a:rPr>
              <a:t>Čas vázaný – je </a:t>
            </a:r>
            <a:r>
              <a:rPr lang="cs-CZ" sz="3100" i="1" dirty="0">
                <a:effectLst/>
                <a:latin typeface="Times New Roman" panose="02020603050405020304" pitchFamily="18" charset="0"/>
                <a:ea typeface="Calibri" panose="020F0502020204030204" pitchFamily="34" charset="0"/>
                <a:cs typeface="Times New Roman" panose="02020603050405020304" pitchFamily="18" charset="0"/>
              </a:rPr>
              <a:t>„čas, ve kterém je jedinec vázán nějakou povinností (aktivitou), které se nemůže vyhnout, ačkoliv má relativně volný čas. Např. cesta vlakem ze školy, zaměstnání apod.“ </a:t>
            </a:r>
          </a:p>
          <a:p>
            <a:pPr marL="342900" lvl="0" indent="-342900" algn="just">
              <a:lnSpc>
                <a:spcPct val="130000"/>
              </a:lnSpc>
              <a:spcAft>
                <a:spcPts val="600"/>
              </a:spcAft>
              <a:buFont typeface="Symbol" panose="05050102010706020507" pitchFamily="18" charset="2"/>
              <a:buChar char=""/>
            </a:pPr>
            <a:endParaRPr lang="cs-CZ" sz="3100" b="1" i="1"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30000"/>
              </a:lnSpc>
              <a:spcAft>
                <a:spcPts val="600"/>
              </a:spcAft>
            </a:pPr>
            <a:endParaRPr lang="cs-CZ" sz="2800" b="1" i="1"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30000"/>
              </a:lnSpc>
              <a:spcAft>
                <a:spcPts val="600"/>
              </a:spcAft>
            </a:pP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Janiš, K. st., Skopalová, J., Janiš., K. ml., 2017, s. 18)</a:t>
            </a:r>
          </a:p>
        </p:txBody>
      </p:sp>
    </p:spTree>
    <p:extLst>
      <p:ext uri="{BB962C8B-B14F-4D97-AF65-F5344CB8AC3E}">
        <p14:creationId xmlns:p14="http://schemas.microsoft.com/office/powerpoint/2010/main" val="340816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latin typeface="Times New Roman" panose="02020603050405020304" pitchFamily="18" charset="0"/>
                <a:ea typeface="Calibri" panose="020F0502020204030204" pitchFamily="34" charset="0"/>
                <a:cs typeface="Times New Roman" panose="02020603050405020304" pitchFamily="18" charset="0"/>
              </a:rPr>
              <a:t>Funkce volného času</a:t>
            </a:r>
            <a:endParaRPr lang="cs-CZ" sz="5400" dirty="0"/>
          </a:p>
        </p:txBody>
      </p:sp>
      <p:sp>
        <p:nvSpPr>
          <p:cNvPr id="3" name="Podnadpis 2"/>
          <p:cNvSpPr>
            <a:spLocks noGrp="1"/>
          </p:cNvSpPr>
          <p:nvPr>
            <p:ph type="subTitle" idx="1"/>
          </p:nvPr>
        </p:nvSpPr>
        <p:spPr>
          <a:xfrm>
            <a:off x="635726" y="1985553"/>
            <a:ext cx="10972800" cy="4406537"/>
          </a:xfrm>
        </p:spPr>
        <p:txBody>
          <a:bodyPr/>
          <a:lstStyle/>
          <a:p>
            <a:pPr marL="342900" lvl="0" indent="-342900" algn="just">
              <a:lnSpc>
                <a:spcPct val="107000"/>
              </a:lnSpc>
              <a:spcAft>
                <a:spcPts val="0"/>
              </a:spcAft>
              <a:buFont typeface="Symbol" panose="05050102010706020507" pitchFamily="18" charset="2"/>
              <a:buChar char=""/>
            </a:pPr>
            <a:r>
              <a:rPr lang="cs-CZ" sz="3200" dirty="0">
                <a:latin typeface="Times New Roman" panose="02020603050405020304" pitchFamily="18" charset="0"/>
                <a:ea typeface="Calibri" panose="020F0502020204030204" pitchFamily="34" charset="0"/>
                <a:cs typeface="Times New Roman" panose="02020603050405020304" pitchFamily="18" charset="0"/>
              </a:rPr>
              <a:t>výchovnou - (rozvíjí schopnosti, přispívá ke kultivaci osobních zájmů, formuje postoje a morální vlastnosti, vzdělávání aj.),</a:t>
            </a:r>
            <a:endParaRPr lang="cs-CZ" sz="3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cs-CZ" sz="3200" dirty="0">
                <a:latin typeface="Times New Roman" panose="02020603050405020304" pitchFamily="18" charset="0"/>
                <a:ea typeface="Calibri" panose="020F0502020204030204" pitchFamily="34" charset="0"/>
                <a:cs typeface="Times New Roman" panose="02020603050405020304" pitchFamily="18" charset="0"/>
              </a:rPr>
              <a:t>zdravotní - (podporuje zdravý tělesný a duševní rozvoj, usměrňování režimu dne, tělovýchovná a sportovní aktivity aj.),</a:t>
            </a:r>
            <a:endParaRPr lang="cs-CZ" sz="3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cs-CZ" sz="3200" dirty="0">
                <a:latin typeface="Times New Roman" panose="02020603050405020304" pitchFamily="18" charset="0"/>
                <a:ea typeface="Calibri" panose="020F0502020204030204" pitchFamily="34" charset="0"/>
                <a:cs typeface="Times New Roman" panose="02020603050405020304" pitchFamily="18" charset="0"/>
              </a:rPr>
              <a:t>sociální  (setkávání se s ostatními jedinci, např. vrstevníky, kolektivní aktivity aj.)</a:t>
            </a:r>
            <a:endParaRPr lang="cs-CZ" sz="3200" dirty="0">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5" name="Obdélník 4"/>
          <p:cNvSpPr/>
          <p:nvPr/>
        </p:nvSpPr>
        <p:spPr>
          <a:xfrm>
            <a:off x="3048000" y="1675892"/>
            <a:ext cx="6096000" cy="1135311"/>
          </a:xfrm>
          <a:prstGeom prst="rect">
            <a:avLst/>
          </a:prstGeom>
        </p:spPr>
        <p:txBody>
          <a:bodyPr>
            <a:spAutoFit/>
          </a:bodyPr>
          <a:lstStyle/>
          <a:p>
            <a:pPr marL="457200" algn="just">
              <a:lnSpc>
                <a:spcPct val="107000"/>
              </a:lnSpc>
              <a:spcAft>
                <a:spcPts val="600"/>
              </a:spcAft>
            </a:pPr>
            <a:endParaRPr lang="cs-CZ" b="1"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7000"/>
              </a:lnSpc>
              <a:spcAft>
                <a:spcPts val="600"/>
              </a:spcAft>
            </a:pPr>
            <a:endParaRPr lang="cs-CZ" b="1" dirty="0">
              <a:latin typeface="Times New Roman" panose="02020603050405020304" pitchFamily="18" charset="0"/>
              <a:ea typeface="Calibri" panose="020F0502020204030204" pitchFamily="34" charset="0"/>
              <a:cs typeface="Times New Roman" panose="02020603050405020304" pitchFamily="18" charset="0"/>
            </a:endParaRPr>
          </a:p>
          <a:p>
            <a:pPr marL="629920" algn="just">
              <a:lnSpc>
                <a:spcPct val="107000"/>
              </a:lnSpc>
              <a:spcAft>
                <a:spcPts val="0"/>
              </a:spcAft>
            </a:pPr>
            <a:r>
              <a:rPr lang="cs-CZ" dirty="0">
                <a:latin typeface="Times New Roman" panose="02020603050405020304" pitchFamily="18"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669944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1683</Words>
  <Application>Microsoft Office PowerPoint</Application>
  <PresentationFormat>Širokoúhlá obrazovka</PresentationFormat>
  <Paragraphs>108</Paragraphs>
  <Slides>20</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20</vt:i4>
      </vt:variant>
    </vt:vector>
  </HeadingPairs>
  <TitlesOfParts>
    <vt:vector size="27" baseType="lpstr">
      <vt:lpstr>Arial</vt:lpstr>
      <vt:lpstr>Calibri</vt:lpstr>
      <vt:lpstr>Calibri Light</vt:lpstr>
      <vt:lpstr>Symbol</vt:lpstr>
      <vt:lpstr>Times New Roman</vt:lpstr>
      <vt:lpstr>Wingdings</vt:lpstr>
      <vt:lpstr>Motiv Office</vt:lpstr>
      <vt:lpstr>VOLNÝ ČAS</vt:lpstr>
      <vt:lpstr>Vymezení pojmu volný čas</vt:lpstr>
      <vt:lpstr>Vymezení pojmu volný čas</vt:lpstr>
      <vt:lpstr>Vymezení pojmu volný čas</vt:lpstr>
      <vt:lpstr>Vymezení pojmu volný čas</vt:lpstr>
      <vt:lpstr>Vymezení pojmu volný čas</vt:lpstr>
      <vt:lpstr>Vymezení pojmu volný čas</vt:lpstr>
      <vt:lpstr>Vymezení pojmu volný čas</vt:lpstr>
      <vt:lpstr>Funkce volného času</vt:lpstr>
      <vt:lpstr>Funkce volného času Dumazadier (1962)</vt:lpstr>
      <vt:lpstr>Historie volného času: starověk </vt:lpstr>
      <vt:lpstr>Historie volného času: středověk </vt:lpstr>
      <vt:lpstr>Historie volného času: utopisté</vt:lpstr>
      <vt:lpstr>Historie volného času:</vt:lpstr>
      <vt:lpstr>Historie volného času:</vt:lpstr>
      <vt:lpstr>Historie volného času:</vt:lpstr>
      <vt:lpstr>Historie volného času:</vt:lpstr>
      <vt:lpstr>Historie volného času:</vt:lpstr>
      <vt:lpstr>Historie volného času:</vt:lpstr>
      <vt:lpstr>Historie volného času: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VOLNÝ ČAS 2 </dc:title>
  <dc:creator>jan0010</dc:creator>
  <cp:lastModifiedBy>Kamil Janiš</cp:lastModifiedBy>
  <cp:revision>16</cp:revision>
  <dcterms:created xsi:type="dcterms:W3CDTF">2024-02-20T07:36:19Z</dcterms:created>
  <dcterms:modified xsi:type="dcterms:W3CDTF">2026-02-19T06:53:10Z</dcterms:modified>
</cp:coreProperties>
</file>