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61" r:id="rId4"/>
    <p:sldId id="260" r:id="rId5"/>
    <p:sldId id="262" r:id="rId6"/>
    <p:sldId id="268" r:id="rId7"/>
    <p:sldId id="269" r:id="rId8"/>
    <p:sldId id="270" r:id="rId9"/>
    <p:sldId id="273" r:id="rId10"/>
    <p:sldId id="272" r:id="rId11"/>
    <p:sldId id="274" r:id="rId12"/>
    <p:sldId id="275" r:id="rId13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6" d="100"/>
          <a:sy n="56" d="100"/>
        </p:scale>
        <p:origin x="67" y="3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D47B01E-5143-467D-BCDA-F25FAA30697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5665B2E8-280A-4DED-A534-C80EBE8004C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A4E2D6CA-4F53-443F-B3D1-A1A2267091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4DDAE1-A67A-4AE9-A57E-13CED4F46524}" type="datetimeFigureOut">
              <a:rPr lang="cs-CZ" smtClean="0"/>
              <a:t>05.03.2026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5814B511-77B3-4419-8853-A2EA9CF793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09DDC975-413D-4C17-9F0C-0AC600FF44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472F2-C121-469B-8893-F5A47165C2C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813390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5BA35D4-0E50-4EE8-8109-1BE28ACB82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37B01B5B-E901-4A56-88AE-0F469BF82B3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5C43EAF2-C6A1-4C6B-B4E6-19DC26EF05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4DDAE1-A67A-4AE9-A57E-13CED4F46524}" type="datetimeFigureOut">
              <a:rPr lang="cs-CZ" smtClean="0"/>
              <a:t>05.03.2026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A2197D66-9C19-4216-AE7D-59EFAB959F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5CE1F1FE-E5C1-45BA-B7FA-25C4A948A2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472F2-C121-469B-8893-F5A47165C2C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595023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A6ACFD67-F9AC-4640-8C0C-A9C13A3B7A2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AFD32B33-5E69-452D-B788-7E7CC73F471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6B877AC1-5967-4162-BE3B-C4069038C2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4DDAE1-A67A-4AE9-A57E-13CED4F46524}" type="datetimeFigureOut">
              <a:rPr lang="cs-CZ" smtClean="0"/>
              <a:t>05.03.2026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F278AD01-5090-41F7-B776-E38CA51701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87EED26B-E574-4D5E-BBC5-B654C4D74B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472F2-C121-469B-8893-F5A47165C2C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882730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1DEF5B4-FEE8-4526-ADDA-8AB350AB3F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20FBD9D8-1B88-4172-9295-3F2D69940EB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432B8307-FC7F-495D-876E-B422D0B336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4DDAE1-A67A-4AE9-A57E-13CED4F46524}" type="datetimeFigureOut">
              <a:rPr lang="cs-CZ" smtClean="0"/>
              <a:t>05.03.2026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121B12F9-CB8A-48F5-B4C7-3F72D00A64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8680981F-C654-4C10-B2B9-E26F145639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472F2-C121-469B-8893-F5A47165C2C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914263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DE959D4-A45C-4A31-9C10-B05E869F34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9B5B40F3-8F5C-4B09-A80A-9CF296D85C8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0C2D994E-B01E-4AAF-8B16-8F731CFC88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4DDAE1-A67A-4AE9-A57E-13CED4F46524}" type="datetimeFigureOut">
              <a:rPr lang="cs-CZ" smtClean="0"/>
              <a:t>05.03.2026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58383E37-57A4-494E-B18E-55966BE7B8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251E8724-81EF-447D-B3DD-248401A7BA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472F2-C121-469B-8893-F5A47165C2C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299878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352A2D-3011-4B85-864B-6EA89FD326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2B519875-E364-4D42-A220-EE0ACF5D0EE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B073E9EF-D051-4521-B037-2392F9B37BA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F82E7516-D354-42BF-AA48-AE0BB3E3F7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4DDAE1-A67A-4AE9-A57E-13CED4F46524}" type="datetimeFigureOut">
              <a:rPr lang="cs-CZ" smtClean="0"/>
              <a:t>05.03.2026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6BC3B674-3C39-459A-AEE6-3F878C2AC0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616B5613-F632-40A3-A1F4-CB66AA0E21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472F2-C121-469B-8893-F5A47165C2C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050168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B43E634-7631-45EB-AAFE-32BE7D9EE1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040EC168-E158-43D9-883D-A8539E33B51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9DACDBB5-20C8-4258-92C8-81BE3321BA7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4A7AB309-2A09-4233-9D2F-445451EA639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4C07F58D-C163-4D0C-9B60-D1B98048E81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2C89F228-423E-4E2C-BFBD-1245113D4D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4DDAE1-A67A-4AE9-A57E-13CED4F46524}" type="datetimeFigureOut">
              <a:rPr lang="cs-CZ" smtClean="0"/>
              <a:t>05.03.2026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4265ADEB-1DB2-4D2B-A0B8-6E194C9F4F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1FB29A0B-39F7-44E3-A3F7-89BB0A01B4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472F2-C121-469B-8893-F5A47165C2C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678315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69063A6-5BBE-41CA-9531-4D3F66C5EA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6A81BAA1-B389-4F18-9AEB-C55E11AB04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4DDAE1-A67A-4AE9-A57E-13CED4F46524}" type="datetimeFigureOut">
              <a:rPr lang="cs-CZ" smtClean="0"/>
              <a:t>05.03.2026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395D1B57-5529-4246-B7E8-FCD18CA59B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6AD363F6-60A4-4B42-8545-B1AAB905EC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472F2-C121-469B-8893-F5A47165C2C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249835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E08FBC70-597A-4BAD-A01C-E9182AD2C4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4DDAE1-A67A-4AE9-A57E-13CED4F46524}" type="datetimeFigureOut">
              <a:rPr lang="cs-CZ" smtClean="0"/>
              <a:t>05.03.2026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C1075875-D885-4D79-BD9F-AE1FCB7033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E5231D53-4EC2-4AFC-BE5C-EB3D9DF208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472F2-C121-469B-8893-F5A47165C2C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72802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2A8BC7C-E317-4505-A435-BD59D5E089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FDF40FD-02AF-432C-B882-3D446E7F19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4DFB329F-C428-4AB6-AC2F-F9B4E069A9F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F9FFCAAF-A641-4DB8-98E8-F639329665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4DDAE1-A67A-4AE9-A57E-13CED4F46524}" type="datetimeFigureOut">
              <a:rPr lang="cs-CZ" smtClean="0"/>
              <a:t>05.03.2026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4C50835C-CA9E-4ACF-9C73-FC0664C8D6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707869E1-981F-4EFD-B43A-4872108411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472F2-C121-469B-8893-F5A47165C2C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513816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DAFBB1D-A8E8-404B-AF95-C9D41D42B6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C278315E-F757-4795-8D7F-E93301FBC90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13C71D8D-01EC-4EF3-A4F2-96941094CEB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E1C12C92-D0DA-41F6-92EF-A7CD9DD818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4DDAE1-A67A-4AE9-A57E-13CED4F46524}" type="datetimeFigureOut">
              <a:rPr lang="cs-CZ" smtClean="0"/>
              <a:t>05.03.2026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704941DA-5FB2-4140-8B12-2B84E08B61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3D549338-F9D2-4674-8880-6A8140652E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472F2-C121-469B-8893-F5A47165C2C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026532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AC17B8E2-2C5E-4A01-AC41-9146777CAB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56747DFD-4EC6-4356-8F03-632506C94B7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1838E888-C46D-40AB-96CC-ED1B44B421D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4DDAE1-A67A-4AE9-A57E-13CED4F46524}" type="datetimeFigureOut">
              <a:rPr lang="cs-CZ" smtClean="0"/>
              <a:t>05.03.2026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D4EFCA7A-4FC1-4847-8618-AA7DDA3E34F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1101EF9D-D5AA-4EAC-92DA-43FD324A37F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1472F2-C121-469B-8893-F5A47165C2C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180882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435B88A-BA0B-4EC7-97C1-FFE66F59600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09549" y="400051"/>
            <a:ext cx="11706225" cy="981074"/>
          </a:xfrm>
        </p:spPr>
        <p:txBody>
          <a:bodyPr>
            <a:normAutofit/>
          </a:bodyPr>
          <a:lstStyle/>
          <a:p>
            <a:r>
              <a:rPr lang="cs-CZ" altLang="cs-CZ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VÝCHOVA MIMO VYUČOVÁNÍ</a:t>
            </a:r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D8D44F62-CB41-4F25-B915-EB82724375A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6143625"/>
            <a:ext cx="9144000" cy="476249"/>
          </a:xfrm>
        </p:spPr>
        <p:txBody>
          <a:bodyPr/>
          <a:lstStyle/>
          <a:p>
            <a:r>
              <a:rPr lang="cs-CZ" dirty="0"/>
              <a:t>Pedagogika volného času</a:t>
            </a:r>
          </a:p>
        </p:txBody>
      </p:sp>
    </p:spTree>
    <p:extLst>
      <p:ext uri="{BB962C8B-B14F-4D97-AF65-F5344CB8AC3E}">
        <p14:creationId xmlns:p14="http://schemas.microsoft.com/office/powerpoint/2010/main" val="107094096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705394" y="461554"/>
            <a:ext cx="10903132" cy="984069"/>
          </a:xfrm>
        </p:spPr>
        <p:txBody>
          <a:bodyPr>
            <a:normAutofit/>
          </a:bodyPr>
          <a:lstStyle/>
          <a:p>
            <a:r>
              <a:rPr lang="cs-CZ" sz="5400" b="1" dirty="0"/>
              <a:t>Domovy mládeže</a:t>
            </a:r>
            <a:endParaRPr lang="cs-CZ" sz="5400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635726" y="2812869"/>
            <a:ext cx="10972800" cy="3579221"/>
          </a:xfrm>
        </p:spPr>
        <p:txBody>
          <a:bodyPr>
            <a:normAutofit/>
          </a:bodyPr>
          <a:lstStyle/>
          <a:p>
            <a:r>
              <a:rPr lang="cs-CZ" sz="4000" dirty="0"/>
              <a:t>Domovy mládeže – instituce poskytující především ubytování, stravování a kvalifikované výchovné působení. Je určena pro žáky středních a vyšších odborných škol. </a:t>
            </a:r>
          </a:p>
          <a:p>
            <a:endParaRPr lang="cs-CZ" sz="4000" dirty="0"/>
          </a:p>
        </p:txBody>
      </p:sp>
    </p:spTree>
    <p:extLst>
      <p:ext uri="{BB962C8B-B14F-4D97-AF65-F5344CB8AC3E}">
        <p14:creationId xmlns:p14="http://schemas.microsoft.com/office/powerpoint/2010/main" val="163218130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705394" y="461554"/>
            <a:ext cx="10903132" cy="984069"/>
          </a:xfrm>
        </p:spPr>
        <p:txBody>
          <a:bodyPr>
            <a:normAutofit/>
          </a:bodyPr>
          <a:lstStyle/>
          <a:p>
            <a:r>
              <a:rPr lang="cs-CZ" b="1" dirty="0"/>
              <a:t>Domovy mládeže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635726" y="1581150"/>
            <a:ext cx="10972800" cy="5076825"/>
          </a:xfrm>
        </p:spPr>
        <p:txBody>
          <a:bodyPr>
            <a:normAutofit fontScale="92500" lnSpcReduction="10000"/>
          </a:bodyPr>
          <a:lstStyle/>
          <a:p>
            <a:r>
              <a:rPr lang="cs-CZ" sz="3200" dirty="0"/>
              <a:t>Domov mládeže (DM) provozuje svoji činnost během školního roku. </a:t>
            </a:r>
          </a:p>
          <a:p>
            <a:r>
              <a:rPr lang="cs-CZ" sz="3200" dirty="0"/>
              <a:t>Podmínky provozu a pobytu v DM upravuje vnitřní řád, který vydává ředitel příslušného DM a který stanovuje práva, povinnosti a zákazy pro ubytované. </a:t>
            </a:r>
          </a:p>
          <a:p>
            <a:r>
              <a:rPr lang="cs-CZ" sz="3200" dirty="0"/>
              <a:t>Některá ustanovení se mohou lišit dle věku ubytovaných a zahrnují i sankce za porušení vnitřního domovního řádu (např. vyloučení žáka z DM). </a:t>
            </a:r>
          </a:p>
          <a:p>
            <a:r>
              <a:rPr lang="cs-CZ" sz="3200" dirty="0"/>
              <a:t>DM poskytuje možnosti trávení volného času, které by měly být odborně zajištěny. </a:t>
            </a:r>
          </a:p>
          <a:p>
            <a:r>
              <a:rPr lang="cs-CZ" sz="3200" dirty="0"/>
              <a:t>Nabídka činností by měla zohledňovat i spektrum škol, které </a:t>
            </a:r>
            <a:r>
              <a:rPr lang="cs-CZ" sz="3200"/>
              <a:t>ubytovaní žáci navštěvují</a:t>
            </a:r>
            <a:r>
              <a:rPr lang="cs-CZ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72296020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705394" y="152401"/>
            <a:ext cx="10903132" cy="838200"/>
          </a:xfrm>
        </p:spPr>
        <p:txBody>
          <a:bodyPr>
            <a:normAutofit/>
          </a:bodyPr>
          <a:lstStyle/>
          <a:p>
            <a:r>
              <a:rPr lang="cs-CZ" sz="5400" b="1" dirty="0"/>
              <a:t>Domovy mládeže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635726" y="1158240"/>
            <a:ext cx="10972800" cy="5233851"/>
          </a:xfrm>
        </p:spPr>
        <p:txBody>
          <a:bodyPr>
            <a:normAutofit/>
          </a:bodyPr>
          <a:lstStyle/>
          <a:p>
            <a:r>
              <a:rPr lang="cs-CZ" sz="4000" dirty="0"/>
              <a:t>Domovy mládeže </a:t>
            </a:r>
            <a:r>
              <a:rPr lang="cs-CZ" sz="4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Střediska volného času (SVČ) </a:t>
            </a:r>
            <a:r>
              <a:rPr lang="cs-CZ" sz="4000" dirty="0"/>
              <a:t>– instituce poskytující především ubytování, stravování a kvalifikované výchovné působení. </a:t>
            </a:r>
          </a:p>
          <a:p>
            <a:r>
              <a:rPr lang="cs-CZ" sz="4000" dirty="0"/>
              <a:t>Jsou určeny pro žáky středních a vyšších odborných škol. </a:t>
            </a:r>
          </a:p>
          <a:p>
            <a:endParaRPr lang="cs-CZ" sz="4000" dirty="0"/>
          </a:p>
          <a:p>
            <a:r>
              <a:rPr lang="cs-CZ" sz="3600" dirty="0">
                <a:latin typeface="Times New Roman" panose="02020603050405020304" pitchFamily="18" charset="0"/>
                <a:ea typeface="Calibri" panose="020F0502020204030204" pitchFamily="34" charset="0"/>
              </a:rPr>
              <a:t>U</a:t>
            </a:r>
            <a:r>
              <a:rPr lang="cs-CZ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vedené zařízení neprovádí žádné činnosti v průběhu letních a dalších prázdnin.</a:t>
            </a:r>
            <a:endParaRPr lang="cs-CZ" sz="3600" dirty="0"/>
          </a:p>
        </p:txBody>
      </p:sp>
    </p:spTree>
    <p:extLst>
      <p:ext uri="{BB962C8B-B14F-4D97-AF65-F5344CB8AC3E}">
        <p14:creationId xmlns:p14="http://schemas.microsoft.com/office/powerpoint/2010/main" val="37964544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705394" y="461554"/>
            <a:ext cx="10903132" cy="1523999"/>
          </a:xfrm>
        </p:spPr>
        <p:txBody>
          <a:bodyPr>
            <a:normAutofit fontScale="90000"/>
          </a:bodyPr>
          <a:lstStyle/>
          <a:p>
            <a:r>
              <a:rPr lang="cs-CZ" b="1" dirty="0"/>
              <a:t>Školská zařízení pro výchovu mimo vyučování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635726" y="2159726"/>
            <a:ext cx="10972800" cy="4232364"/>
          </a:xfrm>
        </p:spPr>
        <p:txBody>
          <a:bodyPr/>
          <a:lstStyle/>
          <a:p>
            <a:endParaRPr lang="cs-CZ" dirty="0"/>
          </a:p>
          <a:p>
            <a:endParaRPr lang="cs-CZ" dirty="0"/>
          </a:p>
          <a:p>
            <a:pPr lvl="0"/>
            <a:r>
              <a:rPr lang="cs-CZ" sz="4000" dirty="0"/>
              <a:t>školní družiny</a:t>
            </a:r>
          </a:p>
          <a:p>
            <a:pPr lvl="0"/>
            <a:endParaRPr lang="cs-CZ" sz="4000" dirty="0"/>
          </a:p>
          <a:p>
            <a:pPr lvl="0"/>
            <a:r>
              <a:rPr lang="cs-CZ" sz="4000" dirty="0"/>
              <a:t>školní kluby</a:t>
            </a:r>
          </a:p>
          <a:p>
            <a:endParaRPr lang="cs-CZ" dirty="0"/>
          </a:p>
        </p:txBody>
      </p:sp>
      <p:sp>
        <p:nvSpPr>
          <p:cNvPr id="4" name="Šipka doprava 3"/>
          <p:cNvSpPr/>
          <p:nvPr/>
        </p:nvSpPr>
        <p:spPr>
          <a:xfrm rot="20471454">
            <a:off x="2987041" y="3504488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" name="Šipka doprava 4"/>
          <p:cNvSpPr/>
          <p:nvPr/>
        </p:nvSpPr>
        <p:spPr>
          <a:xfrm rot="1451892">
            <a:off x="2982705" y="4313138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265039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705394" y="461554"/>
            <a:ext cx="10903132" cy="984069"/>
          </a:xfrm>
        </p:spPr>
        <p:txBody>
          <a:bodyPr>
            <a:normAutofit/>
          </a:bodyPr>
          <a:lstStyle/>
          <a:p>
            <a:r>
              <a:rPr lang="cs-CZ" sz="5400" b="1" dirty="0"/>
              <a:t>Školní družina (ŠD)</a:t>
            </a:r>
            <a:endParaRPr lang="cs-CZ" sz="5400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635726" y="1985553"/>
            <a:ext cx="10972800" cy="4406537"/>
          </a:xfrm>
        </p:spPr>
        <p:txBody>
          <a:bodyPr>
            <a:normAutofit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cs-CZ" sz="3200" dirty="0"/>
              <a:t>má i významnou socializační funkci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cs-CZ" sz="3200" dirty="0"/>
              <a:t>jsou rozděleny do oddělení, maximální počet dětí v jednom oddělení je stanoven na 30 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cs-CZ" sz="3200" dirty="0"/>
              <a:t>může zřizovat i zájmové kroužky, do kterých mají přístup i žáci, kteří nejsou do družiny zapsáni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cs-CZ" sz="3200" dirty="0"/>
              <a:t>primárně jsou ŠD určeny žákům 1. stupně ZŠ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cs-CZ" sz="3200" dirty="0"/>
              <a:t>v ojedinělých případech je možné, aby družinu navštěvoval i žák 2. stupně ZŠ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116561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705394" y="461554"/>
            <a:ext cx="10903132" cy="984069"/>
          </a:xfrm>
        </p:spPr>
        <p:txBody>
          <a:bodyPr>
            <a:normAutofit/>
          </a:bodyPr>
          <a:lstStyle/>
          <a:p>
            <a:r>
              <a:rPr lang="cs-CZ" sz="5400" b="1" dirty="0"/>
              <a:t>Školní družina </a:t>
            </a:r>
            <a:endParaRPr lang="cs-CZ" sz="5400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635726" y="1985553"/>
            <a:ext cx="10972800" cy="4406537"/>
          </a:xfrm>
        </p:spPr>
        <p:txBody>
          <a:bodyPr/>
          <a:lstStyle/>
          <a:p>
            <a:r>
              <a:rPr lang="cs-CZ" dirty="0"/>
              <a:t> </a:t>
            </a:r>
            <a:r>
              <a:rPr lang="cs-CZ" sz="3200" dirty="0"/>
              <a:t>Hlavním posláním školní družiny je:</a:t>
            </a:r>
          </a:p>
          <a:p>
            <a:r>
              <a:rPr lang="cs-CZ" sz="3200" dirty="0"/>
              <a:t> rekreační </a:t>
            </a:r>
          </a:p>
          <a:p>
            <a:r>
              <a:rPr lang="cs-CZ" sz="3200" dirty="0"/>
              <a:t>relaxační funkce, </a:t>
            </a:r>
          </a:p>
          <a:p>
            <a:r>
              <a:rPr lang="cs-CZ" sz="3200" dirty="0"/>
              <a:t>zájmová činnost, </a:t>
            </a:r>
          </a:p>
          <a:p>
            <a:r>
              <a:rPr lang="cs-CZ" sz="3200" dirty="0"/>
              <a:t>příprava na vyučování </a:t>
            </a:r>
          </a:p>
          <a:p>
            <a:r>
              <a:rPr lang="cs-CZ" sz="3200" dirty="0"/>
              <a:t>další doplňující aktivity. </a:t>
            </a:r>
          </a:p>
        </p:txBody>
      </p:sp>
    </p:spTree>
    <p:extLst>
      <p:ext uri="{BB962C8B-B14F-4D97-AF65-F5344CB8AC3E}">
        <p14:creationId xmlns:p14="http://schemas.microsoft.com/office/powerpoint/2010/main" val="776478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705394" y="461554"/>
            <a:ext cx="10903132" cy="984069"/>
          </a:xfrm>
        </p:spPr>
        <p:txBody>
          <a:bodyPr>
            <a:normAutofit/>
          </a:bodyPr>
          <a:lstStyle/>
          <a:p>
            <a:r>
              <a:rPr lang="cs-CZ" sz="5400" b="1" dirty="0"/>
              <a:t>Školní klub</a:t>
            </a:r>
            <a:r>
              <a:rPr lang="cs-CZ" sz="5400" dirty="0"/>
              <a:t> 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635726" y="1663337"/>
            <a:ext cx="10972800" cy="4728753"/>
          </a:xfrm>
        </p:spPr>
        <p:txBody>
          <a:bodyPr>
            <a:noAutofit/>
          </a:bodyPr>
          <a:lstStyle/>
          <a:p>
            <a:r>
              <a:rPr lang="cs-CZ" sz="4000" dirty="0"/>
              <a:t>Školské zařízení pro výchovu mimo vyučování, určené pro žáky 2. </a:t>
            </a:r>
            <a:r>
              <a:rPr lang="cs-CZ" sz="4000"/>
              <a:t>stupně ZŠ. </a:t>
            </a:r>
            <a:r>
              <a:rPr lang="cs-CZ" sz="4000" dirty="0"/>
              <a:t>Vzhledem k tomu, že jednotliví žáci už mají své zájmy, je činnost školního klubu orientovaná především k uspokojování zájmů žáků. </a:t>
            </a:r>
          </a:p>
          <a:p>
            <a:r>
              <a:rPr lang="cs-CZ" sz="4000" dirty="0"/>
              <a:t>Školní klub může nabízet i další spontánní aktivity realizované v prostorách klubu nebo školy vhodných k této činnosti. </a:t>
            </a:r>
          </a:p>
          <a:p>
            <a:endParaRPr lang="cs-CZ" sz="4000" dirty="0"/>
          </a:p>
        </p:txBody>
      </p:sp>
    </p:spTree>
    <p:extLst>
      <p:ext uri="{BB962C8B-B14F-4D97-AF65-F5344CB8AC3E}">
        <p14:creationId xmlns:p14="http://schemas.microsoft.com/office/powerpoint/2010/main" val="40978414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705394" y="461554"/>
            <a:ext cx="10903132" cy="984069"/>
          </a:xfrm>
        </p:spPr>
        <p:txBody>
          <a:bodyPr>
            <a:normAutofit/>
          </a:bodyPr>
          <a:lstStyle/>
          <a:p>
            <a:r>
              <a:rPr lang="cs-CZ" sz="5400" b="1" dirty="0"/>
              <a:t>Příležitostná zájmová činnost</a:t>
            </a:r>
            <a:endParaRPr lang="cs-CZ" sz="5400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635726" y="1985553"/>
            <a:ext cx="10972800" cy="4406537"/>
          </a:xfrm>
        </p:spPr>
        <p:txBody>
          <a:bodyPr>
            <a:normAutofit/>
          </a:bodyPr>
          <a:lstStyle/>
          <a:p>
            <a:r>
              <a:rPr lang="cs-CZ" sz="4000" dirty="0"/>
              <a:t>Může vykazovat i jisté znaky pravidelnosti, není to však činnost průběžná. </a:t>
            </a:r>
          </a:p>
          <a:p>
            <a:endParaRPr lang="cs-CZ" sz="4000" dirty="0"/>
          </a:p>
          <a:p>
            <a:r>
              <a:rPr lang="cs-CZ" sz="4000" dirty="0"/>
              <a:t> např.  tradiční zimní turnaje, zájezdy, exkurze, příměstské tábory apod.</a:t>
            </a:r>
          </a:p>
          <a:p>
            <a:endParaRPr lang="cs-CZ" sz="4000" dirty="0"/>
          </a:p>
        </p:txBody>
      </p:sp>
    </p:spTree>
    <p:extLst>
      <p:ext uri="{BB962C8B-B14F-4D97-AF65-F5344CB8AC3E}">
        <p14:creationId xmlns:p14="http://schemas.microsoft.com/office/powerpoint/2010/main" val="19952045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705394" y="461554"/>
            <a:ext cx="10903132" cy="984069"/>
          </a:xfrm>
        </p:spPr>
        <p:txBody>
          <a:bodyPr>
            <a:normAutofit/>
          </a:bodyPr>
          <a:lstStyle/>
          <a:p>
            <a:r>
              <a:rPr lang="cs-CZ" sz="5400" b="1" dirty="0"/>
              <a:t>Spontánní aktivity</a:t>
            </a:r>
            <a:endParaRPr lang="cs-CZ" sz="5400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635726" y="1985553"/>
            <a:ext cx="10972800" cy="4406537"/>
          </a:xfrm>
        </p:spPr>
        <p:txBody>
          <a:bodyPr>
            <a:normAutofit/>
          </a:bodyPr>
          <a:lstStyle/>
          <a:p>
            <a:endParaRPr lang="cs-CZ" sz="4000" dirty="0"/>
          </a:p>
          <a:p>
            <a:endParaRPr lang="cs-CZ" sz="4000" dirty="0"/>
          </a:p>
          <a:p>
            <a:r>
              <a:rPr lang="cs-CZ" sz="4000" dirty="0"/>
              <a:t>mohou být různé hry na sportovištích, v čítárnách, posilovně apod.</a:t>
            </a:r>
          </a:p>
          <a:p>
            <a:endParaRPr lang="cs-CZ" sz="4000" dirty="0"/>
          </a:p>
        </p:txBody>
      </p:sp>
    </p:spTree>
    <p:extLst>
      <p:ext uri="{BB962C8B-B14F-4D97-AF65-F5344CB8AC3E}">
        <p14:creationId xmlns:p14="http://schemas.microsoft.com/office/powerpoint/2010/main" val="40361679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705394" y="461554"/>
            <a:ext cx="10903132" cy="984069"/>
          </a:xfrm>
        </p:spPr>
        <p:txBody>
          <a:bodyPr>
            <a:normAutofit/>
          </a:bodyPr>
          <a:lstStyle/>
          <a:p>
            <a:r>
              <a:rPr lang="cs-CZ" sz="5400" b="1" dirty="0"/>
              <a:t>Specifické aktivity</a:t>
            </a:r>
            <a:endParaRPr lang="cs-CZ" sz="5400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635726" y="1985553"/>
            <a:ext cx="10972800" cy="4406537"/>
          </a:xfrm>
        </p:spPr>
        <p:txBody>
          <a:bodyPr/>
          <a:lstStyle/>
          <a:p>
            <a:endParaRPr lang="cs-CZ" sz="4000" dirty="0"/>
          </a:p>
          <a:p>
            <a:r>
              <a:rPr lang="cs-CZ" sz="4000" dirty="0"/>
              <a:t>účast v rozličných soutěžích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7140959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705394" y="461554"/>
            <a:ext cx="10903132" cy="984069"/>
          </a:xfrm>
        </p:spPr>
        <p:txBody>
          <a:bodyPr>
            <a:normAutofit/>
          </a:bodyPr>
          <a:lstStyle/>
          <a:p>
            <a:r>
              <a:rPr lang="cs-CZ" sz="5400" b="1" dirty="0"/>
              <a:t>Základní umělecké školy</a:t>
            </a:r>
            <a:endParaRPr lang="cs-CZ" sz="5400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635726" y="1628503"/>
            <a:ext cx="10972800" cy="4763587"/>
          </a:xfrm>
        </p:spPr>
        <p:txBody>
          <a:bodyPr>
            <a:noAutofit/>
          </a:bodyPr>
          <a:lstStyle/>
          <a:p>
            <a:r>
              <a:rPr lang="cs-CZ" sz="3600" dirty="0"/>
              <a:t>Základní umělecké školy (ZUŠ), starší označení bylo lidové školy umění (LŠU), poskytují možnosti pro využívání volného času v umělecko-kulturním spektru zájmu (čtyři obory – hudební, výtvarný, taneční, literárně-dramatický. Povětšinou představují přípravu pro studium na dalších školách s uměleckým zaměřením (jako např. v hudebním oboru – konzervatoř, ve výtvarném oboru lze pokračovat na umělecké průmyslové školy, reklamu apod.). </a:t>
            </a:r>
          </a:p>
          <a:p>
            <a:endParaRPr lang="cs-CZ" sz="3600" dirty="0"/>
          </a:p>
        </p:txBody>
      </p:sp>
    </p:spTree>
    <p:extLst>
      <p:ext uri="{BB962C8B-B14F-4D97-AF65-F5344CB8AC3E}">
        <p14:creationId xmlns:p14="http://schemas.microsoft.com/office/powerpoint/2010/main" val="2444359372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455</Words>
  <Application>Microsoft Office PowerPoint</Application>
  <PresentationFormat>Širokoúhlá obrazovka</PresentationFormat>
  <Paragraphs>50</Paragraphs>
  <Slides>12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12</vt:i4>
      </vt:variant>
    </vt:vector>
  </HeadingPairs>
  <TitlesOfParts>
    <vt:vector size="17" baseType="lpstr">
      <vt:lpstr>Arial</vt:lpstr>
      <vt:lpstr>Calibri</vt:lpstr>
      <vt:lpstr>Calibri Light</vt:lpstr>
      <vt:lpstr>Times New Roman</vt:lpstr>
      <vt:lpstr>Motiv Office</vt:lpstr>
      <vt:lpstr>VÝCHOVA MIMO VYUČOVÁNÍ</vt:lpstr>
      <vt:lpstr>Školská zařízení pro výchovu mimo vyučování</vt:lpstr>
      <vt:lpstr>Školní družina (ŠD)</vt:lpstr>
      <vt:lpstr>Školní družina </vt:lpstr>
      <vt:lpstr>Školní klub </vt:lpstr>
      <vt:lpstr>Příležitostná zájmová činnost</vt:lpstr>
      <vt:lpstr>Spontánní aktivity</vt:lpstr>
      <vt:lpstr>Specifické aktivity</vt:lpstr>
      <vt:lpstr>Základní umělecké školy</vt:lpstr>
      <vt:lpstr>Domovy mládeže</vt:lpstr>
      <vt:lpstr>Domovy mládeže</vt:lpstr>
      <vt:lpstr>Domovy mládeže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 VÝCHOVA MIMO VYUČOVÁNÍ </dc:title>
  <dc:creator>jan0010</dc:creator>
  <cp:lastModifiedBy>Kamil Janiš</cp:lastModifiedBy>
  <cp:revision>8</cp:revision>
  <dcterms:created xsi:type="dcterms:W3CDTF">2024-02-20T07:38:10Z</dcterms:created>
  <dcterms:modified xsi:type="dcterms:W3CDTF">2026-03-05T06:12:37Z</dcterms:modified>
</cp:coreProperties>
</file>