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54"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E52BE0-9E97-455A-9126-CABB18D20B16}"/>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963B98DC-FEE6-44FC-AD18-2CC4ACA684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10390DCC-B83E-4589-AFB2-90BDF7740301}"/>
              </a:ext>
            </a:extLst>
          </p:cNvPr>
          <p:cNvSpPr>
            <a:spLocks noGrp="1"/>
          </p:cNvSpPr>
          <p:nvPr>
            <p:ph type="dt" sz="half" idx="10"/>
          </p:nvPr>
        </p:nvSpPr>
        <p:spPr/>
        <p:txBody>
          <a:bodyPr/>
          <a:lstStyle/>
          <a:p>
            <a:fld id="{367B394B-0575-4664-A66F-C3CC31B5889B}" type="datetimeFigureOut">
              <a:rPr lang="cs-CZ" smtClean="0"/>
              <a:t>11.12.2025</a:t>
            </a:fld>
            <a:endParaRPr lang="cs-CZ"/>
          </a:p>
        </p:txBody>
      </p:sp>
      <p:sp>
        <p:nvSpPr>
          <p:cNvPr id="5" name="Zástupný symbol pro zápatí 4">
            <a:extLst>
              <a:ext uri="{FF2B5EF4-FFF2-40B4-BE49-F238E27FC236}">
                <a16:creationId xmlns:a16="http://schemas.microsoft.com/office/drawing/2014/main" id="{22E11B35-D869-4862-8E1A-0692D71CD11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B202D49-D5D2-438B-AB64-D1FA3BDA94AA}"/>
              </a:ext>
            </a:extLst>
          </p:cNvPr>
          <p:cNvSpPr>
            <a:spLocks noGrp="1"/>
          </p:cNvSpPr>
          <p:nvPr>
            <p:ph type="sldNum" sz="quarter" idx="12"/>
          </p:nvPr>
        </p:nvSpPr>
        <p:spPr/>
        <p:txBody>
          <a:bodyPr/>
          <a:lstStyle/>
          <a:p>
            <a:fld id="{FBEE52A8-101C-4E9E-9184-5D3A9CACC7E8}" type="slidenum">
              <a:rPr lang="cs-CZ" smtClean="0"/>
              <a:t>‹#›</a:t>
            </a:fld>
            <a:endParaRPr lang="cs-CZ"/>
          </a:p>
        </p:txBody>
      </p:sp>
    </p:spTree>
    <p:extLst>
      <p:ext uri="{BB962C8B-B14F-4D97-AF65-F5344CB8AC3E}">
        <p14:creationId xmlns:p14="http://schemas.microsoft.com/office/powerpoint/2010/main" val="3357427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9605E1-756F-44F2-8DBC-1C2777C9EA93}"/>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B6DCAD88-1C8B-4A98-9673-EE0FC03B5CA9}"/>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04B8CA9-C7FC-4957-B389-EFA278B9C36A}"/>
              </a:ext>
            </a:extLst>
          </p:cNvPr>
          <p:cNvSpPr>
            <a:spLocks noGrp="1"/>
          </p:cNvSpPr>
          <p:nvPr>
            <p:ph type="dt" sz="half" idx="10"/>
          </p:nvPr>
        </p:nvSpPr>
        <p:spPr/>
        <p:txBody>
          <a:bodyPr/>
          <a:lstStyle/>
          <a:p>
            <a:fld id="{367B394B-0575-4664-A66F-C3CC31B5889B}" type="datetimeFigureOut">
              <a:rPr lang="cs-CZ" smtClean="0"/>
              <a:t>11.12.2025</a:t>
            </a:fld>
            <a:endParaRPr lang="cs-CZ"/>
          </a:p>
        </p:txBody>
      </p:sp>
      <p:sp>
        <p:nvSpPr>
          <p:cNvPr id="5" name="Zástupný symbol pro zápatí 4">
            <a:extLst>
              <a:ext uri="{FF2B5EF4-FFF2-40B4-BE49-F238E27FC236}">
                <a16:creationId xmlns:a16="http://schemas.microsoft.com/office/drawing/2014/main" id="{E79E4F00-A7F5-4C5C-8F60-A9E00EFC09A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0D25C05-C060-48C3-AD4F-ABBF5B8C24FA}"/>
              </a:ext>
            </a:extLst>
          </p:cNvPr>
          <p:cNvSpPr>
            <a:spLocks noGrp="1"/>
          </p:cNvSpPr>
          <p:nvPr>
            <p:ph type="sldNum" sz="quarter" idx="12"/>
          </p:nvPr>
        </p:nvSpPr>
        <p:spPr/>
        <p:txBody>
          <a:bodyPr/>
          <a:lstStyle/>
          <a:p>
            <a:fld id="{FBEE52A8-101C-4E9E-9184-5D3A9CACC7E8}" type="slidenum">
              <a:rPr lang="cs-CZ" smtClean="0"/>
              <a:t>‹#›</a:t>
            </a:fld>
            <a:endParaRPr lang="cs-CZ"/>
          </a:p>
        </p:txBody>
      </p:sp>
    </p:spTree>
    <p:extLst>
      <p:ext uri="{BB962C8B-B14F-4D97-AF65-F5344CB8AC3E}">
        <p14:creationId xmlns:p14="http://schemas.microsoft.com/office/powerpoint/2010/main" val="171714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98D0368F-9D0A-4BEA-B319-DD008E4AF284}"/>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17CD3D0-34FC-4D5F-934A-27B45BC5B8D9}"/>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A36645A-1C11-4BD8-96F3-309954E72C07}"/>
              </a:ext>
            </a:extLst>
          </p:cNvPr>
          <p:cNvSpPr>
            <a:spLocks noGrp="1"/>
          </p:cNvSpPr>
          <p:nvPr>
            <p:ph type="dt" sz="half" idx="10"/>
          </p:nvPr>
        </p:nvSpPr>
        <p:spPr/>
        <p:txBody>
          <a:bodyPr/>
          <a:lstStyle/>
          <a:p>
            <a:fld id="{367B394B-0575-4664-A66F-C3CC31B5889B}" type="datetimeFigureOut">
              <a:rPr lang="cs-CZ" smtClean="0"/>
              <a:t>11.12.2025</a:t>
            </a:fld>
            <a:endParaRPr lang="cs-CZ"/>
          </a:p>
        </p:txBody>
      </p:sp>
      <p:sp>
        <p:nvSpPr>
          <p:cNvPr id="5" name="Zástupný symbol pro zápatí 4">
            <a:extLst>
              <a:ext uri="{FF2B5EF4-FFF2-40B4-BE49-F238E27FC236}">
                <a16:creationId xmlns:a16="http://schemas.microsoft.com/office/drawing/2014/main" id="{233B5004-2C1D-4F94-A6A8-AC6CAAB4985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8F13410-3D7E-4BB2-B73E-5C586254D75A}"/>
              </a:ext>
            </a:extLst>
          </p:cNvPr>
          <p:cNvSpPr>
            <a:spLocks noGrp="1"/>
          </p:cNvSpPr>
          <p:nvPr>
            <p:ph type="sldNum" sz="quarter" idx="12"/>
          </p:nvPr>
        </p:nvSpPr>
        <p:spPr/>
        <p:txBody>
          <a:bodyPr/>
          <a:lstStyle/>
          <a:p>
            <a:fld id="{FBEE52A8-101C-4E9E-9184-5D3A9CACC7E8}" type="slidenum">
              <a:rPr lang="cs-CZ" smtClean="0"/>
              <a:t>‹#›</a:t>
            </a:fld>
            <a:endParaRPr lang="cs-CZ"/>
          </a:p>
        </p:txBody>
      </p:sp>
    </p:spTree>
    <p:extLst>
      <p:ext uri="{BB962C8B-B14F-4D97-AF65-F5344CB8AC3E}">
        <p14:creationId xmlns:p14="http://schemas.microsoft.com/office/powerpoint/2010/main" val="2798579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2B857B-4BB3-40E8-B3F0-310F097BDB3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E1B43F87-3379-4890-A518-9C29DB7B01CE}"/>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19E23D9-7BDF-4832-885E-7C5907819861}"/>
              </a:ext>
            </a:extLst>
          </p:cNvPr>
          <p:cNvSpPr>
            <a:spLocks noGrp="1"/>
          </p:cNvSpPr>
          <p:nvPr>
            <p:ph type="dt" sz="half" idx="10"/>
          </p:nvPr>
        </p:nvSpPr>
        <p:spPr/>
        <p:txBody>
          <a:bodyPr/>
          <a:lstStyle/>
          <a:p>
            <a:fld id="{367B394B-0575-4664-A66F-C3CC31B5889B}" type="datetimeFigureOut">
              <a:rPr lang="cs-CZ" smtClean="0"/>
              <a:t>11.12.2025</a:t>
            </a:fld>
            <a:endParaRPr lang="cs-CZ"/>
          </a:p>
        </p:txBody>
      </p:sp>
      <p:sp>
        <p:nvSpPr>
          <p:cNvPr id="5" name="Zástupný symbol pro zápatí 4">
            <a:extLst>
              <a:ext uri="{FF2B5EF4-FFF2-40B4-BE49-F238E27FC236}">
                <a16:creationId xmlns:a16="http://schemas.microsoft.com/office/drawing/2014/main" id="{02960E55-CAC8-4C74-8F0E-7F72A8ABAEF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BFBAEB6-9213-4E65-9BC8-84A4D3CCF40D}"/>
              </a:ext>
            </a:extLst>
          </p:cNvPr>
          <p:cNvSpPr>
            <a:spLocks noGrp="1"/>
          </p:cNvSpPr>
          <p:nvPr>
            <p:ph type="sldNum" sz="quarter" idx="12"/>
          </p:nvPr>
        </p:nvSpPr>
        <p:spPr/>
        <p:txBody>
          <a:bodyPr/>
          <a:lstStyle/>
          <a:p>
            <a:fld id="{FBEE52A8-101C-4E9E-9184-5D3A9CACC7E8}" type="slidenum">
              <a:rPr lang="cs-CZ" smtClean="0"/>
              <a:t>‹#›</a:t>
            </a:fld>
            <a:endParaRPr lang="cs-CZ"/>
          </a:p>
        </p:txBody>
      </p:sp>
    </p:spTree>
    <p:extLst>
      <p:ext uri="{BB962C8B-B14F-4D97-AF65-F5344CB8AC3E}">
        <p14:creationId xmlns:p14="http://schemas.microsoft.com/office/powerpoint/2010/main" val="231440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E65F62-782F-4F0E-A028-E2FA48E9ADBE}"/>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4526A01B-B19B-46F4-973C-5D51BA4A35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06C08E8A-1976-44C0-93FB-B51582745069}"/>
              </a:ext>
            </a:extLst>
          </p:cNvPr>
          <p:cNvSpPr>
            <a:spLocks noGrp="1"/>
          </p:cNvSpPr>
          <p:nvPr>
            <p:ph type="dt" sz="half" idx="10"/>
          </p:nvPr>
        </p:nvSpPr>
        <p:spPr/>
        <p:txBody>
          <a:bodyPr/>
          <a:lstStyle/>
          <a:p>
            <a:fld id="{367B394B-0575-4664-A66F-C3CC31B5889B}" type="datetimeFigureOut">
              <a:rPr lang="cs-CZ" smtClean="0"/>
              <a:t>11.12.2025</a:t>
            </a:fld>
            <a:endParaRPr lang="cs-CZ"/>
          </a:p>
        </p:txBody>
      </p:sp>
      <p:sp>
        <p:nvSpPr>
          <p:cNvPr id="5" name="Zástupný symbol pro zápatí 4">
            <a:extLst>
              <a:ext uri="{FF2B5EF4-FFF2-40B4-BE49-F238E27FC236}">
                <a16:creationId xmlns:a16="http://schemas.microsoft.com/office/drawing/2014/main" id="{5D122948-79C8-483D-B536-E6FEBE548D6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25C8222-B3AE-403A-ABA2-8B7E2403E401}"/>
              </a:ext>
            </a:extLst>
          </p:cNvPr>
          <p:cNvSpPr>
            <a:spLocks noGrp="1"/>
          </p:cNvSpPr>
          <p:nvPr>
            <p:ph type="sldNum" sz="quarter" idx="12"/>
          </p:nvPr>
        </p:nvSpPr>
        <p:spPr/>
        <p:txBody>
          <a:bodyPr/>
          <a:lstStyle/>
          <a:p>
            <a:fld id="{FBEE52A8-101C-4E9E-9184-5D3A9CACC7E8}" type="slidenum">
              <a:rPr lang="cs-CZ" smtClean="0"/>
              <a:t>‹#›</a:t>
            </a:fld>
            <a:endParaRPr lang="cs-CZ"/>
          </a:p>
        </p:txBody>
      </p:sp>
    </p:spTree>
    <p:extLst>
      <p:ext uri="{BB962C8B-B14F-4D97-AF65-F5344CB8AC3E}">
        <p14:creationId xmlns:p14="http://schemas.microsoft.com/office/powerpoint/2010/main" val="1165835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DAEF19-1FFA-43C3-91FF-5524C17A0BA9}"/>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A7611008-7D49-490F-BEE1-44403FD72105}"/>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A336B72C-394F-4972-8D45-B5872C310B21}"/>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BEFE4B6A-A2FA-42F0-913F-C5694804C6A2}"/>
              </a:ext>
            </a:extLst>
          </p:cNvPr>
          <p:cNvSpPr>
            <a:spLocks noGrp="1"/>
          </p:cNvSpPr>
          <p:nvPr>
            <p:ph type="dt" sz="half" idx="10"/>
          </p:nvPr>
        </p:nvSpPr>
        <p:spPr/>
        <p:txBody>
          <a:bodyPr/>
          <a:lstStyle/>
          <a:p>
            <a:fld id="{367B394B-0575-4664-A66F-C3CC31B5889B}" type="datetimeFigureOut">
              <a:rPr lang="cs-CZ" smtClean="0"/>
              <a:t>11.12.2025</a:t>
            </a:fld>
            <a:endParaRPr lang="cs-CZ"/>
          </a:p>
        </p:txBody>
      </p:sp>
      <p:sp>
        <p:nvSpPr>
          <p:cNvPr id="6" name="Zástupný symbol pro zápatí 5">
            <a:extLst>
              <a:ext uri="{FF2B5EF4-FFF2-40B4-BE49-F238E27FC236}">
                <a16:creationId xmlns:a16="http://schemas.microsoft.com/office/drawing/2014/main" id="{A6A1B99B-2618-4A9F-8D03-78B0A2D6E7DA}"/>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0AAF796-ED3B-4360-84B0-6F4B40726850}"/>
              </a:ext>
            </a:extLst>
          </p:cNvPr>
          <p:cNvSpPr>
            <a:spLocks noGrp="1"/>
          </p:cNvSpPr>
          <p:nvPr>
            <p:ph type="sldNum" sz="quarter" idx="12"/>
          </p:nvPr>
        </p:nvSpPr>
        <p:spPr/>
        <p:txBody>
          <a:bodyPr/>
          <a:lstStyle/>
          <a:p>
            <a:fld id="{FBEE52A8-101C-4E9E-9184-5D3A9CACC7E8}" type="slidenum">
              <a:rPr lang="cs-CZ" smtClean="0"/>
              <a:t>‹#›</a:t>
            </a:fld>
            <a:endParaRPr lang="cs-CZ"/>
          </a:p>
        </p:txBody>
      </p:sp>
    </p:spTree>
    <p:extLst>
      <p:ext uri="{BB962C8B-B14F-4D97-AF65-F5344CB8AC3E}">
        <p14:creationId xmlns:p14="http://schemas.microsoft.com/office/powerpoint/2010/main" val="253862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2CADD5-9C9A-4FB6-8782-662BACE1887C}"/>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88697896-38D5-4996-A1E1-348BB9EBF0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700D71F7-AD2F-4D30-BC2F-FC4B4C463BDC}"/>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5E26D007-0998-4454-8B7C-D470E2BE29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342289A2-F051-4705-9962-4D8FE5E9BF2A}"/>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28EF0AC9-28E7-43B3-964D-D4428EA8E21F}"/>
              </a:ext>
            </a:extLst>
          </p:cNvPr>
          <p:cNvSpPr>
            <a:spLocks noGrp="1"/>
          </p:cNvSpPr>
          <p:nvPr>
            <p:ph type="dt" sz="half" idx="10"/>
          </p:nvPr>
        </p:nvSpPr>
        <p:spPr/>
        <p:txBody>
          <a:bodyPr/>
          <a:lstStyle/>
          <a:p>
            <a:fld id="{367B394B-0575-4664-A66F-C3CC31B5889B}" type="datetimeFigureOut">
              <a:rPr lang="cs-CZ" smtClean="0"/>
              <a:t>11.12.2025</a:t>
            </a:fld>
            <a:endParaRPr lang="cs-CZ"/>
          </a:p>
        </p:txBody>
      </p:sp>
      <p:sp>
        <p:nvSpPr>
          <p:cNvPr id="8" name="Zástupný symbol pro zápatí 7">
            <a:extLst>
              <a:ext uri="{FF2B5EF4-FFF2-40B4-BE49-F238E27FC236}">
                <a16:creationId xmlns:a16="http://schemas.microsoft.com/office/drawing/2014/main" id="{1113C880-57B6-4950-933C-A066AB3EFB5E}"/>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4231F5C6-C628-4799-A46C-0EB4877C97E0}"/>
              </a:ext>
            </a:extLst>
          </p:cNvPr>
          <p:cNvSpPr>
            <a:spLocks noGrp="1"/>
          </p:cNvSpPr>
          <p:nvPr>
            <p:ph type="sldNum" sz="quarter" idx="12"/>
          </p:nvPr>
        </p:nvSpPr>
        <p:spPr/>
        <p:txBody>
          <a:bodyPr/>
          <a:lstStyle/>
          <a:p>
            <a:fld id="{FBEE52A8-101C-4E9E-9184-5D3A9CACC7E8}" type="slidenum">
              <a:rPr lang="cs-CZ" smtClean="0"/>
              <a:t>‹#›</a:t>
            </a:fld>
            <a:endParaRPr lang="cs-CZ"/>
          </a:p>
        </p:txBody>
      </p:sp>
    </p:spTree>
    <p:extLst>
      <p:ext uri="{BB962C8B-B14F-4D97-AF65-F5344CB8AC3E}">
        <p14:creationId xmlns:p14="http://schemas.microsoft.com/office/powerpoint/2010/main" val="3939194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8090C3-AB8E-4F5D-A64C-A54EDB7746CD}"/>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8DFEAC01-4A2A-475F-A2F0-740D1832621A}"/>
              </a:ext>
            </a:extLst>
          </p:cNvPr>
          <p:cNvSpPr>
            <a:spLocks noGrp="1"/>
          </p:cNvSpPr>
          <p:nvPr>
            <p:ph type="dt" sz="half" idx="10"/>
          </p:nvPr>
        </p:nvSpPr>
        <p:spPr/>
        <p:txBody>
          <a:bodyPr/>
          <a:lstStyle/>
          <a:p>
            <a:fld id="{367B394B-0575-4664-A66F-C3CC31B5889B}" type="datetimeFigureOut">
              <a:rPr lang="cs-CZ" smtClean="0"/>
              <a:t>11.12.2025</a:t>
            </a:fld>
            <a:endParaRPr lang="cs-CZ"/>
          </a:p>
        </p:txBody>
      </p:sp>
      <p:sp>
        <p:nvSpPr>
          <p:cNvPr id="4" name="Zástupný symbol pro zápatí 3">
            <a:extLst>
              <a:ext uri="{FF2B5EF4-FFF2-40B4-BE49-F238E27FC236}">
                <a16:creationId xmlns:a16="http://schemas.microsoft.com/office/drawing/2014/main" id="{DA0E394C-2235-441C-831C-9F1052B531EC}"/>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E15B4072-F9C8-4315-A9D9-0CC9FB09CDC6}"/>
              </a:ext>
            </a:extLst>
          </p:cNvPr>
          <p:cNvSpPr>
            <a:spLocks noGrp="1"/>
          </p:cNvSpPr>
          <p:nvPr>
            <p:ph type="sldNum" sz="quarter" idx="12"/>
          </p:nvPr>
        </p:nvSpPr>
        <p:spPr/>
        <p:txBody>
          <a:bodyPr/>
          <a:lstStyle/>
          <a:p>
            <a:fld id="{FBEE52A8-101C-4E9E-9184-5D3A9CACC7E8}" type="slidenum">
              <a:rPr lang="cs-CZ" smtClean="0"/>
              <a:t>‹#›</a:t>
            </a:fld>
            <a:endParaRPr lang="cs-CZ"/>
          </a:p>
        </p:txBody>
      </p:sp>
    </p:spTree>
    <p:extLst>
      <p:ext uri="{BB962C8B-B14F-4D97-AF65-F5344CB8AC3E}">
        <p14:creationId xmlns:p14="http://schemas.microsoft.com/office/powerpoint/2010/main" val="199600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D585C3AF-DDFF-42D1-8332-300AB807A88D}"/>
              </a:ext>
            </a:extLst>
          </p:cNvPr>
          <p:cNvSpPr>
            <a:spLocks noGrp="1"/>
          </p:cNvSpPr>
          <p:nvPr>
            <p:ph type="dt" sz="half" idx="10"/>
          </p:nvPr>
        </p:nvSpPr>
        <p:spPr/>
        <p:txBody>
          <a:bodyPr/>
          <a:lstStyle/>
          <a:p>
            <a:fld id="{367B394B-0575-4664-A66F-C3CC31B5889B}" type="datetimeFigureOut">
              <a:rPr lang="cs-CZ" smtClean="0"/>
              <a:t>11.12.2025</a:t>
            </a:fld>
            <a:endParaRPr lang="cs-CZ"/>
          </a:p>
        </p:txBody>
      </p:sp>
      <p:sp>
        <p:nvSpPr>
          <p:cNvPr id="3" name="Zástupný symbol pro zápatí 2">
            <a:extLst>
              <a:ext uri="{FF2B5EF4-FFF2-40B4-BE49-F238E27FC236}">
                <a16:creationId xmlns:a16="http://schemas.microsoft.com/office/drawing/2014/main" id="{C348080C-150E-4A55-B87A-1BCA94DE0430}"/>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1520D7F-4CB3-48D8-ACC1-F3966993E417}"/>
              </a:ext>
            </a:extLst>
          </p:cNvPr>
          <p:cNvSpPr>
            <a:spLocks noGrp="1"/>
          </p:cNvSpPr>
          <p:nvPr>
            <p:ph type="sldNum" sz="quarter" idx="12"/>
          </p:nvPr>
        </p:nvSpPr>
        <p:spPr/>
        <p:txBody>
          <a:bodyPr/>
          <a:lstStyle/>
          <a:p>
            <a:fld id="{FBEE52A8-101C-4E9E-9184-5D3A9CACC7E8}" type="slidenum">
              <a:rPr lang="cs-CZ" smtClean="0"/>
              <a:t>‹#›</a:t>
            </a:fld>
            <a:endParaRPr lang="cs-CZ"/>
          </a:p>
        </p:txBody>
      </p:sp>
    </p:spTree>
    <p:extLst>
      <p:ext uri="{BB962C8B-B14F-4D97-AF65-F5344CB8AC3E}">
        <p14:creationId xmlns:p14="http://schemas.microsoft.com/office/powerpoint/2010/main" val="3982527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B49880-F98F-40F3-9BBA-2C4881AAFDC8}"/>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F5AE21A9-64CC-4DCC-ADAF-DE72668DD1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981A36D0-AB5F-44E4-BDD7-B83CCA8C6F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94681072-0451-4935-865E-E99BEDE4059D}"/>
              </a:ext>
            </a:extLst>
          </p:cNvPr>
          <p:cNvSpPr>
            <a:spLocks noGrp="1"/>
          </p:cNvSpPr>
          <p:nvPr>
            <p:ph type="dt" sz="half" idx="10"/>
          </p:nvPr>
        </p:nvSpPr>
        <p:spPr/>
        <p:txBody>
          <a:bodyPr/>
          <a:lstStyle/>
          <a:p>
            <a:fld id="{367B394B-0575-4664-A66F-C3CC31B5889B}" type="datetimeFigureOut">
              <a:rPr lang="cs-CZ" smtClean="0"/>
              <a:t>11.12.2025</a:t>
            </a:fld>
            <a:endParaRPr lang="cs-CZ"/>
          </a:p>
        </p:txBody>
      </p:sp>
      <p:sp>
        <p:nvSpPr>
          <p:cNvPr id="6" name="Zástupný symbol pro zápatí 5">
            <a:extLst>
              <a:ext uri="{FF2B5EF4-FFF2-40B4-BE49-F238E27FC236}">
                <a16:creationId xmlns:a16="http://schemas.microsoft.com/office/drawing/2014/main" id="{49EC96BF-C81E-4F33-9DA3-8892BDDC4FE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5C89586-DA5B-4ACA-9262-52BACAB1A236}"/>
              </a:ext>
            </a:extLst>
          </p:cNvPr>
          <p:cNvSpPr>
            <a:spLocks noGrp="1"/>
          </p:cNvSpPr>
          <p:nvPr>
            <p:ph type="sldNum" sz="quarter" idx="12"/>
          </p:nvPr>
        </p:nvSpPr>
        <p:spPr/>
        <p:txBody>
          <a:bodyPr/>
          <a:lstStyle/>
          <a:p>
            <a:fld id="{FBEE52A8-101C-4E9E-9184-5D3A9CACC7E8}" type="slidenum">
              <a:rPr lang="cs-CZ" smtClean="0"/>
              <a:t>‹#›</a:t>
            </a:fld>
            <a:endParaRPr lang="cs-CZ"/>
          </a:p>
        </p:txBody>
      </p:sp>
    </p:spTree>
    <p:extLst>
      <p:ext uri="{BB962C8B-B14F-4D97-AF65-F5344CB8AC3E}">
        <p14:creationId xmlns:p14="http://schemas.microsoft.com/office/powerpoint/2010/main" val="3002435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27FF4A-4921-47F3-83B5-734EA0C0E900}"/>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D1B74473-129C-42D9-9F17-881D03C953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206CF8D7-3F75-4C61-A95F-6D636A4916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1B343FFB-061E-4FE9-BEDB-DEADFC99D426}"/>
              </a:ext>
            </a:extLst>
          </p:cNvPr>
          <p:cNvSpPr>
            <a:spLocks noGrp="1"/>
          </p:cNvSpPr>
          <p:nvPr>
            <p:ph type="dt" sz="half" idx="10"/>
          </p:nvPr>
        </p:nvSpPr>
        <p:spPr/>
        <p:txBody>
          <a:bodyPr/>
          <a:lstStyle/>
          <a:p>
            <a:fld id="{367B394B-0575-4664-A66F-C3CC31B5889B}" type="datetimeFigureOut">
              <a:rPr lang="cs-CZ" smtClean="0"/>
              <a:t>11.12.2025</a:t>
            </a:fld>
            <a:endParaRPr lang="cs-CZ"/>
          </a:p>
        </p:txBody>
      </p:sp>
      <p:sp>
        <p:nvSpPr>
          <p:cNvPr id="6" name="Zástupný symbol pro zápatí 5">
            <a:extLst>
              <a:ext uri="{FF2B5EF4-FFF2-40B4-BE49-F238E27FC236}">
                <a16:creationId xmlns:a16="http://schemas.microsoft.com/office/drawing/2014/main" id="{BE2A1A34-A67D-474E-9022-E433D67599B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23689FC-5D6C-4F3D-949D-7F4678599432}"/>
              </a:ext>
            </a:extLst>
          </p:cNvPr>
          <p:cNvSpPr>
            <a:spLocks noGrp="1"/>
          </p:cNvSpPr>
          <p:nvPr>
            <p:ph type="sldNum" sz="quarter" idx="12"/>
          </p:nvPr>
        </p:nvSpPr>
        <p:spPr/>
        <p:txBody>
          <a:bodyPr/>
          <a:lstStyle/>
          <a:p>
            <a:fld id="{FBEE52A8-101C-4E9E-9184-5D3A9CACC7E8}" type="slidenum">
              <a:rPr lang="cs-CZ" smtClean="0"/>
              <a:t>‹#›</a:t>
            </a:fld>
            <a:endParaRPr lang="cs-CZ"/>
          </a:p>
        </p:txBody>
      </p:sp>
    </p:spTree>
    <p:extLst>
      <p:ext uri="{BB962C8B-B14F-4D97-AF65-F5344CB8AC3E}">
        <p14:creationId xmlns:p14="http://schemas.microsoft.com/office/powerpoint/2010/main" val="1672378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BB076193-055F-4EA4-9B4E-421EC5DB63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33EA4B1B-2D35-40D8-8D6B-5B65A9B4F1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988DEEC-1EBB-4E04-8B32-ABCB221AF2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7B394B-0575-4664-A66F-C3CC31B5889B}" type="datetimeFigureOut">
              <a:rPr lang="cs-CZ" smtClean="0"/>
              <a:t>11.12.2025</a:t>
            </a:fld>
            <a:endParaRPr lang="cs-CZ"/>
          </a:p>
        </p:txBody>
      </p:sp>
      <p:sp>
        <p:nvSpPr>
          <p:cNvPr id="5" name="Zástupný symbol pro zápatí 4">
            <a:extLst>
              <a:ext uri="{FF2B5EF4-FFF2-40B4-BE49-F238E27FC236}">
                <a16:creationId xmlns:a16="http://schemas.microsoft.com/office/drawing/2014/main" id="{BB5502AB-508A-4D6F-8C57-55EBBF9653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6AC66F87-5CC1-4596-B412-DC63EE4BA3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EE52A8-101C-4E9E-9184-5D3A9CACC7E8}" type="slidenum">
              <a:rPr lang="cs-CZ" smtClean="0"/>
              <a:t>‹#›</a:t>
            </a:fld>
            <a:endParaRPr lang="cs-CZ"/>
          </a:p>
        </p:txBody>
      </p:sp>
    </p:spTree>
    <p:extLst>
      <p:ext uri="{BB962C8B-B14F-4D97-AF65-F5344CB8AC3E}">
        <p14:creationId xmlns:p14="http://schemas.microsoft.com/office/powerpoint/2010/main" val="2993166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AD9558-7329-499A-8060-8396C4FDEE0F}"/>
              </a:ext>
            </a:extLst>
          </p:cNvPr>
          <p:cNvSpPr>
            <a:spLocks noGrp="1"/>
          </p:cNvSpPr>
          <p:nvPr>
            <p:ph type="ctrTitle"/>
          </p:nvPr>
        </p:nvSpPr>
        <p:spPr>
          <a:xfrm>
            <a:off x="1524000" y="342901"/>
            <a:ext cx="9144000" cy="1028699"/>
          </a:xfrm>
        </p:spPr>
        <p:txBody>
          <a:bodyPr>
            <a:normAutofit/>
          </a:bodyPr>
          <a:lstStyle/>
          <a:p>
            <a:r>
              <a:rPr lang="cs-CZ" altLang="cs-CZ" b="1" dirty="0">
                <a:ea typeface="Calibri" panose="020F0502020204030204" pitchFamily="34" charset="0"/>
                <a:cs typeface="Times New Roman" panose="02020603050405020304" pitchFamily="18" charset="0"/>
              </a:rPr>
              <a:t>HERNÍ SYSTÉMY</a:t>
            </a:r>
            <a:endParaRPr lang="cs-CZ" b="1" dirty="0"/>
          </a:p>
        </p:txBody>
      </p:sp>
      <p:sp>
        <p:nvSpPr>
          <p:cNvPr id="3" name="Podnadpis 2">
            <a:extLst>
              <a:ext uri="{FF2B5EF4-FFF2-40B4-BE49-F238E27FC236}">
                <a16:creationId xmlns:a16="http://schemas.microsoft.com/office/drawing/2014/main" id="{E211FCA9-412B-45B1-9E20-E69D5ED432B4}"/>
              </a:ext>
            </a:extLst>
          </p:cNvPr>
          <p:cNvSpPr>
            <a:spLocks noGrp="1"/>
          </p:cNvSpPr>
          <p:nvPr>
            <p:ph type="subTitle" idx="1"/>
          </p:nvPr>
        </p:nvSpPr>
        <p:spPr>
          <a:xfrm>
            <a:off x="1524000" y="6210300"/>
            <a:ext cx="9144000" cy="485774"/>
          </a:xfrm>
        </p:spPr>
        <p:txBody>
          <a:bodyPr/>
          <a:lstStyle/>
          <a:p>
            <a:r>
              <a:rPr lang="cs-CZ" dirty="0"/>
              <a:t>Pedagogika </a:t>
            </a:r>
            <a:r>
              <a:rPr lang="cs-CZ"/>
              <a:t>volného času</a:t>
            </a:r>
            <a:endParaRPr lang="cs-CZ" dirty="0"/>
          </a:p>
        </p:txBody>
      </p:sp>
    </p:spTree>
    <p:extLst>
      <p:ext uri="{BB962C8B-B14F-4D97-AF65-F5344CB8AC3E}">
        <p14:creationId xmlns:p14="http://schemas.microsoft.com/office/powerpoint/2010/main" val="2465540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97B5DA-44F4-4494-BCEE-E36F4D321089}"/>
              </a:ext>
            </a:extLst>
          </p:cNvPr>
          <p:cNvSpPr>
            <a:spLocks noGrp="1"/>
          </p:cNvSpPr>
          <p:nvPr>
            <p:ph type="title"/>
          </p:nvPr>
        </p:nvSpPr>
        <p:spPr>
          <a:xfrm>
            <a:off x="259644" y="0"/>
            <a:ext cx="11627556" cy="971550"/>
          </a:xfrm>
        </p:spPr>
        <p:txBody>
          <a:bodyPr>
            <a:noAutofit/>
          </a:bodyPr>
          <a:lstStyle/>
          <a:p>
            <a:r>
              <a:rPr lang="cs-CZ" sz="5400" b="1" dirty="0">
                <a:effectLst/>
                <a:latin typeface="Times New Roman" panose="02020603050405020304" pitchFamily="18" charset="0"/>
                <a:ea typeface="Calibri" panose="020F0502020204030204" pitchFamily="34" charset="0"/>
                <a:cs typeface="Times New Roman" panose="02020603050405020304" pitchFamily="18" charset="0"/>
              </a:rPr>
              <a:t>Švýcarský herní systém</a:t>
            </a:r>
            <a:endParaRPr lang="cs-CZ" sz="5400" b="1" dirty="0"/>
          </a:p>
        </p:txBody>
      </p:sp>
      <p:sp>
        <p:nvSpPr>
          <p:cNvPr id="3" name="Zástupný obsah 2">
            <a:extLst>
              <a:ext uri="{FF2B5EF4-FFF2-40B4-BE49-F238E27FC236}">
                <a16:creationId xmlns:a16="http://schemas.microsoft.com/office/drawing/2014/main" id="{3DECC0D7-11B6-45B7-B092-AD7E33D41737}"/>
              </a:ext>
            </a:extLst>
          </p:cNvPr>
          <p:cNvSpPr>
            <a:spLocks noGrp="1"/>
          </p:cNvSpPr>
          <p:nvPr>
            <p:ph idx="1"/>
          </p:nvPr>
        </p:nvSpPr>
        <p:spPr>
          <a:xfrm>
            <a:off x="259644" y="581379"/>
            <a:ext cx="11548533" cy="5695241"/>
          </a:xfrm>
        </p:spPr>
        <p:txBody>
          <a:bodyPr>
            <a:normAutofit fontScale="77500" lnSpcReduction="20000"/>
          </a:bodyPr>
          <a:lstStyle/>
          <a:p>
            <a:pPr marL="0" indent="0">
              <a:lnSpc>
                <a:spcPct val="130000"/>
              </a:lnSpc>
              <a:spcAft>
                <a:spcPts val="600"/>
              </a:spcAft>
              <a:buNone/>
            </a:pP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K možným nevýhodám patří:</a:t>
            </a:r>
          </a:p>
          <a:p>
            <a:pPr marL="342900" lvl="0" indent="-342900" algn="just">
              <a:lnSpc>
                <a:spcPct val="130000"/>
              </a:lnSpc>
              <a:spcAft>
                <a:spcPts val="600"/>
              </a:spcAft>
              <a:buFont typeface="Times New Roman" panose="02020603050405020304" pitchFamily="18" charset="0"/>
              <a:buChar char="-"/>
            </a:pP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snadno se může stát, že někteří jedinci (družstva) mohou získat stejný počet bodů. Pro takovou situaci je zapotřebí mít připravený způsob, podle kterého se rozhodne o pořadí (vítězi, postupujícím apod.) a navíc musí být předem postup prezentován všem účastníkům.</a:t>
            </a:r>
          </a:p>
          <a:p>
            <a:pPr marL="342900" lvl="0" indent="-342900" algn="just">
              <a:lnSpc>
                <a:spcPct val="130000"/>
              </a:lnSpc>
              <a:spcAft>
                <a:spcPts val="600"/>
              </a:spcAft>
              <a:buFont typeface="Times New Roman" panose="02020603050405020304" pitchFamily="18" charset="0"/>
              <a:buChar char="-"/>
            </a:pP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Pro účastníky se jedná také o velkou „zátěž“, a to jak psychickou, tak i fyzickou. Proto je zapotřebí připravit i možnost relaxace.</a:t>
            </a:r>
          </a:p>
          <a:p>
            <a:pPr algn="just">
              <a:lnSpc>
                <a:spcPct val="130000"/>
              </a:lnSpc>
              <a:spcAft>
                <a:spcPts val="600"/>
              </a:spcAft>
            </a:pP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Další variantou je rozlosování jedinců (družstev) do skupin, kde se hraje každý s každým a následující pokračování se může sehrát jiným způsobem. Například vítěz skupiny A se čtvrtým ze skupiny B, druhý z jedné skupiny s třetím z druhé skupiny. Tím vzniknou čtyři dvojice. Následně (například opětovně losem) se vzájemně utkají a poslední dvojice hraje o vítězství, poražení pak o 3. místo.</a:t>
            </a:r>
          </a:p>
          <a:p>
            <a:pPr marL="0" lvl="0" indent="0">
              <a:lnSpc>
                <a:spcPct val="130000"/>
              </a:lnSpc>
              <a:spcAft>
                <a:spcPts val="600"/>
              </a:spcAft>
              <a:buNone/>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cs-CZ" dirty="0"/>
          </a:p>
        </p:txBody>
      </p:sp>
      <p:sp>
        <p:nvSpPr>
          <p:cNvPr id="33" name="Rectangle 30">
            <a:extLst>
              <a:ext uri="{FF2B5EF4-FFF2-40B4-BE49-F238E27FC236}">
                <a16:creationId xmlns:a16="http://schemas.microsoft.com/office/drawing/2014/main" id="{C4349469-2149-40AE-A348-31C778375ABC}"/>
              </a:ext>
            </a:extLst>
          </p:cNvPr>
          <p:cNvSpPr>
            <a:spLocks noChangeArrowheads="1"/>
          </p:cNvSpPr>
          <p:nvPr/>
        </p:nvSpPr>
        <p:spPr bwMode="auto">
          <a:xfrm>
            <a:off x="547511" y="-226342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200" b="1" i="0" u="none" strike="noStrike" cap="none" normalizeH="0" baseline="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Schéma</a:t>
            </a:r>
            <a:endParaRPr kumimoji="0" lang="cs-CZ" altLang="cs-CZ"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2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Schematicky můžeme znázornit „pavouka“ pro 8 hráčů (družstev). </a:t>
            </a:r>
            <a:endParaRPr kumimoji="0" lang="cs-CZ" altLang="cs-CZ"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4" name="Rectangle 31">
            <a:extLst>
              <a:ext uri="{FF2B5EF4-FFF2-40B4-BE49-F238E27FC236}">
                <a16:creationId xmlns:a16="http://schemas.microsoft.com/office/drawing/2014/main" id="{5CAF388F-5B75-4ED3-B1FA-10491B7D2A9E}"/>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35" name="Rectangle 32">
            <a:extLst>
              <a:ext uri="{FF2B5EF4-FFF2-40B4-BE49-F238E27FC236}">
                <a16:creationId xmlns:a16="http://schemas.microsoft.com/office/drawing/2014/main" id="{8A16AF2A-10D0-4489-AAE7-7023A35A00B0}"/>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6" name="Rectangle 33">
            <a:extLst>
              <a:ext uri="{FF2B5EF4-FFF2-40B4-BE49-F238E27FC236}">
                <a16:creationId xmlns:a16="http://schemas.microsoft.com/office/drawing/2014/main" id="{F9724E7F-7A0E-484A-9EA5-628E1BB3A371}"/>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7" name="Rectangle 34">
            <a:extLst>
              <a:ext uri="{FF2B5EF4-FFF2-40B4-BE49-F238E27FC236}">
                <a16:creationId xmlns:a16="http://schemas.microsoft.com/office/drawing/2014/main" id="{B07F595F-69D9-4972-9C20-7B2DC39A7833}"/>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38" name="Rectangle 35">
            <a:extLst>
              <a:ext uri="{FF2B5EF4-FFF2-40B4-BE49-F238E27FC236}">
                <a16:creationId xmlns:a16="http://schemas.microsoft.com/office/drawing/2014/main" id="{55FE7227-96D8-40D1-AC2B-C04408CE157A}"/>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9" name="Rectangle 36">
            <a:extLst>
              <a:ext uri="{FF2B5EF4-FFF2-40B4-BE49-F238E27FC236}">
                <a16:creationId xmlns:a16="http://schemas.microsoft.com/office/drawing/2014/main" id="{6A0D88EF-3250-4154-89CF-4469FC6478C1}"/>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76871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97B5DA-44F4-4494-BCEE-E36F4D321089}"/>
              </a:ext>
            </a:extLst>
          </p:cNvPr>
          <p:cNvSpPr>
            <a:spLocks noGrp="1"/>
          </p:cNvSpPr>
          <p:nvPr>
            <p:ph type="title"/>
          </p:nvPr>
        </p:nvSpPr>
        <p:spPr>
          <a:xfrm>
            <a:off x="838200" y="365125"/>
            <a:ext cx="10515600" cy="1181453"/>
          </a:xfrm>
        </p:spPr>
        <p:txBody>
          <a:bodyPr>
            <a:normAutofit/>
          </a:bodyPr>
          <a:lstStyle/>
          <a:p>
            <a:endParaRPr lang="cs-CZ" sz="5400" dirty="0"/>
          </a:p>
        </p:txBody>
      </p:sp>
      <p:sp>
        <p:nvSpPr>
          <p:cNvPr id="3" name="Zástupný obsah 2">
            <a:extLst>
              <a:ext uri="{FF2B5EF4-FFF2-40B4-BE49-F238E27FC236}">
                <a16:creationId xmlns:a16="http://schemas.microsoft.com/office/drawing/2014/main" id="{3DECC0D7-11B6-45B7-B092-AD7E33D41737}"/>
              </a:ext>
            </a:extLst>
          </p:cNvPr>
          <p:cNvSpPr>
            <a:spLocks noGrp="1"/>
          </p:cNvSpPr>
          <p:nvPr>
            <p:ph idx="1"/>
          </p:nvPr>
        </p:nvSpPr>
        <p:spPr>
          <a:xfrm>
            <a:off x="282222" y="1546577"/>
            <a:ext cx="11650134" cy="5113867"/>
          </a:xfrm>
        </p:spPr>
        <p:txBody>
          <a:bodyPr>
            <a:normAutofit/>
          </a:bodyPr>
          <a:lstStyle/>
          <a:p>
            <a:pPr>
              <a:lnSpc>
                <a:spcPct val="130000"/>
              </a:lnSpc>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30000"/>
              </a:lnSpc>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p>
            <a:pPr lvl="7">
              <a:spcAft>
                <a:spcPts val="12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Mistrovský herní systém</a:t>
            </a:r>
          </a:p>
          <a:p>
            <a:pPr lvl="7">
              <a:spcAft>
                <a:spcPts val="12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Vylučovací herní systém</a:t>
            </a:r>
          </a:p>
          <a:p>
            <a:pPr lvl="7">
              <a:spcAft>
                <a:spcPts val="12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Vylučovací herní systém</a:t>
            </a:r>
            <a:br>
              <a:rPr lang="cs-CZ" sz="2800" dirty="0">
                <a:effectLst/>
                <a:latin typeface="Times New Roman" panose="02020603050405020304" pitchFamily="18" charset="0"/>
                <a:ea typeface="Calibri" panose="020F0502020204030204" pitchFamily="34" charset="0"/>
                <a:cs typeface="Times New Roman" panose="02020603050405020304" pitchFamily="18" charset="0"/>
              </a:rPr>
            </a:b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(Vyřazovací systém s dvěma porážkami)</a:t>
            </a:r>
          </a:p>
          <a:p>
            <a:pPr lvl="7">
              <a:spcAft>
                <a:spcPts val="12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Švýcarský herní systém</a:t>
            </a:r>
          </a:p>
          <a:p>
            <a:pPr lvl="7"/>
            <a:endParaRPr lang="cs-CZ" sz="2800" dirty="0"/>
          </a:p>
        </p:txBody>
      </p:sp>
    </p:spTree>
    <p:extLst>
      <p:ext uri="{BB962C8B-B14F-4D97-AF65-F5344CB8AC3E}">
        <p14:creationId xmlns:p14="http://schemas.microsoft.com/office/powerpoint/2010/main" val="872948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97B5DA-44F4-4494-BCEE-E36F4D321089}"/>
              </a:ext>
            </a:extLst>
          </p:cNvPr>
          <p:cNvSpPr>
            <a:spLocks noGrp="1"/>
          </p:cNvSpPr>
          <p:nvPr>
            <p:ph type="title"/>
          </p:nvPr>
        </p:nvSpPr>
        <p:spPr>
          <a:xfrm>
            <a:off x="838200" y="365125"/>
            <a:ext cx="10515600" cy="1181453"/>
          </a:xfrm>
        </p:spPr>
        <p:txBody>
          <a:bodyPr>
            <a:normAutofit/>
          </a:bodyPr>
          <a:lstStyle/>
          <a:p>
            <a:r>
              <a:rPr lang="cs-CZ" sz="5400" b="1" dirty="0">
                <a:effectLst/>
                <a:latin typeface="Times New Roman" panose="02020603050405020304" pitchFamily="18" charset="0"/>
                <a:ea typeface="Calibri" panose="020F0502020204030204" pitchFamily="34" charset="0"/>
                <a:cs typeface="Times New Roman" panose="02020603050405020304" pitchFamily="18" charset="0"/>
              </a:rPr>
              <a:t>Mistrovský herní systém</a:t>
            </a:r>
            <a:r>
              <a:rPr lang="cs-CZ" sz="5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cs-CZ" sz="5400" dirty="0"/>
          </a:p>
        </p:txBody>
      </p:sp>
      <p:sp>
        <p:nvSpPr>
          <p:cNvPr id="3" name="Zástupný obsah 2">
            <a:extLst>
              <a:ext uri="{FF2B5EF4-FFF2-40B4-BE49-F238E27FC236}">
                <a16:creationId xmlns:a16="http://schemas.microsoft.com/office/drawing/2014/main" id="{3DECC0D7-11B6-45B7-B092-AD7E33D41737}"/>
              </a:ext>
            </a:extLst>
          </p:cNvPr>
          <p:cNvSpPr>
            <a:spLocks noGrp="1"/>
          </p:cNvSpPr>
          <p:nvPr>
            <p:ph idx="1"/>
          </p:nvPr>
        </p:nvSpPr>
        <p:spPr>
          <a:xfrm>
            <a:off x="282222" y="1546577"/>
            <a:ext cx="11650134" cy="5113867"/>
          </a:xfrm>
        </p:spPr>
        <p:txBody>
          <a:bodyPr>
            <a:normAutofit/>
          </a:bodyPr>
          <a:lstStyle/>
          <a:p>
            <a:pPr algn="just">
              <a:lnSpc>
                <a:spcPct val="130000"/>
              </a:lnSpc>
              <a:spcAft>
                <a:spcPts val="600"/>
              </a:spcAft>
            </a:pP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Daný systém se využívá poměrně často a je také „nejspravedlivější.“ (V podstatě se jedná o systém, kdy každý hraje s každým.) </a:t>
            </a:r>
          </a:p>
          <a:p>
            <a:pPr algn="just">
              <a:lnSpc>
                <a:spcPct val="130000"/>
              </a:lnSpc>
              <a:spcAft>
                <a:spcPts val="600"/>
              </a:spcAft>
            </a:pP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V případě, že se turnaje, soutěže apod. zúčastní lichý počet hráčů, pak se „fiktivně“ doplní počet zúčastněných na sudý počet. </a:t>
            </a:r>
          </a:p>
          <a:p>
            <a:pPr algn="just">
              <a:lnSpc>
                <a:spcPct val="130000"/>
              </a:lnSpc>
              <a:spcAft>
                <a:spcPts val="600"/>
              </a:spcAft>
            </a:pPr>
            <a:endParaRPr lang="cs-CZ" sz="3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600"/>
              </a:spcAft>
            </a:pP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Fiktivní účastník se „jakoby“ zúčastňuje, ale místo hry </a:t>
            </a:r>
            <a:r>
              <a:rPr lang="cs-CZ" sz="3000" i="1" dirty="0">
                <a:effectLst/>
                <a:latin typeface="Times New Roman" panose="02020603050405020304" pitchFamily="18" charset="0"/>
                <a:ea typeface="Calibri" panose="020F0502020204030204" pitchFamily="34" charset="0"/>
                <a:cs typeface="Times New Roman" panose="02020603050405020304" pitchFamily="18" charset="0"/>
              </a:rPr>
              <a:t>„odpočívá.“</a:t>
            </a: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 Pro podtržení ještě větší objektivity, je možné „nasazení“ do turnaje losovat.</a:t>
            </a:r>
          </a:p>
          <a:p>
            <a:pPr marL="0" indent="0">
              <a:lnSpc>
                <a:spcPct val="130000"/>
              </a:lnSpc>
              <a:buNone/>
            </a:pPr>
            <a:endParaRPr lang="cs-CZ"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30000"/>
              </a:lnSpc>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713523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97B5DA-44F4-4494-BCEE-E36F4D321089}"/>
              </a:ext>
            </a:extLst>
          </p:cNvPr>
          <p:cNvSpPr>
            <a:spLocks noGrp="1"/>
          </p:cNvSpPr>
          <p:nvPr>
            <p:ph type="title"/>
          </p:nvPr>
        </p:nvSpPr>
        <p:spPr>
          <a:xfrm>
            <a:off x="838200" y="365125"/>
            <a:ext cx="10515600" cy="1136297"/>
          </a:xfrm>
        </p:spPr>
        <p:txBody>
          <a:bodyPr>
            <a:normAutofit/>
          </a:bodyPr>
          <a:lstStyle/>
          <a:p>
            <a:r>
              <a:rPr lang="cs-CZ" sz="5400" b="1" dirty="0">
                <a:effectLst/>
                <a:latin typeface="Times New Roman" panose="02020603050405020304" pitchFamily="18" charset="0"/>
                <a:ea typeface="Calibri" panose="020F0502020204030204" pitchFamily="34" charset="0"/>
                <a:cs typeface="Times New Roman" panose="02020603050405020304" pitchFamily="18" charset="0"/>
              </a:rPr>
              <a:t>Mistrovský herní systém</a:t>
            </a:r>
            <a:r>
              <a:rPr lang="cs-CZ" sz="5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cs-CZ" sz="5400" dirty="0"/>
          </a:p>
        </p:txBody>
      </p:sp>
      <p:sp>
        <p:nvSpPr>
          <p:cNvPr id="3" name="Zástupný obsah 2">
            <a:extLst>
              <a:ext uri="{FF2B5EF4-FFF2-40B4-BE49-F238E27FC236}">
                <a16:creationId xmlns:a16="http://schemas.microsoft.com/office/drawing/2014/main" id="{3DECC0D7-11B6-45B7-B092-AD7E33D41737}"/>
              </a:ext>
            </a:extLst>
          </p:cNvPr>
          <p:cNvSpPr>
            <a:spLocks noGrp="1"/>
          </p:cNvSpPr>
          <p:nvPr>
            <p:ph idx="1"/>
          </p:nvPr>
        </p:nvSpPr>
        <p:spPr>
          <a:xfrm>
            <a:off x="282221" y="1501422"/>
            <a:ext cx="11616267" cy="5159022"/>
          </a:xfrm>
        </p:spPr>
        <p:txBody>
          <a:bodyPr>
            <a:normAutofit/>
          </a:bodyPr>
          <a:lstStyle/>
          <a:p>
            <a:pPr marL="0" indent="0" algn="just">
              <a:lnSpc>
                <a:spcPct val="130000"/>
              </a:lnSpc>
              <a:spcAft>
                <a:spcPts val="600"/>
              </a:spcAft>
              <a:buNone/>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Pomoci jednoduchého vzorce si lze spočítat, kolik bude celkem zápasů (kol).</a:t>
            </a:r>
          </a:p>
          <a:p>
            <a:pPr marL="0" indent="0">
              <a:lnSpc>
                <a:spcPct val="130000"/>
              </a:lnSpc>
              <a:spcAft>
                <a:spcPts val="600"/>
              </a:spcAft>
              <a:buNone/>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Vzoreček: 		n . (n – 1) / 2</a:t>
            </a:r>
          </a:p>
          <a:p>
            <a:pPr marL="0" indent="0">
              <a:lnSpc>
                <a:spcPct val="130000"/>
              </a:lnSpc>
              <a:spcAft>
                <a:spcPts val="600"/>
              </a:spcAft>
              <a:buNone/>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Příklad: </a:t>
            </a:r>
          </a:p>
          <a:p>
            <a:pPr marL="0" indent="0">
              <a:lnSpc>
                <a:spcPct val="130000"/>
              </a:lnSpc>
              <a:spcAft>
                <a:spcPts val="600"/>
              </a:spcAft>
              <a:buNone/>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Pro 10 účastníků platí: 10 . (10 – 1) / 2 = 90 / 2 = 45</a:t>
            </a:r>
          </a:p>
          <a:p>
            <a:pPr marL="0" indent="0" algn="just">
              <a:lnSpc>
                <a:spcPct val="130000"/>
              </a:lnSpc>
              <a:spcAft>
                <a:spcPts val="600"/>
              </a:spcAft>
              <a:buNone/>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To znamená, že v rámci jednoho turnaje se uskuteční celkem 45 zápasů (případně kol).</a:t>
            </a:r>
          </a:p>
          <a:p>
            <a:pPr marL="0" indent="0">
              <a:lnSpc>
                <a:spcPct val="130000"/>
              </a:lnSpc>
              <a:spcAft>
                <a:spcPts val="600"/>
              </a:spcAft>
              <a:buNone/>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Příklad: </a:t>
            </a:r>
          </a:p>
          <a:p>
            <a:pPr marL="0" indent="0">
              <a:lnSpc>
                <a:spcPct val="130000"/>
              </a:lnSpc>
              <a:spcAft>
                <a:spcPts val="600"/>
              </a:spcAft>
              <a:buNone/>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Pro 8 účastníků platí: 8 . (8 – 1) / 2 = 56 / 2 = 28</a:t>
            </a:r>
          </a:p>
          <a:p>
            <a:endParaRPr lang="cs-CZ" dirty="0"/>
          </a:p>
        </p:txBody>
      </p:sp>
    </p:spTree>
    <p:extLst>
      <p:ext uri="{BB962C8B-B14F-4D97-AF65-F5344CB8AC3E}">
        <p14:creationId xmlns:p14="http://schemas.microsoft.com/office/powerpoint/2010/main" val="2993647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97B5DA-44F4-4494-BCEE-E36F4D321089}"/>
              </a:ext>
            </a:extLst>
          </p:cNvPr>
          <p:cNvSpPr>
            <a:spLocks noGrp="1"/>
          </p:cNvSpPr>
          <p:nvPr>
            <p:ph type="title"/>
          </p:nvPr>
        </p:nvSpPr>
        <p:spPr>
          <a:xfrm>
            <a:off x="838200" y="365125"/>
            <a:ext cx="10515600" cy="978253"/>
          </a:xfrm>
        </p:spPr>
        <p:txBody>
          <a:bodyPr>
            <a:noAutofit/>
          </a:bodyPr>
          <a:lstStyle/>
          <a:p>
            <a:r>
              <a:rPr lang="cs-CZ" sz="5400" b="1" dirty="0">
                <a:effectLst/>
                <a:latin typeface="Times New Roman" panose="02020603050405020304" pitchFamily="18" charset="0"/>
                <a:ea typeface="Calibri" panose="020F0502020204030204" pitchFamily="34" charset="0"/>
                <a:cs typeface="Times New Roman" panose="02020603050405020304" pitchFamily="18" charset="0"/>
              </a:rPr>
              <a:t>Vylučovací herní systém</a:t>
            </a:r>
            <a:endParaRPr lang="cs-CZ" sz="5400" b="1" dirty="0"/>
          </a:p>
        </p:txBody>
      </p:sp>
      <p:sp>
        <p:nvSpPr>
          <p:cNvPr id="3" name="Zástupný obsah 2">
            <a:extLst>
              <a:ext uri="{FF2B5EF4-FFF2-40B4-BE49-F238E27FC236}">
                <a16:creationId xmlns:a16="http://schemas.microsoft.com/office/drawing/2014/main" id="{3DECC0D7-11B6-45B7-B092-AD7E33D41737}"/>
              </a:ext>
            </a:extLst>
          </p:cNvPr>
          <p:cNvSpPr>
            <a:spLocks noGrp="1"/>
          </p:cNvSpPr>
          <p:nvPr>
            <p:ph idx="1"/>
          </p:nvPr>
        </p:nvSpPr>
        <p:spPr>
          <a:xfrm>
            <a:off x="496711" y="1490132"/>
            <a:ext cx="11446933" cy="5260624"/>
          </a:xfrm>
        </p:spPr>
        <p:txBody>
          <a:bodyPr>
            <a:normAutofit/>
          </a:bodyPr>
          <a:lstStyle/>
          <a:p>
            <a:pPr marL="0" indent="0">
              <a:lnSpc>
                <a:spcPct val="120000"/>
              </a:lnSpc>
              <a:buNone/>
            </a:pPr>
            <a:endParaRPr lang="cs-CZ"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Ideální počet účastníků v případě uplatnění vylučovacího herního systému by měl být dělitelný čtyřmi.</a:t>
            </a: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V praxi se jedná o pojmenování pro daný vylučovací herní systém – pavouk. (Zvláště u tenisových turnajů je naprosto běžný.)</a:t>
            </a:r>
          </a:p>
          <a:p>
            <a:endParaRPr lang="cs-CZ" dirty="0"/>
          </a:p>
        </p:txBody>
      </p:sp>
    </p:spTree>
    <p:extLst>
      <p:ext uri="{BB962C8B-B14F-4D97-AF65-F5344CB8AC3E}">
        <p14:creationId xmlns:p14="http://schemas.microsoft.com/office/powerpoint/2010/main" val="3547883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97B5DA-44F4-4494-BCEE-E36F4D321089}"/>
              </a:ext>
            </a:extLst>
          </p:cNvPr>
          <p:cNvSpPr>
            <a:spLocks noGrp="1"/>
          </p:cNvSpPr>
          <p:nvPr>
            <p:ph type="title"/>
          </p:nvPr>
        </p:nvSpPr>
        <p:spPr>
          <a:xfrm>
            <a:off x="838200" y="365125"/>
            <a:ext cx="10515600" cy="978253"/>
          </a:xfrm>
        </p:spPr>
        <p:txBody>
          <a:bodyPr>
            <a:noAutofit/>
          </a:bodyPr>
          <a:lstStyle/>
          <a:p>
            <a:r>
              <a:rPr lang="cs-CZ" sz="5400" b="1" dirty="0">
                <a:effectLst/>
                <a:latin typeface="Times New Roman" panose="02020603050405020304" pitchFamily="18" charset="0"/>
                <a:ea typeface="Calibri" panose="020F0502020204030204" pitchFamily="34" charset="0"/>
                <a:cs typeface="Times New Roman" panose="02020603050405020304" pitchFamily="18" charset="0"/>
              </a:rPr>
              <a:t>Vylučovací herní systém</a:t>
            </a:r>
            <a:endParaRPr lang="cs-CZ" sz="5400" b="1" dirty="0"/>
          </a:p>
        </p:txBody>
      </p:sp>
      <p:sp>
        <p:nvSpPr>
          <p:cNvPr id="3" name="Zástupný obsah 2">
            <a:extLst>
              <a:ext uri="{FF2B5EF4-FFF2-40B4-BE49-F238E27FC236}">
                <a16:creationId xmlns:a16="http://schemas.microsoft.com/office/drawing/2014/main" id="{3DECC0D7-11B6-45B7-B092-AD7E33D41737}"/>
              </a:ext>
            </a:extLst>
          </p:cNvPr>
          <p:cNvSpPr>
            <a:spLocks noGrp="1"/>
          </p:cNvSpPr>
          <p:nvPr>
            <p:ph idx="1"/>
          </p:nvPr>
        </p:nvSpPr>
        <p:spPr>
          <a:xfrm>
            <a:off x="496711" y="1490132"/>
            <a:ext cx="11446933" cy="5260624"/>
          </a:xfrm>
        </p:spPr>
        <p:txBody>
          <a:bodyPr>
            <a:normAutofit/>
          </a:bodyPr>
          <a:lstStyle/>
          <a:p>
            <a:pPr marL="0" indent="0">
              <a:lnSpc>
                <a:spcPct val="120000"/>
              </a:lnSpc>
              <a:buNone/>
            </a:pPr>
            <a:endParaRPr lang="cs-CZ"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30000"/>
              </a:lnSpc>
              <a:buNone/>
            </a:pPr>
            <a:r>
              <a:rPr lang="cs-CZ" dirty="0">
                <a:effectLst/>
                <a:latin typeface="Times New Roman" panose="02020603050405020304" pitchFamily="18" charset="0"/>
                <a:ea typeface="Calibri" panose="020F0502020204030204" pitchFamily="34" charset="0"/>
                <a:cs typeface="Times New Roman" panose="02020603050405020304" pitchFamily="18" charset="0"/>
              </a:rPr>
              <a:t>K možným výhodám patří:</a:t>
            </a:r>
          </a:p>
          <a:p>
            <a:pPr marL="342900" lvl="0" indent="-342900">
              <a:lnSpc>
                <a:spcPct val="130000"/>
              </a:lnSpc>
              <a:buFont typeface="Times New Roman" panose="02020603050405020304" pitchFamily="18" charset="0"/>
              <a:buChar char="-"/>
            </a:pPr>
            <a:r>
              <a:rPr lang="cs-CZ" dirty="0">
                <a:effectLst/>
                <a:latin typeface="Times New Roman" panose="02020603050405020304" pitchFamily="18" charset="0"/>
                <a:ea typeface="Calibri" panose="020F0502020204030204" pitchFamily="34" charset="0"/>
                <a:cs typeface="Times New Roman" panose="02020603050405020304" pitchFamily="18" charset="0"/>
              </a:rPr>
              <a:t>celková přehlednost,</a:t>
            </a:r>
          </a:p>
          <a:p>
            <a:pPr marL="342900" lvl="0" indent="-342900" algn="just">
              <a:lnSpc>
                <a:spcPct val="130000"/>
              </a:lnSpc>
              <a:buFont typeface="Times New Roman" panose="02020603050405020304" pitchFamily="18" charset="0"/>
              <a:buChar char="-"/>
            </a:pPr>
            <a:r>
              <a:rPr lang="cs-CZ" dirty="0">
                <a:effectLst/>
                <a:latin typeface="Times New Roman" panose="02020603050405020304" pitchFamily="18" charset="0"/>
                <a:ea typeface="Calibri" panose="020F0502020204030204" pitchFamily="34" charset="0"/>
                <a:cs typeface="Times New Roman" panose="02020603050405020304" pitchFamily="18" charset="0"/>
              </a:rPr>
              <a:t>relativně rychlá možnost sehrát turnaj v krátkém čase,</a:t>
            </a:r>
          </a:p>
          <a:p>
            <a:pPr marL="342900" lvl="0" indent="-342900" algn="just">
              <a:lnSpc>
                <a:spcPct val="130000"/>
              </a:lnSpc>
              <a:buFont typeface="Times New Roman" panose="02020603050405020304" pitchFamily="18" charset="0"/>
              <a:buChar char="-"/>
            </a:pPr>
            <a:r>
              <a:rPr lang="cs-CZ" dirty="0">
                <a:effectLst/>
                <a:latin typeface="Times New Roman" panose="02020603050405020304" pitchFamily="18" charset="0"/>
                <a:ea typeface="Calibri" panose="020F0502020204030204" pitchFamily="34" charset="0"/>
                <a:cs typeface="Times New Roman" panose="02020603050405020304" pitchFamily="18" charset="0"/>
              </a:rPr>
              <a:t>je to zajímavé pro diváky, ale i pro samotné hráče,</a:t>
            </a:r>
          </a:p>
          <a:p>
            <a:pPr marL="342900" lvl="0" indent="-342900" algn="just">
              <a:lnSpc>
                <a:spcPct val="130000"/>
              </a:lnSpc>
              <a:buFont typeface="Times New Roman" panose="02020603050405020304" pitchFamily="18" charset="0"/>
              <a:buChar char="-"/>
            </a:pPr>
            <a:r>
              <a:rPr lang="cs-CZ" dirty="0">
                <a:effectLst/>
                <a:latin typeface="Times New Roman" panose="02020603050405020304" pitchFamily="18" charset="0"/>
                <a:ea typeface="Calibri" panose="020F0502020204030204" pitchFamily="34" charset="0"/>
                <a:cs typeface="Times New Roman" panose="02020603050405020304" pitchFamily="18" charset="0"/>
              </a:rPr>
              <a:t>hraje se vždy tzv. vabank (není možnost „reparátu“).</a:t>
            </a:r>
          </a:p>
          <a:p>
            <a:pPr>
              <a:lnSpc>
                <a:spcPct val="130000"/>
              </a:lnSpc>
            </a:pPr>
            <a:endParaRPr lang="cs-CZ"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975095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97B5DA-44F4-4494-BCEE-E36F4D321089}"/>
              </a:ext>
            </a:extLst>
          </p:cNvPr>
          <p:cNvSpPr>
            <a:spLocks noGrp="1"/>
          </p:cNvSpPr>
          <p:nvPr>
            <p:ph type="title"/>
          </p:nvPr>
        </p:nvSpPr>
        <p:spPr>
          <a:xfrm>
            <a:off x="838200" y="365125"/>
            <a:ext cx="10515600" cy="978253"/>
          </a:xfrm>
        </p:spPr>
        <p:txBody>
          <a:bodyPr>
            <a:noAutofit/>
          </a:bodyPr>
          <a:lstStyle/>
          <a:p>
            <a:r>
              <a:rPr lang="cs-CZ" sz="5400" b="1" dirty="0">
                <a:effectLst/>
                <a:latin typeface="Times New Roman" panose="02020603050405020304" pitchFamily="18" charset="0"/>
                <a:ea typeface="Calibri" panose="020F0502020204030204" pitchFamily="34" charset="0"/>
                <a:cs typeface="Times New Roman" panose="02020603050405020304" pitchFamily="18" charset="0"/>
              </a:rPr>
              <a:t>Vylučovací herní systém</a:t>
            </a:r>
            <a:endParaRPr lang="cs-CZ" sz="5400" b="1" dirty="0"/>
          </a:p>
        </p:txBody>
      </p:sp>
      <p:sp>
        <p:nvSpPr>
          <p:cNvPr id="3" name="Zástupný obsah 2">
            <a:extLst>
              <a:ext uri="{FF2B5EF4-FFF2-40B4-BE49-F238E27FC236}">
                <a16:creationId xmlns:a16="http://schemas.microsoft.com/office/drawing/2014/main" id="{3DECC0D7-11B6-45B7-B092-AD7E33D41737}"/>
              </a:ext>
            </a:extLst>
          </p:cNvPr>
          <p:cNvSpPr>
            <a:spLocks noGrp="1"/>
          </p:cNvSpPr>
          <p:nvPr>
            <p:ph idx="1"/>
          </p:nvPr>
        </p:nvSpPr>
        <p:spPr>
          <a:xfrm>
            <a:off x="496711" y="1343378"/>
            <a:ext cx="11446933" cy="5407378"/>
          </a:xfrm>
        </p:spPr>
        <p:txBody>
          <a:bodyPr>
            <a:normAutofit lnSpcReduction="10000"/>
          </a:bodyPr>
          <a:lstStyle/>
          <a:p>
            <a:pPr marL="0" indent="0">
              <a:lnSpc>
                <a:spcPct val="130000"/>
              </a:lnSpc>
              <a:buNone/>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K možným nevýhodám patří:</a:t>
            </a:r>
          </a:p>
          <a:p>
            <a:pPr marL="342900" lvl="0" indent="-342900">
              <a:lnSpc>
                <a:spcPct val="130000"/>
              </a:lnSpc>
              <a:buFont typeface="Times New Roman" panose="02020603050405020304" pitchFamily="18" charset="0"/>
              <a:buChar cha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hráči, kteří </a:t>
            </a:r>
            <a:r>
              <a:rPr lang="cs-CZ" sz="2400" i="1" dirty="0">
                <a:effectLst/>
                <a:latin typeface="Times New Roman" panose="02020603050405020304" pitchFamily="18" charset="0"/>
                <a:ea typeface="Calibri" panose="020F0502020204030204" pitchFamily="34" charset="0"/>
                <a:cs typeface="Times New Roman" panose="02020603050405020304" pitchFamily="18" charset="0"/>
              </a:rPr>
              <a:t>„vypadnou“</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se mění v pouhé diváky,</a:t>
            </a:r>
          </a:p>
          <a:p>
            <a:pPr marL="342900" lvl="0" indent="-342900" algn="just">
              <a:lnSpc>
                <a:spcPct val="130000"/>
              </a:lnSpc>
              <a:buFont typeface="Times New Roman" panose="02020603050405020304" pitchFamily="18" charset="0"/>
              <a:buChar cha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při náhodném rozlosování se může stát, že dva silné týmy (jedinci) se potkají již   v prvním kole a jeden z nich vypadne,</a:t>
            </a:r>
          </a:p>
          <a:p>
            <a:pPr marL="342900" lvl="0" indent="-342900" algn="just">
              <a:lnSpc>
                <a:spcPct val="130000"/>
              </a:lnSpc>
              <a:buFont typeface="Times New Roman" panose="02020603050405020304" pitchFamily="18" charset="0"/>
              <a:buChar cha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v daném herním systému se může objevit i určitá míra neobjektivnosti,</a:t>
            </a:r>
          </a:p>
          <a:p>
            <a:pPr marL="342900" lvl="0" indent="-342900" algn="just">
              <a:lnSpc>
                <a:spcPct val="130000"/>
              </a:lnSpc>
              <a:spcAft>
                <a:spcPts val="600"/>
              </a:spcAft>
              <a:buFont typeface="Times New Roman" panose="02020603050405020304" pitchFamily="18" charset="0"/>
              <a:buChar char="-"/>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pro hráče, kteří vypadli, případně nemají o další vývoj turnaje zájem, bude zapotřebí najít „doplňkový“ program.</a:t>
            </a:r>
          </a:p>
          <a:p>
            <a:pPr algn="just">
              <a:lnSpc>
                <a:spcPct val="130000"/>
              </a:lnSpc>
              <a:spcAft>
                <a:spcPts val="600"/>
              </a:spcAft>
            </a:pP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V případě, že není vhodný počet účastníků (tzn. dělitelné 4), pak se musí počet účastníků do pavouka doplnit (na počet dělitelný 4), čímž se může stát, že některý jedinec (družstvo) postoupí do dalšího kola bez boje.</a:t>
            </a:r>
          </a:p>
          <a:p>
            <a:pPr marL="0" indent="0">
              <a:buNone/>
            </a:pPr>
            <a:endParaRPr lang="cs-CZ" dirty="0"/>
          </a:p>
        </p:txBody>
      </p:sp>
    </p:spTree>
    <p:extLst>
      <p:ext uri="{BB962C8B-B14F-4D97-AF65-F5344CB8AC3E}">
        <p14:creationId xmlns:p14="http://schemas.microsoft.com/office/powerpoint/2010/main" val="1132241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97B5DA-44F4-4494-BCEE-E36F4D321089}"/>
              </a:ext>
            </a:extLst>
          </p:cNvPr>
          <p:cNvSpPr>
            <a:spLocks noGrp="1"/>
          </p:cNvSpPr>
          <p:nvPr>
            <p:ph type="title"/>
          </p:nvPr>
        </p:nvSpPr>
        <p:spPr>
          <a:xfrm>
            <a:off x="259644" y="219077"/>
            <a:ext cx="11627556" cy="1447794"/>
          </a:xfrm>
        </p:spPr>
        <p:txBody>
          <a:bodyPr>
            <a:noAutofit/>
          </a:bodyPr>
          <a:lstStyle/>
          <a:p>
            <a:r>
              <a:rPr lang="cs-CZ" sz="5400" b="1" dirty="0">
                <a:effectLst/>
                <a:latin typeface="Times New Roman" panose="02020603050405020304" pitchFamily="18" charset="0"/>
                <a:ea typeface="Calibri" panose="020F0502020204030204" pitchFamily="34" charset="0"/>
                <a:cs typeface="Times New Roman" panose="02020603050405020304" pitchFamily="18" charset="0"/>
              </a:rPr>
              <a:t>Vylučovací herní systém</a:t>
            </a:r>
            <a:br>
              <a:rPr lang="cs-CZ" sz="5400" b="1" dirty="0">
                <a:effectLst/>
                <a:latin typeface="Times New Roman" panose="02020603050405020304" pitchFamily="18" charset="0"/>
                <a:ea typeface="Calibri" panose="020F0502020204030204" pitchFamily="34" charset="0"/>
                <a:cs typeface="Times New Roman" panose="02020603050405020304" pitchFamily="18" charset="0"/>
              </a:rPr>
            </a:br>
            <a:r>
              <a:rPr lang="cs-CZ" sz="2800" b="1" dirty="0">
                <a:effectLst/>
                <a:latin typeface="Times New Roman" panose="02020603050405020304" pitchFamily="18" charset="0"/>
                <a:ea typeface="Calibri" panose="020F0502020204030204" pitchFamily="34" charset="0"/>
                <a:cs typeface="Times New Roman" panose="02020603050405020304" pitchFamily="18" charset="0"/>
              </a:rPr>
              <a:t>Vyřazovací systém s dvěma porážkami</a:t>
            </a:r>
            <a:endParaRPr lang="cs-CZ" sz="2800" b="1" dirty="0"/>
          </a:p>
        </p:txBody>
      </p:sp>
      <p:sp>
        <p:nvSpPr>
          <p:cNvPr id="3" name="Zástupný obsah 2">
            <a:extLst>
              <a:ext uri="{FF2B5EF4-FFF2-40B4-BE49-F238E27FC236}">
                <a16:creationId xmlns:a16="http://schemas.microsoft.com/office/drawing/2014/main" id="{3DECC0D7-11B6-45B7-B092-AD7E33D41737}"/>
              </a:ext>
            </a:extLst>
          </p:cNvPr>
          <p:cNvSpPr>
            <a:spLocks noGrp="1"/>
          </p:cNvSpPr>
          <p:nvPr>
            <p:ph idx="1"/>
          </p:nvPr>
        </p:nvSpPr>
        <p:spPr>
          <a:xfrm>
            <a:off x="361246" y="1433691"/>
            <a:ext cx="11548533" cy="5002729"/>
          </a:xfrm>
        </p:spPr>
        <p:txBody>
          <a:bodyPr>
            <a:normAutofit/>
          </a:bodyPr>
          <a:lstStyle/>
          <a:p>
            <a:pPr marL="0" indent="0">
              <a:lnSpc>
                <a:spcPct val="120000"/>
              </a:lnSpc>
              <a:buNone/>
            </a:pPr>
            <a:endParaRPr lang="cs-CZ"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Vyřazovací systém s dvěma porážkami „odstraňuje“ situaci, kdy v turnaji ihned poražený hráč končí. V uvedeném systému dochází k tomu, že se právě vyřazený hráč dostává do dalšího turnajového pavouka a pokračuje dál. To znamená, že jedna prohra ještě neznamená absolutní konec. </a:t>
            </a:r>
          </a:p>
          <a:p>
            <a:pPr algn="just">
              <a:lnSpc>
                <a:spcPct val="130000"/>
              </a:lnSpc>
              <a:spcAft>
                <a:spcPts val="6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Existují turnaje, kde je možné uplatnit i dvě porážky. K pochopení a ovládání organizace je zapotřebí si jednotlivé varianty vyzkoušet v praxi.</a:t>
            </a:r>
          </a:p>
          <a:p>
            <a:endParaRPr lang="cs-CZ" dirty="0"/>
          </a:p>
        </p:txBody>
      </p:sp>
      <p:sp>
        <p:nvSpPr>
          <p:cNvPr id="33" name="Rectangle 30">
            <a:extLst>
              <a:ext uri="{FF2B5EF4-FFF2-40B4-BE49-F238E27FC236}">
                <a16:creationId xmlns:a16="http://schemas.microsoft.com/office/drawing/2014/main" id="{C4349469-2149-40AE-A348-31C778375ABC}"/>
              </a:ext>
            </a:extLst>
          </p:cNvPr>
          <p:cNvSpPr>
            <a:spLocks noChangeArrowheads="1"/>
          </p:cNvSpPr>
          <p:nvPr/>
        </p:nvSpPr>
        <p:spPr bwMode="auto">
          <a:xfrm>
            <a:off x="547511" y="-226342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200" b="1" i="0" u="none" strike="noStrike" cap="none" normalizeH="0" baseline="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Schéma</a:t>
            </a:r>
            <a:endParaRPr kumimoji="0" lang="cs-CZ" altLang="cs-CZ"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2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Schematicky můžeme znázornit „pavouka“ pro 8 hráčů (družstev). </a:t>
            </a:r>
            <a:endParaRPr kumimoji="0" lang="cs-CZ" altLang="cs-CZ"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4" name="Rectangle 31">
            <a:extLst>
              <a:ext uri="{FF2B5EF4-FFF2-40B4-BE49-F238E27FC236}">
                <a16:creationId xmlns:a16="http://schemas.microsoft.com/office/drawing/2014/main" id="{5CAF388F-5B75-4ED3-B1FA-10491B7D2A9E}"/>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35" name="Rectangle 32">
            <a:extLst>
              <a:ext uri="{FF2B5EF4-FFF2-40B4-BE49-F238E27FC236}">
                <a16:creationId xmlns:a16="http://schemas.microsoft.com/office/drawing/2014/main" id="{8A16AF2A-10D0-4489-AAE7-7023A35A00B0}"/>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6" name="Rectangle 33">
            <a:extLst>
              <a:ext uri="{FF2B5EF4-FFF2-40B4-BE49-F238E27FC236}">
                <a16:creationId xmlns:a16="http://schemas.microsoft.com/office/drawing/2014/main" id="{F9724E7F-7A0E-484A-9EA5-628E1BB3A371}"/>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7" name="Rectangle 34">
            <a:extLst>
              <a:ext uri="{FF2B5EF4-FFF2-40B4-BE49-F238E27FC236}">
                <a16:creationId xmlns:a16="http://schemas.microsoft.com/office/drawing/2014/main" id="{B07F595F-69D9-4972-9C20-7B2DC39A7833}"/>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38" name="Rectangle 35">
            <a:extLst>
              <a:ext uri="{FF2B5EF4-FFF2-40B4-BE49-F238E27FC236}">
                <a16:creationId xmlns:a16="http://schemas.microsoft.com/office/drawing/2014/main" id="{55FE7227-96D8-40D1-AC2B-C04408CE157A}"/>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9" name="Rectangle 36">
            <a:extLst>
              <a:ext uri="{FF2B5EF4-FFF2-40B4-BE49-F238E27FC236}">
                <a16:creationId xmlns:a16="http://schemas.microsoft.com/office/drawing/2014/main" id="{6A0D88EF-3250-4154-89CF-4469FC6478C1}"/>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20451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97B5DA-44F4-4494-BCEE-E36F4D321089}"/>
              </a:ext>
            </a:extLst>
          </p:cNvPr>
          <p:cNvSpPr>
            <a:spLocks noGrp="1"/>
          </p:cNvSpPr>
          <p:nvPr>
            <p:ph type="title"/>
          </p:nvPr>
        </p:nvSpPr>
        <p:spPr>
          <a:xfrm>
            <a:off x="259644" y="124181"/>
            <a:ext cx="11627556" cy="914397"/>
          </a:xfrm>
        </p:spPr>
        <p:txBody>
          <a:bodyPr>
            <a:noAutofit/>
          </a:bodyPr>
          <a:lstStyle/>
          <a:p>
            <a:r>
              <a:rPr lang="cs-CZ" sz="5400" b="1" dirty="0">
                <a:effectLst/>
                <a:latin typeface="Times New Roman" panose="02020603050405020304" pitchFamily="18" charset="0"/>
                <a:ea typeface="Calibri" panose="020F0502020204030204" pitchFamily="34" charset="0"/>
                <a:cs typeface="Times New Roman" panose="02020603050405020304" pitchFamily="18" charset="0"/>
              </a:rPr>
              <a:t>Švýcarský herní systém</a:t>
            </a:r>
            <a:endParaRPr lang="cs-CZ" sz="5400" b="1" dirty="0"/>
          </a:p>
        </p:txBody>
      </p:sp>
      <p:sp>
        <p:nvSpPr>
          <p:cNvPr id="3" name="Zástupný obsah 2">
            <a:extLst>
              <a:ext uri="{FF2B5EF4-FFF2-40B4-BE49-F238E27FC236}">
                <a16:creationId xmlns:a16="http://schemas.microsoft.com/office/drawing/2014/main" id="{3DECC0D7-11B6-45B7-B092-AD7E33D41737}"/>
              </a:ext>
            </a:extLst>
          </p:cNvPr>
          <p:cNvSpPr>
            <a:spLocks noGrp="1"/>
          </p:cNvSpPr>
          <p:nvPr>
            <p:ph idx="1"/>
          </p:nvPr>
        </p:nvSpPr>
        <p:spPr>
          <a:xfrm>
            <a:off x="361246" y="1433691"/>
            <a:ext cx="11548533" cy="5002729"/>
          </a:xfrm>
        </p:spPr>
        <p:txBody>
          <a:bodyPr>
            <a:normAutofit/>
          </a:bodyPr>
          <a:lstStyle/>
          <a:p>
            <a:pPr marL="0" indent="0" algn="just">
              <a:lnSpc>
                <a:spcPct val="130000"/>
              </a:lnSpc>
              <a:spcAft>
                <a:spcPts val="600"/>
              </a:spcAft>
              <a:buNone/>
            </a:pPr>
            <a:r>
              <a:rPr lang="cs-CZ" dirty="0">
                <a:effectLst/>
                <a:latin typeface="Times New Roman" panose="02020603050405020304" pitchFamily="18" charset="0"/>
                <a:ea typeface="Calibri" panose="020F0502020204030204" pitchFamily="34" charset="0"/>
                <a:cs typeface="Times New Roman" panose="02020603050405020304" pitchFamily="18" charset="0"/>
              </a:rPr>
              <a:t>Švýcarský herní systém patří k relativně náročným činnostem na organizování. Nejčastěji se užívá u šachových turnajů, případně jiných turnajů s velkým počtem hráčů. V praxi to vypadá tak, že v prvním kole hrají </a:t>
            </a:r>
            <a:r>
              <a:rPr lang="cs-CZ" dirty="0" err="1">
                <a:effectLst/>
                <a:latin typeface="Times New Roman" panose="02020603050405020304" pitchFamily="18" charset="0"/>
                <a:ea typeface="Calibri" panose="020F0502020204030204" pitchFamily="34" charset="0"/>
                <a:cs typeface="Times New Roman" panose="02020603050405020304" pitchFamily="18" charset="0"/>
              </a:rPr>
              <a:t>nalosované</a:t>
            </a:r>
            <a:r>
              <a:rPr lang="cs-CZ" dirty="0">
                <a:effectLst/>
                <a:latin typeface="Times New Roman" panose="02020603050405020304" pitchFamily="18" charset="0"/>
                <a:ea typeface="Calibri" panose="020F0502020204030204" pitchFamily="34" charset="0"/>
                <a:cs typeface="Times New Roman" panose="02020603050405020304" pitchFamily="18" charset="0"/>
              </a:rPr>
              <a:t> dvojice, ale ve druhém kole se spolu utkávají pouze vítězové a současně spolu hrají i poražení jedinci. V dalším kole opět stejný postup atd. </a:t>
            </a:r>
          </a:p>
          <a:p>
            <a:pPr marL="0" indent="0">
              <a:buNone/>
            </a:pPr>
            <a:endParaRPr lang="cs-CZ" dirty="0"/>
          </a:p>
          <a:p>
            <a:pPr>
              <a:lnSpc>
                <a:spcPct val="130000"/>
              </a:lnSpc>
              <a:spcAft>
                <a:spcPts val="600"/>
              </a:spcAft>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K výhodám patří:</a:t>
            </a:r>
          </a:p>
          <a:p>
            <a:pPr marL="342900" lvl="0" indent="-342900">
              <a:lnSpc>
                <a:spcPct val="130000"/>
              </a:lnSpc>
              <a:buFont typeface="Times New Roman" panose="02020603050405020304" pitchFamily="18" charset="0"/>
              <a:buChar char="-"/>
            </a:pP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zapojení všech účastníků do hry </a:t>
            </a:r>
          </a:p>
          <a:p>
            <a:pPr marL="0" indent="0">
              <a:lnSpc>
                <a:spcPct val="130000"/>
              </a:lnSpc>
              <a:buNone/>
            </a:pPr>
            <a:endParaRPr lang="cs-CZ"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cs-CZ" dirty="0"/>
          </a:p>
        </p:txBody>
      </p:sp>
      <p:sp>
        <p:nvSpPr>
          <p:cNvPr id="34" name="Rectangle 31">
            <a:extLst>
              <a:ext uri="{FF2B5EF4-FFF2-40B4-BE49-F238E27FC236}">
                <a16:creationId xmlns:a16="http://schemas.microsoft.com/office/drawing/2014/main" id="{5CAF388F-5B75-4ED3-B1FA-10491B7D2A9E}"/>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35" name="Rectangle 32">
            <a:extLst>
              <a:ext uri="{FF2B5EF4-FFF2-40B4-BE49-F238E27FC236}">
                <a16:creationId xmlns:a16="http://schemas.microsoft.com/office/drawing/2014/main" id="{8A16AF2A-10D0-4489-AAE7-7023A35A00B0}"/>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6" name="Rectangle 33">
            <a:extLst>
              <a:ext uri="{FF2B5EF4-FFF2-40B4-BE49-F238E27FC236}">
                <a16:creationId xmlns:a16="http://schemas.microsoft.com/office/drawing/2014/main" id="{F9724E7F-7A0E-484A-9EA5-628E1BB3A371}"/>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7" name="Rectangle 34">
            <a:extLst>
              <a:ext uri="{FF2B5EF4-FFF2-40B4-BE49-F238E27FC236}">
                <a16:creationId xmlns:a16="http://schemas.microsoft.com/office/drawing/2014/main" id="{B07F595F-69D9-4972-9C20-7B2DC39A7833}"/>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38" name="Rectangle 35">
            <a:extLst>
              <a:ext uri="{FF2B5EF4-FFF2-40B4-BE49-F238E27FC236}">
                <a16:creationId xmlns:a16="http://schemas.microsoft.com/office/drawing/2014/main" id="{55FE7227-96D8-40D1-AC2B-C04408CE157A}"/>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9" name="Rectangle 36">
            <a:extLst>
              <a:ext uri="{FF2B5EF4-FFF2-40B4-BE49-F238E27FC236}">
                <a16:creationId xmlns:a16="http://schemas.microsoft.com/office/drawing/2014/main" id="{6A0D88EF-3250-4154-89CF-4469FC6478C1}"/>
              </a:ext>
            </a:extLst>
          </p:cNvPr>
          <p:cNvSpPr>
            <a:spLocks noChangeArrowheads="1"/>
          </p:cNvSpPr>
          <p:nvPr/>
        </p:nvSpPr>
        <p:spPr bwMode="auto">
          <a:xfrm>
            <a:off x="547511" y="-180622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88936215"/>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766</Words>
  <Application>Microsoft Office PowerPoint</Application>
  <PresentationFormat>Širokoúhlá obrazovka</PresentationFormat>
  <Paragraphs>64</Paragraphs>
  <Slides>10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10</vt:i4>
      </vt:variant>
    </vt:vector>
  </HeadingPairs>
  <TitlesOfParts>
    <vt:vector size="15" baseType="lpstr">
      <vt:lpstr>Arial</vt:lpstr>
      <vt:lpstr>Calibri</vt:lpstr>
      <vt:lpstr>Calibri Light</vt:lpstr>
      <vt:lpstr>Times New Roman</vt:lpstr>
      <vt:lpstr>Motiv Office</vt:lpstr>
      <vt:lpstr>HERNÍ SYSTÉMY</vt:lpstr>
      <vt:lpstr>Prezentace aplikace PowerPoint</vt:lpstr>
      <vt:lpstr>Mistrovský herní systém:</vt:lpstr>
      <vt:lpstr>Mistrovský herní systém:</vt:lpstr>
      <vt:lpstr>Vylučovací herní systém</vt:lpstr>
      <vt:lpstr>Vylučovací herní systém</vt:lpstr>
      <vt:lpstr>Vylučovací herní systém</vt:lpstr>
      <vt:lpstr>Vylučovací herní systém Vyřazovací systém s dvěma porážkami</vt:lpstr>
      <vt:lpstr>Švýcarský herní systém</vt:lpstr>
      <vt:lpstr>Švýcarský herní systém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HERNÍ SYSTÉMY </dc:title>
  <dc:creator>jan0010</dc:creator>
  <cp:lastModifiedBy>Kamil Janiš</cp:lastModifiedBy>
  <cp:revision>13</cp:revision>
  <dcterms:created xsi:type="dcterms:W3CDTF">2024-02-20T07:40:34Z</dcterms:created>
  <dcterms:modified xsi:type="dcterms:W3CDTF">2025-12-11T06:57:29Z</dcterms:modified>
</cp:coreProperties>
</file>