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4" r:id="rId8"/>
    <p:sldId id="267" r:id="rId9"/>
    <p:sldId id="265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82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398271-E13C-4159-ACF1-1BD62DB9BF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2702379-2CB8-4F2F-8B55-CA1AB84E2A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B249142-FC20-4249-B69E-1436AFB7A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B751-B23E-4E47-B35D-C279C2CB4C69}" type="datetimeFigureOut">
              <a:rPr lang="cs-CZ" smtClean="0"/>
              <a:t>04.04.2025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7498938-CACA-4199-812B-06BE4D1E3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67B4B63-C1DE-4E8B-8519-2757083A1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7A4CB-3489-4B5F-A054-4DD1D138AB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0557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69C6F1-6BEA-4C2A-8714-D27F808CA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EB0163F8-4AC1-4864-8D0E-4BC1C1FD68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947CFEC-8A3C-4152-AB49-823C94BBB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B751-B23E-4E47-B35D-C279C2CB4C69}" type="datetimeFigureOut">
              <a:rPr lang="cs-CZ" smtClean="0"/>
              <a:t>04.04.2025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2F07D5B-3A37-495E-9D02-67153D3C2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2AB41D1-243D-4150-8A40-358FB6E85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7A4CB-3489-4B5F-A054-4DD1D138AB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609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62249D6B-C118-4DFD-A6A8-CACCEB7AD1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F494981-E945-4914-BEC7-8000004EDD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D132517-85AF-4F7C-A7AB-B8C8B26B1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B751-B23E-4E47-B35D-C279C2CB4C69}" type="datetimeFigureOut">
              <a:rPr lang="cs-CZ" smtClean="0"/>
              <a:t>04.04.2025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948D452-9D54-45D8-B40B-981D1F9F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9AE2583-34F1-42C6-B181-4D6DC9DD2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7A4CB-3489-4B5F-A054-4DD1D138AB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8029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C0C018-CBE7-42A4-B5CB-9AF3C9EDE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C54FE-46FA-408A-AF5D-DF2F6C002E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E0541A6-EF4E-4920-8DB7-DB27C15CF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B751-B23E-4E47-B35D-C279C2CB4C69}" type="datetimeFigureOut">
              <a:rPr lang="cs-CZ" smtClean="0"/>
              <a:t>04.04.2025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ABE45EA-E6DB-41D8-A6C4-827F1B343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49C1228-31E7-4F8D-9C10-10DADB756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7A4CB-3489-4B5F-A054-4DD1D138AB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4744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865936-BAD9-484D-9391-168D7FAC17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337CD8F-C4DB-493C-B93F-CDCBDB7BCA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E699ACA-FF7B-425D-BF43-64EAE9005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B751-B23E-4E47-B35D-C279C2CB4C69}" type="datetimeFigureOut">
              <a:rPr lang="cs-CZ" smtClean="0"/>
              <a:t>04.04.2025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A0A344A-4A1C-4364-BBF6-093C24C73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61F9ED0-0FD6-414C-9322-C5C4B6BC4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7A4CB-3489-4B5F-A054-4DD1D138AB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9577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A7FBBC-1FE2-4631-84BE-388235FB1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3708C2B-34C0-440E-A85A-F1734094F2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9F7E50B-A027-41DF-8D0F-89EEEC7AC0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08D083C-AC30-406B-9CE7-4B4CE075A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B751-B23E-4E47-B35D-C279C2CB4C69}" type="datetimeFigureOut">
              <a:rPr lang="cs-CZ" smtClean="0"/>
              <a:t>04.04.2025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3F335BB-A843-417B-AA52-319E6F6BF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373F957-FEC8-4CFA-994B-07B04082B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7A4CB-3489-4B5F-A054-4DD1D138AB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9880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E0F353-04CC-44D5-A363-67500D1BC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16CE325-D521-4A39-A1B9-3A01C50411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989AFB2-2FFA-4DEB-8E04-4B345F4289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8D76F521-383D-4A2C-B9B9-33AC0DC09D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17815D53-5364-4B52-ABA3-0F69FAC055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1CC37B99-D224-4F81-A9A9-CE4532A83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B751-B23E-4E47-B35D-C279C2CB4C69}" type="datetimeFigureOut">
              <a:rPr lang="cs-CZ" smtClean="0"/>
              <a:t>04.04.2025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A7BED0E1-0E17-40C5-80B3-B8B3F1CA8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D306130-461B-4F7E-B481-38D0EDAC0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7A4CB-3489-4B5F-A054-4DD1D138AB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3706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38BA62-03EE-4BB6-89B9-DEBC76C38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2E907EA-13DD-4916-995D-5DD19647B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B751-B23E-4E47-B35D-C279C2CB4C69}" type="datetimeFigureOut">
              <a:rPr lang="cs-CZ" smtClean="0"/>
              <a:t>04.04.2025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EDB078B-85DD-414D-9A07-EACD0CF39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E7D97DB-D885-4538-BB21-825CAAA60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7A4CB-3489-4B5F-A054-4DD1D138AB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5215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F896C566-2D84-42D6-AD93-D80DD32AA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B751-B23E-4E47-B35D-C279C2CB4C69}" type="datetimeFigureOut">
              <a:rPr lang="cs-CZ" smtClean="0"/>
              <a:t>04.04.2025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928D0155-9959-4D09-BF27-3DEFDA701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91869A3-9C0A-4BE8-894A-ABDAD238C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7A4CB-3489-4B5F-A054-4DD1D138AB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7112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E7D508-2BC0-4A68-A178-8D1B03A31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67C3BC-A28A-40D0-A63A-CDDA19B130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8FD4DCF-49B3-495C-9D16-F67CDADB79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69DB599-27DD-43C7-82FE-416010F1A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B751-B23E-4E47-B35D-C279C2CB4C69}" type="datetimeFigureOut">
              <a:rPr lang="cs-CZ" smtClean="0"/>
              <a:t>04.04.2025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C3F353A-C92E-41AF-8EBA-BAF27DB15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E319DA6-DFDA-4F94-A935-394004620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7A4CB-3489-4B5F-A054-4DD1D138AB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4915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0DD10B-1C52-4334-ACA6-DF7815B63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F909A649-1FB1-4CA5-A3D5-C4F9F89FAF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D62C0F7E-1891-4685-BCE6-3398A795C5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E401EB0-A443-49E4-802D-0ECA48228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B751-B23E-4E47-B35D-C279C2CB4C69}" type="datetimeFigureOut">
              <a:rPr lang="cs-CZ" smtClean="0"/>
              <a:t>04.04.2025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BE6A867-45AF-408F-A37D-1A61797EE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B2C9197-5938-4BE0-B5A5-081803C51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7A4CB-3489-4B5F-A054-4DD1D138AB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3158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2C89635F-4699-4001-A62E-F350E0A26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EE40F7E-6641-492C-940B-ACB7A020C8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0EC0DF7-F2C0-4641-B958-B9A8974C4A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A0B751-B23E-4E47-B35D-C279C2CB4C69}" type="datetimeFigureOut">
              <a:rPr lang="cs-CZ" smtClean="0"/>
              <a:t>04.04.2025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C780CBA-4846-4C7B-A27A-389C51BA3A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1892FE7-C069-42BC-AE85-D91AC589FA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07A4CB-3489-4B5F-A054-4DD1D138AB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8385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AC6BE8-5FC4-461B-9960-11AB5B877A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0025" y="304801"/>
            <a:ext cx="11820525" cy="2581273"/>
          </a:xfrm>
        </p:spPr>
        <p:txBody>
          <a:bodyPr>
            <a:noAutofit/>
          </a:bodyPr>
          <a:lstStyle/>
          <a:p>
            <a:r>
              <a:rPr lang="cs-CZ" altLang="cs-CZ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ANTROPOGENNÍ  OBJEKT V POLI PEDAGOGIKY VOLNÉHO ČASU</a:t>
            </a:r>
            <a:endParaRPr lang="cs-CZ" b="1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20E87AF-6412-420B-A84B-78B578B29C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6000750"/>
            <a:ext cx="9144000" cy="552449"/>
          </a:xfrm>
        </p:spPr>
        <p:txBody>
          <a:bodyPr/>
          <a:lstStyle/>
          <a:p>
            <a:r>
              <a:rPr lang="cs-CZ" dirty="0"/>
              <a:t>Pedagogika volného času</a:t>
            </a:r>
          </a:p>
        </p:txBody>
      </p:sp>
    </p:spTree>
    <p:extLst>
      <p:ext uri="{BB962C8B-B14F-4D97-AF65-F5344CB8AC3E}">
        <p14:creationId xmlns:p14="http://schemas.microsoft.com/office/powerpoint/2010/main" val="2853146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AC6BE8-5FC4-461B-9960-11AB5B877A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0025" y="304802"/>
            <a:ext cx="11820525" cy="1685924"/>
          </a:xfrm>
        </p:spPr>
        <p:txBody>
          <a:bodyPr>
            <a:noAutofit/>
          </a:bodyPr>
          <a:lstStyle/>
          <a:p>
            <a:r>
              <a:rPr lang="cs-CZ" altLang="cs-CZ" sz="5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OBJEKT PEDAGOGIKY VOLNÉHO ČASU</a:t>
            </a:r>
            <a:endParaRPr lang="cs-CZ" sz="5400" b="1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20E87AF-6412-420B-A84B-78B578B29C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0" y="1990726"/>
            <a:ext cx="11601450" cy="4562473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cs-CZ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Dítě </a:t>
            </a: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každá lidská bytost mladší 18 let, není-li jinak věk dospělosti (zletilosti) upraven zákonem příslušné země. Definice vychází z Úmluvy o právech dítěte (1989) schválené Valným shromážděním OSN. </a:t>
            </a:r>
          </a:p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 právním prostředí rozeznáváme ještě termín </a:t>
            </a:r>
            <a:r>
              <a:rPr lang="cs-CZ" sz="28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nezletilý</a:t>
            </a: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cs-CZ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„S daným pojmem úzce souvisí pojem </a:t>
            </a:r>
            <a:r>
              <a:rPr lang="cs-CZ" sz="2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žák</a:t>
            </a:r>
            <a:r>
              <a:rPr lang="cs-CZ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kterým je označována osoba v rámci organizovaného procesu vzdělávání institucí základní nebo střední školy. Někdy se na úrovni střední školy používá neformální označení student, ale oslovení student je typické pro vysoké školy.“</a:t>
            </a:r>
          </a:p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(Janiš st., Skopalová, Janiš ml., 2017, s. 23)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2823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AC6BE8-5FC4-461B-9960-11AB5B877A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0025" y="304802"/>
            <a:ext cx="11820525" cy="1685924"/>
          </a:xfrm>
        </p:spPr>
        <p:txBody>
          <a:bodyPr>
            <a:noAutofit/>
          </a:bodyPr>
          <a:lstStyle/>
          <a:p>
            <a:r>
              <a:rPr lang="cs-CZ" altLang="cs-CZ" sz="5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OBJEKT PEDAGOGIKY VOLNÉHO ČASU</a:t>
            </a:r>
            <a:endParaRPr lang="cs-CZ" sz="5400" b="1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20E87AF-6412-420B-A84B-78B578B29C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0" y="1990726"/>
            <a:ext cx="11601450" cy="4562473"/>
          </a:xfrm>
        </p:spPr>
        <p:txBody>
          <a:bodyPr>
            <a:normAutofit/>
          </a:bodyPr>
          <a:lstStyle/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 českém prostředí se za </a:t>
            </a:r>
            <a:r>
              <a:rPr lang="cs-CZ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dětství</a:t>
            </a: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považuje období od narození do </a:t>
            </a:r>
            <a:r>
              <a:rPr lang="cs-CZ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15 let</a:t>
            </a: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tzn. do období, kdy získává občanský průkaz           získání zodpovědnosti, končí povinná školní docházka.  Převládající náplní volného času je: učení a hra. </a:t>
            </a:r>
          </a:p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Při správném ovlivňování volného času může vzniknout celoživotní zájem o různou aktivitu (např. rozdílné sportovní aktivity, rybaření, zájem o turistiku, skautskou činnost apod.).</a:t>
            </a:r>
          </a:p>
          <a:p>
            <a:pPr algn="just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Poznámka na závěr. </a:t>
            </a:r>
          </a:p>
          <a:p>
            <a:pPr algn="just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Často se uvádí, že období dětství se vyznačuje jako bezstarostné období. Jedná se o   	</a:t>
            </a:r>
            <a:r>
              <a:rPr lang="cs-CZ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mýtus, </a:t>
            </a: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který odráží pohled na dané období (dětství) z pohledu dospělého jedince.</a:t>
            </a:r>
            <a:r>
              <a:rPr lang="cs-CZ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cs-CZ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  <p:sp>
        <p:nvSpPr>
          <p:cNvPr id="4" name="Šipka: doprava 3">
            <a:extLst>
              <a:ext uri="{FF2B5EF4-FFF2-40B4-BE49-F238E27FC236}">
                <a16:creationId xmlns:a16="http://schemas.microsoft.com/office/drawing/2014/main" id="{B7523DB5-92AF-4729-B7A0-5353095B2E9A}"/>
              </a:ext>
            </a:extLst>
          </p:cNvPr>
          <p:cNvSpPr/>
          <p:nvPr/>
        </p:nvSpPr>
        <p:spPr>
          <a:xfrm>
            <a:off x="3743325" y="2491359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1615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AC6BE8-5FC4-461B-9960-11AB5B877A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0025" y="304802"/>
            <a:ext cx="11820525" cy="1685924"/>
          </a:xfrm>
        </p:spPr>
        <p:txBody>
          <a:bodyPr>
            <a:noAutofit/>
          </a:bodyPr>
          <a:lstStyle/>
          <a:p>
            <a:r>
              <a:rPr lang="cs-CZ" altLang="cs-CZ" sz="5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OBJEKT PEDAGOGIKY VOLNÉHO ČASU</a:t>
            </a:r>
            <a:endParaRPr lang="cs-CZ" sz="5400" b="1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20E87AF-6412-420B-A84B-78B578B29C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0025" y="1990725"/>
            <a:ext cx="11601450" cy="4669719"/>
          </a:xfrm>
        </p:spPr>
        <p:txBody>
          <a:bodyPr>
            <a:normAutofit/>
          </a:bodyPr>
          <a:lstStyle/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cs-CZ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ojem </a:t>
            </a:r>
            <a:r>
              <a:rPr lang="cs-CZ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mládež</a:t>
            </a:r>
            <a:r>
              <a:rPr lang="cs-CZ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cs-CZ" sz="28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mladiství</a:t>
            </a: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což je označení pro ve věkové rozpětí 15–18 let. </a:t>
            </a:r>
          </a:p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 tomto období se objevují některé problémy, jako např.:</a:t>
            </a:r>
          </a:p>
          <a:p>
            <a:pPr marL="800100" lvl="1" indent="-342900" algn="just">
              <a:lnSpc>
                <a:spcPct val="130000"/>
              </a:lnSpc>
              <a:spcAft>
                <a:spcPts val="1000"/>
              </a:spcAft>
              <a:buFont typeface="Times New Roman" panose="02020603050405020304" pitchFamily="18" charset="0"/>
              <a:buChar char="-"/>
            </a:pP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řešení kritických situací (konflikty s prostředím)</a:t>
            </a:r>
          </a:p>
          <a:p>
            <a:pPr lvl="2" algn="just">
              <a:lnSpc>
                <a:spcPct val="130000"/>
              </a:lnSpc>
              <a:spcAft>
                <a:spcPts val="1000"/>
              </a:spcAft>
            </a:pP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- citlivost na potřeby z vnějšku</a:t>
            </a:r>
          </a:p>
          <a:p>
            <a:pPr lvl="5" algn="just">
              <a:lnSpc>
                <a:spcPct val="130000"/>
              </a:lnSpc>
              <a:spcAft>
                <a:spcPts val="600"/>
              </a:spcAft>
            </a:pPr>
            <a:r>
              <a:rPr lang="cs-CZ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- </a:t>
            </a: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náchylnost k negativním jevům ze svého okolí</a:t>
            </a:r>
          </a:p>
          <a:p>
            <a:pPr lvl="5" algn="just">
              <a:lnSpc>
                <a:spcPct val="130000"/>
              </a:lnSpc>
              <a:spcAft>
                <a:spcPts val="600"/>
              </a:spcAft>
            </a:pPr>
            <a:r>
              <a:rPr lang="cs-CZ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- první partnerské a sexuální vztahy</a:t>
            </a:r>
            <a:endParaRPr lang="cs-CZ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44684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AC6BE8-5FC4-461B-9960-11AB5B877A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0025" y="304802"/>
            <a:ext cx="11820525" cy="1685924"/>
          </a:xfrm>
        </p:spPr>
        <p:txBody>
          <a:bodyPr>
            <a:noAutofit/>
          </a:bodyPr>
          <a:lstStyle/>
          <a:p>
            <a:r>
              <a:rPr lang="cs-CZ" altLang="cs-CZ" sz="5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OBJEKT PEDAGOGIKY VOLNÉHO ČASU</a:t>
            </a:r>
            <a:endParaRPr lang="cs-CZ" sz="5400" b="1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20E87AF-6412-420B-A84B-78B578B29C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0" y="1990726"/>
            <a:ext cx="11601450" cy="4562473"/>
          </a:xfrm>
        </p:spPr>
        <p:txBody>
          <a:bodyPr>
            <a:normAutofit lnSpcReduction="10000"/>
          </a:bodyPr>
          <a:lstStyle/>
          <a:p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Někdy se používá označení </a:t>
            </a:r>
            <a:r>
              <a:rPr lang="cs-CZ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adolescent</a:t>
            </a: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(z lat. adolescence – dospívání, mladý) se ztotožňuje právě s obdobím dospívání. </a:t>
            </a:r>
          </a:p>
          <a:p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bdobí mezi pubertou a ranou dospělostí (11–13 let až 21 let). </a:t>
            </a:r>
          </a:p>
          <a:p>
            <a:r>
              <a:rPr lang="cs-CZ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Období se vyznačuje:</a:t>
            </a:r>
          </a:p>
          <a:p>
            <a:pPr marL="342900" indent="-342900" algn="l">
              <a:buFontTx/>
              <a:buChar char="-"/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formováním osobnosti, </a:t>
            </a:r>
          </a:p>
          <a:p>
            <a:pPr marL="342900" indent="-342900" algn="l">
              <a:buFontTx/>
              <a:buChar char="-"/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sexuální dospělost (ale také sexuální traumata), </a:t>
            </a:r>
          </a:p>
          <a:p>
            <a:pPr marL="342900" indent="-342900" algn="l">
              <a:buFontTx/>
              <a:buChar char="-"/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 psychologického hlediska se jedinec připravuje na vstup do světa, </a:t>
            </a:r>
          </a:p>
          <a:p>
            <a:pPr marL="342900" indent="-342900" algn="l">
              <a:buFontTx/>
              <a:buChar char="-"/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nastává vrchol rozvoje rozumových schopností, </a:t>
            </a:r>
          </a:p>
          <a:p>
            <a:pPr marL="342900" indent="-342900" algn="l">
              <a:buFontTx/>
              <a:buChar char="-"/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 kritických situacích se může objevovat sklon k sebevraždám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cs-CZ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 této souvislosti je zapotřebí zdůraznit, že z hlediska pohlaví, dívky dospívají po psychické stránce obvykle dříve než chlapci.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29012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AC6BE8-5FC4-461B-9960-11AB5B877A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0025" y="304802"/>
            <a:ext cx="11820525" cy="1685924"/>
          </a:xfrm>
        </p:spPr>
        <p:txBody>
          <a:bodyPr>
            <a:noAutofit/>
          </a:bodyPr>
          <a:lstStyle/>
          <a:p>
            <a:r>
              <a:rPr lang="cs-CZ" altLang="cs-CZ" sz="5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OBJEKT PEDAGOGIKY VOLNÉHO ČASU</a:t>
            </a:r>
            <a:endParaRPr lang="cs-CZ" sz="5400" b="1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20E87AF-6412-420B-A84B-78B578B29C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0" y="1990726"/>
            <a:ext cx="11601450" cy="4562473"/>
          </a:xfrm>
        </p:spPr>
        <p:txBody>
          <a:bodyPr>
            <a:normAutofit/>
          </a:bodyPr>
          <a:lstStyle/>
          <a:p>
            <a:pPr algn="just">
              <a:lnSpc>
                <a:spcPct val="130000"/>
              </a:lnSpc>
              <a:spcAft>
                <a:spcPts val="600"/>
              </a:spcAft>
            </a:pPr>
            <a:endParaRPr lang="cs-CZ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cs-CZ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ojem </a:t>
            </a:r>
            <a:r>
              <a:rPr lang="cs-CZ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teenage</a:t>
            </a: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 (z angl. označení pro mladého člověka, zpravidla ve věku 11–19 let). V češtině se užívá označení „náctiletí“. Všeobecně se označení používá pro mladého člověka v období dospívání.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7818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AC6BE8-5FC4-461B-9960-11AB5B877A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0025" y="304802"/>
            <a:ext cx="11820525" cy="914398"/>
          </a:xfrm>
        </p:spPr>
        <p:txBody>
          <a:bodyPr>
            <a:noAutofit/>
          </a:bodyPr>
          <a:lstStyle/>
          <a:p>
            <a:r>
              <a:rPr lang="cs-CZ" b="1" dirty="0">
                <a:latin typeface="+mn-lt"/>
              </a:rPr>
              <a:t>Vliv prostředí na mládež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20E87AF-6412-420B-A84B-78B578B29C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0" y="1377244"/>
            <a:ext cx="11601450" cy="5175956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30000"/>
              </a:lnSpc>
              <a:spcAft>
                <a:spcPts val="600"/>
              </a:spcAft>
              <a:buFont typeface="Times New Roman" panose="02020603050405020304" pitchFamily="18" charset="0"/>
              <a:buChar char="-"/>
            </a:pPr>
            <a:r>
              <a:rPr lang="cs-CZ" sz="2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slábne sociální kontrola</a:t>
            </a:r>
            <a:r>
              <a:rPr lang="cs-CZ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především její systémy, jako např. širší rodina, sousedské vztahy, církev;</a:t>
            </a:r>
            <a:endParaRPr lang="cs-CZ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0000"/>
              </a:lnSpc>
              <a:spcAft>
                <a:spcPts val="600"/>
              </a:spcAft>
              <a:buFont typeface="Times New Roman" panose="02020603050405020304" pitchFamily="18" charset="0"/>
              <a:buChar char="-"/>
            </a:pPr>
            <a:r>
              <a:rPr lang="cs-CZ" sz="2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zájem žít ve městech</a:t>
            </a:r>
            <a:r>
              <a:rPr lang="cs-CZ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(vyšší anonymita, lepší možnost volnočasového vyžití, a to včetně rizikového trávení volného času – diskotéky, bary, herny atd., jednodušší kontakt s návykovými látkami);</a:t>
            </a:r>
          </a:p>
          <a:p>
            <a:pPr marL="342900" indent="-342900" algn="just">
              <a:lnSpc>
                <a:spcPct val="130000"/>
              </a:lnSpc>
              <a:spcAft>
                <a:spcPts val="600"/>
              </a:spcAft>
              <a:buFont typeface="Times New Roman" panose="02020603050405020304" pitchFamily="18" charset="0"/>
              <a:buChar char="-"/>
            </a:pPr>
            <a:r>
              <a:rPr lang="cs-CZ" sz="2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mála stabilita rodiny</a:t>
            </a:r>
            <a:r>
              <a:rPr lang="cs-CZ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kdy sama rodina, jako instituce, je velice labilní, často se rozpadá, mnohdy zastoupen pouze jeden rodič;</a:t>
            </a:r>
            <a:endParaRPr lang="cs-CZ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0000"/>
              </a:lnSpc>
              <a:spcAft>
                <a:spcPts val="600"/>
              </a:spcAft>
              <a:buFont typeface="Times New Roman" panose="02020603050405020304" pitchFamily="18" charset="0"/>
              <a:buChar char="-"/>
            </a:pPr>
            <a:endParaRPr lang="cs-CZ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35252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AC6BE8-5FC4-461B-9960-11AB5B877A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0025" y="304802"/>
            <a:ext cx="11820525" cy="914398"/>
          </a:xfrm>
        </p:spPr>
        <p:txBody>
          <a:bodyPr>
            <a:noAutofit/>
          </a:bodyPr>
          <a:lstStyle/>
          <a:p>
            <a:r>
              <a:rPr lang="cs-CZ" b="1" dirty="0">
                <a:latin typeface="+mn-lt"/>
              </a:rPr>
              <a:t>Vliv prostředí na mládež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20E87AF-6412-420B-A84B-78B578B29C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0" y="1514476"/>
            <a:ext cx="11601450" cy="5038724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30000"/>
              </a:lnSpc>
              <a:spcAft>
                <a:spcPts val="600"/>
              </a:spcAft>
              <a:buFont typeface="Times New Roman" panose="02020603050405020304" pitchFamily="18" charset="0"/>
              <a:buChar char="-"/>
            </a:pPr>
            <a:endParaRPr lang="cs-CZ" sz="2800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0000"/>
              </a:lnSpc>
              <a:spcAft>
                <a:spcPts val="600"/>
              </a:spcAft>
              <a:buFont typeface="Times New Roman" panose="02020603050405020304" pitchFamily="18" charset="0"/>
              <a:buChar char="-"/>
            </a:pPr>
            <a:r>
              <a:rPr lang="cs-CZ" sz="2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omezení osobních kontaktů mezi dětmi a rodiči </a:t>
            </a:r>
            <a:r>
              <a:rPr lang="cs-CZ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(rodiče tráví velkou část dne v práci, mnohé děti naopak v kroužcích nebo ve vrstevnických skupinách apod.);</a:t>
            </a:r>
            <a:endParaRPr lang="cs-CZ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0000"/>
              </a:lnSpc>
              <a:spcAft>
                <a:spcPts val="600"/>
              </a:spcAft>
              <a:buFont typeface="Times New Roman" panose="02020603050405020304" pitchFamily="18" charset="0"/>
              <a:buChar char="-"/>
            </a:pPr>
            <a:r>
              <a:rPr lang="cs-CZ" sz="2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narůstá tlak na vzdělání </a:t>
            </a:r>
            <a:r>
              <a:rPr lang="cs-CZ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(psychické dopady na jedince);</a:t>
            </a:r>
            <a:endParaRPr lang="cs-CZ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0000"/>
              </a:lnSpc>
              <a:spcAft>
                <a:spcPts val="600"/>
              </a:spcAft>
              <a:buFont typeface="Times New Roman" panose="02020603050405020304" pitchFamily="18" charset="0"/>
              <a:buChar char="-"/>
            </a:pPr>
            <a:r>
              <a:rPr lang="cs-CZ" sz="2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období dospívání „odpojuje“ jedince od ekonomiky </a:t>
            </a:r>
            <a:r>
              <a:rPr lang="cs-CZ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(ztráta vztahu k financím a spoléhání na rodiče – tzv. </a:t>
            </a:r>
            <a:r>
              <a:rPr lang="cs-CZ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mamahotel</a:t>
            </a:r>
            <a:r>
              <a:rPr lang="cs-CZ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cs-CZ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349203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AC6BE8-5FC4-461B-9960-11AB5B877A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0025" y="304802"/>
            <a:ext cx="11820525" cy="914398"/>
          </a:xfrm>
        </p:spPr>
        <p:txBody>
          <a:bodyPr>
            <a:noAutofit/>
          </a:bodyPr>
          <a:lstStyle/>
          <a:p>
            <a:r>
              <a:rPr lang="cs-CZ" b="1" dirty="0">
                <a:latin typeface="+mn-lt"/>
              </a:rPr>
              <a:t>Vliv prostředí na mládež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20E87AF-6412-420B-A84B-78B578B29C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0" y="1466850"/>
            <a:ext cx="11601450" cy="5086349"/>
          </a:xfrm>
        </p:spPr>
        <p:txBody>
          <a:bodyPr>
            <a:normAutofit fontScale="92500" lnSpcReduction="20000"/>
          </a:bodyPr>
          <a:lstStyle/>
          <a:p>
            <a:pPr marL="342900" lvl="0" indent="-342900" algn="just">
              <a:lnSpc>
                <a:spcPct val="130000"/>
              </a:lnSpc>
              <a:spcAft>
                <a:spcPts val="600"/>
              </a:spcAft>
              <a:buFont typeface="Times New Roman" panose="02020603050405020304" pitchFamily="18" charset="0"/>
              <a:buChar char="-"/>
            </a:pPr>
            <a:endParaRPr lang="cs-CZ" sz="2800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0000"/>
              </a:lnSpc>
              <a:spcAft>
                <a:spcPts val="600"/>
              </a:spcAft>
              <a:buFont typeface="Times New Roman" panose="02020603050405020304" pitchFamily="18" charset="0"/>
              <a:buChar char="-"/>
            </a:pPr>
            <a:r>
              <a:rPr lang="cs-CZ" sz="2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výchova chlapců je orientovaná na „tvrdost“</a:t>
            </a:r>
            <a:r>
              <a:rPr lang="cs-CZ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(pokles schopnosti ovládat své emoce);</a:t>
            </a:r>
            <a:endParaRPr lang="cs-CZ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0000"/>
              </a:lnSpc>
              <a:spcAft>
                <a:spcPts val="600"/>
              </a:spcAft>
              <a:buFont typeface="Times New Roman" panose="02020603050405020304" pitchFamily="18" charset="0"/>
              <a:buChar char="-"/>
            </a:pPr>
            <a:r>
              <a:rPr lang="cs-CZ" sz="2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výchova dívek preferuje vnější „atraktivitu“</a:t>
            </a:r>
            <a:r>
              <a:rPr lang="cs-CZ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(vypadat podle mediálních vzorů, rodičovství odsunuto na biologicky rizikový mezník apod.);</a:t>
            </a:r>
            <a:endParaRPr lang="cs-CZ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0000"/>
              </a:lnSpc>
              <a:spcAft>
                <a:spcPts val="600"/>
              </a:spcAft>
              <a:buFont typeface="Times New Roman" panose="02020603050405020304" pitchFamily="18" charset="0"/>
              <a:buChar char="-"/>
            </a:pPr>
            <a:r>
              <a:rPr lang="cs-CZ" sz="2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neomezený vliv masmédií</a:t>
            </a:r>
            <a:r>
              <a:rPr lang="cs-CZ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(vliv agresivity, nepřirozený vliv svých idolů, často za hranicemi možné reality);</a:t>
            </a:r>
            <a:endParaRPr lang="cs-CZ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0000"/>
              </a:lnSpc>
              <a:spcAft>
                <a:spcPts val="600"/>
              </a:spcAft>
              <a:buFont typeface="Times New Roman" panose="02020603050405020304" pitchFamily="18" charset="0"/>
              <a:buChar char="-"/>
            </a:pPr>
            <a:r>
              <a:rPr lang="cs-CZ" sz="2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aj.</a:t>
            </a:r>
            <a:endParaRPr lang="cs-CZ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453236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640</Words>
  <Application>Microsoft Office PowerPoint</Application>
  <PresentationFormat>Širokoúhlá obrazovka</PresentationFormat>
  <Paragraphs>48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Motiv Office</vt:lpstr>
      <vt:lpstr>ANTROPOGENNÍ  OBJEKT V POLI PEDAGOGIKY VOLNÉHO ČASU</vt:lpstr>
      <vt:lpstr>OBJEKT PEDAGOGIKY VOLNÉHO ČASU</vt:lpstr>
      <vt:lpstr>OBJEKT PEDAGOGIKY VOLNÉHO ČASU</vt:lpstr>
      <vt:lpstr>OBJEKT PEDAGOGIKY VOLNÉHO ČASU</vt:lpstr>
      <vt:lpstr>OBJEKT PEDAGOGIKY VOLNÉHO ČASU</vt:lpstr>
      <vt:lpstr>OBJEKT PEDAGOGIKY VOLNÉHO ČASU</vt:lpstr>
      <vt:lpstr>Vliv prostředí na mládež</vt:lpstr>
      <vt:lpstr>Vliv prostředí na mládež</vt:lpstr>
      <vt:lpstr>Vliv prostředí na mládež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 ANTROPOGENNÍ  OBJEKT V POLI PEDAGOGIKY VOLNÉHO ČASU </dc:title>
  <dc:creator>jan0010</dc:creator>
  <cp:lastModifiedBy>jan0010</cp:lastModifiedBy>
  <cp:revision>9</cp:revision>
  <dcterms:created xsi:type="dcterms:W3CDTF">2024-02-20T07:40:51Z</dcterms:created>
  <dcterms:modified xsi:type="dcterms:W3CDTF">2025-04-04T12:24:31Z</dcterms:modified>
</cp:coreProperties>
</file>