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99" r:id="rId7"/>
    <p:sldId id="262" r:id="rId8"/>
    <p:sldId id="263" r:id="rId9"/>
    <p:sldId id="266" r:id="rId10"/>
    <p:sldId id="264" r:id="rId11"/>
    <p:sldId id="270" r:id="rId12"/>
    <p:sldId id="267" r:id="rId13"/>
    <p:sldId id="268" r:id="rId14"/>
    <p:sldId id="269" r:id="rId15"/>
    <p:sldId id="297" r:id="rId16"/>
    <p:sldId id="298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6EBAB-F232-4EB4-916B-3D87569611EE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3BC98-A26B-4DC5-BB8A-55B968E201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3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této době se stav panenství či panictví v hierarchii křesťanských hodnot oceňoval výše než manželství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CBDA6-530A-416C-8CEE-424589A46766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491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C105F9-8298-4768-8E06-AFE0ACE6B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424B82-A389-47D7-8998-68740EB33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AFD386-2959-44CB-A760-AFDCF7A0B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26AFEC-DB4A-428B-923A-4D9177E1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BDC11D-1022-4B21-8DB8-E44F20D6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20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9E7170-D239-49C6-BB36-3C7FFD1C5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2D3622-2B67-455D-903A-31F2DD749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E3B5E12-2C02-454F-A846-5E14566E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46B0DF-9136-46FD-B501-B740E521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65C5CE-510E-431C-B0C9-1586B4220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99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FB20277-0108-4969-8DC9-52F61CD11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938A71-DE3A-4A4C-9CDE-FFF447972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3153FC-5B97-478C-989F-EC029894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B3B355-2417-475D-9BF8-0201B3C2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3817CC-CBE6-4049-B669-D5E9CFD2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059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B17727-F41C-4D80-BEC3-C6F98E4FE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0E1C92-5F62-408F-8E79-84891C24A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86672F-4CE4-40F9-9416-2863400E2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F8DE80-A0D9-411A-8ABB-D9887D7C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733A68-F9EC-44AA-93CF-2DACDACF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242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F080E6-1F25-4676-B179-0C5F68405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A2617EC-362A-49B8-803A-316A16D7C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E78B02-A4A7-47FF-90D3-DBE9D8198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68E9B2-1FB0-4446-9A16-9CA80AABA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8A8B74-0E15-433B-8552-40268654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46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845FE5-8D98-49CE-B3AE-D58103B4F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6A9BF6-251F-46FF-80BC-CD4C9CB98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73AF354-1FD0-41ED-95A5-671E176F5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FF3351-A32A-4ABC-962A-DF68AE4A8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94AC66F-A08D-4410-8F43-FD3DE2E5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9D5EC39-EB7F-48B0-8974-619FE4F5C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20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CDA418-6329-4F10-9F05-92BBE0D21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BD28880-26F1-4ABC-9865-61DBAF9DF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585C7DD-DDB0-4CFF-9098-2ABE2B5DF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80AADB0-C7A6-44FB-94D4-690E48772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E0C3B8D-C0B7-4D89-A6FA-1C00734E6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31E6FE2-290C-4214-B406-601359A29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A41FFCC-A6C1-4332-9DC5-BF3A5A60A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FF31D43-6ECA-4513-BB21-D28F6FAF2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75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8DA2D1-9FB4-478E-9059-839C586CF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43C428C-8BA3-459F-B5ED-F43EF3CDF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73D080D-6BDC-42F0-B6FF-5E7591495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290616-E80C-4AC4-83F4-EBE6CFE4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8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7C06F7C-52F8-475D-BA9A-4F23619E7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1FD56F6-FD8E-49FF-A206-FDC65D4A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B54E308-F42E-4605-8FF2-29D9D517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98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E4E511-F92F-4E68-936D-05A0566DF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165E09-6D6D-468C-9AB9-1D8B41769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C790E6-B9B6-468D-96C6-8B7AADAB2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B2B844-1DF5-464D-8A5E-15302520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513F5B3-7966-45D8-A77C-FF6A6B80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081B732-2252-487F-99C8-BA1EEEEEE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1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E7D396-7EF4-4DE9-8AD0-0A1A405C9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6537DDE-6720-4126-AF8A-46BB3C625A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0D6337-B7C5-412E-A9C2-1B48C6760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5BFDB1-14D5-4D50-8D9D-8C4FD850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74B425-43DA-49D6-88BC-71B81AB17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546226-0B12-4D11-BA59-E2B52A3A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32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88674A6-9FA9-46B1-A2CF-8BA046C69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7A6B32C-268C-4431-B3D3-CC54799BD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7690B7-1268-4FD2-B0A8-F63D9AF72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1A720-742F-40EC-BF60-BBDC43E92743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0D4107-9DFC-46E9-BABE-73B8F9564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9E579-A5AA-44F2-8D30-F2ECC4707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2C33A-552D-4DC6-A89F-24458724D6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31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2651760"/>
          </a:xfrm>
        </p:spPr>
        <p:txBody>
          <a:bodyPr>
            <a:normAutofit/>
          </a:bodyPr>
          <a:lstStyle/>
          <a:p>
            <a:r>
              <a:rPr lang="cs-CZ" dirty="0"/>
              <a:t>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Vývoj manželství v průběhu staletí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6"/>
            <a:ext cx="9144000" cy="451803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Výchova k partnerství, manželství a rodičovství</a:t>
            </a:r>
          </a:p>
        </p:txBody>
      </p:sp>
    </p:spTree>
    <p:extLst>
      <p:ext uri="{BB962C8B-B14F-4D97-AF65-F5344CB8AC3E}">
        <p14:creationId xmlns:p14="http://schemas.microsoft.com/office/powerpoint/2010/main" val="520114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57200"/>
          </a:xfrm>
        </p:spPr>
        <p:txBody>
          <a:bodyPr>
            <a:normAutofit/>
          </a:bodyPr>
          <a:lstStyle/>
          <a:p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1270580"/>
            <a:ext cx="11414760" cy="5389300"/>
          </a:xfrm>
        </p:spPr>
        <p:txBody>
          <a:bodyPr>
            <a:normAutofit lnSpcReduction="10000"/>
          </a:bodyPr>
          <a:lstStyle/>
          <a:p>
            <a:pPr marL="180340" algn="ctr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90. léta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roce 1989 dochází k celé řadě negativních jevů v partnerském a manželském soužití, zejména: nárůst střídání partnerů, rozvodovost, rození dětí mimo manželství, prostituce, erotické a pornografické časopisy apod.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Objevují se také </a:t>
            </a:r>
            <a:r>
              <a:rPr lang="cs-CZ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pozitiva,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jako např. výrazně klesá počet umělého přerušení těhotenství, otevírají se témata vztahující se k homosexuální minoritě (např. registrované partnerství), dostupnost antikoncepce, zodpovědnější přístup k prvním pohlavním stykům aj.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Mezi </a:t>
            </a:r>
            <a:r>
              <a:rPr lang="cs-CZ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negativa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patří nárůstu pohlavně přenosných nemocí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HIV/AIDS), dřívější zahajování pohlavního života atd. Narůstají sociálně patologické jevy se sexuálním pozadím, jako např. prostituce, pedofilie, sexuální turistika atd.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856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01E0A0-DDFC-4DC6-9458-ECC5EA501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975" y="476250"/>
            <a:ext cx="11849100" cy="3971925"/>
          </a:xfrm>
        </p:spPr>
        <p:txBody>
          <a:bodyPr>
            <a:normAutofit/>
          </a:bodyPr>
          <a:lstStyle/>
          <a:p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Engelse (1820–1895, představitele materialistické </a:t>
            </a:r>
            <a:r>
              <a:rPr lang="cs-CZ" sz="5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filozofie)</a:t>
            </a:r>
            <a:br>
              <a:rPr lang="cs-CZ" sz="5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Kniha: </a:t>
            </a:r>
            <a:r>
              <a:rPr lang="cs-CZ" sz="5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Původ rodiny, soukromého vlastnictví a státu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(1894)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0247FF4-2D34-4498-86B1-FC2C15342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95900"/>
            <a:ext cx="9144000" cy="876300"/>
          </a:xfrm>
        </p:spPr>
        <p:txBody>
          <a:bodyPr/>
          <a:lstStyle/>
          <a:p>
            <a:r>
              <a:rPr lang="cs-CZ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Engelse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prošla rodina postupně 6 stádii:</a:t>
            </a:r>
          </a:p>
        </p:txBody>
      </p:sp>
    </p:spTree>
    <p:extLst>
      <p:ext uri="{BB962C8B-B14F-4D97-AF65-F5344CB8AC3E}">
        <p14:creationId xmlns:p14="http://schemas.microsoft.com/office/powerpoint/2010/main" val="3374555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857EE3-33E2-4498-B083-782A22F93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50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D14052-9E74-4DC3-A14D-26CA622D6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3950"/>
            <a:ext cx="10515600" cy="5448299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stadium zvířecí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první fázi dochází k vytváření jednotlivých sexuálních párů, přičemž izolace je motivována nemožnosti soužití navzájem žárlivých samců. Daným stádiem prošel také člověk.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skupinové manželství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</a:pPr>
            <a:r>
              <a:rPr lang="cs-C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ejstarší a nejpůvodnější forma rodiny, kdy si navzájem patří celé skupiny žen i celé skupiny mužů, existuje neomezený pohlavní styk, neexistuje žárlivost, incestní projevy ani generační zábrany. Častým jevem je soužití dvojic na základě vzájemné náklonnosti.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443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857EE3-33E2-4498-B083-782A22F93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D14052-9E74-4DC3-A14D-26CA622D6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1076326"/>
            <a:ext cx="11715750" cy="5543550"/>
          </a:xfrm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rodina pokrevních příbuzných </a:t>
            </a:r>
            <a:endParaRPr lang="cs-CZ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Rodina je tvořena všemi potomky jedné rodičovské dvojice. Tyto rodiny se následně sdružovaly v rod, na základě další integrace vznikly kmeny a následně národ.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rodina </a:t>
            </a:r>
            <a:r>
              <a:rPr lang="cs-CZ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punaluánská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Rodina se omezuje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pohlanavní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styk mezi rodiči a dětmi, následně pak mezi sourozenci. Příbuzenství se určuje podle matky. Zůstává zachována polygamie a výjimečně se objevuje polyandrie. Objevuje se první soužití v páru.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párová rodina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 základě četného omezování pohlavního styku se ukazuje jako problém obstarat si sexuálního partnera. Charakteristickým znakem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uplatňování mateřského práva vzhledem k zajištění práva na dědění majetku po matčině příbuzenské linii. Párová rodina je označována jako matriarchát.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509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857EE3-33E2-4498-B083-782A22F93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450"/>
            <a:ext cx="10515600" cy="77787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D14052-9E74-4DC3-A14D-26CA622D6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1362074"/>
            <a:ext cx="11696700" cy="5197475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monogamní rodina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Typickým rysem je patriarchát, kdy dědění majetku jde po prokazatelné otcovské linii. Proto se ženám ukládá dodržovat manželskou věrnost, plodit legitimní děti, z čehož pak vyplívá i nerovnoprávné postavení v manželství. Manželství je prezentována jako produkt buržoazní společnosti a ve své podstatě jako kupní smlouva. </a:t>
            </a: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Pohlavní svoboda se realizuje v mimomanželském prostředí. Řešením je pouze nastolení rovnosti obou pohlaví, tzn. rozvoj volného pohlavního styku, a to na základě pohlavní lásky, která bude svou přirozeností monogamní. Smyslem manželství je umožnění pohlavní lásky, jako jednoho z atributů svobody člověka.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08872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HISTORIE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Individuální a monogamní manželství:</a:t>
            </a:r>
          </a:p>
          <a:p>
            <a:pPr lvl="1"/>
            <a:r>
              <a:rPr lang="cs-CZ" b="1" dirty="0"/>
              <a:t>Evropa - období raného středověku </a:t>
            </a:r>
          </a:p>
          <a:p>
            <a:pPr lvl="1"/>
            <a:r>
              <a:rPr lang="cs-CZ" b="1" dirty="0"/>
              <a:t>Čechy – první kníže Břetislav</a:t>
            </a:r>
          </a:p>
          <a:p>
            <a:pPr lvl="1"/>
            <a:endParaRPr lang="cs-CZ" b="1" dirty="0"/>
          </a:p>
          <a:p>
            <a:r>
              <a:rPr lang="cs-CZ" b="1" dirty="0"/>
              <a:t>na konci 12. století církev uznává manželský svazek za 1 ze 7 svátostí</a:t>
            </a:r>
          </a:p>
        </p:txBody>
      </p:sp>
    </p:spTree>
    <p:extLst>
      <p:ext uri="{BB962C8B-B14F-4D97-AF65-F5344CB8AC3E}">
        <p14:creationId xmlns:p14="http://schemas.microsoft.com/office/powerpoint/2010/main" val="363739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Historie manželství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6" y="1690687"/>
            <a:ext cx="11306174" cy="48021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	</a:t>
            </a:r>
            <a:r>
              <a:rPr lang="cs-CZ" u="sng" dirty="0"/>
              <a:t>Manželský zákon (1753)</a:t>
            </a:r>
            <a:r>
              <a:rPr lang="cs-CZ" dirty="0"/>
              <a:t> přinesl s sebou tzv</a:t>
            </a:r>
            <a:r>
              <a:rPr lang="cs-CZ" u="sng" dirty="0"/>
              <a:t>. ohlášky. </a:t>
            </a:r>
          </a:p>
          <a:p>
            <a:pPr>
              <a:buNone/>
            </a:pPr>
            <a:r>
              <a:rPr lang="cs-CZ" dirty="0"/>
              <a:t>	Do té doby nebyl sexuální styk považován za hříšný, když byla dvojice veřejně zasnoubena. Jakmile spolu žili, považovalo se to za manželství a předpokládalo se, že tomu tak bude až do smrti. Komplikace přicházely s úmrtím jednoho z partnerů.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 Ohlášky - veřejné sdělení úmyslu uzavřít manželství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Četlo se v kostele a každý se mohl vyjádřit a sdělit i nepříjemnou zprávu.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Svatba se následně musela konat do 3 měsíců.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57200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Vývoj manželství v průběhu staletí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1270580"/>
            <a:ext cx="11414760" cy="5389300"/>
          </a:xfrm>
        </p:spPr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Formy soužití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			polyandrická</a:t>
            </a:r>
          </a:p>
          <a:p>
            <a:pPr algn="l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		monogamní		    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polygymní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l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				  polyandrická       polygamická   </a:t>
            </a:r>
          </a:p>
          <a:p>
            <a:pPr algn="l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(mnohomužství)               (mnohoženství)</a:t>
            </a:r>
          </a:p>
        </p:txBody>
      </p:sp>
      <p:sp>
        <p:nvSpPr>
          <p:cNvPr id="4" name="Šipka doprava 4">
            <a:extLst>
              <a:ext uri="{FF2B5EF4-FFF2-40B4-BE49-F238E27FC236}">
                <a16:creationId xmlns:a16="http://schemas.microsoft.com/office/drawing/2014/main" id="{8D5C17DB-34EF-418C-A08C-F726349948BC}"/>
              </a:ext>
            </a:extLst>
          </p:cNvPr>
          <p:cNvSpPr>
            <a:spLocks noChangeArrowheads="1"/>
          </p:cNvSpPr>
          <p:nvPr/>
        </p:nvSpPr>
        <p:spPr bwMode="auto">
          <a:xfrm rot="7812346">
            <a:off x="4021543" y="3178043"/>
            <a:ext cx="976630" cy="338698"/>
          </a:xfrm>
          <a:prstGeom prst="rightArrow">
            <a:avLst>
              <a:gd name="adj1" fmla="val 50000"/>
              <a:gd name="adj2" fmla="val 17319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5" name="Šipka doprava 3">
            <a:extLst>
              <a:ext uri="{FF2B5EF4-FFF2-40B4-BE49-F238E27FC236}">
                <a16:creationId xmlns:a16="http://schemas.microsoft.com/office/drawing/2014/main" id="{8FD95106-E058-4CA9-8EDF-15D08B603446}"/>
              </a:ext>
            </a:extLst>
          </p:cNvPr>
          <p:cNvSpPr>
            <a:spLocks noChangeArrowheads="1"/>
          </p:cNvSpPr>
          <p:nvPr/>
        </p:nvSpPr>
        <p:spPr bwMode="auto">
          <a:xfrm rot="3007691">
            <a:off x="5334895" y="3186503"/>
            <a:ext cx="976630" cy="374253"/>
          </a:xfrm>
          <a:prstGeom prst="rightArrow">
            <a:avLst>
              <a:gd name="adj1" fmla="val 50000"/>
              <a:gd name="adj2" fmla="val 17319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6" name="Šipka doprava 1">
            <a:extLst>
              <a:ext uri="{FF2B5EF4-FFF2-40B4-BE49-F238E27FC236}">
                <a16:creationId xmlns:a16="http://schemas.microsoft.com/office/drawing/2014/main" id="{A78DCE01-44B0-49AB-8AE9-04FA851F0669}"/>
              </a:ext>
            </a:extLst>
          </p:cNvPr>
          <p:cNvSpPr>
            <a:spLocks noChangeArrowheads="1"/>
          </p:cNvSpPr>
          <p:nvPr/>
        </p:nvSpPr>
        <p:spPr bwMode="auto">
          <a:xfrm rot="7021851">
            <a:off x="6333915" y="4963772"/>
            <a:ext cx="976630" cy="320257"/>
          </a:xfrm>
          <a:prstGeom prst="rightArrow">
            <a:avLst>
              <a:gd name="adj1" fmla="val 50000"/>
              <a:gd name="adj2" fmla="val 17319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7" name="Šipka doprava 2">
            <a:extLst>
              <a:ext uri="{FF2B5EF4-FFF2-40B4-BE49-F238E27FC236}">
                <a16:creationId xmlns:a16="http://schemas.microsoft.com/office/drawing/2014/main" id="{F3DD8006-526B-4479-914D-26FB64658E73}"/>
              </a:ext>
            </a:extLst>
          </p:cNvPr>
          <p:cNvSpPr>
            <a:spLocks noChangeArrowheads="1"/>
          </p:cNvSpPr>
          <p:nvPr/>
        </p:nvSpPr>
        <p:spPr bwMode="auto">
          <a:xfrm rot="3274977">
            <a:off x="7210453" y="4950493"/>
            <a:ext cx="976630" cy="302587"/>
          </a:xfrm>
          <a:prstGeom prst="rightArrow">
            <a:avLst>
              <a:gd name="adj1" fmla="val 50000"/>
              <a:gd name="adj2" fmla="val 17319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97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57200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Vývoj manželství v průběhu staletí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962025"/>
            <a:ext cx="11414760" cy="569785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cs-CZ" sz="2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Matriarchální rodina</a:t>
            </a:r>
            <a:r>
              <a:rPr lang="cs-CZ" sz="2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charakterizována čtyřmi rysy: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matrilineárním systémem stanovení původu; původ a příbuzenství jsou stanoveny výlučně po ženské linii;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bydlení v rodišti ženy (</a:t>
            </a:r>
            <a:r>
              <a:rPr lang="cs-CZ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matrilokace</a:t>
            </a: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za chod a řízení rodiny zodpovídá matka;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vrchní moc v rodině je vykonávána buď ženou (matriarchát) nebo mužem z ženina rodu, např. jejím bratrem;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větší úlohu mateřského rodu ženy na úkor rodiny, vzniklé uzavřením manželství.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cs-CZ" sz="2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Rodina patriarchálního</a:t>
            </a:r>
            <a:r>
              <a:rPr lang="cs-CZ" sz="2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typu </a:t>
            </a: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v uvedených stránkách opakem rodiny matriarchální. Kdy převládá zcela dominantní a neomezená moc otce. Celá rodina žije v obydlí muže.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lang="cs-CZ" sz="2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cs-CZ" sz="2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6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Egalitární</a:t>
            </a:r>
            <a:r>
              <a:rPr lang="cs-CZ" sz="2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rodina</a:t>
            </a:r>
            <a:endParaRPr lang="cs-CZ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žena a muž mají v rámci rodiny stejná práva.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36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57200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Vývoj manželství v průběhu staletí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20" y="1261055"/>
            <a:ext cx="11414760" cy="5389300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Další strukturalizací velkorodiny dochází za vydatné pomoci a vzniku přísných zvykových pravidel mimo jiného i ve vztahu k sexuálnímu chování, k vytvoření formy párového manželství. Postupně se vžilo, že muž přicházel na určitou dobu žít do rodu „své“ ženy, tzv. manželství </a:t>
            </a:r>
            <a:r>
              <a:rPr lang="cs-CZ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matrilokální</a:t>
            </a:r>
            <a:r>
              <a:rPr lang="cs-CZ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přičemž majetek obou zúčastněných zůstával oddělen.</a:t>
            </a:r>
            <a:endParaRPr lang="cs-CZ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Místo matriarchátu nastupuje patriarchát. Rodina, která se v rámci nově založené rodiny zabydlí v rodině manžela, taková rodina (z hlediska nově založené rodinné jednotky) se označuje jako </a:t>
            </a:r>
            <a:r>
              <a:rPr lang="cs-CZ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patrilokální</a:t>
            </a:r>
            <a:r>
              <a:rPr lang="cs-CZ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cs-CZ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úplnost je zapotřebí uvést, že vedle </a:t>
            </a:r>
            <a:r>
              <a:rPr lang="cs-CZ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matrilokálního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patrilokálního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hlediska nově založené rodiny, se rozeznává ještě tzv. </a:t>
            </a:r>
            <a:r>
              <a:rPr lang="cs-CZ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neolokální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hledisko. Jedná se o založení nové rodiny v novém bydlišti, a to nezávisle na rodičích.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20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93395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b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1028700"/>
            <a:ext cx="11414760" cy="563118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Počátek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Převládající morálka předpokládala, že žena do manželství vstoupí jako panna.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Současně se předpokládalo, že muž bude mít dostatečně bohatou sexuální zkušenost (bude tzv. vybouřen).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Přesto se uvádí, že 70–80 % provdaných žen mělo předmanželský pohlavní styk.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Všeobecně v intimních vztazích převládal necking a petting (nekoitální sexuální praktika), který v době dospívání nepřímo sexuální napětí mezi snoubenci zvyšoval.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E9A3077-18A6-40F8-B91F-F6F0A2D91A42}"/>
              </a:ext>
            </a:extLst>
          </p:cNvPr>
          <p:cNvSpPr txBox="1"/>
          <p:nvPr/>
        </p:nvSpPr>
        <p:spPr>
          <a:xfrm>
            <a:off x="3048000" y="-13488708"/>
            <a:ext cx="6096000" cy="10852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Počátek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Převládající morálka předpokládala, že žena do manželství vstoupí jako panna. Současně se předpokládalo, že muž bude mít dostatečně bohatou sexuální zkušenost (bude tzv. vybouřen). Přesto se uvádí, že 70–80 % provdaných žen mělo předmanželský pohlavní styk. Všeobecně v intimních vztazích převládal necking a petting (nekoitální sexuální praktika), který v době dospívání nepřímo sexuální napětí mezi snoubenci zvyšoval. U mužů mohla snaha nepřirozeně potlačovat sexuální podrážděnost vést až k útlumovým reakcím, nebo v lepším případě, k onanii, která byla celospolečensky odsuzována. Nezvládnutí takové situace mnohdy vedlo k nechtěnému těhotenství. Tehdejší zákony trestaly těžkým žalářem nejen vyhnání plodu, ale i pouhý pokus. V té době bylo tzv.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andělíčkářství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(pokoutní potraty) hojně rozšířeno. Pro zajímavost: podle dostupných dobových statistik se první pohlavní styk (pohlavní debut) odehrál ve věku kolem 20,8 let.</a:t>
            </a:r>
          </a:p>
          <a:p>
            <a:pPr marL="180340" algn="ctr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– 40. léta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Společenské podmínky, které byly do značné míry ovlivněny nejen křesťanskou morálkou, ale i názory prezident T. G. Masaryka, se ve svých důsledcích promítly i do pohlavní výchovy a následně i do předmanželských vztahů. Od konce 30. let se začíná prosazovat tzv. petting. Jednalo se o nekoitální sexuální praktika, která přispívala k hlubšímu vzájemnému poznání bez výraznějšího rizika otěhotnění.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653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1179195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b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1685924"/>
            <a:ext cx="11414760" cy="497395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Počátek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mužů mohla snaha nepřirozeně potlačovat sexuální podrážděnost vést až k útlumovým reakcím, nebo v lepším případě, k onanii, která byla celospolečensky odsuzována.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Nezvládnutí takové situace mnohdy vedlo k nechtěnému těhotenství.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Tehdejší zákony trestaly těžkým žalářem nejen vyhnání plodu, ale i pouhý pokus. V té době bylo tzv. </a:t>
            </a:r>
            <a:r>
              <a:rPr lang="cs-CZ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andělíčkářství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(pokoutní potraty) hojně rozšířeno.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zajímavost: podle dostupných dobových statistik se první pohlavní styk (pohlavní debut) odehrál ve věku kolem 20,8 let.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E9A3077-18A6-40F8-B91F-F6F0A2D91A42}"/>
              </a:ext>
            </a:extLst>
          </p:cNvPr>
          <p:cNvSpPr txBox="1"/>
          <p:nvPr/>
        </p:nvSpPr>
        <p:spPr>
          <a:xfrm>
            <a:off x="-819150" y="-13488708"/>
            <a:ext cx="13011150" cy="5811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Počátek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Převládající morálka předpokládala, že žena do manželství vstoupí jako panna. Současně se předpokládalo, že muž bude mít dostatečně bohatou sexuální zkušenost (bude tzv. vybouřen). Přesto se uvádí, že 70–80 % provdaných žen mělo předmanželský pohlavní styk. Všeobecně v intimních vztazích převládal necking a petting (nekoitální sexuální praktika), který v době dospívání nepřímo sexuální napětí mezi snoubenci zvyšoval. U mužů mohla snaha nepřirozeně potlačovat sexuální podrážděnost vést až k útlumovým reakcím, nebo v lepším případě, k onanii, která byla celospolečensky odsuzována. Nezvládnutí takové situace mnohdy vedlo k nechtěnému těhotenství. Tehdejší zákony trestaly těžkým žalářem nejen vyhnání plodu, ale i pouhý pokus. V té době bylo tzv.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andělíčkářství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(pokoutní potraty) hojně rozšířeno. Pro zajímavost: podle dostupných dobových statistik se první pohlavní styk (pohlavní debut) odehrál ve věku kolem 20,8 let.</a:t>
            </a:r>
          </a:p>
          <a:p>
            <a:pPr marL="180340" algn="ctr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– 40. léta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Společenské podmínky, které byly do značné míry ovlivněny nejen křesťanskou morálkou, ale i názory prezident T. G. Masaryka, se ve svých důsledcích promítly i do pohlavní výchovy a následně i do předmanželských vztahů. Od konce 30. let se začíná prosazovat tzv. petting. Jednalo se o nekoitální sexuální praktika, která přispívala k hlubšímu vzájemnému poznání bez výraznějšího rizika otěhotnění.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02300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859100"/>
          </a:xfrm>
        </p:spPr>
        <p:txBody>
          <a:bodyPr>
            <a:noAutofit/>
          </a:bodyPr>
          <a:lstStyle/>
          <a:p>
            <a:r>
              <a:rPr lang="cs-CZ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2200274"/>
            <a:ext cx="11414760" cy="4459605"/>
          </a:xfrm>
        </p:spPr>
        <p:txBody>
          <a:bodyPr>
            <a:normAutofit/>
          </a:bodyPr>
          <a:lstStyle/>
          <a:p>
            <a:pPr marL="180340" algn="ctr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– 40. léta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Společenské podmínky, které byly do značné míry ovlivněny nejen křesťanskou morálkou, ale i názory prezident T. G. Masaryka, se ve svých důsledcích promítly i do pohlavní výchovy a následně i do předmanželských vztahů.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 konce 30. let se začíná prosazovat tzv. petting. Jednalo se o nekoitální sexuální praktika, která přispívala k hlubšímu vzájemnému poznání bez výraznějšího rizika otěhotnění.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9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57200"/>
          </a:xfrm>
        </p:spPr>
        <p:txBody>
          <a:bodyPr>
            <a:normAutofit/>
          </a:bodyPr>
          <a:lstStyle/>
          <a:p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550" y="868681"/>
            <a:ext cx="11692890" cy="5791200"/>
          </a:xfrm>
        </p:spPr>
        <p:txBody>
          <a:bodyPr>
            <a:normAutofit fontScale="77500" lnSpcReduction="20000"/>
          </a:bodyPr>
          <a:lstStyle/>
          <a:p>
            <a:pPr marL="180340" algn="ctr">
              <a:lnSpc>
                <a:spcPct val="130000"/>
              </a:lnSpc>
              <a:spcAft>
                <a:spcPts val="600"/>
              </a:spcAft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50. a 60. léta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Ukončení druhé světové války převládalo (krátký čas) období výrazného celospolečenského optimismu. U mladých lidí převládá výrazné uvolnění v navazování nových známostí, uvolňuje se předpoklad trvalosti vztahu, což se začíná negativně projevovat v neustále rostoucí křivce rozvodovosti.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kapitalistickém světě se začíná prosazovat revolta tzv. hnutí „</a:t>
            </a:r>
            <a:r>
              <a:rPr lang="cs-CZ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hippies</a:t>
            </a: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(počátky sexuální revoluce). Paradoxně u dětí z této generace se začíná výrazně prosazovat hodnota monogamního vztahu a romantika ve vztahu.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Výrazná centralizovanou snahu o potlačení pohlavně přenosných nemocí, zejména kapavky a syfilis, což se podařilo. ČR byla jedna z mála (ne-li jediná), které se podařilo celospolečensky potlačit zmiňované pohlavně přenosné nemoci,</a:t>
            </a:r>
          </a:p>
          <a:p>
            <a:pPr marL="180340" algn="just">
              <a:lnSpc>
                <a:spcPct val="130000"/>
              </a:lnSpc>
              <a:spcAft>
                <a:spcPts val="1000"/>
              </a:spcAft>
            </a:pP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ústavě (1948) deklarováno, že „</a:t>
            </a:r>
            <a:r>
              <a:rPr lang="cs-CZ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Manželství, rodina a mateřství jsou pod ochranou státu.</a:t>
            </a: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Současně se  doporučuje projít předmanželskou lékařskou prohlídkou. </a:t>
            </a:r>
            <a:r>
              <a:rPr lang="cs-CZ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cs-CZ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uzavřel manželství bez předmanželské lékařské prohlídky a případně nakazil manžela(ku), mohl být potrestána odnětím svobody až na dobu 6 měsíců.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987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5314B-3804-41EE-BC1C-6B311B84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411480"/>
            <a:ext cx="11551920" cy="457200"/>
          </a:xfrm>
        </p:spPr>
        <p:txBody>
          <a:bodyPr>
            <a:normAutofit/>
          </a:bodyPr>
          <a:lstStyle/>
          <a:p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Nástin manželského a předmanželského soužití v minulém století.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0D5254-00B1-42CD-B400-8094E8F61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" y="1270580"/>
            <a:ext cx="11414760" cy="53893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70. – 80. léta 20. století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Předmanželský pohlavní styk se stává tolerovanou normou.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Dochází k nárůstu počtu svobodných matek, které již nebyly společností odsuzovány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Sociální podmínky byly k takovým matkám poměrně příznivě nakloněny. Přesto naše republika patřila ve své době k zemím s nejnižším počtem svobodných matek (opakem byla např. bývalá NDR – Německá demokratická republika).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80. letech 20 století dochází také k výraznému nárůstu umělého přerušení těhotenství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interrupčními komisemi (jejich posláním bylo rozhodnout, zda se těhotenství vůbec přeruší nebo naopak matka bude nucena dítě donosit). </a:t>
            </a:r>
          </a:p>
          <a:p>
            <a:pPr marL="180340" algn="just">
              <a:lnSpc>
                <a:spcPct val="130000"/>
              </a:lnSpc>
              <a:spcAft>
                <a:spcPts val="6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 zrušení komisí došlo na základě příslušného zákona až v roce 1986.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969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1969</Words>
  <Application>Microsoft Office PowerPoint</Application>
  <PresentationFormat>Širokoúhlá obrazovka</PresentationFormat>
  <Paragraphs>104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Symbol</vt:lpstr>
      <vt:lpstr>Times New Roman</vt:lpstr>
      <vt:lpstr>Motiv Office</vt:lpstr>
      <vt:lpstr> Vývoj manželství v průběhu staletí</vt:lpstr>
      <vt:lpstr>Vývoj manželství v průběhu staletí</vt:lpstr>
      <vt:lpstr>Vývoj manželství v průběhu staletí</vt:lpstr>
      <vt:lpstr>Vývoj manželství v průběhu staletí</vt:lpstr>
      <vt:lpstr>  Nástin manželského a předmanželského soužití v minulém století.</vt:lpstr>
      <vt:lpstr>  Nástin manželského a předmanželského soužití v minulém století.</vt:lpstr>
      <vt:lpstr>Nástin manželského a předmanželského soužití v minulém století.</vt:lpstr>
      <vt:lpstr>Nástin manželského a předmanželského soužití v minulém století.</vt:lpstr>
      <vt:lpstr>Nástin manželského a předmanželského soužití v minulém století.</vt:lpstr>
      <vt:lpstr>Nástin manželského a předmanželského soužití v minulém století.</vt:lpstr>
      <vt:lpstr>B. Engelse (1820–1895, představitele materialistické filozofie)   Kniha: Původ rodiny, soukromého vlastnictví a státu (1894) </vt:lpstr>
      <vt:lpstr>Prezentace aplikace PowerPoint</vt:lpstr>
      <vt:lpstr>Prezentace aplikace PowerPoint</vt:lpstr>
      <vt:lpstr>Prezentace aplikace PowerPoint</vt:lpstr>
      <vt:lpstr>HISTORIE</vt:lpstr>
      <vt:lpstr>Historie manželství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Vývoj manželství v~průběhu staletí – manželské a předmanželské zvyky a rituály &lt;P&gt; </dc:title>
  <dc:creator>jan0010</dc:creator>
  <cp:lastModifiedBy>Kamil Janiš</cp:lastModifiedBy>
  <cp:revision>22</cp:revision>
  <dcterms:created xsi:type="dcterms:W3CDTF">2024-02-20T17:24:51Z</dcterms:created>
  <dcterms:modified xsi:type="dcterms:W3CDTF">2026-02-18T09:04:33Z</dcterms:modified>
</cp:coreProperties>
</file>