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4" r:id="rId3"/>
    <p:sldId id="270" r:id="rId4"/>
    <p:sldId id="277" r:id="rId5"/>
    <p:sldId id="278" r:id="rId6"/>
    <p:sldId id="279" r:id="rId7"/>
    <p:sldId id="280" r:id="rId8"/>
    <p:sldId id="257" r:id="rId9"/>
    <p:sldId id="273" r:id="rId10"/>
    <p:sldId id="258" r:id="rId11"/>
    <p:sldId id="272" r:id="rId12"/>
    <p:sldId id="260" r:id="rId13"/>
    <p:sldId id="275" r:id="rId14"/>
    <p:sldId id="276" r:id="rId15"/>
    <p:sldId id="268" r:id="rId16"/>
    <p:sldId id="269" r:id="rId17"/>
    <p:sldId id="271" r:id="rId18"/>
    <p:sldId id="261" r:id="rId19"/>
    <p:sldId id="262" r:id="rId20"/>
    <p:sldId id="263" r:id="rId21"/>
    <p:sldId id="264" r:id="rId22"/>
    <p:sldId id="265" r:id="rId23"/>
    <p:sldId id="266" r:id="rId24"/>
    <p:sldId id="267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155" d="100"/>
          <a:sy n="155" d="100"/>
        </p:scale>
        <p:origin x="196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1B1069-0ABA-4E56-8322-485B93BE4082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FFBE37-77BE-498C-8C2C-3875A1E35AA5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Ob%C4%9B%C5%A5_trestn%C3%A9ho_%C4%8Dinu" TargetMode="External"/><Relationship Id="rId3" Type="http://schemas.openxmlformats.org/officeDocument/2006/relationships/hyperlink" Target="https://restorativni-justice.cz/predstavujeme-prirucku-pro-ceskou-restorativni-praxi/" TargetMode="External"/><Relationship Id="rId7" Type="http://schemas.openxmlformats.org/officeDocument/2006/relationships/hyperlink" Target="https://cs.wikipedia.org/wiki/Pachatel" TargetMode="External"/><Relationship Id="rId2" Type="http://schemas.openxmlformats.org/officeDocument/2006/relationships/hyperlink" Target="https://www.mvcr.cz/clanek/nova-strategie-prevence-kriminality-v-cr-na-leta-2022-2027-byla-schvalena-vladou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Angli%C4%8Dtina" TargetMode="External"/><Relationship Id="rId5" Type="http://schemas.openxmlformats.org/officeDocument/2006/relationships/hyperlink" Target="https://cs.wikipedia.org/wiki/Soudn%C3%AD_moc" TargetMode="External"/><Relationship Id="rId10" Type="http://schemas.openxmlformats.org/officeDocument/2006/relationships/hyperlink" Target="https://cs.wikipedia.org/wiki/Satisfakce" TargetMode="External"/><Relationship Id="rId4" Type="http://schemas.openxmlformats.org/officeDocument/2006/relationships/hyperlink" Target="https://cs.wikipedia.org/wiki/Trestn%C3%AD_pr%C3%A1vo" TargetMode="External"/><Relationship Id="rId9" Type="http://schemas.openxmlformats.org/officeDocument/2006/relationships/hyperlink" Target="https://cs.wikipedia.org/wiki/Trestn%C3%AD_%C5%99%C3%ADzen%C3%AD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sancedetem.cz/slovnik/sluzby-socialni-prevenc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iktologie.cz/file/328/zaklady-prevence-kriminality-web.pdf" TargetMode="External"/><Relationship Id="rId2" Type="http://schemas.openxmlformats.org/officeDocument/2006/relationships/hyperlink" Target="https://encyklopedie.soc.cas.cz/w/Delikvenc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koc0101\Downloads\KP_P&#197;&#153;&#195;&#173;ru&#196;&#141;ka-inspirativn&#195;&#173;-praxe-KPK_KA01_ZOR5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v.gov.cz/clanek/prevence-kriminality-poradni-sbor-pro-situacni-prevenci-kriminality.aspx" TargetMode="External"/><Relationship Id="rId2" Type="http://schemas.openxmlformats.org/officeDocument/2006/relationships/hyperlink" Target="https://mv.gov.cz/clanek/o-nas-prevence-kriminality-republikovy-vybor-pro-prevenci-kriminality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v.gov.cz/clanek/dotacni-system-prevence-kriminality.aspx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  Prevence deviantního jednání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prevence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Strategie prevence kriminality ČR 2012 – 2015</a:t>
            </a:r>
          </a:p>
          <a:p>
            <a:pPr lvl="1"/>
            <a:r>
              <a:rPr lang="cs-CZ" dirty="0"/>
              <a:t>Principy (podpora udržitelného rozvoje, snižování kriminality a zvyšování bezpečí zlepšuje podmínky pro podnikání a zaměstnanost, podpora sociálního začleňování okrajových skupin, systém účinné evaluace, dobrá praxe, </a:t>
            </a:r>
            <a:r>
              <a:rPr lang="cs-CZ" dirty="0" err="1"/>
              <a:t>víceoborový</a:t>
            </a:r>
            <a:r>
              <a:rPr lang="cs-CZ" dirty="0"/>
              <a:t> přístup, kvalitní analýza situace a management, komunitní prevence, situační prevence)</a:t>
            </a:r>
          </a:p>
          <a:p>
            <a:pPr lvl="1"/>
            <a:r>
              <a:rPr lang="cs-CZ" dirty="0"/>
              <a:t>Strategické cíle a priority</a:t>
            </a:r>
          </a:p>
          <a:p>
            <a:pPr lvl="2"/>
            <a:r>
              <a:rPr lang="cs-CZ" dirty="0"/>
              <a:t>Snižování míry a závažnosti trestné činnosti a zvyšování pocitu bezpečí občanů</a:t>
            </a:r>
          </a:p>
          <a:p>
            <a:pPr lvl="2"/>
            <a:r>
              <a:rPr lang="cs-CZ" dirty="0"/>
              <a:t>Snížení výskytu delikventní činnosti u cílových skupin</a:t>
            </a:r>
          </a:p>
          <a:p>
            <a:pPr lvl="2"/>
            <a:r>
              <a:rPr lang="cs-CZ" dirty="0"/>
              <a:t>Efektivnost a koordinovaný systém prevence kriminality</a:t>
            </a:r>
          </a:p>
          <a:p>
            <a:pPr lvl="2"/>
            <a:r>
              <a:rPr lang="cs-CZ" dirty="0"/>
              <a:t>Komplexní přístup v komunitách postavený na spolupráci obce,  Police ČR a dalších subjektů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prevence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Strategie prevence kriminality </a:t>
            </a:r>
            <a:br>
              <a:rPr lang="cs-CZ" sz="4000" dirty="0"/>
            </a:br>
            <a:r>
              <a:rPr lang="cs-CZ" sz="4000" dirty="0"/>
              <a:t>v ČR 2016 – 2020</a:t>
            </a:r>
          </a:p>
        </p:txBody>
      </p:sp>
    </p:spTree>
    <p:extLst>
      <p:ext uri="{BB962C8B-B14F-4D97-AF65-F5344CB8AC3E}">
        <p14:creationId xmlns:p14="http://schemas.microsoft.com/office/powerpoint/2010/main" val="3619424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vence_schema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7236296" cy="661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prevence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4000" dirty="0">
                <a:hlinkClick r:id="rId2"/>
              </a:rPr>
              <a:t>Strategie prevence kriminality </a:t>
            </a:r>
            <a:br>
              <a:rPr lang="cs-CZ" sz="4000" dirty="0">
                <a:hlinkClick r:id="rId2"/>
              </a:rPr>
            </a:br>
            <a:r>
              <a:rPr lang="cs-CZ" sz="4000" dirty="0">
                <a:hlinkClick r:id="rId2"/>
              </a:rPr>
              <a:t>v ČR 2022 – 2027</a:t>
            </a:r>
            <a:endParaRPr lang="cs-CZ" sz="4000" dirty="0"/>
          </a:p>
          <a:p>
            <a:r>
              <a:rPr lang="cs-CZ" sz="4000" dirty="0"/>
              <a:t>mimo jiné Ukotvení konceptu </a:t>
            </a:r>
            <a:r>
              <a:rPr lang="cs-CZ" sz="4000" dirty="0" err="1">
                <a:hlinkClick r:id="rId3"/>
              </a:rPr>
              <a:t>restorativní</a:t>
            </a:r>
            <a:r>
              <a:rPr lang="cs-CZ" sz="4000" dirty="0">
                <a:hlinkClick r:id="rId3"/>
              </a:rPr>
              <a:t> justice</a:t>
            </a:r>
            <a:r>
              <a:rPr lang="cs-CZ" sz="4000" dirty="0"/>
              <a:t> – </a:t>
            </a:r>
          </a:p>
          <a:p>
            <a:pPr lvl="1"/>
            <a:r>
              <a:rPr lang="cs-CZ" sz="3700" dirty="0"/>
              <a:t>koncept </a:t>
            </a:r>
            <a:r>
              <a:rPr lang="cs-CZ" sz="3700" dirty="0">
                <a:hlinkClick r:id="rId4" tooltip="Trestní právo"/>
              </a:rPr>
              <a:t>trestního</a:t>
            </a:r>
            <a:r>
              <a:rPr lang="cs-CZ" sz="3700" dirty="0"/>
              <a:t> </a:t>
            </a:r>
            <a:r>
              <a:rPr lang="cs-CZ" sz="3700" dirty="0">
                <a:hlinkClick r:id="rId5" tooltip="Soudní moc"/>
              </a:rPr>
              <a:t>soudnictví</a:t>
            </a:r>
            <a:r>
              <a:rPr lang="cs-CZ" sz="3700" dirty="0"/>
              <a:t>, který se zaměřuje spíše na obnovení (</a:t>
            </a:r>
            <a:r>
              <a:rPr lang="cs-CZ" sz="3700" dirty="0">
                <a:hlinkClick r:id="rId6" tooltip="Angličtina"/>
              </a:rPr>
              <a:t>anglicky</a:t>
            </a:r>
            <a:r>
              <a:rPr lang="cs-CZ" sz="3700" dirty="0"/>
              <a:t> </a:t>
            </a:r>
            <a:r>
              <a:rPr lang="cs-CZ" sz="3700" i="1" dirty="0" err="1"/>
              <a:t>restoration</a:t>
            </a:r>
            <a:r>
              <a:rPr lang="cs-CZ" sz="3700" dirty="0"/>
              <a:t>) poměrů než na represi. V tomto konceptu ustupuje zájem na potrestání </a:t>
            </a:r>
            <a:r>
              <a:rPr lang="cs-CZ" sz="3700" dirty="0">
                <a:hlinkClick r:id="rId7" tooltip="Pachatel"/>
              </a:rPr>
              <a:t>pachatele</a:t>
            </a:r>
            <a:r>
              <a:rPr lang="cs-CZ" sz="3700" dirty="0"/>
              <a:t> do pozadí, naopak je upřednostňováno aktivní zapojení </a:t>
            </a:r>
            <a:r>
              <a:rPr lang="cs-CZ" sz="3700" dirty="0">
                <a:hlinkClick r:id="rId8" tooltip="Oběť trestného činu"/>
              </a:rPr>
              <a:t>obětí trestných činů</a:t>
            </a:r>
            <a:r>
              <a:rPr lang="cs-CZ" sz="3700" dirty="0"/>
              <a:t> do </a:t>
            </a:r>
            <a:r>
              <a:rPr lang="cs-CZ" sz="3700" dirty="0">
                <a:hlinkClick r:id="rId9" tooltip="Trestní řízení"/>
              </a:rPr>
              <a:t>řízení</a:t>
            </a:r>
            <a:r>
              <a:rPr lang="cs-CZ" sz="3700" dirty="0"/>
              <a:t>. Je na ně brán větší ohled, jsou zdůrazňována jejich práva a zároveň je zde přítomna snaha o kompenzaci jim způsobené újmy. Pachatelům se usnadňuje rozhodnutí převzít odpovědnost za své činy, napravit škody a obětem dát </a:t>
            </a:r>
            <a:r>
              <a:rPr lang="cs-CZ" sz="3700" dirty="0">
                <a:hlinkClick r:id="rId10" tooltip="Satisfakce"/>
              </a:rPr>
              <a:t>satisfakci</a:t>
            </a:r>
            <a:r>
              <a:rPr lang="cs-CZ" sz="3700" dirty="0"/>
              <a:t> za způsobenou újmu.</a:t>
            </a:r>
          </a:p>
        </p:txBody>
      </p:sp>
    </p:spTree>
    <p:extLst>
      <p:ext uri="{BB962C8B-B14F-4D97-AF65-F5344CB8AC3E}">
        <p14:creationId xmlns:p14="http://schemas.microsoft.com/office/powerpoint/2010/main" val="2251622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F2BDB5EB-F8F4-4C0D-B840-58D856AA5C03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52736"/>
            <a:ext cx="8748464" cy="5193270"/>
          </a:xfrm>
        </p:spPr>
      </p:pic>
    </p:spTree>
    <p:extLst>
      <p:ext uri="{BB962C8B-B14F-4D97-AF65-F5344CB8AC3E}">
        <p14:creationId xmlns:p14="http://schemas.microsoft.com/office/powerpoint/2010/main" val="1987926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Systémy prevence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systém prevence v rámci resortu MŠMT ČR, (primární prevence rizikového chování ve školách a školských zařízeních)</a:t>
            </a:r>
          </a:p>
          <a:p>
            <a:pPr lvl="0"/>
            <a:r>
              <a:rPr lang="cs-CZ" dirty="0"/>
              <a:t>systém prevence v rámci resortu MPSV ČR, (prevence sociální exkluze, sociální prevence; prevence syndromu CAN – sociálně právní ochrana dětí)</a:t>
            </a:r>
          </a:p>
          <a:p>
            <a:pPr lvl="0"/>
            <a:r>
              <a:rPr lang="cs-CZ" dirty="0"/>
              <a:t>systém prevence v rámci resortu MV ČR (zejm. prevence kriminality, drogová prevence, prevence extremismu)</a:t>
            </a:r>
          </a:p>
          <a:p>
            <a:pPr lvl="0"/>
            <a:r>
              <a:rPr lang="cs-CZ" dirty="0"/>
              <a:t>systém prevence v rámci resortu MD ČR (dopravní bezpečnost)</a:t>
            </a:r>
          </a:p>
          <a:p>
            <a:pPr lvl="0"/>
            <a:r>
              <a:rPr lang="cs-CZ" dirty="0"/>
              <a:t>systém prevence v rámci resortu MZ ČR (zdravotní prevence, ale také např. prevence kriminality)</a:t>
            </a:r>
          </a:p>
          <a:p>
            <a:pPr lvl="0"/>
            <a:r>
              <a:rPr lang="cs-CZ" dirty="0"/>
              <a:t>systém prevence v rámci resortu MS ČR (prevence kriminality, sociální prevence; Institut pro kriminologii a sociální prevenci - výzkumná organizace zabývající se kriminologickým výzkumem vycházejícím z mezioborového přístupu)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Sociální prevence pro osoby ohrožené sociálním vyloučením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https://sancedetem.cz/</a:t>
            </a:r>
            <a:r>
              <a:rPr lang="cs-CZ" dirty="0" err="1">
                <a:hlinkClick r:id="rId2"/>
              </a:rPr>
              <a:t>slovnik</a:t>
            </a:r>
            <a:r>
              <a:rPr lang="cs-CZ">
                <a:hlinkClick r:id="rId2"/>
              </a:rPr>
              <a:t>/sluzby-socialni-prevence</a:t>
            </a:r>
            <a:endParaRPr lang="cs-CZ"/>
          </a:p>
          <a:p>
            <a:r>
              <a:rPr lang="cs-CZ"/>
              <a:t>Databáze </a:t>
            </a:r>
            <a:r>
              <a:rPr lang="cs-CZ" dirty="0"/>
              <a:t>subjektů (zařízení, sociálních kurátorů, </a:t>
            </a:r>
            <a:r>
              <a:rPr lang="cs-CZ" dirty="0" err="1"/>
              <a:t>krajs.metod.soc.prevence</a:t>
            </a:r>
            <a:r>
              <a:rPr lang="cs-CZ" dirty="0"/>
              <a:t>)</a:t>
            </a:r>
          </a:p>
          <a:p>
            <a:r>
              <a:rPr lang="cs-CZ" dirty="0"/>
              <a:t>Zprostředkování informací o sociálních službách</a:t>
            </a:r>
          </a:p>
          <a:p>
            <a:r>
              <a:rPr lang="cs-CZ" dirty="0"/>
              <a:t>Komunitní plánování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/>
              <a:t>Republikový výbor pro prevenci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Meziresortní orgán zřízený 1993</a:t>
            </a:r>
          </a:p>
          <a:p>
            <a:r>
              <a:rPr lang="cs-CZ" dirty="0"/>
              <a:t>Předsedou Ministr vnitra</a:t>
            </a:r>
          </a:p>
          <a:p>
            <a:r>
              <a:rPr lang="cs-CZ" dirty="0"/>
              <a:t>Členy, zástupci MV, MPSV, MŠMT, MS, </a:t>
            </a:r>
            <a:r>
              <a:rPr lang="cs-CZ" dirty="0" err="1"/>
              <a:t>MZd</a:t>
            </a:r>
            <a:r>
              <a:rPr lang="cs-CZ" dirty="0"/>
              <a:t>, MMR, MO, MF, Rada vlády pro záležitosti romské menšiny, Rada vlády pro koordinaci protidrogové politiky, Policejní prezidium ČR, Probační a mediační služba ČR, Nejvyšší státní zastupitelství, Generální ředitelství vězeňské služby, Institut pro kriminologii a sociální prevenci,  Soudcovská unie ČR</a:t>
            </a:r>
          </a:p>
          <a:p>
            <a:r>
              <a:rPr lang="cs-CZ" dirty="0"/>
              <a:t>Úloha: inovační, informační, koordinační na všech úrovních státní správy, zpracování materiálů pro jednání vlády, schvalování dotací na preventivní programy realizované na republikové, krajské i místní úrovni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Ministerstvo vnitra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za fungování a rozvoj systému prevence kriminality na republikové, krajské a lokální úrovni a zpracování národní strategie prevence kriminality,</a:t>
            </a:r>
          </a:p>
          <a:p>
            <a:r>
              <a:rPr lang="cs-CZ" dirty="0"/>
              <a:t>Zpracovává základní analýzy a bezpečnostní audity pro oblast prevence kriminality</a:t>
            </a:r>
          </a:p>
          <a:p>
            <a:r>
              <a:rPr lang="cs-CZ" dirty="0"/>
              <a:t>konzultační činnost, vytváří metodiku činnosti manažerů prevence kriminality a zajišťuje jejich vzdělávání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kriminality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/>
          </a:bodyPr>
          <a:lstStyle/>
          <a:p>
            <a:r>
              <a:rPr lang="cs-CZ" dirty="0"/>
              <a:t>KRIMINALITA X </a:t>
            </a:r>
            <a:r>
              <a:rPr lang="cs-CZ" dirty="0">
                <a:hlinkClick r:id="rId2"/>
              </a:rPr>
              <a:t>DELIKVENCE</a:t>
            </a:r>
            <a:endParaRPr lang="cs-CZ" dirty="0"/>
          </a:p>
          <a:p>
            <a:r>
              <a:rPr lang="cs-CZ" dirty="0">
                <a:hlinkClick r:id="rId3"/>
              </a:rPr>
              <a:t>Základní dělení</a:t>
            </a:r>
            <a:endParaRPr lang="cs-CZ" dirty="0"/>
          </a:p>
          <a:p>
            <a:pPr lvl="2"/>
            <a:r>
              <a:rPr lang="cs-CZ" dirty="0"/>
              <a:t>Sociální prevence</a:t>
            </a:r>
          </a:p>
          <a:p>
            <a:pPr lvl="2"/>
            <a:r>
              <a:rPr lang="cs-CZ" dirty="0"/>
              <a:t>Situační prevence</a:t>
            </a:r>
          </a:p>
          <a:p>
            <a:pPr lvl="2"/>
            <a:r>
              <a:rPr lang="cs-CZ" dirty="0" err="1"/>
              <a:t>Viktimologická</a:t>
            </a:r>
            <a:r>
              <a:rPr lang="cs-CZ" dirty="0"/>
              <a:t> prevence</a:t>
            </a:r>
          </a:p>
          <a:p>
            <a:pPr lvl="2"/>
            <a:r>
              <a:rPr lang="cs-CZ" dirty="0"/>
              <a:t>Primární, sekundární, terciární</a:t>
            </a:r>
          </a:p>
          <a:p>
            <a:r>
              <a:rPr lang="cs-CZ" dirty="0"/>
              <a:t>RAT (</a:t>
            </a:r>
            <a:r>
              <a:rPr lang="cs-CZ" dirty="0" err="1"/>
              <a:t>Routine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) – lidé, místa, situace</a:t>
            </a:r>
          </a:p>
          <a:p>
            <a:r>
              <a:rPr lang="cs-CZ" dirty="0"/>
              <a:t>Strategie prevence</a:t>
            </a:r>
          </a:p>
          <a:p>
            <a:pPr lvl="1"/>
            <a:r>
              <a:rPr lang="cs-CZ" dirty="0"/>
              <a:t>Vývojová prevence</a:t>
            </a:r>
          </a:p>
          <a:p>
            <a:pPr lvl="1"/>
            <a:r>
              <a:rPr lang="cs-CZ" dirty="0"/>
              <a:t>Komunitní prevence</a:t>
            </a:r>
          </a:p>
          <a:p>
            <a:pPr lvl="1"/>
            <a:r>
              <a:rPr lang="cs-CZ" dirty="0"/>
              <a:t>Situační prevence</a:t>
            </a:r>
          </a:p>
          <a:p>
            <a:pPr lvl="1"/>
            <a:r>
              <a:rPr lang="cs-CZ" dirty="0"/>
              <a:t>Prevence prostřednictvím trestní justice</a:t>
            </a:r>
          </a:p>
        </p:txBody>
      </p:sp>
    </p:spTree>
    <p:extLst>
      <p:ext uri="{BB962C8B-B14F-4D97-AF65-F5344CB8AC3E}">
        <p14:creationId xmlns:p14="http://schemas.microsoft.com/office/powerpoint/2010/main" val="3992685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Policie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Zákon č. 273/2008 Sb., o Policii ČR ve znění pozdějších předpisů</a:t>
            </a:r>
          </a:p>
          <a:p>
            <a:r>
              <a:rPr lang="cs-CZ" dirty="0"/>
              <a:t>úkolem je chránit bezpečnost osob a majetku a veřejný pořádek, předcházet trestné činnosti, plnit úkoly podle trestního řádu a další úkoly na úseku vnitřního pořádku        a bezpečnosti svěřené jí zákony</a:t>
            </a:r>
          </a:p>
          <a:p>
            <a:r>
              <a:rPr lang="cs-CZ" dirty="0"/>
              <a:t>Úkoly i v oblasti analýz bezpečnostní situace</a:t>
            </a:r>
          </a:p>
          <a:p>
            <a:r>
              <a:rPr lang="cs-CZ" dirty="0"/>
              <a:t>V praxi prevence zejména díky hlídkové a obchůzkové službě</a:t>
            </a:r>
          </a:p>
          <a:p>
            <a:r>
              <a:rPr lang="cs-CZ" dirty="0"/>
              <a:t>Důraz kladen na COMMUNITY POLICING (spolupráce PČR s veřejností v oblasti předcházení a odstraňování problémů bezpečnosti a veřejného pořádku</a:t>
            </a:r>
          </a:p>
          <a:p>
            <a:r>
              <a:rPr lang="cs-CZ" dirty="0"/>
              <a:t>CASE MANAGEMENT (spolupráce s OSPOD)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Obce v samostatné působnosti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Snížení výskytu delikventní činnosti u cílových skupin, nebo jejich ochrana</a:t>
            </a:r>
          </a:p>
          <a:p>
            <a:r>
              <a:rPr lang="cs-CZ" dirty="0"/>
              <a:t>Zvýšení bezpečí na veřejných prostranstvích</a:t>
            </a:r>
          </a:p>
          <a:p>
            <a:r>
              <a:rPr lang="cs-CZ" dirty="0"/>
              <a:t>Oslabování rizikových faktorů, které přispívají k výskytu delikventního jednání</a:t>
            </a:r>
          </a:p>
          <a:p>
            <a:r>
              <a:rPr lang="cs-CZ" dirty="0"/>
              <a:t>Vytvoření efektivního a stálého systému sběru, předávání a poskytování informací v oblasti prevence kriminality na a mezi všemi úrovněmi subjektů prevence kriminality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Drogová prevence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Ministerstvo vnitra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Odpovídá především za regulaci opatření potlačování nabídky ilegálních drog a za vymáhání práva k distribuci legálních drog</a:t>
            </a:r>
          </a:p>
          <a:p>
            <a:r>
              <a:rPr lang="cs-CZ" dirty="0"/>
              <a:t>Ochrana veřejného pořádku a bezpečnosti a potírání trestné činnosti páchané v souvislosti s užíváním všech typů drog</a:t>
            </a:r>
          </a:p>
          <a:p>
            <a:r>
              <a:rPr lang="cs-CZ" dirty="0"/>
              <a:t>Odpovídá za profesní přípravu pracovníků resortu a PČR</a:t>
            </a:r>
          </a:p>
          <a:p>
            <a:r>
              <a:rPr lang="cs-CZ" dirty="0"/>
              <a:t>Akreditace vzdělávacích programů pro úředníky </a:t>
            </a:r>
            <a:r>
              <a:rPr lang="cs-CZ" dirty="0" err="1"/>
              <a:t>uzemních</a:t>
            </a:r>
            <a:r>
              <a:rPr lang="cs-CZ" dirty="0"/>
              <a:t> samosprávných celků, zabývajících se prevencí a prací s drogově závislými a jejich sociálním okolím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Policie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Potlačování nabídky zejména odhalováním a potíráním organizovaného drogového zločinu</a:t>
            </a:r>
          </a:p>
          <a:p>
            <a:r>
              <a:rPr lang="cs-CZ" dirty="0"/>
              <a:t>Vymáhání práva v oblasti zákazu kouření, užívání alkoholu a návykových látek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prevence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 </a:t>
            </a:r>
            <a:r>
              <a:rPr lang="cs-CZ" b="1" dirty="0"/>
              <a:t>procesu socializace </a:t>
            </a:r>
            <a:r>
              <a:rPr lang="cs-CZ" dirty="0"/>
              <a:t>jedince (v rámci faktorů, které ho ovlivňují – výchova v rodině, ve škole, trávení volného času aj.) se tyto preventivní strategie snaží identifikovat rizikové faktory (zejména u dětí a mladých lidí), a jsou zaměřeny na </a:t>
            </a:r>
            <a:r>
              <a:rPr lang="cs-CZ" b="1" dirty="0"/>
              <a:t>vytváření ochranných faktorů</a:t>
            </a:r>
            <a:r>
              <a:rPr lang="cs-CZ" dirty="0"/>
              <a:t>, které by naopak potencionální riziko budoucího delikventního konání měly snížit</a:t>
            </a:r>
          </a:p>
          <a:p>
            <a:r>
              <a:rPr lang="cs-CZ" b="1" dirty="0"/>
              <a:t>napomáhají zabránit sociálnímu vyloučení </a:t>
            </a:r>
            <a:r>
              <a:rPr lang="cs-CZ" dirty="0"/>
              <a:t>osob, které jsou tímto ohroženy pro krizovou sociální situaci, životní návyky a způsob života vedoucí ke konfliktu se společností, sociálně znevýhodňující prostředí a ohrožení práv a oprávněných zájmů trestnou činností jiné fyzické osoby. </a:t>
            </a:r>
          </a:p>
          <a:p>
            <a:r>
              <a:rPr lang="cs-CZ" b="1" dirty="0"/>
              <a:t>Cílem služeb sociální prevence </a:t>
            </a:r>
            <a:r>
              <a:rPr lang="cs-CZ" dirty="0"/>
              <a:t>je napomáhat osobám k překonání jejich nepříznivé sociální situace a chránit společnost před vznikem a šířením nežádoucích společenských jevů.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Situační prevence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Zvýšení námahy potřebné ke spáchání trestné činnosti (udělat ji méně atraktivní) (např.: zabudování imobilizérů a dalších bezpečnostních prvků do automobilů, kontrola vstupu do budov, fotografie na průkazech, bezpečnostní prvky na průkazech a dalších dokumentech, …).</a:t>
            </a:r>
          </a:p>
          <a:p>
            <a:r>
              <a:rPr lang="cs-CZ" dirty="0"/>
              <a:t>Zvýšení nebezpečí dopadení (kamerové systémy se záznamovým zařízením v centrech měst, kvalitní pouliční osvětlení, měřiče rychlosti na cestách).</a:t>
            </a:r>
          </a:p>
          <a:p>
            <a:r>
              <a:rPr lang="cs-CZ" dirty="0"/>
              <a:t>Snížení potenciálního výnosu z trestného činu (vyjímatelná autorádia, individuální označení věcí, důsledné kontroly zastaváren, …).</a:t>
            </a:r>
          </a:p>
          <a:p>
            <a:r>
              <a:rPr lang="cs-CZ" dirty="0"/>
              <a:t>Snížení podnětů a svádění k trestné činnosti (odstranění důvodů konfliktů, regulace počtu lidí v hostincích, nevydávat na odiv finanční hotovost, dodržování bezpečnostních zásad, …).</a:t>
            </a:r>
          </a:p>
          <a:p>
            <a:r>
              <a:rPr lang="cs-CZ" dirty="0"/>
              <a:t>Odstranění omluv pro trestnou činnost (instalace upozorňujících nápisů, zákaz prodeje alkoholu na určitých místech).</a:t>
            </a:r>
          </a:p>
        </p:txBody>
      </p:sp>
    </p:spTree>
    <p:extLst>
      <p:ext uri="{BB962C8B-B14F-4D97-AF65-F5344CB8AC3E}">
        <p14:creationId xmlns:p14="http://schemas.microsoft.com/office/powerpoint/2010/main" val="2199838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Viktimologická</a:t>
            </a:r>
            <a:r>
              <a:rPr lang="cs-CZ" dirty="0"/>
              <a:t> prevence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Zvláštní druh preventivních aktivit (které se začaly vyvíjet v souvislosti s koncepcemi situační prevence) představují projekty zaměřené na ochranu možných obětí kriminality</a:t>
            </a:r>
          </a:p>
          <a:p>
            <a:r>
              <a:rPr lang="cs-CZ" dirty="0"/>
              <a:t> Účelem je předcházet trestné činnosti za aktivní participace potencionálních obětí</a:t>
            </a:r>
          </a:p>
        </p:txBody>
      </p:sp>
    </p:spTree>
    <p:extLst>
      <p:ext uri="{BB962C8B-B14F-4D97-AF65-F5344CB8AC3E}">
        <p14:creationId xmlns:p14="http://schemas.microsoft.com/office/powerpoint/2010/main" val="143957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RAT </a:t>
            </a:r>
            <a:r>
              <a:rPr lang="cs-CZ" dirty="0" err="1"/>
              <a:t>Routine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Theory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Podle </a:t>
            </a:r>
            <a:r>
              <a:rPr lang="cs-CZ" dirty="0" err="1"/>
              <a:t>Cohena</a:t>
            </a:r>
            <a:r>
              <a:rPr lang="cs-CZ" dirty="0"/>
              <a:t> a </a:t>
            </a:r>
            <a:r>
              <a:rPr lang="cs-CZ" dirty="0" err="1"/>
              <a:t>Felsona</a:t>
            </a:r>
            <a:r>
              <a:rPr lang="cs-CZ" dirty="0"/>
              <a:t> (1979) je totiž možné tvrdit, že trestný čin se odehraje, pokud jsou zároveň přítomny tři základní elementy: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je přítomen motivovaný pachatel;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je dostupný vhodný cíl útoku;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je přítomno něco nebo někdo, co nebo kdo trestný čin ulehčí, nebo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naopak tam není nic nebo nikdo, co nebo kdo by mu zabránil</a:t>
            </a:r>
          </a:p>
          <a:p>
            <a:r>
              <a:rPr lang="cs-CZ" dirty="0"/>
              <a:t>K trestnému činu dojde, pokud pachatel, který je připraven, je ochotný a schopný spáchat trestný čin se setkává, vyhledá nebo přivodí kriminální situaci zahrnující napadnutelný a atraktivní cíl (osoba nebo věc) v příznivém prostředí a za absence motivovaného a schopného subjektu, by trestnému činu zabránil (policejní patroly, bezpečnostní ochrana, </a:t>
            </a:r>
            <a:r>
              <a:rPr lang="cs-CZ" dirty="0" err="1"/>
              <a:t>přátelé,kamerový</a:t>
            </a:r>
            <a:r>
              <a:rPr lang="cs-CZ" dirty="0"/>
              <a:t> systém, či další faktory).</a:t>
            </a:r>
          </a:p>
          <a:p>
            <a:r>
              <a:rPr lang="cs-CZ" dirty="0"/>
              <a:t>Odstraněním kteréhokoliv z těchto základních komponentů je možné trestnému činu předejít. Podle této teorie by se prevence kriminality měla realizovat změnou těchto základních komponentů.</a:t>
            </a:r>
          </a:p>
        </p:txBody>
      </p:sp>
    </p:spTree>
    <p:extLst>
      <p:ext uri="{BB962C8B-B14F-4D97-AF65-F5344CB8AC3E}">
        <p14:creationId xmlns:p14="http://schemas.microsoft.com/office/powerpoint/2010/main" val="332078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70BDEA-95B4-4C27-ADCB-65D48346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prevence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56732D-E015-487B-9CAD-FCC76809A2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Vývojová prevence </a:t>
            </a:r>
            <a:r>
              <a:rPr lang="cs-CZ" dirty="0"/>
              <a:t>(</a:t>
            </a:r>
            <a:r>
              <a:rPr lang="cs-CZ" dirty="0" err="1"/>
              <a:t>Developmental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, Risk-</a:t>
            </a:r>
            <a:r>
              <a:rPr lang="cs-CZ" dirty="0" err="1"/>
              <a:t>focused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), která se týká intervencí zaměřených na prevenci vývoje kriminálního potenciálu u jedince. Především jde o intervence zaměřené na rizikové a ochranné faktory vycházející ze studií lidského vývoje.</a:t>
            </a:r>
          </a:p>
          <a:p>
            <a:r>
              <a:rPr lang="cs-CZ" b="1" dirty="0">
                <a:hlinkClick r:id="rId2"/>
              </a:rPr>
              <a:t>Komunitní prevence </a:t>
            </a:r>
            <a:r>
              <a:rPr lang="cs-CZ" dirty="0"/>
              <a:t>(</a:t>
            </a:r>
            <a:r>
              <a:rPr lang="cs-CZ" dirty="0" err="1"/>
              <a:t>Community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) zahrnující intervence zaměřené na změny společenských podmínek a institucí (rodina, vrstevníci, společenské normy, organizace), které mají vliv na delikvenci v místní komunitě.</a:t>
            </a:r>
          </a:p>
          <a:p>
            <a:r>
              <a:rPr lang="cs-CZ" b="1" dirty="0"/>
              <a:t>Situační prevence </a:t>
            </a:r>
            <a:r>
              <a:rPr lang="cs-CZ" dirty="0"/>
              <a:t>(</a:t>
            </a:r>
            <a:r>
              <a:rPr lang="cs-CZ" dirty="0" err="1"/>
              <a:t>Situational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) zahrnující intervence zaměřené na prevenci přítomnosti trestné činnosti minimalizováním příležitostí a zvyšováním nebezpečí a obtížnosti pro pachatele.</a:t>
            </a:r>
          </a:p>
          <a:p>
            <a:r>
              <a:rPr lang="cs-CZ" b="1" dirty="0"/>
              <a:t>Prevence prostřednictvím trestní justice (terciární, trestněprávní) </a:t>
            </a:r>
            <a:r>
              <a:rPr lang="cs-CZ" dirty="0"/>
              <a:t>(</a:t>
            </a:r>
            <a:r>
              <a:rPr lang="cs-CZ" dirty="0" err="1"/>
              <a:t>Criminal</a:t>
            </a:r>
            <a:r>
              <a:rPr lang="cs-CZ" dirty="0"/>
              <a:t> justice </a:t>
            </a:r>
            <a:r>
              <a:rPr lang="cs-CZ" dirty="0" err="1"/>
              <a:t>prevention</a:t>
            </a:r>
            <a:r>
              <a:rPr lang="cs-CZ" dirty="0"/>
              <a:t>), která zahrnuje tradiční strategie vykonávané orgány formální kontroly kriminality (policie, státní zastupitelství, soudy).</a:t>
            </a:r>
          </a:p>
        </p:txBody>
      </p:sp>
    </p:spTree>
    <p:extLst>
      <p:ext uri="{BB962C8B-B14F-4D97-AF65-F5344CB8AC3E}">
        <p14:creationId xmlns:p14="http://schemas.microsoft.com/office/powerpoint/2010/main" val="282688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Meziresortní úroveň </a:t>
            </a:r>
            <a:r>
              <a:rPr lang="cs-CZ" dirty="0"/>
              <a:t>– vytváření preventivní politiky vlády, koordinace a spolupráce jednotlivých resortů, které jsou zastoupeny </a:t>
            </a:r>
            <a:r>
              <a:rPr lang="cs-CZ" u="sng" dirty="0"/>
              <a:t>v </a:t>
            </a:r>
            <a:r>
              <a:rPr lang="cs-CZ" u="sng" dirty="0">
                <a:hlinkClick r:id="rId2"/>
              </a:rPr>
              <a:t>Republikovém výboru pro prevenci kriminality.</a:t>
            </a:r>
            <a:r>
              <a:rPr lang="cs-CZ" u="sng" dirty="0"/>
              <a:t> </a:t>
            </a:r>
            <a:r>
              <a:rPr lang="cs-CZ" dirty="0"/>
              <a:t>Dále je zřízen </a:t>
            </a:r>
            <a:r>
              <a:rPr lang="cs-CZ" u="sng" dirty="0">
                <a:hlinkClick r:id="rId3"/>
              </a:rPr>
              <a:t>Poradní sbor pro situační prevenci kriminality</a:t>
            </a:r>
            <a:endParaRPr lang="cs-CZ" u="sng" dirty="0"/>
          </a:p>
          <a:p>
            <a:r>
              <a:rPr lang="cs-CZ" b="1" dirty="0"/>
              <a:t>Resortní úroveň </a:t>
            </a:r>
            <a:r>
              <a:rPr lang="cs-CZ" dirty="0"/>
              <a:t>– z jednotlivých ministerstev vycházejí specifické programy prevence kriminality</a:t>
            </a:r>
          </a:p>
          <a:p>
            <a:r>
              <a:rPr lang="cs-CZ" b="1" dirty="0"/>
              <a:t>Krajská úroveň </a:t>
            </a:r>
            <a:r>
              <a:rPr lang="cs-CZ" dirty="0"/>
              <a:t>– krajské úřady</a:t>
            </a:r>
          </a:p>
          <a:p>
            <a:r>
              <a:rPr lang="cs-CZ" b="1" dirty="0"/>
              <a:t>Místní (lokální) úroveň </a:t>
            </a:r>
            <a:r>
              <a:rPr lang="cs-CZ" dirty="0"/>
              <a:t>– zapojení orgánů veřejné správy, policie, nevládních organizací, institucí působících v obcích. Na této úrovni jsou zpracovány </a:t>
            </a:r>
            <a:r>
              <a:rPr lang="cs-CZ" u="sng" dirty="0">
                <a:hlinkClick r:id="rId4"/>
              </a:rPr>
              <a:t>Programy prevence na místní úrovni</a:t>
            </a:r>
            <a:endParaRPr lang="cs-CZ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Systém prevence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Resort Ministerstva vnitra</a:t>
            </a:r>
          </a:p>
        </p:txBody>
      </p:sp>
    </p:spTree>
    <p:extLst>
      <p:ext uri="{BB962C8B-B14F-4D97-AF65-F5344CB8AC3E}">
        <p14:creationId xmlns:p14="http://schemas.microsoft.com/office/powerpoint/2010/main" val="3640752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333</TotalTime>
  <Words>1483</Words>
  <Application>Microsoft Office PowerPoint</Application>
  <PresentationFormat>Předvádění na obrazovce (4:3)</PresentationFormat>
  <Paragraphs>103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Bookman Old Style</vt:lpstr>
      <vt:lpstr>Gill Sans MT</vt:lpstr>
      <vt:lpstr>Wingdings</vt:lpstr>
      <vt:lpstr>Wingdings 3</vt:lpstr>
      <vt:lpstr>Původ</vt:lpstr>
      <vt:lpstr>  Prevence deviantního jednání</vt:lpstr>
      <vt:lpstr>Prevence kriminality </vt:lpstr>
      <vt:lpstr>Sociální prevence</vt:lpstr>
      <vt:lpstr>Situační prevence</vt:lpstr>
      <vt:lpstr>Viktimologická prevence</vt:lpstr>
      <vt:lpstr>RAT Routine Activity Theory</vt:lpstr>
      <vt:lpstr>Strategie prevence</vt:lpstr>
      <vt:lpstr>Prevence kriminality</vt:lpstr>
      <vt:lpstr>Systém prevence</vt:lpstr>
      <vt:lpstr>Strategie prevence kriminality</vt:lpstr>
      <vt:lpstr>Strategie prevence kriminality</vt:lpstr>
      <vt:lpstr>Prezentace aplikace PowerPoint</vt:lpstr>
      <vt:lpstr>Strategie prevence kriminality</vt:lpstr>
      <vt:lpstr>Prezentace aplikace PowerPoint</vt:lpstr>
      <vt:lpstr>Systémy prevence</vt:lpstr>
      <vt:lpstr>Prezentace aplikace PowerPoint</vt:lpstr>
      <vt:lpstr>Sociální prevence pro osoby ohrožené sociálním vyloučením</vt:lpstr>
      <vt:lpstr>Republikový výbor pro prevenci kriminality</vt:lpstr>
      <vt:lpstr>Ministerstvo vnitra ČR</vt:lpstr>
      <vt:lpstr>Policie ČR</vt:lpstr>
      <vt:lpstr>Obce v samostatné působnosti</vt:lpstr>
      <vt:lpstr>Drogová prevence</vt:lpstr>
      <vt:lpstr>Ministerstvo vnitra</vt:lpstr>
      <vt:lpstr>Policie ČR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Systém prevence v resortu</dc:title>
  <dc:creator>vladimiral</dc:creator>
  <cp:lastModifiedBy>Vladimíra Kocourková</cp:lastModifiedBy>
  <cp:revision>40</cp:revision>
  <dcterms:created xsi:type="dcterms:W3CDTF">2013-03-26T15:23:14Z</dcterms:created>
  <dcterms:modified xsi:type="dcterms:W3CDTF">2026-02-16T07:14:53Z</dcterms:modified>
</cp:coreProperties>
</file>