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Noto Sans TC" panose="020B0604020202020204" charset="-128"/>
      <p:regular r:id="rId11"/>
    </p:embeddedFont>
    <p:embeddedFont>
      <p:font typeface="ADLaM Display" panose="02010000000000000000" pitchFamily="2" charset="0"/>
      <p:regular r:id="rId12"/>
    </p:embeddedFont>
    <p:embeddedFont>
      <p:font typeface="Sora Medium" panose="020B0604020202020204" charset="0"/>
      <p:regular r:id="rId13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7414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7070C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7070C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7070C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7070C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7070C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7070C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7070C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7070C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832390" y="1347788"/>
            <a:ext cx="8266669" cy="2835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97B8FF"/>
                </a:solidFill>
                <a:ea typeface="Sora Medium" pitchFamily="34" charset="-122"/>
                <a:cs typeface="Sora Medium" pitchFamily="34" charset="-120"/>
              </a:rPr>
              <a:t>LEGISLATIVA TÝKAJÍCÍ SE </a:t>
            </a:r>
            <a:r>
              <a:rPr lang="en-US" sz="4450" dirty="0">
                <a:solidFill>
                  <a:srgbClr val="97B8FF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ŠKOLSKÉ</a:t>
            </a:r>
            <a:r>
              <a:rPr lang="en-US" sz="4450" dirty="0">
                <a:solidFill>
                  <a:srgbClr val="97B8FF"/>
                </a:solidFill>
                <a:ea typeface="Sora Medium" pitchFamily="34" charset="-122"/>
                <a:cs typeface="Sora Medium" pitchFamily="34" charset="-120"/>
              </a:rPr>
              <a:t> PROBLEMATIKY VZDĚLÁVÁNÍ ŽÁKŮ S MENTÁLNÍM POSTIŽENÍM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5832390" y="4523065"/>
            <a:ext cx="856323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cs-CZ" dirty="0">
                <a:solidFill>
                  <a:srgbClr val="E0D6DE"/>
                </a:solidFill>
                <a:ea typeface="Noto Sans TC" pitchFamily="34" charset="-122"/>
                <a:cs typeface="Noto Sans TC" pitchFamily="34" charset="-120"/>
              </a:rPr>
              <a:t>P</a:t>
            </a:r>
            <a:r>
              <a:rPr lang="en-US" dirty="0">
                <a:solidFill>
                  <a:srgbClr val="E0D6DE"/>
                </a:solidFill>
                <a:ea typeface="Noto Sans TC" pitchFamily="34" charset="-122"/>
                <a:cs typeface="Noto Sans TC" pitchFamily="34" charset="-120"/>
              </a:rPr>
              <a:t>rávní rámec a podpor</a:t>
            </a:r>
            <a:r>
              <a:rPr lang="cs-CZ" dirty="0">
                <a:solidFill>
                  <a:srgbClr val="E0D6DE"/>
                </a:solidFill>
                <a:ea typeface="Noto Sans TC" pitchFamily="34" charset="-122"/>
                <a:cs typeface="Noto Sans TC" pitchFamily="34" charset="-120"/>
              </a:rPr>
              <a:t>a</a:t>
            </a:r>
            <a:r>
              <a:rPr lang="en-US" dirty="0">
                <a:solidFill>
                  <a:srgbClr val="E0D6DE"/>
                </a:solidFill>
                <a:ea typeface="Noto Sans TC" pitchFamily="34" charset="-122"/>
                <a:cs typeface="Noto Sans TC" pitchFamily="34" charset="-120"/>
              </a:rPr>
              <a:t> při vzdělávání žáků s mentálním postižením v českém školství.</a:t>
            </a:r>
            <a:endParaRPr lang="en-US" dirty="0"/>
          </a:p>
        </p:txBody>
      </p:sp>
      <p:sp>
        <p:nvSpPr>
          <p:cNvPr id="8" name="Text 4"/>
          <p:cNvSpPr/>
          <p:nvPr/>
        </p:nvSpPr>
        <p:spPr>
          <a:xfrm>
            <a:off x="5832390" y="6484977"/>
            <a:ext cx="6054810" cy="1225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cs-CZ" sz="2200" b="1" dirty="0">
                <a:solidFill>
                  <a:srgbClr val="E0D6DE"/>
                </a:solidFill>
                <a:latin typeface="Noto Sans TC Bold" pitchFamily="34" charset="0"/>
                <a:ea typeface="Noto Sans TC Bold" pitchFamily="34" charset="-122"/>
                <a:cs typeface="Noto Sans TC Bold" pitchFamily="34" charset="-120"/>
              </a:rPr>
              <a:t>Mgr. </a:t>
            </a:r>
            <a:r>
              <a:rPr lang="en-US" sz="2200" b="1" dirty="0">
                <a:solidFill>
                  <a:srgbClr val="E0D6DE"/>
                </a:solidFill>
                <a:latin typeface="Noto Sans TC Bold" pitchFamily="34" charset="0"/>
                <a:ea typeface="Noto Sans TC Bold" pitchFamily="34" charset="-122"/>
                <a:cs typeface="Noto Sans TC Bold" pitchFamily="34" charset="-120"/>
              </a:rPr>
              <a:t>Pavl</a:t>
            </a:r>
            <a:r>
              <a:rPr lang="cs-CZ" sz="2200" b="1" dirty="0">
                <a:solidFill>
                  <a:srgbClr val="E0D6DE"/>
                </a:solidFill>
                <a:latin typeface="Noto Sans TC Bold" pitchFamily="34" charset="0"/>
                <a:ea typeface="Noto Sans TC Bold" pitchFamily="34" charset="-122"/>
                <a:cs typeface="Noto Sans TC Bold" pitchFamily="34" charset="-120"/>
              </a:rPr>
              <a:t>í</a:t>
            </a:r>
            <a:r>
              <a:rPr lang="en-US" sz="2200" b="1" dirty="0">
                <a:solidFill>
                  <a:srgbClr val="E0D6DE"/>
                </a:solidFill>
                <a:latin typeface="Noto Sans TC Bold" pitchFamily="34" charset="0"/>
                <a:ea typeface="Noto Sans TC Bold" pitchFamily="34" charset="-122"/>
                <a:cs typeface="Noto Sans TC Bold" pitchFamily="34" charset="-120"/>
              </a:rPr>
              <a:t>na Davidov</a:t>
            </a:r>
            <a:r>
              <a:rPr lang="cs-CZ" sz="2200" b="1" dirty="0">
                <a:solidFill>
                  <a:srgbClr val="E0D6DE"/>
                </a:solidFill>
                <a:latin typeface="Noto Sans TC Bold" pitchFamily="34" charset="0"/>
                <a:ea typeface="Noto Sans TC Bold" pitchFamily="34" charset="-122"/>
                <a:cs typeface="Noto Sans TC Bold" pitchFamily="34" charset="-120"/>
              </a:rPr>
              <a:t>á,  LL.M., MBA, </a:t>
            </a:r>
            <a:r>
              <a:rPr lang="cs-CZ" sz="2200" b="1" dirty="0" err="1">
                <a:solidFill>
                  <a:srgbClr val="E0D6DE"/>
                </a:solidFill>
                <a:latin typeface="Noto Sans TC Bold" pitchFamily="34" charset="0"/>
                <a:ea typeface="Noto Sans TC Bold" pitchFamily="34" charset="-122"/>
                <a:cs typeface="Noto Sans TC Bold" pitchFamily="34" charset="-120"/>
              </a:rPr>
              <a:t>DiS</a:t>
            </a:r>
            <a:r>
              <a:rPr lang="cs-CZ" sz="2200" b="1" dirty="0">
                <a:solidFill>
                  <a:srgbClr val="E0D6DE"/>
                </a:solidFill>
                <a:latin typeface="Noto Sans TC Bold" pitchFamily="34" charset="0"/>
                <a:ea typeface="Noto Sans TC Bold" pitchFamily="34" charset="-122"/>
                <a:cs typeface="Noto Sans TC Bold" pitchFamily="34" charset="-120"/>
              </a:rPr>
              <a:t>.</a:t>
            </a:r>
          </a:p>
          <a:p>
            <a:pPr>
              <a:lnSpc>
                <a:spcPts val="3100"/>
              </a:lnSpc>
            </a:pPr>
            <a:r>
              <a:rPr lang="cs-CZ" sz="2200" b="1" dirty="0">
                <a:solidFill>
                  <a:schemeClr val="bg1"/>
                </a:solidFill>
                <a:ea typeface="Open Sans Bold" pitchFamily="34" charset="-122"/>
                <a:cs typeface="Open Sans Bold" pitchFamily="34" charset="-120"/>
              </a:rPr>
              <a:t>pavlina.davidova@fvp.slu.cz </a:t>
            </a:r>
            <a:endParaRPr lang="en-US" sz="2200" dirty="0">
              <a:solidFill>
                <a:schemeClr val="bg1"/>
              </a:solidFill>
            </a:endParaRPr>
          </a:p>
          <a:p>
            <a:pPr marL="0" indent="0" algn="l">
              <a:lnSpc>
                <a:spcPts val="3100"/>
              </a:lnSpc>
              <a:buNone/>
            </a:pP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25778" y="752475"/>
            <a:ext cx="7665244" cy="1320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50" dirty="0">
                <a:solidFill>
                  <a:srgbClr val="97B8FF"/>
                </a:solidFill>
                <a:ea typeface="Sora Medium" pitchFamily="34" charset="-122"/>
                <a:cs typeface="Sora Medium" pitchFamily="34" charset="-120"/>
              </a:rPr>
              <a:t>Legislativa vzdělávání žáků s mentálním postižením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6463427" y="2389703"/>
            <a:ext cx="22860" cy="5087303"/>
          </a:xfrm>
          <a:prstGeom prst="roundRect">
            <a:avLst>
              <a:gd name="adj" fmla="val 138618"/>
            </a:avLst>
          </a:prstGeom>
          <a:solidFill>
            <a:srgbClr val="3F3F44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5" name="Shape 2"/>
          <p:cNvSpPr/>
          <p:nvPr/>
        </p:nvSpPr>
        <p:spPr>
          <a:xfrm>
            <a:off x="6678216" y="2853571"/>
            <a:ext cx="633651" cy="22860"/>
          </a:xfrm>
          <a:prstGeom prst="roundRect">
            <a:avLst>
              <a:gd name="adj" fmla="val 138618"/>
            </a:avLst>
          </a:prstGeom>
          <a:solidFill>
            <a:srgbClr val="3F3F44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6" name="Shape 3"/>
          <p:cNvSpPr/>
          <p:nvPr/>
        </p:nvSpPr>
        <p:spPr>
          <a:xfrm>
            <a:off x="6225778" y="2627352"/>
            <a:ext cx="475298" cy="475298"/>
          </a:xfrm>
          <a:prstGeom prst="roundRect">
            <a:avLst>
              <a:gd name="adj" fmla="val 6667"/>
            </a:avLst>
          </a:prstGeom>
          <a:solidFill>
            <a:srgbClr val="26262B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7" name="Text 4"/>
          <p:cNvSpPr/>
          <p:nvPr/>
        </p:nvSpPr>
        <p:spPr>
          <a:xfrm>
            <a:off x="6305014" y="2667000"/>
            <a:ext cx="316825" cy="3960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E0D6DE"/>
                </a:solidFill>
                <a:ea typeface="Sora Medium" pitchFamily="34" charset="-122"/>
                <a:cs typeface="Sora Medium" pitchFamily="34" charset="-120"/>
              </a:rPr>
              <a:t>1</a:t>
            </a:r>
            <a:endParaRPr lang="en-US" sz="2450" dirty="0"/>
          </a:p>
        </p:txBody>
      </p:sp>
      <p:sp>
        <p:nvSpPr>
          <p:cNvPr id="8" name="Text 5"/>
          <p:cNvSpPr/>
          <p:nvPr/>
        </p:nvSpPr>
        <p:spPr>
          <a:xfrm>
            <a:off x="7519630" y="2600920"/>
            <a:ext cx="2640568" cy="330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E0D6DE"/>
                </a:solidFill>
                <a:ea typeface="Sora Medium" pitchFamily="34" charset="-122"/>
                <a:cs typeface="Sora Medium" pitchFamily="34" charset="-120"/>
              </a:rPr>
              <a:t>Školský zákon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7519630" y="3057644"/>
            <a:ext cx="6371392" cy="675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E0D6DE"/>
                </a:solidFill>
                <a:ea typeface="Noto Sans TC" pitchFamily="34" charset="-122"/>
                <a:cs typeface="Noto Sans TC" pitchFamily="34" charset="-120"/>
              </a:rPr>
              <a:t>Zákon č. 561/2004 Sb. garantuje rovný přístup ke vzdělávání všem žákům bez rozdílu.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6678216" y="4619744"/>
            <a:ext cx="633651" cy="22860"/>
          </a:xfrm>
          <a:prstGeom prst="roundRect">
            <a:avLst>
              <a:gd name="adj" fmla="val 138618"/>
            </a:avLst>
          </a:prstGeom>
          <a:solidFill>
            <a:srgbClr val="3F3F44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11" name="Shape 8"/>
          <p:cNvSpPr/>
          <p:nvPr/>
        </p:nvSpPr>
        <p:spPr>
          <a:xfrm>
            <a:off x="6225778" y="4393525"/>
            <a:ext cx="475298" cy="475298"/>
          </a:xfrm>
          <a:prstGeom prst="roundRect">
            <a:avLst>
              <a:gd name="adj" fmla="val 6667"/>
            </a:avLst>
          </a:prstGeom>
          <a:solidFill>
            <a:srgbClr val="26262B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12" name="Text 9"/>
          <p:cNvSpPr/>
          <p:nvPr/>
        </p:nvSpPr>
        <p:spPr>
          <a:xfrm>
            <a:off x="6305014" y="4433173"/>
            <a:ext cx="316825" cy="3960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E0D6DE"/>
                </a:solidFill>
                <a:ea typeface="Sora Medium" pitchFamily="34" charset="-122"/>
                <a:cs typeface="Sora Medium" pitchFamily="34" charset="-120"/>
              </a:rPr>
              <a:t>2</a:t>
            </a:r>
            <a:endParaRPr lang="en-US" sz="2450" dirty="0"/>
          </a:p>
        </p:txBody>
      </p:sp>
      <p:sp>
        <p:nvSpPr>
          <p:cNvPr id="13" name="Text 10"/>
          <p:cNvSpPr/>
          <p:nvPr/>
        </p:nvSpPr>
        <p:spPr>
          <a:xfrm>
            <a:off x="7519630" y="4367093"/>
            <a:ext cx="3090029" cy="330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E0D6DE"/>
                </a:solidFill>
                <a:ea typeface="Sora Medium" pitchFamily="34" charset="-122"/>
                <a:cs typeface="Sora Medium" pitchFamily="34" charset="-120"/>
              </a:rPr>
              <a:t>Vyhláška č. 27/2016 Sb.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7519630" y="4823817"/>
            <a:ext cx="6371392" cy="675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E0D6DE"/>
                </a:solidFill>
                <a:ea typeface="Noto Sans TC" pitchFamily="34" charset="-122"/>
                <a:cs typeface="Noto Sans TC" pitchFamily="34" charset="-120"/>
              </a:rPr>
              <a:t>Upravuje vzdělávání žáků se speciálními vzdělávacími potřebami a žáků nadaných.</a:t>
            </a:r>
            <a:endParaRPr lang="en-US" sz="1650" dirty="0"/>
          </a:p>
        </p:txBody>
      </p:sp>
      <p:sp>
        <p:nvSpPr>
          <p:cNvPr id="15" name="Shape 12"/>
          <p:cNvSpPr/>
          <p:nvPr/>
        </p:nvSpPr>
        <p:spPr>
          <a:xfrm>
            <a:off x="6678216" y="6385917"/>
            <a:ext cx="633651" cy="22860"/>
          </a:xfrm>
          <a:prstGeom prst="roundRect">
            <a:avLst>
              <a:gd name="adj" fmla="val 138618"/>
            </a:avLst>
          </a:prstGeom>
          <a:solidFill>
            <a:srgbClr val="3F3F44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16" name="Shape 13"/>
          <p:cNvSpPr/>
          <p:nvPr/>
        </p:nvSpPr>
        <p:spPr>
          <a:xfrm>
            <a:off x="6225778" y="6159698"/>
            <a:ext cx="475298" cy="475298"/>
          </a:xfrm>
          <a:prstGeom prst="roundRect">
            <a:avLst>
              <a:gd name="adj" fmla="val 6667"/>
            </a:avLst>
          </a:prstGeom>
          <a:solidFill>
            <a:srgbClr val="26262B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17" name="Text 14"/>
          <p:cNvSpPr/>
          <p:nvPr/>
        </p:nvSpPr>
        <p:spPr>
          <a:xfrm>
            <a:off x="6305014" y="6199346"/>
            <a:ext cx="316825" cy="3960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E0D6DE"/>
                </a:solidFill>
                <a:ea typeface="Sora Medium" pitchFamily="34" charset="-122"/>
                <a:cs typeface="Sora Medium" pitchFamily="34" charset="-120"/>
              </a:rPr>
              <a:t>3</a:t>
            </a:r>
            <a:endParaRPr lang="en-US" sz="2450" dirty="0"/>
          </a:p>
        </p:txBody>
      </p:sp>
      <p:sp>
        <p:nvSpPr>
          <p:cNvPr id="18" name="Text 15"/>
          <p:cNvSpPr/>
          <p:nvPr/>
        </p:nvSpPr>
        <p:spPr>
          <a:xfrm>
            <a:off x="7519630" y="6133267"/>
            <a:ext cx="3819882" cy="330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E0D6DE"/>
                </a:solidFill>
                <a:ea typeface="Sora Medium" pitchFamily="34" charset="-122"/>
                <a:cs typeface="Sora Medium" pitchFamily="34" charset="-120"/>
              </a:rPr>
              <a:t>Novely a prováděcí předpisy</a:t>
            </a:r>
            <a:endParaRPr lang="en-US" sz="2050" dirty="0"/>
          </a:p>
        </p:txBody>
      </p:sp>
      <p:sp>
        <p:nvSpPr>
          <p:cNvPr id="19" name="Text 16"/>
          <p:cNvSpPr/>
          <p:nvPr/>
        </p:nvSpPr>
        <p:spPr>
          <a:xfrm>
            <a:off x="7519630" y="6589990"/>
            <a:ext cx="6371392" cy="675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E0D6DE"/>
                </a:solidFill>
                <a:ea typeface="Noto Sans TC" pitchFamily="34" charset="-122"/>
                <a:cs typeface="Noto Sans TC" pitchFamily="34" charset="-120"/>
              </a:rPr>
              <a:t>Reflektují aktuální trendy v inkluzivním vzdělávání a potřeby praxe.</a:t>
            </a:r>
            <a:endParaRPr lang="en-US" sz="16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35449"/>
            <a:ext cx="7880653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97B8FF"/>
                </a:solidFill>
                <a:ea typeface="Sora Medium" pitchFamily="34" charset="-122"/>
                <a:cs typeface="Sora Medium" pitchFamily="34" charset="-120"/>
              </a:rPr>
              <a:t>Školská poradenská zařízení (ŠPZ)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493169"/>
            <a:ext cx="3664863" cy="3104317"/>
          </a:xfrm>
          <a:prstGeom prst="roundRect">
            <a:avLst>
              <a:gd name="adj" fmla="val 1096"/>
            </a:avLst>
          </a:prstGeom>
          <a:solidFill>
            <a:srgbClr val="26262B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5" name="Text 2"/>
          <p:cNvSpPr/>
          <p:nvPr/>
        </p:nvSpPr>
        <p:spPr>
          <a:xfrm>
            <a:off x="1020604" y="2719983"/>
            <a:ext cx="3211235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ea typeface="Sora Medium" pitchFamily="34" charset="-122"/>
                <a:cs typeface="Sora Medium" pitchFamily="34" charset="-120"/>
              </a:rPr>
              <a:t>Pedagogicko-psychologické poradny (PPP)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3919061"/>
            <a:ext cx="32112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ea typeface="Noto Sans TC" pitchFamily="34" charset="-122"/>
                <a:cs typeface="Noto Sans TC" pitchFamily="34" charset="-120"/>
              </a:rPr>
              <a:t>Zaměřují se na diagnostiku a poradenství v oblasti výukových a výchovných problémů.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493169"/>
            <a:ext cx="3664863" cy="3104317"/>
          </a:xfrm>
          <a:prstGeom prst="roundRect">
            <a:avLst>
              <a:gd name="adj" fmla="val 1096"/>
            </a:avLst>
          </a:prstGeom>
          <a:solidFill>
            <a:srgbClr val="26262B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8" name="Text 5"/>
          <p:cNvSpPr/>
          <p:nvPr/>
        </p:nvSpPr>
        <p:spPr>
          <a:xfrm>
            <a:off x="4912281" y="2719983"/>
            <a:ext cx="3211235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ea typeface="Sora Medium" pitchFamily="34" charset="-122"/>
                <a:cs typeface="Sora Medium" pitchFamily="34" charset="-120"/>
              </a:rPr>
              <a:t>Speciálně pedagogická centra (SPC)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2281" y="3919061"/>
            <a:ext cx="3211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ea typeface="Noto Sans TC" pitchFamily="34" charset="-122"/>
                <a:cs typeface="Noto Sans TC" pitchFamily="34" charset="-120"/>
              </a:rPr>
              <a:t>Specializují se na péči o žáky s konkrétním typem zdravotního postižení.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824299"/>
            <a:ext cx="7556421" cy="1669852"/>
          </a:xfrm>
          <a:prstGeom prst="roundRect">
            <a:avLst>
              <a:gd name="adj" fmla="val 2038"/>
            </a:avLst>
          </a:prstGeom>
          <a:solidFill>
            <a:srgbClr val="26262B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11" name="Text 8"/>
          <p:cNvSpPr/>
          <p:nvPr/>
        </p:nvSpPr>
        <p:spPr>
          <a:xfrm>
            <a:off x="1020604" y="60511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ea typeface="Sora Medium" pitchFamily="34" charset="-122"/>
                <a:cs typeface="Sora Medium" pitchFamily="34" charset="-120"/>
              </a:rPr>
              <a:t>Kompetence ŠPZ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0604" y="6541532"/>
            <a:ext cx="710279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ea typeface="Noto Sans TC" pitchFamily="34" charset="-122"/>
                <a:cs typeface="Noto Sans TC" pitchFamily="34" charset="-120"/>
              </a:rPr>
              <a:t>Diagnostika, doporučení podpůrných opatření, metodická podpora škol.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198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1370" y="561737"/>
            <a:ext cx="7714059" cy="12768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dirty="0">
                <a:solidFill>
                  <a:srgbClr val="97B8FF"/>
                </a:solidFill>
                <a:ea typeface="Sora Medium" pitchFamily="34" charset="-122"/>
                <a:cs typeface="Sora Medium" pitchFamily="34" charset="-120"/>
              </a:rPr>
              <a:t>Školská poradenská pracoviště (ŠPP)</a:t>
            </a:r>
            <a:endParaRPr lang="en-US" sz="40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370" y="2144911"/>
            <a:ext cx="510659" cy="51065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01370" y="2859762"/>
            <a:ext cx="2367082" cy="638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E0D6DE"/>
                </a:solidFill>
                <a:ea typeface="Sora Medium" pitchFamily="34" charset="-122"/>
                <a:cs typeface="Sora Medium" pitchFamily="34" charset="-120"/>
              </a:rPr>
              <a:t>Výchovný poradce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6201370" y="3620691"/>
            <a:ext cx="2367082" cy="980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0D6DE"/>
                </a:solidFill>
                <a:ea typeface="Noto Sans TC" pitchFamily="34" charset="-122"/>
                <a:cs typeface="Noto Sans TC" pitchFamily="34" charset="-120"/>
              </a:rPr>
              <a:t>Koordinuje kariérové poradenství a péči o žáky se SVP.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4800" y="2144911"/>
            <a:ext cx="510659" cy="51065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874800" y="2859762"/>
            <a:ext cx="2367082" cy="638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E0D6DE"/>
                </a:solidFill>
                <a:ea typeface="Sora Medium" pitchFamily="34" charset="-122"/>
                <a:cs typeface="Sora Medium" pitchFamily="34" charset="-120"/>
              </a:rPr>
              <a:t>Školní metodik prevence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8874800" y="3620691"/>
            <a:ext cx="2367082" cy="653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0D6DE"/>
                </a:solidFill>
                <a:ea typeface="Noto Sans TC" pitchFamily="34" charset="-122"/>
                <a:cs typeface="Noto Sans TC" pitchFamily="34" charset="-120"/>
              </a:rPr>
              <a:t>Zaměřuje se na prevenci rizikového chování.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8229" y="2144911"/>
            <a:ext cx="510659" cy="51065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48229" y="2859762"/>
            <a:ext cx="2367201" cy="319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E0D6DE"/>
                </a:solidFill>
                <a:ea typeface="Sora Medium" pitchFamily="34" charset="-122"/>
                <a:cs typeface="Sora Medium" pitchFamily="34" charset="-120"/>
              </a:rPr>
              <a:t>Školní psycholog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11548229" y="3301484"/>
            <a:ext cx="2367201" cy="653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0D6DE"/>
                </a:solidFill>
                <a:ea typeface="Noto Sans TC" pitchFamily="34" charset="-122"/>
                <a:cs typeface="Noto Sans TC" pitchFamily="34" charset="-120"/>
              </a:rPr>
              <a:t>Poskytuje psychologické poradenství a podporu.</a:t>
            </a:r>
            <a:endParaRPr lang="en-US" sz="16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1370" y="5213985"/>
            <a:ext cx="510659" cy="510659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6201370" y="5928836"/>
            <a:ext cx="2367082" cy="638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E0D6DE"/>
                </a:solidFill>
                <a:ea typeface="Sora Medium" pitchFamily="34" charset="-122"/>
                <a:cs typeface="Sora Medium" pitchFamily="34" charset="-120"/>
              </a:rPr>
              <a:t>Speciální pedagog</a:t>
            </a:r>
            <a:endParaRPr lang="en-US" sz="2000" dirty="0"/>
          </a:p>
        </p:txBody>
      </p:sp>
      <p:sp>
        <p:nvSpPr>
          <p:cNvPr id="15" name="Text 8"/>
          <p:cNvSpPr/>
          <p:nvPr/>
        </p:nvSpPr>
        <p:spPr>
          <a:xfrm>
            <a:off x="8874800" y="6830172"/>
            <a:ext cx="4896956" cy="980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cs-CZ" sz="1600" b="1" dirty="0">
                <a:solidFill>
                  <a:schemeClr val="bg1"/>
                </a:solidFill>
              </a:rPr>
              <a:t>P</a:t>
            </a:r>
            <a:r>
              <a:rPr lang="cs-CZ" sz="1600" b="1" i="0" dirty="0">
                <a:solidFill>
                  <a:schemeClr val="bg1"/>
                </a:solidFill>
                <a:effectLst/>
              </a:rPr>
              <a:t>ravidlo prioritizace</a:t>
            </a:r>
            <a:r>
              <a:rPr lang="cs-CZ" sz="1600" b="0" i="0" dirty="0">
                <a:solidFill>
                  <a:schemeClr val="bg1"/>
                </a:solidFill>
                <a:effectLst/>
              </a:rPr>
              <a:t>: ředitel musí nejprve obsadit pozici školního psychologa a speciálního pedagoga, a až poté může finance využít na sociálního pedagoga.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6" name="Image 4" descr="preencoded.png">
            <a:extLst>
              <a:ext uri="{FF2B5EF4-FFF2-40B4-BE49-F238E27FC236}">
                <a16:creationId xmlns:a16="http://schemas.microsoft.com/office/drawing/2014/main" id="{83AF5D42-F45A-E09B-E792-6558897EFD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4799" y="5213985"/>
            <a:ext cx="510659" cy="510659"/>
          </a:xfrm>
          <a:prstGeom prst="rect">
            <a:avLst/>
          </a:prstGeom>
        </p:spPr>
      </p:pic>
      <p:sp>
        <p:nvSpPr>
          <p:cNvPr id="17" name="Text 7">
            <a:extLst>
              <a:ext uri="{FF2B5EF4-FFF2-40B4-BE49-F238E27FC236}">
                <a16:creationId xmlns:a16="http://schemas.microsoft.com/office/drawing/2014/main" id="{94833A60-06F1-A9EA-F4C3-4C21240C97F6}"/>
              </a:ext>
            </a:extLst>
          </p:cNvPr>
          <p:cNvSpPr/>
          <p:nvPr/>
        </p:nvSpPr>
        <p:spPr>
          <a:xfrm>
            <a:off x="8874799" y="5915917"/>
            <a:ext cx="2367082" cy="638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E0D6DE"/>
                </a:solidFill>
                <a:ea typeface="Sora Medium" pitchFamily="34" charset="-122"/>
                <a:cs typeface="Sora Medium" pitchFamily="34" charset="-120"/>
              </a:rPr>
              <a:t>S</a:t>
            </a:r>
            <a:r>
              <a:rPr lang="cs-CZ" sz="2000" dirty="0" err="1">
                <a:solidFill>
                  <a:srgbClr val="E0D6DE"/>
                </a:solidFill>
                <a:ea typeface="Sora Medium" pitchFamily="34" charset="-122"/>
                <a:cs typeface="Sora Medium" pitchFamily="34" charset="-120"/>
              </a:rPr>
              <a:t>ociální</a:t>
            </a:r>
            <a:r>
              <a:rPr lang="en-US" sz="2000" dirty="0">
                <a:solidFill>
                  <a:srgbClr val="E0D6DE"/>
                </a:solidFill>
                <a:ea typeface="Sora Medium" pitchFamily="34" charset="-122"/>
                <a:cs typeface="Sora Medium" pitchFamily="34" charset="-120"/>
              </a:rPr>
              <a:t> pedagog</a:t>
            </a:r>
            <a:endParaRPr lang="en-US" sz="2000" dirty="0"/>
          </a:p>
        </p:txBody>
      </p:sp>
      <p:sp>
        <p:nvSpPr>
          <p:cNvPr id="18" name="Text 8">
            <a:extLst>
              <a:ext uri="{FF2B5EF4-FFF2-40B4-BE49-F238E27FC236}">
                <a16:creationId xmlns:a16="http://schemas.microsoft.com/office/drawing/2014/main" id="{34DC97DA-7518-8C89-1743-37FB5807E9FC}"/>
              </a:ext>
            </a:extLst>
          </p:cNvPr>
          <p:cNvSpPr/>
          <p:nvPr/>
        </p:nvSpPr>
        <p:spPr>
          <a:xfrm>
            <a:off x="6353770" y="6842165"/>
            <a:ext cx="2367082" cy="980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0D6DE"/>
                </a:solidFill>
                <a:ea typeface="Noto Sans TC" pitchFamily="34" charset="-122"/>
                <a:cs typeface="Noto Sans TC" pitchFamily="34" charset="-120"/>
              </a:rPr>
              <a:t>Zajišťuje speciálně pedagogickou péči a intervence.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162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6526" y="610195"/>
            <a:ext cx="7590949" cy="13866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dirty="0">
                <a:solidFill>
                  <a:srgbClr val="97B8FF"/>
                </a:solidFill>
                <a:ea typeface="Sora Medium" pitchFamily="34" charset="-122"/>
                <a:cs typeface="Sora Medium" pitchFamily="34" charset="-120"/>
              </a:rPr>
              <a:t>Katalog podpůrných opatření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776526" y="2329577"/>
            <a:ext cx="166330" cy="1189911"/>
          </a:xfrm>
          <a:prstGeom prst="roundRect">
            <a:avLst>
              <a:gd name="adj" fmla="val 20011"/>
            </a:avLst>
          </a:prstGeom>
          <a:solidFill>
            <a:srgbClr val="26262B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5" name="Text 2"/>
          <p:cNvSpPr/>
          <p:nvPr/>
        </p:nvSpPr>
        <p:spPr>
          <a:xfrm>
            <a:off x="1275636" y="2329577"/>
            <a:ext cx="277368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0D6DE"/>
                </a:solidFill>
                <a:ea typeface="Sora Medium" pitchFamily="34" charset="-122"/>
                <a:cs typeface="Sora Medium" pitchFamily="34" charset="-120"/>
              </a:rPr>
              <a:t>První stupeň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1275636" y="2809399"/>
            <a:ext cx="7091839" cy="710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0D6DE"/>
                </a:solidFill>
                <a:ea typeface="Noto Sans TC" pitchFamily="34" charset="-122"/>
                <a:cs typeface="Noto Sans TC" pitchFamily="34" charset="-120"/>
              </a:rPr>
              <a:t>Minimální úpravy v organizaci a metodách. Realizuje škola bez doporučení ŠPZ.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1109305" y="3741301"/>
            <a:ext cx="166330" cy="834866"/>
          </a:xfrm>
          <a:prstGeom prst="roundRect">
            <a:avLst>
              <a:gd name="adj" fmla="val 20011"/>
            </a:avLst>
          </a:prstGeom>
          <a:solidFill>
            <a:srgbClr val="26262B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8" name="Text 5"/>
          <p:cNvSpPr/>
          <p:nvPr/>
        </p:nvSpPr>
        <p:spPr>
          <a:xfrm>
            <a:off x="1608415" y="3741301"/>
            <a:ext cx="277368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0D6DE"/>
                </a:solidFill>
                <a:ea typeface="Sora Medium" pitchFamily="34" charset="-122"/>
                <a:cs typeface="Sora Medium" pitchFamily="34" charset="-120"/>
              </a:rPr>
              <a:t>Druhý stupeň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1608415" y="4221123"/>
            <a:ext cx="6759059" cy="3550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0D6DE"/>
                </a:solidFill>
                <a:ea typeface="Noto Sans TC" pitchFamily="34" charset="-122"/>
                <a:cs typeface="Noto Sans TC" pitchFamily="34" charset="-120"/>
              </a:rPr>
              <a:t>Mírné úpravy. Vyžaduje doporučení ŠPZ.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1442204" y="4797981"/>
            <a:ext cx="166330" cy="1189911"/>
          </a:xfrm>
          <a:prstGeom prst="roundRect">
            <a:avLst>
              <a:gd name="adj" fmla="val 20011"/>
            </a:avLst>
          </a:prstGeom>
          <a:solidFill>
            <a:srgbClr val="26262B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11" name="Text 8"/>
          <p:cNvSpPr/>
          <p:nvPr/>
        </p:nvSpPr>
        <p:spPr>
          <a:xfrm>
            <a:off x="1941314" y="4797981"/>
            <a:ext cx="277368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0D6DE"/>
                </a:solidFill>
                <a:ea typeface="Sora Medium" pitchFamily="34" charset="-122"/>
                <a:cs typeface="Sora Medium" pitchFamily="34" charset="-120"/>
              </a:rPr>
              <a:t>Třetí stupeň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1941314" y="5277803"/>
            <a:ext cx="6426160" cy="710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0D6DE"/>
                </a:solidFill>
                <a:ea typeface="Noto Sans TC" pitchFamily="34" charset="-122"/>
                <a:cs typeface="Noto Sans TC" pitchFamily="34" charset="-120"/>
              </a:rPr>
              <a:t>Podstatné úpravy metod a organizace. Častá podpora asistentem pedagoga.</a:t>
            </a:r>
            <a:endParaRPr lang="en-US" sz="1700" dirty="0"/>
          </a:p>
        </p:txBody>
      </p:sp>
      <p:sp>
        <p:nvSpPr>
          <p:cNvPr id="13" name="Shape 10"/>
          <p:cNvSpPr/>
          <p:nvPr/>
        </p:nvSpPr>
        <p:spPr>
          <a:xfrm>
            <a:off x="1774984" y="6209705"/>
            <a:ext cx="166330" cy="1189911"/>
          </a:xfrm>
          <a:prstGeom prst="roundRect">
            <a:avLst>
              <a:gd name="adj" fmla="val 20011"/>
            </a:avLst>
          </a:prstGeom>
          <a:solidFill>
            <a:srgbClr val="26262B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14" name="Text 11"/>
          <p:cNvSpPr/>
          <p:nvPr/>
        </p:nvSpPr>
        <p:spPr>
          <a:xfrm>
            <a:off x="2274094" y="6209705"/>
            <a:ext cx="2853214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0D6DE"/>
                </a:solidFill>
                <a:ea typeface="Sora Medium" pitchFamily="34" charset="-122"/>
                <a:cs typeface="Sora Medium" pitchFamily="34" charset="-120"/>
              </a:rPr>
              <a:t>Čtvrtý a pátý stupeň</a:t>
            </a:r>
            <a:endParaRPr lang="en-US" sz="2150" dirty="0"/>
          </a:p>
        </p:txBody>
      </p:sp>
      <p:sp>
        <p:nvSpPr>
          <p:cNvPr id="15" name="Text 12"/>
          <p:cNvSpPr/>
          <p:nvPr/>
        </p:nvSpPr>
        <p:spPr>
          <a:xfrm>
            <a:off x="2274094" y="6689527"/>
            <a:ext cx="6093381" cy="710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0D6DE"/>
                </a:solidFill>
                <a:ea typeface="Noto Sans TC" pitchFamily="34" charset="-122"/>
                <a:cs typeface="Noto Sans TC" pitchFamily="34" charset="-120"/>
              </a:rPr>
              <a:t>Značné a rozsáhlé úpravy. Pro žáky s těžkým mentálním postižením.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56473"/>
            <a:ext cx="1155561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97B8FF"/>
                </a:solidFill>
                <a:ea typeface="Sora Medium" pitchFamily="34" charset="-122"/>
                <a:cs typeface="Sora Medium" pitchFamily="34" charset="-120"/>
              </a:rPr>
              <a:t>Vzdělávání žáků s mentálním postižením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532227"/>
            <a:ext cx="291393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000" dirty="0">
                <a:solidFill>
                  <a:srgbClr val="97B8FF"/>
                </a:solidFill>
                <a:ea typeface="Sora Medium" pitchFamily="34" charset="-122"/>
                <a:cs typeface="Sora Medium" pitchFamily="34" charset="-120"/>
              </a:rPr>
              <a:t>Možnosti vzdělávání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793790" y="4113371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dirty="0">
                <a:solidFill>
                  <a:srgbClr val="E0D6DE"/>
                </a:solidFill>
                <a:ea typeface="Noto Sans TC" pitchFamily="34" charset="-122"/>
                <a:cs typeface="Noto Sans TC" pitchFamily="34" charset="-120"/>
              </a:rPr>
              <a:t>Integrace v běžných školách nebo speciální vzdělávání dle potřeb žáka.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793790" y="504324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dirty="0">
                <a:solidFill>
                  <a:srgbClr val="E0D6DE"/>
                </a:solidFill>
                <a:ea typeface="Noto Sans TC" pitchFamily="34" charset="-122"/>
                <a:cs typeface="Noto Sans TC" pitchFamily="34" charset="-120"/>
              </a:rPr>
              <a:t>Respektování individuálních schopností a potenciálu.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5332928" y="3532227"/>
            <a:ext cx="396728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000" dirty="0">
                <a:solidFill>
                  <a:srgbClr val="97B8FF"/>
                </a:solidFill>
                <a:ea typeface="Sora Medium" pitchFamily="34" charset="-122"/>
                <a:cs typeface="Sora Medium" pitchFamily="34" charset="-120"/>
              </a:rPr>
              <a:t>Individuální vzdělávací plán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5332928" y="4113371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dirty="0">
                <a:solidFill>
                  <a:srgbClr val="E0D6DE"/>
                </a:solidFill>
                <a:ea typeface="Noto Sans TC" pitchFamily="34" charset="-122"/>
                <a:cs typeface="Noto Sans TC" pitchFamily="34" charset="-120"/>
              </a:rPr>
              <a:t>Stanovuje specifické cíle, metody a hodnocení.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5332928" y="504324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dirty="0">
                <a:solidFill>
                  <a:srgbClr val="E0D6DE"/>
                </a:solidFill>
                <a:ea typeface="Noto Sans TC" pitchFamily="34" charset="-122"/>
                <a:cs typeface="Noto Sans TC" pitchFamily="34" charset="-120"/>
              </a:rPr>
              <a:t>Zpracovává se na základě doporučení ŠPZ.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9872067" y="35322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000" dirty="0">
                <a:solidFill>
                  <a:srgbClr val="97B8FF"/>
                </a:solidFill>
                <a:ea typeface="Sora Medium" pitchFamily="34" charset="-122"/>
                <a:cs typeface="Sora Medium" pitchFamily="34" charset="-120"/>
              </a:rPr>
              <a:t>Asistent pedagoga</a:t>
            </a:r>
            <a:endParaRPr lang="en-US" sz="2000" dirty="0"/>
          </a:p>
        </p:txBody>
      </p:sp>
      <p:sp>
        <p:nvSpPr>
          <p:cNvPr id="10" name="Text 8"/>
          <p:cNvSpPr/>
          <p:nvPr/>
        </p:nvSpPr>
        <p:spPr>
          <a:xfrm>
            <a:off x="9872067" y="4113371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dirty="0">
                <a:solidFill>
                  <a:srgbClr val="E0D6DE"/>
                </a:solidFill>
                <a:ea typeface="Noto Sans TC" pitchFamily="34" charset="-122"/>
                <a:cs typeface="Noto Sans TC" pitchFamily="34" charset="-120"/>
              </a:rPr>
              <a:t>Poskytuje podporu při vzdělávání a začleňování.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9872067" y="504324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dirty="0">
                <a:solidFill>
                  <a:srgbClr val="E0D6DE"/>
                </a:solidFill>
                <a:ea typeface="Noto Sans TC" pitchFamily="34" charset="-122"/>
                <a:cs typeface="Noto Sans TC" pitchFamily="34" charset="-120"/>
              </a:rPr>
              <a:t>Úzce spolupracuje s učitelem i rodinou.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4858" y="600908"/>
            <a:ext cx="7945398" cy="682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350"/>
              </a:lnSpc>
              <a:buNone/>
            </a:pPr>
            <a:r>
              <a:rPr lang="en-US" sz="430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Sociální pedagog ve školství</a:t>
            </a:r>
            <a:endParaRPr lang="en-US" sz="43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774" y="3855601"/>
            <a:ext cx="7572851" cy="757285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07111" y="6324719"/>
            <a:ext cx="368737" cy="460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600"/>
              </a:lnSpc>
              <a:buNone/>
            </a:pPr>
            <a:r>
              <a:rPr lang="en-US" sz="29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1</a:t>
            </a:r>
            <a:endParaRPr lang="en-US" sz="29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8774" y="3855601"/>
            <a:ext cx="7572851" cy="757285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043970" y="4787860"/>
            <a:ext cx="368737" cy="460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600"/>
              </a:lnSpc>
              <a:buNone/>
            </a:pPr>
            <a:r>
              <a:rPr lang="en-US" sz="29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2</a:t>
            </a:r>
            <a:endParaRPr lang="en-US" sz="29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8774" y="3855601"/>
            <a:ext cx="7572851" cy="757285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217456" y="4787860"/>
            <a:ext cx="368737" cy="460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600"/>
              </a:lnSpc>
              <a:buNone/>
            </a:pPr>
            <a:r>
              <a:rPr lang="en-US" sz="29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3</a:t>
            </a:r>
            <a:endParaRPr lang="en-US" sz="290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8774" y="3855601"/>
            <a:ext cx="7572851" cy="757285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9754314" y="6324719"/>
            <a:ext cx="368737" cy="460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600"/>
              </a:lnSpc>
              <a:buNone/>
            </a:pPr>
            <a:r>
              <a:rPr lang="en-US" sz="29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4</a:t>
            </a:r>
            <a:endParaRPr lang="en-US" sz="2900" dirty="0"/>
          </a:p>
        </p:txBody>
      </p:sp>
      <p:sp>
        <p:nvSpPr>
          <p:cNvPr id="11" name="Text 5"/>
          <p:cNvSpPr/>
          <p:nvPr/>
        </p:nvSpPr>
        <p:spPr>
          <a:xfrm>
            <a:off x="913686" y="3299936"/>
            <a:ext cx="2731532" cy="341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5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Role a pozice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764858" y="3772376"/>
            <a:ext cx="3029307" cy="10487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Propojuje školu, rodinu a komunitu. Pomáhá řešit sociální bariéry ve vzdělávání.</a:t>
            </a:r>
            <a:endParaRPr lang="en-US" sz="1700" dirty="0"/>
          </a:p>
        </p:txBody>
      </p:sp>
      <p:sp>
        <p:nvSpPr>
          <p:cNvPr id="13" name="Text 7"/>
          <p:cNvSpPr/>
          <p:nvPr/>
        </p:nvSpPr>
        <p:spPr>
          <a:xfrm>
            <a:off x="4270772" y="1720810"/>
            <a:ext cx="2731532" cy="341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5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Kompetence</a:t>
            </a:r>
            <a:endParaRPr lang="en-US" sz="2150" dirty="0"/>
          </a:p>
        </p:txBody>
      </p:sp>
      <p:sp>
        <p:nvSpPr>
          <p:cNvPr id="14" name="Text 8"/>
          <p:cNvSpPr/>
          <p:nvPr/>
        </p:nvSpPr>
        <p:spPr>
          <a:xfrm>
            <a:off x="4121944" y="2193250"/>
            <a:ext cx="3029307" cy="13982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Prevence a řešení sociálně-patologických jevů. Podpora žáků ze znevýhodněného prostředí.</a:t>
            </a:r>
            <a:endParaRPr lang="en-US" sz="1700" dirty="0"/>
          </a:p>
        </p:txBody>
      </p:sp>
      <p:sp>
        <p:nvSpPr>
          <p:cNvPr id="15" name="Text 9"/>
          <p:cNvSpPr/>
          <p:nvPr/>
        </p:nvSpPr>
        <p:spPr>
          <a:xfrm>
            <a:off x="7627858" y="1720810"/>
            <a:ext cx="2731532" cy="341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5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Spolupráce</a:t>
            </a:r>
            <a:endParaRPr lang="en-US" sz="2150" dirty="0"/>
          </a:p>
        </p:txBody>
      </p:sp>
      <p:sp>
        <p:nvSpPr>
          <p:cNvPr id="16" name="Text 10"/>
          <p:cNvSpPr/>
          <p:nvPr/>
        </p:nvSpPr>
        <p:spPr>
          <a:xfrm>
            <a:off x="7479030" y="2193250"/>
            <a:ext cx="3029307" cy="13982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Koordinuje činnost s dalšími odborníky. Zprostředkovává kontakt s vnějšími institucemi.</a:t>
            </a:r>
            <a:endParaRPr lang="en-US" sz="1700" dirty="0"/>
          </a:p>
        </p:txBody>
      </p:sp>
      <p:sp>
        <p:nvSpPr>
          <p:cNvPr id="17" name="Text 11"/>
          <p:cNvSpPr/>
          <p:nvPr/>
        </p:nvSpPr>
        <p:spPr>
          <a:xfrm>
            <a:off x="10985063" y="3299936"/>
            <a:ext cx="2731532" cy="341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5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Význam</a:t>
            </a:r>
            <a:endParaRPr lang="en-US" sz="2150" dirty="0"/>
          </a:p>
        </p:txBody>
      </p:sp>
      <p:sp>
        <p:nvSpPr>
          <p:cNvPr id="18" name="Text 12"/>
          <p:cNvSpPr/>
          <p:nvPr/>
        </p:nvSpPr>
        <p:spPr>
          <a:xfrm>
            <a:off x="10836116" y="3772376"/>
            <a:ext cx="3029426" cy="10487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Přispívá k sociální inkluzi a eliminaci překážek ve vzdělávání.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34628"/>
            <a:ext cx="657522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Aktuální trendy a výzvy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30" y="1997035"/>
            <a:ext cx="1614011" cy="130694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894892" y="2613065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1</a:t>
            </a:r>
            <a:endParaRPr lang="en-US" sz="2500" dirty="0"/>
          </a:p>
        </p:txBody>
      </p:sp>
      <p:sp>
        <p:nvSpPr>
          <p:cNvPr id="5" name="Text 2"/>
          <p:cNvSpPr/>
          <p:nvPr/>
        </p:nvSpPr>
        <p:spPr>
          <a:xfrm>
            <a:off x="5088255" y="2223849"/>
            <a:ext cx="294655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Inkluzivní vzdělávání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088255" y="2714268"/>
            <a:ext cx="335232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Společné vzdělávání všech žáků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918115" y="3317081"/>
            <a:ext cx="8861822" cy="15240"/>
          </a:xfrm>
          <a:prstGeom prst="roundRect">
            <a:avLst>
              <a:gd name="adj" fmla="val 223256"/>
            </a:avLst>
          </a:prstGeom>
          <a:solidFill>
            <a:srgbClr val="3F3F44"/>
          </a:solidFill>
          <a:ln/>
        </p:spPr>
        <p:txBody>
          <a:bodyPr/>
          <a:lstStyle/>
          <a:p>
            <a:endParaRPr lang="cs-CZ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424" y="3360658"/>
            <a:ext cx="3228022" cy="130694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894892" y="3814762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2</a:t>
            </a:r>
            <a:endParaRPr lang="en-US" sz="2500" dirty="0"/>
          </a:p>
        </p:txBody>
      </p:sp>
      <p:sp>
        <p:nvSpPr>
          <p:cNvPr id="10" name="Text 6"/>
          <p:cNvSpPr/>
          <p:nvPr/>
        </p:nvSpPr>
        <p:spPr>
          <a:xfrm>
            <a:off x="5895261" y="3587472"/>
            <a:ext cx="328398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Digitalizace vzdělávání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895261" y="4077891"/>
            <a:ext cx="338482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Speciální aplikace a technologie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725120" y="4680704"/>
            <a:ext cx="8054816" cy="15240"/>
          </a:xfrm>
          <a:prstGeom prst="roundRect">
            <a:avLst>
              <a:gd name="adj" fmla="val 223256"/>
            </a:avLst>
          </a:prstGeom>
          <a:solidFill>
            <a:srgbClr val="3F3F44"/>
          </a:solidFill>
          <a:ln/>
        </p:spPr>
        <p:txBody>
          <a:bodyPr/>
          <a:lstStyle/>
          <a:p>
            <a:endParaRPr lang="cs-CZ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3418" y="4724281"/>
            <a:ext cx="4842034" cy="1306949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894892" y="5178385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3</a:t>
            </a:r>
            <a:endParaRPr lang="en-US" sz="2500" dirty="0"/>
          </a:p>
        </p:txBody>
      </p:sp>
      <p:sp>
        <p:nvSpPr>
          <p:cNvPr id="15" name="Text 10"/>
          <p:cNvSpPr/>
          <p:nvPr/>
        </p:nvSpPr>
        <p:spPr>
          <a:xfrm>
            <a:off x="6702266" y="4951095"/>
            <a:ext cx="322766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Celoživotní vzdělávání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6702266" y="5441513"/>
            <a:ext cx="322766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Příprava na praktický život</a:t>
            </a:r>
            <a:endParaRPr lang="en-US" sz="1750" dirty="0"/>
          </a:p>
        </p:txBody>
      </p:sp>
      <p:sp>
        <p:nvSpPr>
          <p:cNvPr id="17" name="Shape 12"/>
          <p:cNvSpPr/>
          <p:nvPr/>
        </p:nvSpPr>
        <p:spPr>
          <a:xfrm>
            <a:off x="6532126" y="6044327"/>
            <a:ext cx="7247811" cy="15240"/>
          </a:xfrm>
          <a:prstGeom prst="roundRect">
            <a:avLst>
              <a:gd name="adj" fmla="val 223256"/>
            </a:avLst>
          </a:prstGeom>
          <a:solidFill>
            <a:srgbClr val="3F3F44"/>
          </a:solidFill>
          <a:ln/>
        </p:spPr>
        <p:txBody>
          <a:bodyPr/>
          <a:lstStyle/>
          <a:p>
            <a:endParaRPr lang="cs-CZ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294" y="6087904"/>
            <a:ext cx="6456164" cy="1306949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894773" y="6542008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4</a:t>
            </a:r>
            <a:endParaRPr lang="en-US" sz="2500" dirty="0"/>
          </a:p>
        </p:txBody>
      </p:sp>
      <p:sp>
        <p:nvSpPr>
          <p:cNvPr id="20" name="Text 14"/>
          <p:cNvSpPr/>
          <p:nvPr/>
        </p:nvSpPr>
        <p:spPr>
          <a:xfrm>
            <a:off x="7509272" y="6314718"/>
            <a:ext cx="359747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Koordinace a spolupráce</a:t>
            </a:r>
            <a:endParaRPr lang="en-US" sz="2200" dirty="0"/>
          </a:p>
        </p:txBody>
      </p:sp>
      <p:sp>
        <p:nvSpPr>
          <p:cNvPr id="21" name="Text 15"/>
          <p:cNvSpPr/>
          <p:nvPr/>
        </p:nvSpPr>
        <p:spPr>
          <a:xfrm>
            <a:off x="7509272" y="6805136"/>
            <a:ext cx="36531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Propojení školy, rodiny a komunity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454</Words>
  <Application>Microsoft Office PowerPoint</Application>
  <PresentationFormat>Vlastní</PresentationFormat>
  <Paragraphs>85</Paragraphs>
  <Slides>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Open Sans Bold</vt:lpstr>
      <vt:lpstr>Noto Sans TC</vt:lpstr>
      <vt:lpstr>Noto Sans TC Bold</vt:lpstr>
      <vt:lpstr>ADLaM Display</vt:lpstr>
      <vt:lpstr>Sora Medium</vt:lpstr>
      <vt:lpstr>Arial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Pavlína Davidová</cp:lastModifiedBy>
  <cp:revision>4</cp:revision>
  <dcterms:created xsi:type="dcterms:W3CDTF">2025-03-08T11:05:10Z</dcterms:created>
  <dcterms:modified xsi:type="dcterms:W3CDTF">2026-03-22T18:05:49Z</dcterms:modified>
</cp:coreProperties>
</file>