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entury" panose="02040604050505020304" pitchFamily="18" charset="0"/>
      <p:regular r:id="rId2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08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3839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Downův syndrom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25612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Komplexní pohled na nejčastější chromozomální aberaci, její charakteristiku, diagnostiku a možnosti podpory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9034"/>
            <a:ext cx="725947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Zdravotní obtíže – další systémy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81594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68204" y="285315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438632" y="28841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Pokožka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438632" y="3313390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Mnoho dětí má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suchou pokožku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, která praská, olupuje se nebo svědí. Je důležitá pravidelná péče a zvlhčování.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39144" y="281594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13558" y="285315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083987" y="28841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Zuby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083987" y="3313390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Dětem se zuby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prořezávají později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a mléčné zuby vypadávají později. Děti jsou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náchylnější k onemocnění dásní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, proto je důležité věnovat patřičnou pozornost péči o chrup.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466284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68204" y="470005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438632" y="47310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Pokožka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438632" y="5160288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Asi jedna třetina dětí se rodí se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srdeční vadou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, která může mít mnoho různých podob. Nejčastější jsou defekty přepážek a problémy s chlopněmi.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439144" y="466284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513558" y="470005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083987" y="47310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Štítná žláza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083987" y="5160288"/>
            <a:ext cx="575262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U jedinců jsou častější obě formy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hypotyreózy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(vrozená i získaná). Nedostatek hormonu tyroxinu může ovlivnit růst a vývoj. Léčba spočívá v celoživotním podávání chybějícího hormonu.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8643"/>
            <a:ext cx="795313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Srdeční vady u Downova syndromu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54555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Asi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jedna třetina dětí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s Downovým syndromem se rodí se srdeční vadou. Tyto vady mohou mít mnoho různých podob a vyžadují odbornou kardiologickou péči.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40387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3478232"/>
            <a:ext cx="297656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38632" y="3472101"/>
            <a:ext cx="39066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Defekt předsíňkomorové přepážky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438632" y="3901321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Postihuje 1 ze 6 dětí. V přepážce mezi předsíněmi a komorami je otvor, chlopně bývají deformované. Dítě může být dušné a snadno unavitelné.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39144" y="340387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3558" y="3478232"/>
            <a:ext cx="297656" cy="29765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083987" y="3472101"/>
            <a:ext cx="35792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Defekt mezikomorové přepážky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083987" y="3901321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Vyskytuje se u jednoho z deseti dětí. Mezi komorami je otevřená překážka, část krve se dostává z levé komory do pravé. Následuje dušnost a špatný přírůstek váhy.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93790" y="52507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8204" y="5325130"/>
            <a:ext cx="297656" cy="29765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438632" y="5318998"/>
            <a:ext cx="28152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Otevřená Botallova dučej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438632" y="5748218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Výskyt u jednoho z 50 dětí. Tepna, která měla být zavřená po narození, zůstává otevřená a část krve proniká zpět do plic.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439144" y="52507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3558" y="5325130"/>
            <a:ext cx="297656" cy="29765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083987" y="53189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Fallotova tetralogie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8083987" y="5748218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Trpí jí jedno ze 100 dětí. Jde o čtyři současně se vyskytující abnormality. Dítě může mít namodralou barvu. Vyžaduje složitou srdeční operaci.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898452"/>
            <a:ext cx="1161931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2852" y="1957983"/>
            <a:ext cx="92380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KAPITOLA 4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350889"/>
            <a:ext cx="58340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Genetické příčiny a formy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26862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Výskyt tohoto postižení je v každé populaci přibližně stejný. Uvádí se průměrný výskyt u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jednoho ze 700 narozených dětí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všech etnických skupin.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93790" y="412694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68204" y="416415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38632" y="41951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Rizikové faktory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438632" y="4624388"/>
            <a:ext cx="5752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Matky nad 35 let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438632" y="5011341"/>
            <a:ext cx="5752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Příliš mladé matky (15-19 let)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438632" y="5398294"/>
            <a:ext cx="5752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Otcové nad 50 let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438632" y="5785247"/>
            <a:ext cx="5752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Radiace a fyzikální vlivy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439144" y="412694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513558" y="416415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083987" y="41951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Genetická podstata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8083987" y="4624388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Downův syndrom je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vrozená chromozomální vada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a patří mezi tzv. genomové choroby. Označuje se jako </a:t>
            </a:r>
            <a:r>
              <a:rPr lang="en-US" sz="1550" dirty="0">
                <a:solidFill>
                  <a:srgbClr val="6F655D"/>
                </a:solidFill>
                <a:highlight>
                  <a:srgbClr val="FCE8DD"/>
                </a:highlight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trisomie 21. chromozomu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083987" y="5696069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Přítomnost nadbytečného chromozomu negativně ovlivňuje životnost plodu – cca 80 % těhotenství končí potratem.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1392"/>
            <a:ext cx="6487478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Tři formy Downova syndromu</a:t>
            </a:r>
            <a:endParaRPr lang="en-US" sz="3700" dirty="0">
              <a:latin typeface="Century" panose="020406040505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608653"/>
            <a:ext cx="754142" cy="1769031"/>
          </a:xfrm>
          <a:prstGeom prst="roundRect">
            <a:avLst>
              <a:gd name="adj" fmla="val 360029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29414" y="2316361"/>
            <a:ext cx="28277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200" dirty="0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727002" y="1797129"/>
            <a:ext cx="3203853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Nondisjunkce (volná trisomie)</a:t>
            </a:r>
            <a:endParaRPr lang="en-US" sz="1850" dirty="0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727002" y="2199203"/>
            <a:ext cx="12109609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95 % případů</a:t>
            </a: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Každá buňka místo 46 chromozomů má 47 chromozomů. Jeden z rodičů předá dítěti ze spermie nebo vajíčka místo obvyklého jednoho 21. chromozomu chromozomy dva.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727002" y="2895005"/>
            <a:ext cx="12109609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Věk matky je pro nondisjunkci zásadním faktorem. Asi ve 20 % případů pochází nadbytečný chromozom ze spermie.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93790" y="3556754"/>
            <a:ext cx="754142" cy="2063234"/>
          </a:xfrm>
          <a:prstGeom prst="roundRect">
            <a:avLst>
              <a:gd name="adj" fmla="val 360029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651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29414" y="4411623"/>
            <a:ext cx="28277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200" dirty="0">
              <a:latin typeface="Century" panose="020406040505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727002" y="3745230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Translokace</a:t>
            </a:r>
            <a:endParaRPr lang="en-US" sz="1850" dirty="0">
              <a:latin typeface="Century" panose="020406040505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727002" y="4147304"/>
            <a:ext cx="12109609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4 % případů</a:t>
            </a: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Přičinou není celý nadbytečný chromozom, ale nadbytečná část 21. chromozomu. U jedné třetiny těchto dětí je zjištěno, že nositelem je jeden z rodičů.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727002" y="4843105"/>
            <a:ext cx="12109609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U translokace nehraje žádnou roli věk rodičů. Nositel translokace je bez Downova syndromu, ale má vyšší pravděpodobnost narození dítěte se syndromem.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93790" y="5799058"/>
            <a:ext cx="754142" cy="1769031"/>
          </a:xfrm>
          <a:prstGeom prst="roundRect">
            <a:avLst>
              <a:gd name="adj" fmla="val 360029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651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29414" y="6506766"/>
            <a:ext cx="28277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200" dirty="0">
              <a:latin typeface="Century" panose="020406040505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727002" y="5987534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Mozaika</a:t>
            </a:r>
            <a:endParaRPr lang="en-US" sz="1850" dirty="0">
              <a:latin typeface="Century" panose="020406040505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727002" y="6389608"/>
            <a:ext cx="12109609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1 % případů</a:t>
            </a: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Některé buňky mají 46 chromozomů, jiné 47. Jedinec má nadbytečný 21. chromozom pouze v některých tělových buňkách.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727002" y="6791206"/>
            <a:ext cx="12109609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Jedinci s touto formou nemívají tolik nápadných fyzických příznaků, jejich projevy a vývoj se blíží obecnému průměru. Normální úroveň intelektových schopností mají velmi zřídka.</a:t>
            </a:r>
            <a:endParaRPr lang="en-US" sz="14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16888"/>
            <a:ext cx="1163836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2852" y="876419"/>
            <a:ext cx="92571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KAPITOLA 5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269325"/>
            <a:ext cx="1005328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Prenatální diagnostika – neinvazivní metody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18705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Těhotné ženy podstupují v průběhu těhotenství četná vyšetření, která mohou odhalit vrozené vady plodu. Vyšetření se dělí na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neinvazivní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(nezasahující do těla matky) a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invazivní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(zasahující do těla matky).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93790" y="304538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68204" y="308258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38632" y="31136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Triple test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438632" y="3542824"/>
            <a:ext cx="353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Provádí se mezi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14.-16. týdnem těhotenství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 Kvantitativní biochemické vyšetření z krve matky měří tři látky: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438632" y="4614505"/>
            <a:ext cx="353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Sníženou hladinu alfafetoproteinu (AFP)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438632" y="5318998"/>
            <a:ext cx="353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Sníženou hladinu volného estriolu (E3)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438632" y="6023491"/>
            <a:ext cx="353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Zvýšenou hladinu lidského choriového gonadotropinu (hCG)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438632" y="6777633"/>
            <a:ext cx="353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Pravděpodobnost odhalení vrozené vývojové vady: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54-65 %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5223986" y="304538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298400" y="308258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868829" y="3113603"/>
            <a:ext cx="25666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Ultrazvukové vyšetření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5868829" y="3542824"/>
            <a:ext cx="353746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11.-13. týden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vyšetření širokého projasnění v podkožní oblasti šíje plodu. Přítomnost většího množství tekutiny často spojeno s chromozomálními aberacemi.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5868829" y="5249585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18.-22. týden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– podrobné vyšetření může odhalit zkrácení stehenní kosti, rozšíření močových cest, vrozené srdeční vady atd.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9654302" y="304538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728716" y="308258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0299144" y="3113603"/>
            <a:ext cx="28338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Vyšetření nosních kůstek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0299144" y="3542824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Provádí se v 1. trimestru. Pokud kůstky chybí, je možnou příčinou chromozomální vada. Toto vyšetření se moc nevyužívá.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89002"/>
            <a:ext cx="8550235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Prenatální diagnostika – invazivní metody</a:t>
            </a:r>
            <a:endParaRPr lang="en-US" sz="3500" dirty="0">
              <a:latin typeface="Century" panose="020406040505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837265"/>
            <a:ext cx="13042821" cy="22860"/>
          </a:xfrm>
          <a:prstGeom prst="roundRect">
            <a:avLst>
              <a:gd name="adj" fmla="val 328186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992642" y="3301544"/>
            <a:ext cx="22860" cy="535781"/>
          </a:xfrm>
          <a:prstGeom prst="roundRect">
            <a:avLst>
              <a:gd name="adj" fmla="val 328186"/>
            </a:avLst>
          </a:prstGeom>
          <a:solidFill>
            <a:srgbClr val="C7A8A8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803213" y="3636347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870127" y="3669744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100" dirty="0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477929" y="1468636"/>
            <a:ext cx="305264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Biopsie choriových klků (CVS)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72383" y="1844040"/>
            <a:ext cx="6063734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0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6.-11. týden těhotenství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72383" y="2211943"/>
            <a:ext cx="6063734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Odběr vzorku z budoucí placenty plodu. Kratší doba čekání na výsledky oproti amniocentéze.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72383" y="2851309"/>
            <a:ext cx="6063734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Nevýhoda: Zvýšené riziko potratu, nejistá interpretace výsledků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303532" y="3837206"/>
            <a:ext cx="22860" cy="535781"/>
          </a:xfrm>
          <a:prstGeom prst="roundRect">
            <a:avLst>
              <a:gd name="adj" fmla="val 328186"/>
            </a:avLst>
          </a:prstGeom>
          <a:solidFill>
            <a:srgbClr val="B2AAD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114103" y="3636347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651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181017" y="3669744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100" dirty="0">
              <a:latin typeface="Century" panose="020406040505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198751" y="4551759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Amniocentéza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283273" y="4927163"/>
            <a:ext cx="6063734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0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16.-18. týden těhotenství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283273" y="5295067"/>
            <a:ext cx="6063734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Odběr vzorku plodové vody obsahující plodové buňky. </a:t>
            </a:r>
            <a:r>
              <a:rPr lang="en-US" sz="140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Spolehlivost až 99,5 %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283273" y="5934432"/>
            <a:ext cx="6063734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Nevýhoda: Dlouhé trvání (nepříjemné období nejistoty), riziko spontánního potratu 0,5-1 %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10614541" y="3301544"/>
            <a:ext cx="22860" cy="535781"/>
          </a:xfrm>
          <a:prstGeom prst="roundRect">
            <a:avLst>
              <a:gd name="adj" fmla="val 328186"/>
            </a:avLst>
          </a:prstGeom>
          <a:solidFill>
            <a:srgbClr val="9AC0CA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10425113" y="3636347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651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0492026" y="3669744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100" dirty="0">
              <a:latin typeface="Century" panose="020406040505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9509641" y="1468636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Kordocentéza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594163" y="1844040"/>
            <a:ext cx="6063853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0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Po 20. týdnu gravidity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594163" y="2211943"/>
            <a:ext cx="6063853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Odběr krve plodu z pupečníkové cévy pod kontrolou ultrazvuku. Indikováno pro objasnění nejasného nálezu.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594163" y="2851309"/>
            <a:ext cx="6063853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Nevýhoda: Dvojnásobně zvýšené riziko potratu oproti amniocentéze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793790" y="6658213"/>
            <a:ext cx="13042821" cy="982266"/>
          </a:xfrm>
          <a:prstGeom prst="roundRect">
            <a:avLst>
              <a:gd name="adj" fmla="val 7638"/>
            </a:avLst>
          </a:prstGeom>
          <a:solidFill>
            <a:srgbClr val="E6CCC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2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83" y="6923246"/>
            <a:ext cx="223242" cy="178594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1374219" y="6863596"/>
            <a:ext cx="12283797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Důležité:</a:t>
            </a:r>
            <a:r>
              <a:rPr lang="en-US" sz="140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V případě pozitivního nálezu lze zamezit dalšímu vývoji plodu. U dvojčat jednovaječných, kdy jedno má Downův syndrom, bude mít i druhé tento syndrom. U dvojvaječných dvojčat se syndrom nemusí vyskytnout u obou.</a:t>
            </a:r>
            <a:endParaRPr lang="en-US" sz="140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1957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774990"/>
            <a:ext cx="986790" cy="300990"/>
          </a:xfrm>
          <a:prstGeom prst="roundRect">
            <a:avLst>
              <a:gd name="adj" fmla="val 18833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94993" y="2825591"/>
            <a:ext cx="784384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KAPITOLA 6</a:t>
            </a:r>
            <a:endParaRPr lang="en-US" sz="1050" dirty="0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133249"/>
            <a:ext cx="9332595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Vývoj dítěte – novorozenecké a kojenecké období</a:t>
            </a:r>
            <a:endParaRPr lang="en-US" sz="330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018717"/>
            <a:ext cx="254555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Novorozenec (první měsíc)</a:t>
            </a:r>
            <a:endParaRPr lang="en-US" sz="1650" dirty="0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4425553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Nižší svalový tonus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4725353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Špatná kontrola rukou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93790" y="5025152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Může být spavé nebo naopak velmi čilé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5324951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Křik bývá obvykle jemný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93790" y="5624751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Méně účinné sání, delší krmení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93790" y="5924550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Velmi dobře reaguje na zvuky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28560" y="4018717"/>
            <a:ext cx="234410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Období do jednoho roku</a:t>
            </a:r>
            <a:endParaRPr lang="en-US" sz="165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528560" y="4425553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Obrovský vývojový skok ve všech oblastech. Na konci prvního roku: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528560" y="4804172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Samo a bez opory sedí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528560" y="5103971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Aktivně se snaží lézt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528560" y="5403771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Natahuje se po předmětech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528560" y="5703570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Přenáší předmět z ruky do ruky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528560" y="6003369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Zeširoka se usměje při pohledu na dospělého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528560" y="6303169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Intenzivní žvatlání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7528560" y="6602968"/>
            <a:ext cx="63156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Dokáže pít z šálku</a:t>
            </a:r>
            <a:endParaRPr lang="en-US" sz="1300" dirty="0">
              <a:latin typeface="Century" panose="020406040505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793790" y="7063978"/>
            <a:ext cx="13042821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Včasně zahájená odborná péče</a:t>
            </a:r>
            <a:r>
              <a:rPr lang="en-US" sz="13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je nesmírně důležitá. V ČR vykonává záslužnou práci Speciálně pedagogické centrum při Mateřské škole speciální v Praze 8, které má ve své péči děti již od věku šesti týdnů.</a:t>
            </a:r>
            <a:endParaRPr lang="en-US" sz="130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098" y="540544"/>
            <a:ext cx="7426047" cy="551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Vývoj dítěte – batole a předškolní věk</a:t>
            </a:r>
            <a:endParaRPr lang="en-US" sz="3450" dirty="0">
              <a:latin typeface="Century" panose="020406040505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98" y="1410414"/>
            <a:ext cx="883206" cy="29772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27252" y="1586984"/>
            <a:ext cx="2208252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Batole (2-3 roky)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827252" y="1958340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Vývoj pohybových schopností, ale zpomalení v ostatních oblastech. Většina dětí nechodí bez pomoci až do začátku třetího roku.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827252" y="2322195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Zvládá chůzi s oporou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827252" y="2646283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Sbírá drobné předměty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827252" y="2970371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Rozezná známé lidi od cizích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827252" y="3294459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Samo se napije z částečně plného šálku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827252" y="3618548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První slovo kolem druhého roku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827252" y="3942636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Období negativismu, záchvaty vzteku</a:t>
            </a:r>
            <a:endParaRPr lang="en-US" sz="1350" dirty="0">
              <a:latin typeface="Century" panose="02040604050505020304" pitchFamily="18" charset="0"/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98" y="4387691"/>
            <a:ext cx="883206" cy="330136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827252" y="4564261"/>
            <a:ext cx="2278380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Předškolní věk (3-5 let)</a:t>
            </a:r>
            <a:endParaRPr lang="en-US" sz="1700" dirty="0">
              <a:latin typeface="Century" panose="020406040505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1827252" y="4935617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Dítě začíná vyhledávat společnost jiných dětí. Oblast hrubé motoriky již vyzrálejší.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1827252" y="5299472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Samostatně chodí po schodech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1827252" y="5623560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 pěti letech koordinuje pohyb při běhu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1827252" y="5947648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Naučí se jezdit na tříkolce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1827252" y="6271736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Značný pokrok v chození na toaletu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1827252" y="6595824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Delší a obsahlejší věty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1827252" y="6919913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Poslouchá složitější říkanky a pohádky</a:t>
            </a:r>
            <a:endParaRPr lang="en-US" sz="1350" dirty="0">
              <a:latin typeface="Century" panose="020406040505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1827252" y="7244001"/>
            <a:ext cx="12018050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Klade otázky typu "co" a "kde"</a:t>
            </a:r>
            <a:endParaRPr lang="en-US" sz="13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3844290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Vývoj dítěte – školní věk a dospívání</a:t>
            </a:r>
            <a:endParaRPr lang="en-US" sz="16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96835" y="791408"/>
            <a:ext cx="1178362" cy="147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4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Školní věk (6-12 let)</a:t>
            </a:r>
            <a:endParaRPr lang="en-US" sz="1400" dirty="0">
              <a:latin typeface="Century" panose="020406040505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1039416"/>
            <a:ext cx="6463070" cy="646307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430215" y="3343446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Dítě si uvědomuje své schopnosti, roste sebejistota a schopnost navazovat nové sociální vztahy.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430215" y="3784990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Zvyšuje se svalový tonus a koordinace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437834" y="4117472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Od 10 let umí napsat některá písmena a číslice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37834" y="4449954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Samostatnější při oblékání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430215" y="4773141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Dokáže se samo vykoupat, vyčistit si zuby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437834" y="5058772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Slovní zásoba kolem 2000 slov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437834" y="5384343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Může být stydlivé a málomluvné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437834" y="5709914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Myslení je konkrétní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437834" y="791408"/>
            <a:ext cx="1178362" cy="147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4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Dospívání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437834" y="1028223"/>
            <a:ext cx="6803350" cy="34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Hormonální změny a s tím související fyzické a emocionální projevy ve stejném </a:t>
            </a:r>
            <a:endParaRPr lang="cs-CZ" sz="1400" dirty="0">
              <a:solidFill>
                <a:srgbClr val="6F655D"/>
              </a:solidFill>
              <a:latin typeface="Century" panose="02040604050505020304" pitchFamily="18" charset="0"/>
              <a:ea typeface="Public Sans" pitchFamily="34" charset="-122"/>
              <a:cs typeface="Public Sans" pitchFamily="34" charset="-120"/>
            </a:endParaRPr>
          </a:p>
          <a:p>
            <a:pPr marL="0" indent="0" algn="l">
              <a:lnSpc>
                <a:spcPts val="11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věku jako u ostatní populace.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437834" y="1391348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20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Pubertální změny: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430215" y="1629821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Sklony k únavě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437834" y="1881959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Náhlé návaly vzteku a vzdoru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437834" y="2118858"/>
            <a:ext cx="6803350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r>
              <a:rPr lang="en-US" sz="12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Potřeba trpělivosti a jasných hranic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7343656" y="2484237"/>
            <a:ext cx="6803350" cy="800152"/>
          </a:xfrm>
          <a:prstGeom prst="roundRect">
            <a:avLst>
              <a:gd name="adj" fmla="val 10214"/>
            </a:avLst>
          </a:prstGeom>
          <a:solidFill>
            <a:srgbClr val="E6CCCC"/>
          </a:solidFill>
          <a:ln/>
        </p:spPr>
        <p:txBody>
          <a:bodyPr/>
          <a:lstStyle/>
          <a:p>
            <a:endParaRPr lang="cs-CZ" sz="1200">
              <a:latin typeface="Century" panose="020406040505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7543800" y="2769643"/>
            <a:ext cx="6403062" cy="558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Důležité:</a:t>
            </a:r>
            <a:r>
              <a:rPr lang="en-US" sz="140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V tomto období by mělo dojít k sexuální výchově ve srozumitelné </a:t>
            </a:r>
            <a:endParaRPr lang="cs-CZ" sz="1400" dirty="0">
              <a:solidFill>
                <a:srgbClr val="000000"/>
              </a:solidFill>
              <a:latin typeface="Century" panose="02040604050505020304" pitchFamily="18" charset="0"/>
              <a:ea typeface="Public Sans" pitchFamily="34" charset="-122"/>
              <a:cs typeface="Public Sans" pitchFamily="34" charset="-120"/>
            </a:endParaRPr>
          </a:p>
          <a:p>
            <a:pPr marL="0" indent="0" algn="l">
              <a:lnSpc>
                <a:spcPts val="11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formě, také z důvodu prevence sexuálního zneužívání.</a:t>
            </a:r>
            <a:endParaRPr lang="en-US" sz="140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924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25247"/>
            <a:ext cx="4713684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Život v dospělosti</a:t>
            </a:r>
            <a:endParaRPr lang="en-US" sz="3700" dirty="0">
              <a:latin typeface="Century" panose="020406040505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782973"/>
            <a:ext cx="424220" cy="424220"/>
          </a:xfrm>
          <a:prstGeom prst="roundRect">
            <a:avLst>
              <a:gd name="adj" fmla="val 1866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4453" y="3818275"/>
            <a:ext cx="28277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20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97079" y="3847743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Řeč a komunikace</a:t>
            </a:r>
            <a:endParaRPr lang="en-US" sz="1850" dirty="0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397079" y="4249817"/>
            <a:ext cx="5806202" cy="882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Nesrozumitelná řeč často komplikuje život dospělým osobám s Downovým syndromem. Je to pro ně velmi frustrující a často proto odmítají zahajovat konverzaci.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27119" y="3782973"/>
            <a:ext cx="424220" cy="424220"/>
          </a:xfrm>
          <a:prstGeom prst="roundRect">
            <a:avLst>
              <a:gd name="adj" fmla="val 1866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651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497782" y="3818275"/>
            <a:ext cx="28277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20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030408" y="3847743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Délka života</a:t>
            </a:r>
            <a:endParaRPr lang="en-US" sz="1850" dirty="0">
              <a:latin typeface="Century" panose="020406040505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030408" y="4249817"/>
            <a:ext cx="5806202" cy="882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Lidé s Downovým syndromem se ve zdraví </a:t>
            </a:r>
            <a:r>
              <a:rPr lang="en-US" sz="14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dožívají padesáti až šedesáti let</a:t>
            </a: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 Vždy potřebují větší pomoc než průměrný člověk, míra pomoci může být různá.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93790" y="5490567"/>
            <a:ext cx="424220" cy="424220"/>
          </a:xfrm>
          <a:prstGeom prst="roundRect">
            <a:avLst>
              <a:gd name="adj" fmla="val 18668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651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64453" y="5525869"/>
            <a:ext cx="28277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20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397079" y="5555337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Pracovní uplatnění</a:t>
            </a:r>
            <a:endParaRPr lang="en-US" sz="185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397079" y="5957411"/>
            <a:ext cx="5806202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Dospělý člověk s Downovým syndromem je </a:t>
            </a:r>
            <a:r>
              <a:rPr lang="en-US" sz="14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schopen pracovního zařazení</a:t>
            </a: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 Vhodné jsou: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397079" y="6653213"/>
            <a:ext cx="5806202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Podporované zaměstnávání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397079" y="7010043"/>
            <a:ext cx="5806202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Chráněná pracovní místa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397079" y="7366873"/>
            <a:ext cx="5806202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Sociálně terapeutické dílny</a:t>
            </a:r>
            <a:endParaRPr lang="en-US" sz="1450" dirty="0">
              <a:latin typeface="Century" panose="02040604050505020304" pitchFamily="18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7427119" y="5490567"/>
            <a:ext cx="424220" cy="424220"/>
          </a:xfrm>
          <a:prstGeom prst="roundRect">
            <a:avLst>
              <a:gd name="adj" fmla="val 1866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497782" y="5525869"/>
            <a:ext cx="282773" cy="353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2200" dirty="0">
              <a:latin typeface="Century" panose="020406040505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8030408" y="5555337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Samostatné bydlení</a:t>
            </a:r>
            <a:endParaRPr lang="en-US" sz="1850" dirty="0">
              <a:latin typeface="Century" panose="020406040505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8030408" y="5957411"/>
            <a:ext cx="5806202" cy="882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Dospělé osoby s Downovým syndromem jsou schopny </a:t>
            </a:r>
            <a:r>
              <a:rPr lang="en-US" sz="14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samostatného bydlení nebo chráněného bydlení</a:t>
            </a:r>
            <a:r>
              <a:rPr lang="en-US" sz="14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s různou mírou podpory.</a:t>
            </a:r>
            <a:endParaRPr lang="en-US" sz="14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945005"/>
            <a:ext cx="1126688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2852" y="2004536"/>
            <a:ext cx="88856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KAPITOLA 1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397442"/>
            <a:ext cx="54952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Co je Downův syndrom?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493770"/>
            <a:ext cx="695563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Downův syndrom (morbus Downi) představuje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nejrozšířenější formu mentálního postižení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a zároveň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nejčastější chromozomální aberaci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vyskytující se na celém světě bez ohledu na etnickou příslušnost či geografickou polohu.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942523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Ročně se na světě narodí přibližně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100 tisíc dětí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s Downovým syndromem. V České republice je to kolem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70 dětí ročně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 Rodí se o něco více chlapců než dívek, rozdíl je však nepatrný.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41149" y="35135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Historický kontext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241149" y="4022050"/>
            <a:ext cx="560296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První zaznamenaná podoba člověka s charakteristickými rysy tohoto syndromu byla nalezena na oltáři v Cáchách v Německu, datována rokem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1505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241149" y="5153263"/>
            <a:ext cx="560296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Jako samostatná diagnóza byl syndrom popsán v roce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1866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anglickým lékařem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Johnem Downem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, podle něhož nese své jméno.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595193"/>
            <a:ext cx="4465558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Závěrečné shrnutí</a:t>
            </a:r>
            <a:endParaRPr lang="en-US" sz="3500" dirty="0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48080" y="1575316"/>
            <a:ext cx="7288530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Každé dítě s Downovým syndromem je </a:t>
            </a:r>
            <a:r>
              <a:rPr lang="en-US" sz="140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jedinečnou osobností</a:t>
            </a: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s vlastními kvalitami, schopnostmi a potřebami.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1394460"/>
            <a:ext cx="22860" cy="904637"/>
          </a:xfrm>
          <a:prstGeom prst="rect">
            <a:avLst/>
          </a:prstGeom>
          <a:solidFill>
            <a:srgbClr val="E1C2C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80190" y="2479953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842760" y="2541270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Individuální přístup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842760" y="2916674"/>
            <a:ext cx="6993850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Děti mohou mít všechny známé odchylky nebo jenom některé, mohou mít těžké mentální postižení nebo téměř průměrnou inteligenci. Každé dítě vyžaduje individuální přístup.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280190" y="4052530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651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842760" y="4113847"/>
            <a:ext cx="2452092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Význam rané intervence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842760" y="4489252"/>
            <a:ext cx="6993850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Včasně zahájená odborná péče je nesmírně důležitá. Přiměřeným cvičením a soustavnou stimulací lze výrazně ovlivnit tělesné a mentální omezení těchto dětí.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80190" y="5353645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651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842760" y="541496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Role rodiny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842760" y="5790367"/>
            <a:ext cx="6993850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Vliv rodiny při výchově dětí s Downovým syndromem je nesporný. Akceptující přátelské prostředí je klíčové pro optimální vývoj dítěte.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280190" y="6654760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842760" y="671607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Kvalita života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842760" y="7091482"/>
            <a:ext cx="6993850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 odpovídající podporou a péčí mohou lidé s Downovým syndromem vést spokojený a naplněný život, pracovat a být aktivními členy společnosti.</a:t>
            </a:r>
            <a:endParaRPr lang="en-US" sz="140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89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68122"/>
            <a:ext cx="688883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Historie objevu a pojmenování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91446" y="4209098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"Vlasy nejsou tak černé, jako je mají praví Mongolové, nýbrž jsou více hnedé, rovné a řídké. Oblíčej je rovný a široký, oči jsou posazeny šikmo a nos je malý. Tyto děti mají pozoruhodný napodobovací talent."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91446" y="5067419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— John Down, 1866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3985855"/>
            <a:ext cx="22860" cy="1622346"/>
          </a:xfrm>
          <a:prstGeom prst="rect">
            <a:avLst/>
          </a:prstGeom>
          <a:solidFill>
            <a:srgbClr val="E1C2C2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583144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Doktor Down příčinu syndromu neznal. Jeho domněnka o návratu k primitivní mongolské etnické rase byla brzy zavrhnuta jeho synem Reginaldem, který byl také lékař. Pro typické fyziognomické zvláštnosti se dříve tomuto postižení říkalo </a:t>
            </a:r>
            <a:r>
              <a:rPr lang="en-US" sz="1550" dirty="0">
                <a:solidFill>
                  <a:srgbClr val="6F655D"/>
                </a:solidFill>
                <a:highlight>
                  <a:srgbClr val="FCE8DD"/>
                </a:highlight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mongolismus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6689765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 roce 1932 přišel doktor Waardenburg s myšlenkou, že příčina Downova syndromu by mohla být v chromozomální abnormalitě. Chromozomální původ nemoci byl doložen až v roce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1959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, kdy francouzský badatel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Jerome Lejeune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se svými kolegy uveřejnil zprávu o přebytečném chromozomu 21.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891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3554968"/>
            <a:ext cx="1156692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12852" y="3614499"/>
            <a:ext cx="91856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KAPITOLA 2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007406"/>
            <a:ext cx="107418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Intelektové schopnosti a charakteristické znaky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4925139"/>
            <a:ext cx="6422231" cy="2230398"/>
          </a:xfrm>
          <a:prstGeom prst="roundRect">
            <a:avLst>
              <a:gd name="adj" fmla="val 3737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9768" y="51311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Mentální postižení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99768" y="5560338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Děti s Downovým syndromem mívají většinou </a:t>
            </a:r>
            <a:r>
              <a:rPr lang="en-US" sz="155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středně těžké mentální postižení</a:t>
            </a: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s IQ v rozmezí </a:t>
            </a:r>
            <a:r>
              <a:rPr lang="en-US" sz="155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35-49 bodů</a:t>
            </a: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9768" y="631448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Některé děti mohou mít lehké mentální postižení či naopak těžké, jiné mohou dosahovat téměř průměrné inteligence.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14379" y="4925139"/>
            <a:ext cx="6422231" cy="2230398"/>
          </a:xfrm>
          <a:prstGeom prst="roundRect">
            <a:avLst>
              <a:gd name="adj" fmla="val 3737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620357" y="5131118"/>
            <a:ext cx="29560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Charakteristické příznaky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620357" y="5560338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U Downova syndromu bylo popsáno </a:t>
            </a:r>
            <a:r>
              <a:rPr lang="en-US" sz="155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více než 120 charakteristických příznaků</a:t>
            </a: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620357" y="631448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Mnoho dětí má však pouze šest či sedm z nich. Každé dítě je jedinečné a projevy se značně liší.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2768"/>
            <a:ext cx="896969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Fyzické charakteristiky – obličej a hlava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3088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Obličej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81737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Kulatý vzhled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20432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Plochý profil při pohledu ze strany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59128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Mírně zešikmené oči směrem vzhůru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97823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Kolmá kožní řasa ve vnitřním koutku oka (bilaterální epikantus)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4941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Oči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5002649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Po okraji duhovky se někdy vyskytují bílé nebo lehce nažloutlé tečky, tzv.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Brushfieldovy skvrny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 Jakmile duhovka zhnědne, skvrny často zcela vymizí a nebrání vidění.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64874" y="23088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Hlava a krk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564874" y="2817376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Řada jedinců má vzadu lehce oploštělou hlavu (</a:t>
            </a:r>
            <a:r>
              <a:rPr lang="en-US" sz="1550" i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brachycephalia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). Starší děti a dospělí mívají široký, krátký krk.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64874" y="36508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Vlasy a ústa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64874" y="4159329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Děti mají většinou jemné a rovné vlasy. Ústa jsou o něco menší, naopak jazyk trochu větší. Některé děti mají občas zvyk vyplazovat jazyk.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564874" y="5335191"/>
            <a:ext cx="6279356" cy="1478280"/>
          </a:xfrm>
          <a:prstGeom prst="roundRect">
            <a:avLst>
              <a:gd name="adj" fmla="val 5639"/>
            </a:avLst>
          </a:prstGeom>
          <a:solidFill>
            <a:srgbClr val="E6CCCC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5638086"/>
            <a:ext cx="248007" cy="198358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8209598" y="5583079"/>
            <a:ext cx="5436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Poznámka:</a:t>
            </a:r>
            <a:r>
              <a:rPr lang="en-US" sz="1550" dirty="0">
                <a:solidFill>
                  <a:srgbClr val="000000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PaedDr. Eva Matejčíková, odbornice na Orofaciální regulační terapii, ve svých výzkumech makroglosii (zvětšený jazyk) nepotvrdila.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3311"/>
            <a:ext cx="1150489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Fyzické charakteristiky – končetiny a svalový tonus</a:t>
            </a:r>
            <a:endParaRPr lang="en-US" sz="3900" dirty="0">
              <a:latin typeface="Century" panose="020406040505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1790224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5343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Ruce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2963585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Široké s krátkými prsty. Malíček může mít pouze jeden kloub a lehce ohnutý směrem k ostatním prstům (</a:t>
            </a:r>
            <a:r>
              <a:rPr lang="en-US" sz="1550" i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klinodaktylie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).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035266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Na dlani bývá pouze jedna přičná rýha (tzv. opíčí rýha). Otisky prstů jsou specifické a odlišné.</a:t>
            </a:r>
            <a:endParaRPr lang="en-US" sz="1550" dirty="0">
              <a:latin typeface="Century" panose="020406040505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3986" y="1790224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25343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Nohy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223986" y="2963585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Mívají sandálovou (širokou) mezeru mezi ukazováčkem a palcem a bývají silné.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223986" y="3717727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Často se vyskytují ploché nohy a děti mohou mít tendenci sedět s nohama do W.</a:t>
            </a:r>
            <a:endParaRPr lang="en-US" sz="1550" dirty="0">
              <a:latin typeface="Century" panose="02040604050505020304" pitchFamily="18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54302" y="1790224"/>
            <a:ext cx="496133" cy="496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54302" y="25343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Svalové napětí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9654302" y="2963585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Vyskytuje se snížení svalového napětí (</a:t>
            </a:r>
            <a:r>
              <a:rPr lang="en-US" sz="1550" i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hypotonie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).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9654302" y="3717727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Nízký svalový tonus zůstává u dospívajících či dospělých pouze zřídka zásadním problémem.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93790" y="52855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Vzrůst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93790" y="589335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Při narození váží děti s Downovým syndromem méně oproti průměru a bývají menší. V dětství rostou rovnoměrně, ale růst je pomalý. V dospělosti dorůstají menšího vzrůstu na dolní hranici průměru: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93790" y="675167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Muži: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145-168 cm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93790" y="713863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Ženy: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132-155 cm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891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3032165"/>
            <a:ext cx="1162169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12852" y="3091696"/>
            <a:ext cx="92404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KAPITOLA 3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484602"/>
            <a:ext cx="83975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Zdravotní obtíže – dýchací cesty a uši</a:t>
            </a:r>
            <a:endParaRPr lang="en-US" sz="3900" dirty="0">
              <a:latin typeface="Century" panose="020406040505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440233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68204" y="443954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438632" y="4470559"/>
            <a:ext cx="34901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Infekce horních cest dýchacích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438632" y="4899779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Děti s Downovým syndromem trpí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častěji kašlem, rýmou a záněty středního ucha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 Důvodem je poměrně úzká cesta pro průchod vzduchu (Eustachova trubice, nosní dutiny a uši).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438632" y="5971461"/>
            <a:ext cx="5752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Pravidelné kontroly a včasná léčba jsou nezbytné.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439144" y="440233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13558" y="443954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>
              <a:latin typeface="Century" panose="020406040505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083987" y="44705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Ucpání ucha</a:t>
            </a:r>
            <a:endParaRPr lang="en-US" sz="1950" dirty="0">
              <a:latin typeface="Century" panose="020406040505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8083987" y="4899779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Představuje závažné onemocnění, poněvadž může být </a:t>
            </a:r>
            <a:r>
              <a:rPr lang="en-US" sz="15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častou a přitom léčitelnou příčinou ztráty sluchu</a:t>
            </a: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8083987" y="5653921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Ucpání postihuje střední ucho za ušním bubínkem. Ucpaná Eustachova trubice neodvádí sekret, který se hromadí ve středním uchu.</a:t>
            </a:r>
            <a:endParaRPr lang="en-US" sz="1550" dirty="0">
              <a:latin typeface="Century" panose="020406040505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8083987" y="6725603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Může být občasné, trvalé (chronické) či přechodné. Příčina většinou nejasná, roli může hrát infekce, alergie nebo zvětšené nosohltanové mandle.</a:t>
            </a:r>
            <a:endParaRPr lang="en-US" sz="15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9636"/>
            <a:ext cx="6399490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Zdravotní obtíže – zrak a vidění</a:t>
            </a:r>
            <a:endParaRPr lang="en-US" sz="3500" dirty="0">
              <a:latin typeface="Century" panose="020406040505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79270"/>
            <a:ext cx="13042821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U dětí s Downovým syndromem je nutné </a:t>
            </a:r>
            <a:r>
              <a:rPr lang="en-US" sz="140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pravidelně vyšetřovat zrak</a:t>
            </a: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, jelikož mívají značný sklon k různým očním problémům.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231588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703" y="2298442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356360" y="2292906"/>
            <a:ext cx="308705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Krátkozrakost a dalekozrakost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356360" y="2668310"/>
            <a:ext cx="12480250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Děti mívají sklon ke </a:t>
            </a:r>
            <a:r>
              <a:rPr lang="en-US" sz="1400" i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krátkozrakosti</a:t>
            </a: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(myopii) a </a:t>
            </a:r>
            <a:r>
              <a:rPr lang="en-US" sz="1400" i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dalekozrakosti</a:t>
            </a: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 (hypermetropii). Dalekozrakost je častější, ačkoli obvykle mírnější než krátkozrakost.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3261241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651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0703" y="3328095"/>
            <a:ext cx="267891" cy="267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356360" y="332255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Šilhání (strabismus)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356360" y="3697962"/>
            <a:ext cx="12480250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U Downova syndromu jde většinou o šilhání konvergentní (sbíhavé) – obě oči se stáčejí dovnitř, směrem k nosu.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93790" y="4290893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651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0703" y="4357747"/>
            <a:ext cx="267891" cy="2678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356360" y="4352211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Nystagmus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356360" y="4727615"/>
            <a:ext cx="12480250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Vyskytuje se tehdy, když mozek neřídí přesné pohyby okohybných svalů. Oči vykonávají rychlé záskuby sem a tam, což omezuje schopnost vidění.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93790" y="5320546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703" y="5387400"/>
            <a:ext cx="267891" cy="2678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356360" y="538186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Katarakta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356360" y="5757267"/>
            <a:ext cx="12480250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Šedý zákal oční čočky. Někdy jsou malá zrnka na periferii čoček tak hustá, že omezují vidění a problém se musí řešit operativně.</a:t>
            </a:r>
            <a:endParaRPr lang="en-US" sz="1400" dirty="0">
              <a:latin typeface="Century" panose="02040604050505020304" pitchFamily="18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793790" y="6350198"/>
            <a:ext cx="401836" cy="401836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651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0703" y="6417052"/>
            <a:ext cx="267891" cy="267891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356360" y="6411516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Keratokonus</a:t>
            </a:r>
            <a:endParaRPr lang="en-US" sz="1750" dirty="0">
              <a:latin typeface="Century" panose="02040604050505020304" pitchFamily="18" charset="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1356360" y="6786920"/>
            <a:ext cx="12480250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Onemocnění, při kterém je rohovka kuželovitě zakřivená. U lidí s Downovým syndromem je častější, ale ve velmi mírné formě. Obvykle se dá odstranit brýlemi.</a:t>
            </a:r>
            <a:endParaRPr lang="en-US" sz="140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7225" y="451842"/>
            <a:ext cx="6702981" cy="513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Zdravotní obtíže – pohybový systém</a:t>
            </a:r>
            <a:endParaRPr lang="en-US" sz="3200" dirty="0">
              <a:latin typeface="Century" panose="020406040505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1396484"/>
            <a:ext cx="6457593" cy="64575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23202" y="1376005"/>
            <a:ext cx="2053947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Svaly, kosti a klouby</a:t>
            </a:r>
            <a:endParaRPr lang="en-US" sz="1600" dirty="0">
              <a:latin typeface="Century" panose="020406040505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23202" y="1797010"/>
            <a:ext cx="6457593" cy="788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Děti s Downovým syndromem zpravidla mívají </a:t>
            </a:r>
            <a:r>
              <a:rPr lang="en-US" sz="12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velmi pohyblivé klouby</a:t>
            </a: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, vypadají jako by byly z gumy. Velká hybnost kloubů a nízký svalový tonus má za následek abnormální postavení některých částí těla.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23202" y="2733556"/>
            <a:ext cx="6457593" cy="788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Pokud se tak děje častěji, může dojít k </a:t>
            </a:r>
            <a:r>
              <a:rPr lang="en-US" sz="12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deformaci kostí</a:t>
            </a: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 Kvůli nízkému svalovému napětí děti často sedí s nohama do W, což může způsobit nesprávné postavení stehenních kostí.</a:t>
            </a:r>
            <a:endParaRPr lang="en-US" sz="1250" dirty="0">
              <a:latin typeface="Century" panose="020406040505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23202" y="3686532"/>
            <a:ext cx="2309693" cy="256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B6981"/>
                </a:solidFill>
                <a:latin typeface="Century" panose="02040604050505020304" pitchFamily="18" charset="0"/>
                <a:ea typeface="Playfair Display Semi Bold" pitchFamily="34" charset="-122"/>
                <a:cs typeface="Playfair Display Semi Bold" pitchFamily="34" charset="-120"/>
              </a:rPr>
              <a:t>Atlantoaxiální instabilita</a:t>
            </a:r>
            <a:endParaRPr lang="en-US" sz="1600" dirty="0">
              <a:latin typeface="Century" panose="020406040505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23202" y="4107537"/>
            <a:ext cx="6457593" cy="788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U některých dětí a dospělých je </a:t>
            </a:r>
            <a:r>
              <a:rPr lang="en-US" sz="1250" b="1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extrémně pohyblivé spojení mezi obratli atlas a axis</a:t>
            </a:r>
            <a:r>
              <a:rPr lang="en-US" sz="1250" dirty="0">
                <a:solidFill>
                  <a:srgbClr val="6F655D"/>
                </a:solidFill>
                <a:latin typeface="Century" panose="02040604050505020304" pitchFamily="18" charset="0"/>
                <a:ea typeface="Public Sans" pitchFamily="34" charset="-122"/>
                <a:cs typeface="Public Sans" pitchFamily="34" charset="-120"/>
              </a:rPr>
              <a:t>. Ta může přivodit dislokaci krčních obratlů a stlačení míchy. Následkem může být ochrnutí končetin a zasažení dalších tělesných funkcí.</a:t>
            </a:r>
            <a:endParaRPr lang="en-US" sz="125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2490</Words>
  <Application>Microsoft Office PowerPoint</Application>
  <PresentationFormat>Vlastní</PresentationFormat>
  <Paragraphs>263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Century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Pavlína Davidová</dc:creator>
  <cp:lastModifiedBy>Pavlína Davidová</cp:lastModifiedBy>
  <cp:revision>2</cp:revision>
  <dcterms:created xsi:type="dcterms:W3CDTF">2026-01-25T15:19:26Z</dcterms:created>
  <dcterms:modified xsi:type="dcterms:W3CDTF">2026-02-13T15:31:18Z</dcterms:modified>
</cp:coreProperties>
</file>