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76" r:id="rId5"/>
    <p:sldId id="278" r:id="rId6"/>
    <p:sldId id="259" r:id="rId7"/>
    <p:sldId id="279" r:id="rId8"/>
    <p:sldId id="280" r:id="rId9"/>
    <p:sldId id="281" r:id="rId10"/>
    <p:sldId id="277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x="14630400" cy="8229600"/>
  <p:notesSz cx="8229600" cy="14630400"/>
  <p:embeddedFontLst>
    <p:embeddedFont>
      <p:font typeface="Century" panose="02040604050505020304" pitchFamily="18" charset="0"/>
      <p:regular r:id="rId28"/>
    </p:embeddedFont>
    <p:embeddedFont>
      <p:font typeface="DM Sans Medium" pitchFamily="2" charset="-18"/>
      <p:regular r:id="rId29"/>
      <p:italic r:id="rId30"/>
    </p:embeddedFont>
    <p:embeddedFont>
      <p:font typeface="Inter" panose="020B0604020202020204" charset="0"/>
      <p:regular r:id="rId31"/>
    </p:embeddedFont>
    <p:embeddedFont>
      <p:font typeface="Playfair Display Semi Bold" panose="020B0604020202020204" charset="-18"/>
      <p:regular r:id="rId32"/>
    </p:embeddedFont>
    <p:embeddedFont>
      <p:font typeface="Public Sans" panose="020B0604020202020204" charset="-18"/>
      <p:regular r:id="rId33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86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64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7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19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28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9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97104"/>
            <a:ext cx="66065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Poruchy autistického spektra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41483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Terminologie, vzdělávání a podpora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813" y="540187"/>
            <a:ext cx="7572375" cy="1227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Změny v terminologii: přechod na ICD-11</a:t>
            </a:r>
            <a:endParaRPr lang="en-US" sz="3850" dirty="0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85813" y="2062639"/>
            <a:ext cx="7572375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Od roku 2022 platí v České republice nová Mezinárodní klasifikace nemocí a přidružených zdravotních problémů v jedenácté revizi (ICD-11). Tato změna přinesla významné úpravy v názvosloví i v přístupu k diagnostice poruch autistického spektra.</a:t>
            </a:r>
            <a:endParaRPr lang="en-US" sz="1500" dirty="0">
              <a:latin typeface="Century" panose="020406040505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006793" y="3540919"/>
            <a:ext cx="22860" cy="4148733"/>
          </a:xfrm>
          <a:prstGeom prst="roundRect">
            <a:avLst>
              <a:gd name="adj" fmla="val 360974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204913" y="3750469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C7A8A8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85813" y="3540919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59453" y="357770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89177" y="3608427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Před rokem 2022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989177" y="4033242"/>
            <a:ext cx="636901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Samostatné diagnózy: dětský autismus, Aspergerův syndrom, atypický autismus, jiné pervazivní vývojové poruchy</a:t>
            </a:r>
            <a:endParaRPr lang="en-US" sz="1500" dirty="0">
              <a:latin typeface="Century" panose="020406040505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204913" y="5264348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B2AAD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85813" y="5054798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59453" y="509158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89177" y="5122307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ICD-11 (2022)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989177" y="5547122"/>
            <a:ext cx="636901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Jednotná diagnóza „Poruchy autistického spektra" se specifikátory místo oddělených kategorií</a:t>
            </a:r>
            <a:endParaRPr lang="en-US" sz="1500" dirty="0">
              <a:latin typeface="Century" panose="020406040505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1204913" y="6778228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9AC0CA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85813" y="6568678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859453" y="6605468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989177" y="6636187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Současnost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989177" y="7061002"/>
            <a:ext cx="636901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Důraz na funkčnost, adaptivní chování a míru potřebné podpory místo pouze diagnostické nálepky</a:t>
            </a:r>
            <a:endParaRPr lang="en-US" sz="15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558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20560"/>
            <a:ext cx="78578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Nový diagnostický přístup v ICD-11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3747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Revize ICD-11 nepřinesla pouze terminologické změny, ale fundamentální posun v celé filozofii diagnostiky. Místo kategorizace lidí do oddělených škatulek se nová klasifikace zaměřuje na individuální profil každého člověka a na to, jakou podporu konkrétně potřebuje.</a:t>
            </a:r>
            <a:endParaRPr lang="en-US" sz="1550" dirty="0">
              <a:latin typeface="Century" panose="020406040505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95794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44879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Stanovení diagnózy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2148" y="4917162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Identifikace přítomnosti charakteristických obtíží v sociální komunikaci a chování</a:t>
            </a:r>
            <a:endParaRPr lang="en-US" sz="1550" dirty="0">
              <a:latin typeface="Century" panose="020406040505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495794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44879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Posouzení funkčnosti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339715" y="4917162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Vyhodnocení, jak obtíže ovlivňují každodenní život a samostatnost</a:t>
            </a:r>
            <a:endParaRPr lang="en-US" sz="1550" dirty="0">
              <a:latin typeface="Century" panose="020406040505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495794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44879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Určení podpory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687282" y="4917162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Specifikace úrovně a typu podpory, kterou jedinec potřebuje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597384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Tento přístup umožňuje lépe zachytit individuální potřeby a nastavit adekvátní intervenční strategie. Diagnostika se stává východiskem pro tvorbu plánu podpory, nikoli jen přiřazením nálepky.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389221"/>
            <a:ext cx="2121098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12852" y="1448753"/>
            <a:ext cx="188297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DIAGNOSTICKÉ OBLASTI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1841659"/>
            <a:ext cx="58003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Tři pilíře diagnostiky PAS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2759393"/>
            <a:ext cx="4215289" cy="3222546"/>
          </a:xfrm>
          <a:prstGeom prst="roundRect">
            <a:avLst>
              <a:gd name="adj" fmla="val 2587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999768" y="296537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3128963"/>
            <a:ext cx="267891" cy="26789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99768" y="3759041"/>
            <a:ext cx="36564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Sociální komunikace a interakce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99768" y="4188262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Obtíže v neverbální i verbální komunikaci, v porozumění sociálním signálům, v navazování a udržování vztahů, ve sdílené pozornosti a v reciprocitě sociální interakce.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07437" y="2759393"/>
            <a:ext cx="4215408" cy="3222546"/>
          </a:xfrm>
          <a:prstGeom prst="roundRect">
            <a:avLst>
              <a:gd name="adj" fmla="val 2587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413415" y="296537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C4E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7126" y="3128963"/>
            <a:ext cx="267891" cy="26789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13415" y="3759041"/>
            <a:ext cx="37168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Repetitivní a stereotypní chování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413415" y="4188262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Opakující se pohyby nebo řeč, rigidní lpění na rutinách, intenzivní zájmy o specifická témata, neobvyklé reakce na smyslové podněty.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9621203" y="2759393"/>
            <a:ext cx="4215289" cy="3222546"/>
          </a:xfrm>
          <a:prstGeom prst="roundRect">
            <a:avLst>
              <a:gd name="adj" fmla="val 2587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9827181" y="296537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B4DAE4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90892" y="3128963"/>
            <a:ext cx="267891" cy="26789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27181" y="3759041"/>
            <a:ext cx="26296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Funkční dopad na život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9827181" y="4188262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Posouzení, jak obtíže ovlivňují vzdělávání, zaměstnání, samostatnost, péči o sebe, sociální začlenění a celkovou kvalitu života.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793790" y="620518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Diagnóza PAS vyžaduje přítomnost obtíží ve všech třech oblastech. Samotné obtíže v jedné oblasti (například jen v sociální komunikaci) nestačí pro stanovení diagnózy PAS.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5020"/>
            <a:ext cx="70694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Specifikátory v diagnostice PAS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161348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Moderní diagnostika PAS podle ICD-11 používá specifikátory, které umožňují přesnější popis individuálního profilu. Tyto specifikátory se zaměřují především na dvě klíčové oblasti: úroveň intelektového fungování a schopnost používat funkční jazyk.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610100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Specifikátory nejsou hodnocením „lepší či horší", ale popisem toho, v jakých oblastech jedinec funguje dobře a kde potřebuje podporu. Pomáhají nastavit adekvátní vzdělávací přístup a intervenční strategie.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8241149" y="3205996"/>
            <a:ext cx="5602962" cy="1268492"/>
          </a:xfrm>
          <a:prstGeom prst="roundRect">
            <a:avLst>
              <a:gd name="adj" fmla="val 8650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8218289" y="3205996"/>
            <a:ext cx="91440" cy="1268492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530947" y="34272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Intelekt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530947" y="3935730"/>
            <a:ext cx="509194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 narušením / bez narušení intelektového fungování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241149" y="4672846"/>
            <a:ext cx="5602962" cy="1268492"/>
          </a:xfrm>
          <a:prstGeom prst="roundRect">
            <a:avLst>
              <a:gd name="adj" fmla="val 8650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8218289" y="4672846"/>
            <a:ext cx="91440" cy="1268492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530947" y="48940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Jazyk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530947" y="5402580"/>
            <a:ext cx="509194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 funkčním jazykem / s narušeným funkčním jazykem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8416"/>
            <a:ext cx="71294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Diagnostické kódy PAS v ICD-11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67532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Nová klasifikace používá alfanumerické kódy, které přesně specifikují typ a závažnost poruchy. Tyto kódy jsou mezinárodně sjednocené a usnadňují komunikaci mezi odborníky i across healthcare systémy.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533650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816650" y="2556510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E1C2C2">
              <a:alpha val="50000"/>
            </a:srgbClr>
          </a:solidFill>
          <a:ln/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15008" y="33501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6A02.0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15008" y="3779401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PAS bez poruchy intelektu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jedinec má průměrné nebo nadprůměrné intelektové schopnosti, obtíže se týkají především sociální komunikace a chování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14379" y="2533650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37239" y="2556510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CCC4EC">
              <a:alpha val="50000"/>
            </a:srgbClr>
          </a:solidFill>
          <a:ln/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35597" y="33501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6A02.1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635597" y="377940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PAS s poruchou intelektu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kromě charakteristik PAS je přítomno snížené intelektové fungování, které ovlivňuje učení a adaptaci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93790" y="5151596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16650" y="5174456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B4DAE4">
              <a:alpha val="50000"/>
            </a:srgbClr>
          </a:solidFill>
          <a:ln/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15008" y="59681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6A02.2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15008" y="6397347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PAS s poruchou intelektu a narušeným funkčním jazykem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kombinace PAS, snížených kognitivních schopností a výrazných obtíží v používání jazyka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14379" y="5151596"/>
            <a:ext cx="6422231" cy="2419588"/>
          </a:xfrm>
          <a:prstGeom prst="roundRect">
            <a:avLst>
              <a:gd name="adj" fmla="val 344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437239" y="5174456"/>
            <a:ext cx="6376511" cy="595313"/>
          </a:xfrm>
          <a:prstGeom prst="roundRect">
            <a:avLst>
              <a:gd name="adj" fmla="val 9395"/>
            </a:avLst>
          </a:prstGeom>
          <a:solidFill>
            <a:srgbClr val="E1C2C2">
              <a:alpha val="50000"/>
            </a:srgbClr>
          </a:solidFill>
          <a:ln/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635597" y="59681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6A02.Z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635597" y="639734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PAS nespecifikovaná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použije se, pokud není dostatek informací pro přesnější specifikaci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3356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Oddělené kategorie: poruchy řeči a komunikace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47138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ICD-11 jasně odděluje poruchy autistického spektra od jiných poruch komunikace. Toto rozlišení je důležité pro správnou diagnostiku i volbu vhodných intervenčních strategií.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70930" y="3647242"/>
            <a:ext cx="3699867" cy="45720"/>
          </a:xfrm>
          <a:prstGeom prst="rect">
            <a:avLst/>
          </a:prstGeom>
          <a:solidFill>
            <a:srgbClr val="E1C2C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38913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Poruchy vývoje řeči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4320540"/>
            <a:ext cx="365414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Specifické obtíže ve vývoji artikulace, fonologie nebo morfosyntaxe bez přítomnosti sociálních a behaviorálních charakteristik PAS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73084" y="3647242"/>
            <a:ext cx="3699986" cy="45720"/>
          </a:xfrm>
          <a:prstGeom prst="rect">
            <a:avLst/>
          </a:prstGeom>
          <a:solidFill>
            <a:srgbClr val="CCC4E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695944" y="3891320"/>
            <a:ext cx="34711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Poruchy pragmatického jazyka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695944" y="4320540"/>
            <a:ext cx="36542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Obtíže v sociálním používání jazyka (konverzace, dodržování komunikačních pravidel) bez přítomnosti repetitivního chování typického pro PAS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70930" y="5987534"/>
            <a:ext cx="7602141" cy="45720"/>
          </a:xfrm>
          <a:prstGeom prst="rect">
            <a:avLst/>
          </a:prstGeom>
          <a:solidFill>
            <a:srgbClr val="B4DAE4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93790" y="6231612"/>
            <a:ext cx="33227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Poruchy sociální komunikace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93790" y="666083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Problémy v neverbální komunikaci a sociální interakci, které nesplňují plná kritéria pro diagnózu PAS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79734"/>
            <a:ext cx="2230279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12852" y="1739265"/>
            <a:ext cx="199215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PSYCHOPEDICKÝ POHLED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132171"/>
            <a:ext cx="61902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Jak se PAS projevuje v praxi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248263"/>
            <a:ext cx="33843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Sociální a komunikační obtíže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75677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Doslovné chápání sdělení a metafor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14373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Obtíže v čtení neverbálních signálů (mimika, tón hlasu)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453068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Nejasnost v porozumění sociálním pravidlům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491763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Preference konkrétnosti před abstraktními koncepty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3790" y="530459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Obtíže v předvídání reakcí druhých lidí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564874" y="32482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Chování a adaptace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64874" y="375677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Lpění na rutinách a předvídatelnosti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64874" y="414373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Rigidita v myšlení a jednání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564874" y="453068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Intenzivní reakce na nečekané změny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564874" y="491763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Smyslová přecitlivělost nebo podprahová citlivost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564874" y="530459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Specializované zájmy velké intenzity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93790" y="591478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Důležité je si uvědomit, že tyto projevy nejsou výsledkem špatné výchovy nebo záměrného chování, ale přímým důsledkem odlišného fungování nervového systému. Každý člověk s PAS má unikátní kombinaci těchto charakteristik.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51985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Variabilita projevů PAS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9115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Projevy poruch autistického spektra jsou nesmírně různorodé a mění se v závislosti na mnoha faktorech. To, co platí pro jedno dítě s PAS, nemusí platit pro druhé. Proto je nezbytný individuální přístup v diagnostice i podpoře.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254091" y="31457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Věk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574971"/>
            <a:ext cx="3941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Projevy se vyvíjejí – malé děti mohou mít výrazné obtíže v komunikaci, které se s věkem a podporou zmírní</a:t>
            </a:r>
            <a:endParaRPr lang="en-US" sz="1550" dirty="0">
              <a:latin typeface="Century" panose="02040604050505020304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6766" y="3773984"/>
            <a:ext cx="296942" cy="2969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1457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Intelekt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895284" y="3574971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Vyšší kognitivní schopnosti umožňují lepší kompenzační strategie, ale neznamenají absenci obtíží</a:t>
            </a:r>
            <a:endParaRPr lang="en-US" sz="1550" dirty="0">
              <a:latin typeface="Century" panose="020406040505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96335" y="3773984"/>
            <a:ext cx="296942" cy="29694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5770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Komunikace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895284" y="6006227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Od neverbálních dětí až po výmluvné jedince s bohatou slovní zásobou, ale obtížemi v pragmatice</a:t>
            </a:r>
            <a:endParaRPr lang="en-US" sz="1550" dirty="0">
              <a:latin typeface="Century" panose="02040604050505020304" pitchFamily="18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96335" y="6033552"/>
            <a:ext cx="296942" cy="29694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54091" y="57358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Prostředí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793790" y="6165056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Vhodně strukturované a podporující prostředí může obtíže významně zmírnit</a:t>
            </a:r>
            <a:endParaRPr lang="en-US" sz="1550" dirty="0">
              <a:latin typeface="Century" panose="02040604050505020304" pitchFamily="18" charset="0"/>
            </a:endParaRPr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36766" y="6033552"/>
            <a:ext cx="296942" cy="29694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289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94234"/>
            <a:ext cx="58063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Typické projevy v chování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70930" y="4289108"/>
            <a:ext cx="45720" cy="2062639"/>
          </a:xfrm>
          <a:prstGeom prst="rect">
            <a:avLst/>
          </a:prstGeom>
          <a:solidFill>
            <a:srgbClr val="E1C2C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37868" y="43119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Sociální nezralost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37868" y="4741188"/>
            <a:ext cx="393811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Dítě s PAS může působit mladší, než odpovídá jeho věku. Preference her a aktivit typických pro mladší děti, obtíže v chápání komplexních sociálních vztahů mezi vrstevníky.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01126" y="4289108"/>
            <a:ext cx="45720" cy="2062639"/>
          </a:xfrm>
          <a:prstGeom prst="rect">
            <a:avLst/>
          </a:prstGeom>
          <a:solidFill>
            <a:srgbClr val="CCC4E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468064" y="4311968"/>
            <a:ext cx="34324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Nepřiměřené reakce na změny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68064" y="4741188"/>
            <a:ext cx="393823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Změna v rutině, nečekaná událost nebo odchylka od plánu mohou vyvolat intenzivní úzkost, pláč, vztek nebo odmítání. Reakce může být nepřiměřená situaci.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631442" y="4289108"/>
            <a:ext cx="45720" cy="2062639"/>
          </a:xfrm>
          <a:prstGeom prst="rect">
            <a:avLst/>
          </a:prstGeom>
          <a:solidFill>
            <a:srgbClr val="B4DAE4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898380" y="4311968"/>
            <a:ext cx="259199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Smyslová přecitlivělost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898380" y="4741188"/>
            <a:ext cx="393823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Přehnaně intenzivní reakce na zvuky, světlo, dotyk, pachy nebo chutě. Může se projevit zakrýváním uší, odmítáním určitých oblečení nebo jídel, vyhýbáním se hlučným místům.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91446" y="6775371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„Když se změní rozvrh, cítím se, jako by se mi zhroutil celý svět. Potřebuji vědět, co bude dál."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výpověď teenagera s PAS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93790" y="6552128"/>
            <a:ext cx="22860" cy="764024"/>
          </a:xfrm>
          <a:prstGeom prst="rect">
            <a:avLst/>
          </a:prstGeom>
          <a:solidFill>
            <a:srgbClr val="E1C2C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51585"/>
            <a:ext cx="1451253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52" y="1358741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1311116"/>
            <a:ext cx="97512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VZDĚLÁVÁNÍ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1704023"/>
            <a:ext cx="71141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Možnosti vzdělávání žáků s PAS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262175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Vzdělávání dětí a mládeže s poruchami autistického spektra může probíhat v různých formách – od běžných základních škol až po speciální vzdělávací instituce. Neexistuje jediné „správné" řešení pro všechny žáky s PAS.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93790" y="3480078"/>
            <a:ext cx="13042821" cy="1793796"/>
          </a:xfrm>
          <a:prstGeom prst="roundRect">
            <a:avLst>
              <a:gd name="adj" fmla="val 4647"/>
            </a:avLst>
          </a:prstGeom>
          <a:solidFill>
            <a:srgbClr val="F0DEDC"/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801410" y="3487698"/>
            <a:ext cx="6513790" cy="1778556"/>
          </a:xfrm>
          <a:prstGeom prst="roundRect">
            <a:avLst>
              <a:gd name="adj" fmla="val 4687"/>
            </a:avLst>
          </a:prstGeom>
          <a:solidFill>
            <a:srgbClr val="F0DED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99768" y="36860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Inkluzivní vzdělávání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99768" y="4115276"/>
            <a:ext cx="581929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Žák s PAS navštěvuje běžnou třídu společně se spolužáky bez speciálních vzdělávacích potřeb, často s podporou asistenta pedagoga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315200" y="3487698"/>
            <a:ext cx="6513790" cy="1778556"/>
          </a:xfrm>
          <a:prstGeom prst="rect">
            <a:avLst/>
          </a:prstGeom>
          <a:solidFill>
            <a:srgbClr val="F0DED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315200" y="3487698"/>
            <a:ext cx="22860" cy="1778556"/>
          </a:xfrm>
          <a:prstGeom prst="roundRect">
            <a:avLst>
              <a:gd name="adj" fmla="val 364651"/>
            </a:avLst>
          </a:prstGeom>
          <a:solidFill>
            <a:srgbClr val="B2AAD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811333" y="36860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Speciální vzdělávání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811333" y="4115276"/>
            <a:ext cx="581929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Žák navštěvuje speciální třídu nebo speciální školu s menším počtem žáků a vyšší mírou odborné podpory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7067193" y="4128909"/>
            <a:ext cx="496133" cy="496133"/>
          </a:xfrm>
          <a:prstGeom prst="roundRect">
            <a:avLst>
              <a:gd name="adj" fmla="val 16802"/>
            </a:avLst>
          </a:prstGeom>
          <a:solidFill>
            <a:srgbClr val="FFFAF6"/>
          </a:solidFill>
          <a:ln w="2286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1256" y="4252853"/>
            <a:ext cx="248007" cy="248007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793790" y="56954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Závisí na: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793790" y="6203990"/>
            <a:ext cx="39796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Funkčních schopnostech žáka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793790" y="6590943"/>
            <a:ext cx="39796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Míře potřebné podpory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5265182" y="56954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Důležitá je: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5265182" y="6203990"/>
            <a:ext cx="39796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Individuální diagnostika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5265182" y="6590943"/>
            <a:ext cx="39796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Spolupráce s rodinou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9736574" y="56954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Ovlivňuje to: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9736574" y="6203990"/>
            <a:ext cx="411503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Dostupnost škol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9736574" y="6590943"/>
            <a:ext cx="411503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Možnosti školy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891665"/>
            <a:ext cx="1126688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12852" y="1951196"/>
            <a:ext cx="88856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KAPITOLA 1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344103"/>
            <a:ext cx="86392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Co jsou poruchy autistického spektra?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440430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Poruchy autistického spektra (PAS) představují skupinu neurovývojových poruch, které ovlivňují způsob, jakým člověk vnímá svět, komunikuje s ostatními a reaguje na své okolí. Tyto poruchy vznikají v raném dětství a přetrvávají po celý život, i když se jejich projevy mohou v čase měnit a vyvíjet.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889182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PAS není</a:t>
            </a:r>
            <a:r>
              <a:rPr lang="cs-CZ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nemoc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, kterou lze vyléčit, ale specifický způsob fungování nervového systému, který ovlivňuje zpracování informací, sociální interakci a chování. Každý člověk s PAS je jedinečný a má své vlastní silné stránky i oblasti, kde potřebuje podporu.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8917543" y="3485078"/>
            <a:ext cx="4926568" cy="2403396"/>
          </a:xfrm>
          <a:prstGeom prst="roundRect">
            <a:avLst>
              <a:gd name="adj" fmla="val 3468"/>
            </a:avLst>
          </a:prstGeom>
          <a:solidFill>
            <a:srgbClr val="E6CCC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901" y="3767376"/>
            <a:ext cx="310039" cy="24800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9624298" y="3732967"/>
            <a:ext cx="26169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Klíčové charakteristiky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624298" y="4241483"/>
            <a:ext cx="40214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Narušení sociální interakce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624298" y="4628436"/>
            <a:ext cx="40214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Obtíže v komunikaci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624298" y="5015389"/>
            <a:ext cx="40214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Repetitivní vzorce chování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624298" y="5402342"/>
            <a:ext cx="40214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Odlišné zpracování smyslových podnětů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38808" y="485537"/>
            <a:ext cx="8142327" cy="551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Rizika nevhodně nastaveného vzdělávání</a:t>
            </a:r>
            <a:endParaRPr lang="en-US" sz="345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38808" y="1389578"/>
            <a:ext cx="12752665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Volba formy vzdělávání je klíčovým rozhodnutím, které zásadně ovlivňuje další vývoj dítěte. Nevhodně zvolené vzdělávací prostředí nebo nedostatečná podpora mohou vést k řetězovým negativním následkům.</a:t>
            </a:r>
            <a:endParaRPr lang="en-US" sz="1350" dirty="0">
              <a:latin typeface="Century" panose="020406040505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08" y="2417088"/>
            <a:ext cx="6288167" cy="1143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15139" y="3122652"/>
            <a:ext cx="2205157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Přetížení a stres</a:t>
            </a:r>
            <a:endParaRPr lang="en-US" sz="170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15139" y="3504128"/>
            <a:ext cx="5935504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Příliš náročné prostředí bez adekvátní podpory vede k chronickému stresu a vyčerpání</a:t>
            </a:r>
            <a:endParaRPr lang="en-US" sz="1350" dirty="0">
              <a:latin typeface="Century" panose="020406040505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306" y="2152531"/>
            <a:ext cx="6288167" cy="1143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79638" y="2858095"/>
            <a:ext cx="2205157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Školní neúspěch</a:t>
            </a:r>
            <a:endParaRPr lang="en-US" sz="1700" dirty="0">
              <a:latin typeface="Century" panose="020406040505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579638" y="3239572"/>
            <a:ext cx="5935504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Dítě nezvládá požadavky, hromadí se neúspěchy, klesá motivace a sebevědomí</a:t>
            </a:r>
            <a:endParaRPr lang="en-US" sz="1350" dirty="0">
              <a:latin typeface="Century" panose="020406040505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08" y="4685943"/>
            <a:ext cx="6288167" cy="11430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115139" y="5391507"/>
            <a:ext cx="2205157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Problémové chování</a:t>
            </a:r>
            <a:endParaRPr lang="en-US" sz="1700" dirty="0">
              <a:latin typeface="Century" panose="020406040505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115139" y="5772983"/>
            <a:ext cx="5935504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Frustrace a přetížení se projevují negativním chováním, úzkostí nebo depresí</a:t>
            </a:r>
            <a:endParaRPr lang="en-US" sz="1350" dirty="0">
              <a:latin typeface="Century" panose="020406040505050203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306" y="4421386"/>
            <a:ext cx="6288167" cy="11430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79638" y="5126950"/>
            <a:ext cx="2205157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Psychická nepohoda</a:t>
            </a:r>
            <a:endParaRPr lang="en-US" sz="1700" dirty="0">
              <a:latin typeface="Century" panose="020406040505050203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579638" y="5508427"/>
            <a:ext cx="5935504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Dlouhodobý stres může vést k rozvoji úzkostných poruch, deprese nebo traumatizaci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938808" y="6712268"/>
            <a:ext cx="12752665" cy="1031796"/>
          </a:xfrm>
          <a:prstGeom prst="roundRect">
            <a:avLst>
              <a:gd name="adj" fmla="val 7181"/>
            </a:avLst>
          </a:prstGeom>
          <a:solidFill>
            <a:srgbClr val="E6CCC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139" y="6984087"/>
            <a:ext cx="220504" cy="17633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511975" y="6932652"/>
            <a:ext cx="12003167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Klíčové poselství:</a:t>
            </a:r>
            <a:r>
              <a:rPr lang="en-US" sz="13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Správně nastavená podpora a vhodné vzdělávací prostředí jsou prevencí těchto problémů a umožňují dítěti s PAS rozvinout jeho potenciál.</a:t>
            </a:r>
            <a:endParaRPr lang="en-US" sz="13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2891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3105983"/>
            <a:ext cx="2128361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12852" y="3165515"/>
            <a:ext cx="189023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STRUKTUROVANÉ UČENÍ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558421"/>
            <a:ext cx="113432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Základ pedagogické podpory: strukturované učení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47615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Strukturované učení je nejdůležitějším principem práce se žáky s poruchami autistického spektra. Vychází z pochopení toho, že děti s PAS potřebují vyšší míru předvídatelnosti, jasnosti a organizace prostředí.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93790" y="5334476"/>
            <a:ext cx="4215289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999768" y="55404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479" y="5704046"/>
            <a:ext cx="267891" cy="2678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99768" y="63341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Přehlednost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99768" y="6763345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Jasná struktura dne, prostoru a úkolů snižuje zmatek a nejistotu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5207437" y="5334476"/>
            <a:ext cx="4215408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413415" y="55404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C4E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7126" y="5704046"/>
            <a:ext cx="267891" cy="26789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413415" y="63341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Snížení úzkosti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413415" y="6763345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Předvídatelné prostředí pomáhá dítěti cítit se bezpečně a klidněji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9621203" y="5334476"/>
            <a:ext cx="4215289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9827181" y="55404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B4DAE4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0892" y="5704046"/>
            <a:ext cx="267891" cy="26789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9827181" y="63341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Samostatnost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9827181" y="6763345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Strukturované úkoly umožňují žákovi pracovat bez neustálé pomoci dospělého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5652"/>
            <a:ext cx="739342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Pět pilířů strukturovaného učení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2256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layfair Display Light" pitchFamily="34" charset="-122"/>
                <a:cs typeface="Playfair Display Light" pitchFamily="34" charset="-120"/>
              </a:rPr>
              <a:t>01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736890"/>
            <a:ext cx="4215289" cy="22860"/>
          </a:xfrm>
          <a:prstGeom prst="rect">
            <a:avLst/>
          </a:prstGeom>
          <a:solidFill>
            <a:srgbClr val="E1C2C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8817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Struktura času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311009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Vizuální rozvrh dne, časové osy, časovače – dítě ví, co bude následovat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207437" y="242256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layfair Display Light" pitchFamily="34" charset="-122"/>
                <a:cs typeface="Playfair Display Light" pitchFamily="34" charset="-120"/>
              </a:rPr>
              <a:t>02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207437" y="2736890"/>
            <a:ext cx="4215408" cy="22860"/>
          </a:xfrm>
          <a:prstGeom prst="rect">
            <a:avLst/>
          </a:prstGeom>
          <a:solidFill>
            <a:srgbClr val="CCC4E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207437" y="28817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Struktura prostoru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207437" y="3311009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Jasně vymezené pracovní místo, zóny pro různé činnosti, minimalizace rušivých podnětů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621203" y="242256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layfair Display Light" pitchFamily="34" charset="-122"/>
                <a:cs typeface="Playfair Display Light" pitchFamily="34" charset="-120"/>
              </a:rPr>
              <a:t>03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621203" y="2736890"/>
            <a:ext cx="4215289" cy="22860"/>
          </a:xfrm>
          <a:prstGeom prst="rect">
            <a:avLst/>
          </a:prstGeom>
          <a:solidFill>
            <a:srgbClr val="B4DAE4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621203" y="28817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Vizualizace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621203" y="3311009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Piktogramy, fotografie, nápisy – zviditelňování abstrakcí a instrukcí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429327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layfair Display Light" pitchFamily="34" charset="-122"/>
                <a:cs typeface="Playfair Display Light" pitchFamily="34" charset="-120"/>
              </a:rPr>
              <a:t>04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93790" y="4607600"/>
            <a:ext cx="6422112" cy="22860"/>
          </a:xfrm>
          <a:prstGeom prst="rect">
            <a:avLst/>
          </a:prstGeom>
          <a:solidFill>
            <a:srgbClr val="E1C2C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93790" y="47524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Individualizace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93790" y="5181719"/>
            <a:ext cx="642211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Přizpůsobení úkolů, tempa a náročnosti individuálním schopnostem žáka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414260" y="429327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layfair Display Light" pitchFamily="34" charset="-122"/>
                <a:cs typeface="Playfair Display Light" pitchFamily="34" charset="-120"/>
              </a:rPr>
              <a:t>05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7414260" y="4607600"/>
            <a:ext cx="6422231" cy="22860"/>
          </a:xfrm>
          <a:prstGeom prst="rect">
            <a:avLst/>
          </a:prstGeom>
          <a:solidFill>
            <a:srgbClr val="CCC4E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414260" y="47524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Motivace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414260" y="518171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Zapojení oblíbených aktivit, jasný systém odměn, pozitivní zpětná vazba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93790" y="618886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Všechny tyto pilíře musí spolupracovat. Není možné používat jen některé a očekávat úspěch. Strukturované učení je systémový přístup, který vyžaduje promyšlenou přípravu a konzistentní aplikaci.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9778"/>
            <a:ext cx="76207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Denní režim jako nástroj podpory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176105"/>
            <a:ext cx="560296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Vizuální denní režim je jedním z nejúčinnějších nástrojů podpory žáků s PAS. Poskytuje dítěti přehled o tom, co ho čeká, a tím výrazně snižuje úzkost a nejistotu.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307318"/>
            <a:ext cx="560296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Denní režim funguje jako „navigace" dnem – ukazuje, kde se právě nacházíme a co bude následovat. Díky tomu se dítě může lépe orientovat v čase a připravit se na přechody mezi činnostmi.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775835"/>
            <a:ext cx="26581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Formy denního režimu: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5284351"/>
            <a:ext cx="56029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Piktogramy (pro mladší nebo neverbální děti)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5671304"/>
            <a:ext cx="56029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Fotografie (konkrétní a snadno pochopitelné)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6058257"/>
            <a:ext cx="56029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Obrázky (univerzální symbolika)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6445210"/>
            <a:ext cx="560296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Psaná slova (pro starší děti s rozvinutou čtenářskou gramotností)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888480" y="2220754"/>
            <a:ext cx="6955631" cy="2840117"/>
          </a:xfrm>
          <a:prstGeom prst="roundRect">
            <a:avLst>
              <a:gd name="adj" fmla="val 2935"/>
            </a:avLst>
          </a:prstGeom>
          <a:solidFill>
            <a:srgbClr val="E6CCC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838" y="2503051"/>
            <a:ext cx="310039" cy="248007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7595235" y="2468642"/>
            <a:ext cx="38377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Klíčové vlastnosti dobrého režimu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95235" y="2977158"/>
            <a:ext cx="605051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Přehlednost</a:t>
            </a: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jednoduchý, bez zbytečných detailů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595235" y="3473291"/>
            <a:ext cx="605051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Stabilita</a:t>
            </a: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umístěný na stálém, viditelném místě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595235" y="3969425"/>
            <a:ext cx="605051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Přizpůsobení</a:t>
            </a: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odpovídá vývojové úrovni žáka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595235" y="4465558"/>
            <a:ext cx="605051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Flexibilita</a:t>
            </a: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lze v něm označit změny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888480" y="5383261"/>
            <a:ext cx="6955631" cy="32385"/>
          </a:xfrm>
          <a:prstGeom prst="rect">
            <a:avLst/>
          </a:prstGeom>
          <a:solidFill>
            <a:srgbClr val="6F655D">
              <a:alpha val="50000"/>
            </a:srgbClr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888480" y="5638800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Tip: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Nechte žáka aktivně odškrtávat nebo odebírat dokončené činnosti. Zvyšuje to pocit kontroly a uspokojení.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9763" y="604004"/>
            <a:ext cx="8543687" cy="549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Procesuální schémata: vizualizace postupů</a:t>
            </a:r>
            <a:endParaRPr lang="en-US" sz="345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59763" y="1505069"/>
            <a:ext cx="12710874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Procesuální schéma (také nazývané „pracovní systém" nebo „krok za krokem") je vizuální návod, který rozkládá složitou činnost na jednotlivé, zvládnutelné kroky. Je neocenitelným nástrojem pro budování samostatnosti.</a:t>
            </a:r>
            <a:endParaRPr lang="en-US" sz="1350" dirty="0">
              <a:latin typeface="Century" panose="020406040505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63" y="2265521"/>
            <a:ext cx="879158" cy="105501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014657" y="2441258"/>
            <a:ext cx="2198013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Rozdělení na kroky</a:t>
            </a:r>
            <a:endParaRPr lang="en-US" sz="170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014657" y="2821424"/>
            <a:ext cx="11655981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Činnost je rozložena na jasné, konkrétní kroky (např. mytí rukou: otevři kohoutek → namydli ruce → opláchni → zavři kohoutek → utři se)</a:t>
            </a:r>
            <a:endParaRPr lang="en-US" sz="1350" dirty="0">
              <a:latin typeface="Century" panose="020406040505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63" y="3320534"/>
            <a:ext cx="879158" cy="10550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014657" y="3496270"/>
            <a:ext cx="2198013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Vizuální podpora</a:t>
            </a:r>
            <a:endParaRPr lang="en-US" sz="1700" dirty="0">
              <a:latin typeface="Century" panose="020406040505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2014657" y="3876437"/>
            <a:ext cx="11655981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Každý krok je reprezentován obrázkem, fotografií nebo piktogramem</a:t>
            </a:r>
            <a:endParaRPr lang="en-US" sz="1350" dirty="0">
              <a:latin typeface="Century" panose="020406040505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63" y="4375547"/>
            <a:ext cx="879158" cy="105501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014657" y="4551283"/>
            <a:ext cx="2198013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Postupné provádění</a:t>
            </a:r>
            <a:endParaRPr lang="en-US" sz="1700" dirty="0">
              <a:latin typeface="Century" panose="020406040505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2014657" y="4931450"/>
            <a:ext cx="11655981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Žák postupuje krok za krokem podle schématu, může si odškrtávat dokončené části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959763" y="5804059"/>
            <a:ext cx="2198013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Kdy použít:</a:t>
            </a:r>
            <a:endParaRPr lang="en-US" sz="1700" dirty="0">
              <a:latin typeface="Century" panose="020406040505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959763" y="6254472"/>
            <a:ext cx="614100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Přechody mezi činnostmi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959763" y="6597253"/>
            <a:ext cx="614100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Nácvik běžných denních činností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959763" y="6940034"/>
            <a:ext cx="614100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Složitější školní úkoly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59763" y="7282815"/>
            <a:ext cx="614100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Příprava na změny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537252" y="5804059"/>
            <a:ext cx="2198013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Výhody:</a:t>
            </a:r>
            <a:endParaRPr lang="en-US" sz="1700" dirty="0">
              <a:latin typeface="Century" panose="020406040505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7537252" y="6254472"/>
            <a:ext cx="614100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Snižuje závislost na verbálních pokynech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7537252" y="6597253"/>
            <a:ext cx="614100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Buduje samostatnost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7537252" y="6940034"/>
            <a:ext cx="614100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Redukuje chybovost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22" name="Text 17"/>
          <p:cNvSpPr/>
          <p:nvPr/>
        </p:nvSpPr>
        <p:spPr>
          <a:xfrm>
            <a:off x="7537252" y="7282815"/>
            <a:ext cx="614100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Zvyšuje sebedůvěru</a:t>
            </a:r>
            <a:endParaRPr lang="en-US" sz="13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5514"/>
            <a:ext cx="58981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Pracovní místo žáka s PAS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7242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Prostorové uspořádání pracovního místa má zásadní vliv na schopnost žáka soustředit se a efektivně pracovat. Pro děti s PAS platí pravidlo: </a:t>
            </a:r>
            <a:r>
              <a:rPr lang="en-US" sz="1550" dirty="0">
                <a:solidFill>
                  <a:srgbClr val="6F655D"/>
                </a:solidFill>
                <a:highlight>
                  <a:srgbClr val="E1C2C2"/>
                </a:highlight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méně je více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130748"/>
            <a:ext cx="4215289" cy="2459355"/>
          </a:xfrm>
          <a:prstGeom prst="roundRect">
            <a:avLst>
              <a:gd name="adj" fmla="val 3389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15008" y="3351967"/>
            <a:ext cx="35556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Minimalizace rušivých podnětů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15008" y="3781187"/>
            <a:ext cx="377285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Lavice umístěná stranou od oken, dveří a centrálního dění. Na pracovní ploše pouze aktuálně potřebné pomůcky. Vyvarujte se překombinovaných dekorací v zorném poli žáka.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07437" y="3130748"/>
            <a:ext cx="4215408" cy="2459355"/>
          </a:xfrm>
          <a:prstGeom prst="roundRect">
            <a:avLst>
              <a:gd name="adj" fmla="val 3389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28655" y="3351967"/>
            <a:ext cx="27752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Jasné vymezení prostoru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28655" y="3781187"/>
            <a:ext cx="377297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Žák má své jasně definované místo, kam patří. Může pomoci vizuální označení lavice (jmenovka, barevné značení). Organizace pomůcek v krabičkách nebo zásobnících.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621203" y="3130748"/>
            <a:ext cx="4215289" cy="2459355"/>
          </a:xfrm>
          <a:prstGeom prst="roundRect">
            <a:avLst>
              <a:gd name="adj" fmla="val 3389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42421" y="33519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Podpora soustředění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842421" y="3781187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Možnost použití sluchátek nebo klidového koutu při přetížení. Stabilní umístění – časté přesazování je stresující a kontraproduktivní.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93790" y="5813346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E6CCC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116241"/>
            <a:ext cx="248007" cy="198358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438513" y="6061234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Nezapomeňte:</a:t>
            </a: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To, co považujeme za „pěkně vyzdobenou třídu", může být pro dítě s PAS zdrojem sensorického přetížení a překážkou v učení.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62745"/>
            <a:ext cx="507849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Spektrum obtíží u PAS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97965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Slovo „spektrum" v názvu poruchy není náhodné – odráží skutečnost, že projevy PAS jsou nesmírně různorodé. Dva lidé se stejnou diagnózou PAS mohou vypadat a chovat se zcela odlišně. Míra obtíží se pohybuje na širokém kontinuu od velmi mírných projevů až po závažné narušení fungování.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4155519"/>
            <a:ext cx="4215289" cy="2111335"/>
          </a:xfrm>
          <a:prstGeom prst="roundRect">
            <a:avLst>
              <a:gd name="adj" fmla="val 394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99768" y="43614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Míra závažnosti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99768" y="4790718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Od mírných obtíží, které mohou zůstat dlouho nepoznané, až po závažné narušení vyžadující intenzivní podporu v každodenním životě.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07437" y="4155519"/>
            <a:ext cx="4215408" cy="2111335"/>
          </a:xfrm>
          <a:prstGeom prst="roundRect">
            <a:avLst>
              <a:gd name="adj" fmla="val 394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13415" y="43614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Dopad na fungování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13415" y="4790718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Některé osoby s PAS žijí samostatně a pracují, jiné potřebují celoživotní asistenci a podporu v základních životních dovednostech.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621203" y="4155519"/>
            <a:ext cx="4215289" cy="2111335"/>
          </a:xfrm>
          <a:prstGeom prst="roundRect">
            <a:avLst>
              <a:gd name="adj" fmla="val 3948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27181" y="43614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Intelekt a jazyk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827181" y="4790718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PAS může doprovázet narušení intelektu, ale mnoho osob má průměrnou či nadprůměrnou inteligenci. Jazyk může být plně funkční nebo výrazně narušený.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7345" y="524589"/>
            <a:ext cx="7519988" cy="595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dirty="0">
                <a:solidFill>
                  <a:schemeClr val="accent1">
                    <a:lumMod val="75000"/>
                  </a:schemeClr>
                </a:solidFill>
                <a:ea typeface="DM Sans Medium" pitchFamily="34" charset="-122"/>
                <a:cs typeface="DM Sans Medium" pitchFamily="34" charset="-120"/>
              </a:rPr>
              <a:t>Typy poruch autistického spektra</a:t>
            </a:r>
            <a:endParaRPr lang="en-US" sz="375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036" y="1501854"/>
            <a:ext cx="1316236" cy="10985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57030" y="2019776"/>
            <a:ext cx="268129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161613"/>
                </a:solidFill>
                <a:ea typeface="DM Sans Medium" pitchFamily="34" charset="-122"/>
                <a:cs typeface="DM Sans Medium" pitchFamily="34" charset="-120"/>
              </a:rPr>
              <a:t>1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4839891" y="1692473"/>
            <a:ext cx="2383631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chemeClr val="accent1">
                    <a:lumMod val="75000"/>
                  </a:schemeClr>
                </a:solidFill>
                <a:ea typeface="DM Sans Medium" pitchFamily="34" charset="-122"/>
                <a:cs typeface="DM Sans Medium" pitchFamily="34" charset="-120"/>
              </a:rPr>
              <a:t>Dětský autismus</a:t>
            </a:r>
            <a:endParaRPr lang="en-US" sz="18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839891" y="2104668"/>
            <a:ext cx="3559612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Klasická forma s plnou triádou příznaků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4696897" y="2614732"/>
            <a:ext cx="9218533" cy="11430"/>
          </a:xfrm>
          <a:prstGeom prst="roundRect">
            <a:avLst>
              <a:gd name="adj" fmla="val 250258"/>
            </a:avLst>
          </a:prstGeom>
          <a:solidFill>
            <a:srgbClr val="D3D1C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977" y="2648069"/>
            <a:ext cx="2632472" cy="109859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57149" y="3029783"/>
            <a:ext cx="268129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161613"/>
                </a:solidFill>
                <a:ea typeface="DM Sans Medium" pitchFamily="34" charset="-122"/>
                <a:cs typeface="DM Sans Medium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5498068" y="2838688"/>
            <a:ext cx="2383631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chemeClr val="accent1">
                    <a:lumMod val="75000"/>
                  </a:schemeClr>
                </a:solidFill>
                <a:ea typeface="DM Sans Medium" pitchFamily="34" charset="-122"/>
                <a:cs typeface="DM Sans Medium" pitchFamily="34" charset="-120"/>
              </a:rPr>
              <a:t>Aspergerův syndrom</a:t>
            </a:r>
            <a:endParaRPr lang="en-US" sz="18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 7"/>
          <p:cNvSpPr/>
          <p:nvPr/>
        </p:nvSpPr>
        <p:spPr>
          <a:xfrm>
            <a:off x="5498068" y="3250883"/>
            <a:ext cx="352996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Normální IQ, dobrá jazyková schopnost</a:t>
            </a:r>
            <a:endParaRPr lang="en-US" sz="1500" dirty="0"/>
          </a:p>
        </p:txBody>
      </p:sp>
      <p:sp>
        <p:nvSpPr>
          <p:cNvPr id="12" name="Shape 8"/>
          <p:cNvSpPr/>
          <p:nvPr/>
        </p:nvSpPr>
        <p:spPr>
          <a:xfrm>
            <a:off x="5355074" y="3760946"/>
            <a:ext cx="8560356" cy="11430"/>
          </a:xfrm>
          <a:prstGeom prst="roundRect">
            <a:avLst>
              <a:gd name="adj" fmla="val 250258"/>
            </a:avLst>
          </a:prstGeom>
          <a:solidFill>
            <a:srgbClr val="D3D1C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800" y="3794284"/>
            <a:ext cx="3948708" cy="10985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57030" y="4175998"/>
            <a:ext cx="268129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161613"/>
                </a:solidFill>
                <a:ea typeface="DM Sans Medium" pitchFamily="34" charset="-122"/>
                <a:cs typeface="DM Sans Medium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0"/>
          <p:cNvSpPr/>
          <p:nvPr/>
        </p:nvSpPr>
        <p:spPr>
          <a:xfrm>
            <a:off x="6156127" y="3984903"/>
            <a:ext cx="2383631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chemeClr val="accent1">
                    <a:lumMod val="75000"/>
                  </a:schemeClr>
                </a:solidFill>
                <a:ea typeface="DM Sans Medium" pitchFamily="34" charset="-122"/>
                <a:cs typeface="DM Sans Medium" pitchFamily="34" charset="-120"/>
              </a:rPr>
              <a:t>Atypický autismus</a:t>
            </a:r>
            <a:endParaRPr lang="en-US" sz="18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 11"/>
          <p:cNvSpPr/>
          <p:nvPr/>
        </p:nvSpPr>
        <p:spPr>
          <a:xfrm>
            <a:off x="6156127" y="4397097"/>
            <a:ext cx="3588187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Nesplňuje všechna diagnostická kritéria</a:t>
            </a:r>
            <a:endParaRPr lang="en-US" sz="1500" dirty="0"/>
          </a:p>
        </p:txBody>
      </p:sp>
      <p:sp>
        <p:nvSpPr>
          <p:cNvPr id="17" name="Shape 12"/>
          <p:cNvSpPr/>
          <p:nvPr/>
        </p:nvSpPr>
        <p:spPr>
          <a:xfrm>
            <a:off x="6013132" y="4907161"/>
            <a:ext cx="7902297" cy="11430"/>
          </a:xfrm>
          <a:prstGeom prst="roundRect">
            <a:avLst>
              <a:gd name="adj" fmla="val 250258"/>
            </a:avLst>
          </a:prstGeom>
          <a:solidFill>
            <a:srgbClr val="D3D1C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622" y="4940498"/>
            <a:ext cx="5265063" cy="109859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57030" y="5322213"/>
            <a:ext cx="268129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161613"/>
                </a:solidFill>
                <a:ea typeface="DM Sans Medium" pitchFamily="34" charset="-122"/>
                <a:cs typeface="DM Sans Medium" pitchFamily="34" charset="-120"/>
              </a:rPr>
              <a:t>4</a:t>
            </a:r>
            <a:endParaRPr lang="en-US" sz="2100" dirty="0"/>
          </a:p>
        </p:txBody>
      </p:sp>
      <p:sp>
        <p:nvSpPr>
          <p:cNvPr id="20" name="Text 14"/>
          <p:cNvSpPr/>
          <p:nvPr/>
        </p:nvSpPr>
        <p:spPr>
          <a:xfrm>
            <a:off x="6814304" y="5131118"/>
            <a:ext cx="2383631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chemeClr val="accent1">
                    <a:lumMod val="75000"/>
                  </a:schemeClr>
                </a:solidFill>
                <a:ea typeface="DM Sans Medium" pitchFamily="34" charset="-122"/>
                <a:cs typeface="DM Sans Medium" pitchFamily="34" charset="-120"/>
              </a:rPr>
              <a:t>Rettův syndrom</a:t>
            </a:r>
            <a:endParaRPr lang="en-US" sz="18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 15"/>
          <p:cNvSpPr/>
          <p:nvPr/>
        </p:nvSpPr>
        <p:spPr>
          <a:xfrm>
            <a:off x="6814304" y="5440442"/>
            <a:ext cx="3705106" cy="646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Geneticky podmíněný, především u dívek</a:t>
            </a:r>
            <a:endParaRPr lang="cs-CZ" sz="1500" dirty="0">
              <a:solidFill>
                <a:srgbClr val="161613"/>
              </a:solidFill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cs-CZ" sz="1500" dirty="0">
                <a:solidFill>
                  <a:srgbClr val="161613"/>
                </a:solidFill>
                <a:ea typeface="Inter" pitchFamily="34" charset="-122"/>
              </a:rPr>
              <a:t>Dle MKN 11 již není zařazen do PAS</a:t>
            </a:r>
            <a:endParaRPr lang="en-US" sz="1500" dirty="0"/>
          </a:p>
        </p:txBody>
      </p:sp>
      <p:sp>
        <p:nvSpPr>
          <p:cNvPr id="22" name="Shape 16"/>
          <p:cNvSpPr/>
          <p:nvPr/>
        </p:nvSpPr>
        <p:spPr>
          <a:xfrm>
            <a:off x="6671310" y="6053376"/>
            <a:ext cx="7244120" cy="11430"/>
          </a:xfrm>
          <a:prstGeom prst="roundRect">
            <a:avLst>
              <a:gd name="adj" fmla="val 250258"/>
            </a:avLst>
          </a:prstGeom>
          <a:solidFill>
            <a:srgbClr val="D3D1C9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564" y="6086713"/>
            <a:ext cx="6581299" cy="1098590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857030" y="6468428"/>
            <a:ext cx="268129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161613"/>
                </a:solidFill>
                <a:ea typeface="DM Sans Medium" pitchFamily="34" charset="-122"/>
                <a:cs typeface="DM Sans Medium" pitchFamily="34" charset="-120"/>
              </a:rPr>
              <a:t>5</a:t>
            </a:r>
            <a:endParaRPr lang="en-US" sz="2100" dirty="0"/>
          </a:p>
        </p:txBody>
      </p:sp>
      <p:sp>
        <p:nvSpPr>
          <p:cNvPr id="25" name="Text 18"/>
          <p:cNvSpPr/>
          <p:nvPr/>
        </p:nvSpPr>
        <p:spPr>
          <a:xfrm>
            <a:off x="7472482" y="6277332"/>
            <a:ext cx="3357682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chemeClr val="accent1">
                    <a:lumMod val="75000"/>
                  </a:schemeClr>
                </a:solidFill>
                <a:ea typeface="DM Sans Medium" pitchFamily="34" charset="-122"/>
                <a:cs typeface="DM Sans Medium" pitchFamily="34" charset="-120"/>
              </a:rPr>
              <a:t>Dětská dezintegrační porucha</a:t>
            </a:r>
            <a:endParaRPr lang="en-US" sz="18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 19"/>
          <p:cNvSpPr/>
          <p:nvPr/>
        </p:nvSpPr>
        <p:spPr>
          <a:xfrm>
            <a:off x="7472482" y="6689527"/>
            <a:ext cx="3357682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61613"/>
                </a:solidFill>
                <a:ea typeface="Inter" pitchFamily="34" charset="-122"/>
                <a:cs typeface="Inter" pitchFamily="34" charset="-120"/>
              </a:rPr>
              <a:t>Regres po normálním vývoji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85813" y="607456"/>
            <a:ext cx="7572375" cy="611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cs-CZ" sz="4000" dirty="0">
              <a:solidFill>
                <a:schemeClr val="accent1">
                  <a:lumMod val="75000"/>
                </a:schemeClr>
              </a:solidFill>
              <a:ea typeface="DM Sans Medium" pitchFamily="34" charset="-122"/>
              <a:cs typeface="DM Sans Medium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cs-CZ" sz="4000" dirty="0">
                <a:solidFill>
                  <a:schemeClr val="accent1">
                    <a:lumMod val="75000"/>
                  </a:schemeClr>
                </a:solidFill>
                <a:ea typeface="DM Sans Medium" pitchFamily="34" charset="-122"/>
                <a:cs typeface="DM Sans Medium" pitchFamily="34" charset="-120"/>
              </a:rPr>
              <a:t>Dětský autismus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85813" y="1286470"/>
            <a:ext cx="7572375" cy="1406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600" b="1" dirty="0"/>
              <a:t>Dětský autismus</a:t>
            </a:r>
            <a:r>
              <a:rPr lang="cs-CZ" sz="1600" dirty="0"/>
              <a:t> je </a:t>
            </a:r>
            <a:r>
              <a:rPr lang="cs-CZ" sz="1600" dirty="0" err="1"/>
              <a:t>neurovývojová</a:t>
            </a:r>
            <a:r>
              <a:rPr lang="cs-CZ" sz="1600" dirty="0"/>
              <a:t> porucha patřící do širší skupiny poruch označovaných jako Porucha autistického spektra (PAS). Projevuje se již v raném dětství a ovlivňuje zejména </a:t>
            </a:r>
            <a:r>
              <a:rPr lang="cs-CZ" sz="1600" b="1" dirty="0"/>
              <a:t>sociální komunikaci, sociální interakci a chování dítěte</a:t>
            </a:r>
            <a:r>
              <a:rPr lang="cs-CZ" sz="1600" dirty="0"/>
              <a:t>. Typické projevy se obvykle začínají objevovat do </a:t>
            </a:r>
            <a:r>
              <a:rPr lang="cs-CZ" sz="1600" b="1" dirty="0"/>
              <a:t>3 let věku</a:t>
            </a:r>
            <a:r>
              <a:rPr lang="cs-CZ" sz="1600" dirty="0"/>
              <a:t>.</a:t>
            </a:r>
            <a:r>
              <a:rPr lang="en-US" sz="15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00" dirty="0">
              <a:latin typeface="Century" panose="020406040505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006793" y="3540919"/>
            <a:ext cx="22860" cy="4148733"/>
          </a:xfrm>
          <a:prstGeom prst="roundRect">
            <a:avLst>
              <a:gd name="adj" fmla="val 360974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204913" y="3750469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C7A8A8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85813" y="3540919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59453" y="357770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89176" y="3494975"/>
            <a:ext cx="4556589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Obtíže v sociální komunikaci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989176" y="3750470"/>
            <a:ext cx="6714471" cy="1371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pt-BR" sz="1400" dirty="0"/>
              <a:t>Děti s autismem mohou mít problémy zejména v oblasti:</a:t>
            </a:r>
            <a:r>
              <a:rPr lang="cs-CZ" sz="1400" dirty="0"/>
              <a:t> navazování očního kontaktu, sdílení emocí a zájmů s ostatními, porozumění sociálním situacím, používání gest, mimiky a řeči v komunikaci. Často se může objevit </a:t>
            </a:r>
            <a:r>
              <a:rPr lang="cs-CZ" sz="1400" b="1" dirty="0"/>
              <a:t>opožděný vývoj řeči</a:t>
            </a:r>
            <a:r>
              <a:rPr lang="cs-CZ" sz="1400" dirty="0"/>
              <a:t> nebo atypický způsob komunikace (opakování slov, echolálie).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204913" y="5264348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B2AAD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85813" y="5054798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59453" y="509158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89176" y="5121535"/>
            <a:ext cx="2965035" cy="307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Narušení sociální interakce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989177" y="5547122"/>
            <a:ext cx="6691610" cy="1058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400" dirty="0"/>
              <a:t>Typické mohou být například: menší zájem o vrstevníky, obtíže při navazování vztahů, preference samostatné hry, omezené sdílení radosti či zájmů s druhými lidmi. Dítě může mít problém porozumět sociálním pravidlům nebo emocím druhých lidí.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1204913" y="6778228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9AC0CA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85813" y="6568678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859453" y="6605468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989177" y="6604580"/>
            <a:ext cx="4110540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it-IT" sz="2000" dirty="0"/>
              <a:t>Omezené a stereotypní vzorce chování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989176" y="6943130"/>
            <a:ext cx="6835733" cy="1286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400" dirty="0"/>
              <a:t>Dalším charakteristickým znakem jsou: </a:t>
            </a:r>
            <a:r>
              <a:rPr lang="cs-CZ" sz="1400" b="1" dirty="0"/>
              <a:t>opakující se pohyby</a:t>
            </a:r>
            <a:r>
              <a:rPr lang="cs-CZ" sz="1400" dirty="0"/>
              <a:t> (např. mávání rukama, kolébání těla), silná potřeba </a:t>
            </a:r>
            <a:r>
              <a:rPr lang="cs-CZ" sz="1400" b="1" dirty="0"/>
              <a:t>rutiny a stereotypů, </a:t>
            </a:r>
            <a:r>
              <a:rPr lang="cs-CZ" sz="1400" dirty="0"/>
              <a:t>úzké a intenzivní zájmy, obtížné zvládání změn v prostředí. Děti mohou být také </a:t>
            </a:r>
            <a:r>
              <a:rPr lang="cs-CZ" sz="1400" b="1" dirty="0"/>
              <a:t>velmi citlivé na podněty</a:t>
            </a:r>
            <a:r>
              <a:rPr lang="cs-CZ" sz="1400" dirty="0"/>
              <a:t> (hluk, světlo, dotek).</a:t>
            </a:r>
            <a:endParaRPr lang="en-US" sz="1400" dirty="0">
              <a:latin typeface="Century" panose="02040604050505020304" pitchFamily="18" charset="0"/>
            </a:endParaRPr>
          </a:p>
        </p:txBody>
      </p:sp>
      <p:pic>
        <p:nvPicPr>
          <p:cNvPr id="1028" name="Picture 4" descr="Autistic child shows unusual sensitivity to sound, vector illustration isolated.">
            <a:extLst>
              <a:ext uri="{FF2B5EF4-FFF2-40B4-BE49-F238E27FC236}">
                <a16:creationId xmlns:a16="http://schemas.microsoft.com/office/drawing/2014/main" id="{8F540B85-1B09-B409-E38A-FCD80207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550" y="242369"/>
            <a:ext cx="5731849" cy="54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6">
            <a:extLst>
              <a:ext uri="{FF2B5EF4-FFF2-40B4-BE49-F238E27FC236}">
                <a16:creationId xmlns:a16="http://schemas.microsoft.com/office/drawing/2014/main" id="{98CF8AE6-899E-AEF2-8544-D2B3A5F7FF4E}"/>
              </a:ext>
            </a:extLst>
          </p:cNvPr>
          <p:cNvSpPr/>
          <p:nvPr/>
        </p:nvSpPr>
        <p:spPr>
          <a:xfrm>
            <a:off x="788999" y="2801363"/>
            <a:ext cx="4556589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Základní charakteristiky dětského autismu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2" name="Text 7">
            <a:extLst>
              <a:ext uri="{FF2B5EF4-FFF2-40B4-BE49-F238E27FC236}">
                <a16:creationId xmlns:a16="http://schemas.microsoft.com/office/drawing/2014/main" id="{ADCB2D25-FF11-DFFB-FC57-1F5B6A2BF51A}"/>
              </a:ext>
            </a:extLst>
          </p:cNvPr>
          <p:cNvSpPr/>
          <p:nvPr/>
        </p:nvSpPr>
        <p:spPr>
          <a:xfrm>
            <a:off x="9132069" y="5820937"/>
            <a:ext cx="5419405" cy="2308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400" b="1" dirty="0"/>
              <a:t>Diagnostika: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cs-CZ" sz="1400" dirty="0"/>
              <a:t>v raném dětství, dětský  psychiatr, klinický psychiatr, speciální pedagog.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cs-CZ" sz="1400" b="1" dirty="0"/>
              <a:t>Podpora a intervence: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cs-CZ" sz="1400" dirty="0"/>
              <a:t>Autismus nelze „vyléčit“, ale vhodná podpora může výrazně zlepšit kvalitu života dítěte. Speciálně pedagogická intervence, strukturované učení, logopedická péče, behaviorální terapie, nácvik sociálních dovedností.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cs-CZ" sz="1400" dirty="0"/>
              <a:t>Velký význam má také </a:t>
            </a:r>
            <a:r>
              <a:rPr lang="cs-CZ" sz="1400" b="1" dirty="0"/>
              <a:t>spolupráce rodiny, školy a odborníků</a:t>
            </a:r>
            <a:r>
              <a:rPr lang="cs-CZ" sz="1400" dirty="0"/>
              <a:t>.</a:t>
            </a:r>
          </a:p>
          <a:p>
            <a:pPr marL="0" indent="0" algn="l">
              <a:lnSpc>
                <a:spcPts val="2450"/>
              </a:lnSpc>
              <a:buNone/>
            </a:pPr>
            <a:endParaRPr lang="en-US" sz="1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82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85813" y="540187"/>
            <a:ext cx="7572375" cy="678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cs-CZ" sz="38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Aspergerův syndrom</a:t>
            </a:r>
            <a:endParaRPr lang="en-US" sz="3850" dirty="0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85813" y="1286470"/>
            <a:ext cx="8112737" cy="1746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600" b="1" dirty="0"/>
              <a:t>Aspergerův syndrom</a:t>
            </a:r>
            <a:r>
              <a:rPr lang="cs-CZ" sz="1600" dirty="0"/>
              <a:t> je </a:t>
            </a:r>
            <a:r>
              <a:rPr lang="cs-CZ" sz="1600" dirty="0" err="1"/>
              <a:t>neurovývojová</a:t>
            </a:r>
            <a:r>
              <a:rPr lang="cs-CZ" sz="1600" dirty="0"/>
              <a:t> porucha, která patří do širší skupiny poruch označovaných jako Porucha autistického spektra (PAS). Jedná se o formu autismu, která je charakteristická především </a:t>
            </a:r>
            <a:r>
              <a:rPr lang="cs-CZ" sz="1600" b="1" dirty="0"/>
              <a:t>obtížemi v sociální komunikaci a sociálních vztazích</a:t>
            </a:r>
            <a:r>
              <a:rPr lang="cs-CZ" sz="1600" dirty="0"/>
              <a:t>, avšak na rozdíl od klasického dětského autismu se obvykle </a:t>
            </a:r>
            <a:r>
              <a:rPr lang="cs-CZ" sz="1600" b="1" dirty="0"/>
              <a:t>neobjevuje výrazné opoždění vývoje řeči ani intelektové schopnosti</a:t>
            </a:r>
            <a:r>
              <a:rPr lang="cs-CZ" sz="1600" dirty="0"/>
              <a:t>.</a:t>
            </a:r>
            <a:endParaRPr lang="en-US" sz="1500" dirty="0">
              <a:latin typeface="Century" panose="020406040505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006793" y="3540919"/>
            <a:ext cx="22860" cy="4148733"/>
          </a:xfrm>
          <a:prstGeom prst="roundRect">
            <a:avLst>
              <a:gd name="adj" fmla="val 360974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204913" y="3750469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C7A8A8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85813" y="3540919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59453" y="357770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89176" y="3494975"/>
            <a:ext cx="4556589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Obtíže v sociální komunikaci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989176" y="3750470"/>
            <a:ext cx="7296959" cy="1304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400" dirty="0"/>
              <a:t>Děti nebo dospívající s Aspergerovým syndromem mohou mít potíže zejména v oblasti: </a:t>
            </a:r>
            <a:r>
              <a:rPr lang="pt-BR" sz="1400" dirty="0"/>
              <a:t>porozumění sociálním pravidlům a neverbální komunikaci</a:t>
            </a:r>
            <a:r>
              <a:rPr lang="cs-CZ" sz="1400" dirty="0"/>
              <a:t>, navazování a udržování přátelských vztahů, interpretace emocí a záměrů druhých lidí, přiměřeného zapojení do rozhovoru. Řeč bývá většinou </a:t>
            </a:r>
            <a:r>
              <a:rPr lang="cs-CZ" sz="1400" b="1" dirty="0"/>
              <a:t>gramaticky správná</a:t>
            </a:r>
            <a:r>
              <a:rPr lang="cs-CZ" sz="1400" dirty="0"/>
              <a:t>, někdy však může působit formálně nebo monotónně.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204913" y="5264348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B2AAD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85813" y="5054798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59453" y="509158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89176" y="5121535"/>
            <a:ext cx="2965035" cy="307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Omezené a specifické zájmy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989177" y="5547122"/>
            <a:ext cx="7296958" cy="1058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400" dirty="0"/>
              <a:t>Charakteristickým znakem jsou často </a:t>
            </a:r>
            <a:r>
              <a:rPr lang="cs-CZ" sz="1400" b="1" dirty="0"/>
              <a:t>velmi intenzivní zájmy o určité téma</a:t>
            </a:r>
            <a:r>
              <a:rPr lang="cs-CZ" sz="1400" dirty="0"/>
              <a:t>, například: doprava, mapy, technika, počítače nebo matematika, historická fakta nebo sběratelské aktivity. Tyto zájmy mohou být velmi hluboké a dítě se jim může věnovat s mimořádnou intenzitou.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1204913" y="6778228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9AC0CA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85813" y="6568678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859453" y="6605468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989177" y="6604580"/>
            <a:ext cx="4110540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pl-PL" sz="2000" dirty="0"/>
              <a:t>Potřeba struktury a obtíže se změnami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989176" y="6943130"/>
            <a:ext cx="6835733" cy="1286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400" dirty="0"/>
              <a:t>Často </a:t>
            </a:r>
            <a:r>
              <a:rPr lang="cs-CZ" sz="1400" b="1" dirty="0"/>
              <a:t>průměrné až nadprůměrné intelektové schopnosti</a:t>
            </a:r>
            <a:r>
              <a:rPr lang="cs-CZ" sz="1400" dirty="0"/>
              <a:t>. V některých oblastech mohou dosahovat velmi dobrých výsledků, zejména pokud souvisejí s jejich zájmy.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cs-CZ" sz="1400" dirty="0"/>
              <a:t>Obtíže se však mohou objevovat například v oblasti: sociální orientace, týmové spolupráce, porozumění implicitním pravidlům komunikace..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21" name="Text 6">
            <a:extLst>
              <a:ext uri="{FF2B5EF4-FFF2-40B4-BE49-F238E27FC236}">
                <a16:creationId xmlns:a16="http://schemas.microsoft.com/office/drawing/2014/main" id="{98CF8AE6-899E-AEF2-8544-D2B3A5F7FF4E}"/>
              </a:ext>
            </a:extLst>
          </p:cNvPr>
          <p:cNvSpPr/>
          <p:nvPr/>
        </p:nvSpPr>
        <p:spPr>
          <a:xfrm>
            <a:off x="778393" y="3022228"/>
            <a:ext cx="4556589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Typické projevy Aspergerova syndromu</a:t>
            </a:r>
            <a:endParaRPr lang="en-US" sz="1900" dirty="0">
              <a:latin typeface="Century" panose="02040604050505020304" pitchFamily="18" charset="0"/>
            </a:endParaRPr>
          </a:p>
        </p:txBody>
      </p:sp>
      <p:pic>
        <p:nvPicPr>
          <p:cNvPr id="1030" name="Picture 6" descr="What does SEN/ SEND mean? - All about Special Education - Twinkl">
            <a:extLst>
              <a:ext uri="{FF2B5EF4-FFF2-40B4-BE49-F238E27FC236}">
                <a16:creationId xmlns:a16="http://schemas.microsoft.com/office/drawing/2014/main" id="{EA2C2BB1-23AC-9B2B-6C36-51DC928D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3" y="3022228"/>
            <a:ext cx="42481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85813" y="540187"/>
            <a:ext cx="7572375" cy="678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cs-CZ" sz="38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Atypický autismus</a:t>
            </a:r>
            <a:endParaRPr lang="en-US" sz="3850" dirty="0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85813" y="1286470"/>
            <a:ext cx="8112737" cy="1746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600" dirty="0"/>
              <a:t>Označení „atypický“ znamená, že projevy dítěte </a:t>
            </a:r>
            <a:r>
              <a:rPr lang="cs-CZ" sz="1600" b="1" dirty="0"/>
              <a:t>neodpovídají plně klasickým diagnostickým kritériím dětského autismu</a:t>
            </a:r>
            <a:r>
              <a:rPr lang="cs-CZ" sz="1600" dirty="0"/>
              <a:t>, přesto však vykazují některé jeho charakteristické rysy.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cs-CZ" sz="1600" dirty="0"/>
              <a:t>V klasifikaci MKN-10 je atypický autismus označován kódem </a:t>
            </a:r>
            <a:r>
              <a:rPr lang="cs-CZ" sz="1600" b="1" dirty="0"/>
              <a:t>F84.1</a:t>
            </a:r>
            <a:r>
              <a:rPr lang="cs-CZ" sz="1600" dirty="0"/>
              <a:t> a používá se v případech, kdy se porucha projevuje </a:t>
            </a:r>
            <a:r>
              <a:rPr lang="cs-CZ" sz="1600" b="1" dirty="0"/>
              <a:t>neúplným nebo odlišným souborem symptomů</a:t>
            </a:r>
            <a:r>
              <a:rPr lang="cs-CZ" sz="1600" dirty="0"/>
              <a:t>, případně když se obtíže objeví </a:t>
            </a:r>
            <a:r>
              <a:rPr lang="cs-CZ" sz="1600" b="1" dirty="0"/>
              <a:t>později než ve třech letech věku</a:t>
            </a:r>
            <a:r>
              <a:rPr lang="cs-CZ" sz="1600" dirty="0"/>
              <a:t>.</a:t>
            </a:r>
            <a:endParaRPr lang="en-US" sz="1500" dirty="0">
              <a:latin typeface="Century" panose="020406040505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006793" y="3540919"/>
            <a:ext cx="22860" cy="4148733"/>
          </a:xfrm>
          <a:prstGeom prst="roundRect">
            <a:avLst>
              <a:gd name="adj" fmla="val 360974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204913" y="3750469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C7A8A8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85813" y="3540919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59453" y="357770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89176" y="3494975"/>
            <a:ext cx="4556589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Narušení sociální interakce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989176" y="3750470"/>
            <a:ext cx="6941837" cy="1319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cs-CZ" sz="1400" dirty="0"/>
              <a:t>Děti s atypickým autismem mohou mít obtíže například v oblasti: navazování a udržování sociálních vztahů, porozumění emocím druhých lidí, sdílení zážitků a zájmů s ostatními, přiměřené reakce v sociálních situacích.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Tyto obtíže mohou být </a:t>
            </a:r>
            <a:r>
              <a:rPr lang="cs-CZ" sz="1400" b="1" dirty="0"/>
              <a:t>méně výrazné nebo se projevují pouze v některých situacích</a:t>
            </a:r>
            <a:r>
              <a:rPr lang="cs-CZ" sz="1400" dirty="0"/>
              <a:t>.</a:t>
            </a:r>
          </a:p>
        </p:txBody>
      </p:sp>
      <p:sp>
        <p:nvSpPr>
          <p:cNvPr id="11" name="Shape 8"/>
          <p:cNvSpPr/>
          <p:nvPr/>
        </p:nvSpPr>
        <p:spPr>
          <a:xfrm>
            <a:off x="1204913" y="5264348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B2AAD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85813" y="5054798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59453" y="509158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89176" y="5121535"/>
            <a:ext cx="2965035" cy="307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Komunikační obtíže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989176" y="5366932"/>
            <a:ext cx="9150334" cy="1238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cs-CZ" sz="1400" dirty="0"/>
              <a:t>Komunikace může být narušena různým způsobem, například: opožděný nebo atypický vývoj řeči, obtíže v porozumění sociálním aspektům komunikace, problémy s vedením rozhovoru, omezené využívání neverbální komunikace (gesta, mimika).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Na rozdíl od klasického dětského autismu nemusí být tyto obtíže vždy výrazné nebo se nemusí objevovat ve všech oblastech.</a:t>
            </a:r>
          </a:p>
        </p:txBody>
      </p:sp>
      <p:sp>
        <p:nvSpPr>
          <p:cNvPr id="16" name="Shape 13"/>
          <p:cNvSpPr/>
          <p:nvPr/>
        </p:nvSpPr>
        <p:spPr>
          <a:xfrm>
            <a:off x="1204913" y="6778228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9AC0CA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85813" y="6568678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859453" y="6605468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989177" y="6604580"/>
            <a:ext cx="4110540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Stereotypní chování a specifické zájmy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989176" y="6943130"/>
            <a:ext cx="8637936" cy="1286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cs-CZ" sz="1400" dirty="0"/>
              <a:t>Podobně jako u jiných forem autismu se mohou objevovat: opakující se pohyby nebo činnosti, silná preference rutiny, úzké a intenzivní zájmy, citlivost na smyslové podněty (hluk, světlo, dotek)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Tyto projevy však mohou být </a:t>
            </a:r>
            <a:r>
              <a:rPr lang="cs-CZ" sz="1400" b="1" dirty="0"/>
              <a:t>méně výrazné nebo nepravidelné</a:t>
            </a:r>
            <a:r>
              <a:rPr lang="cs-CZ" sz="1400" dirty="0"/>
              <a:t>.</a:t>
            </a:r>
          </a:p>
        </p:txBody>
      </p:sp>
      <p:sp>
        <p:nvSpPr>
          <p:cNvPr id="21" name="Text 6">
            <a:extLst>
              <a:ext uri="{FF2B5EF4-FFF2-40B4-BE49-F238E27FC236}">
                <a16:creationId xmlns:a16="http://schemas.microsoft.com/office/drawing/2014/main" id="{98CF8AE6-899E-AEF2-8544-D2B3A5F7FF4E}"/>
              </a:ext>
            </a:extLst>
          </p:cNvPr>
          <p:cNvSpPr/>
          <p:nvPr/>
        </p:nvSpPr>
        <p:spPr>
          <a:xfrm>
            <a:off x="778393" y="3022228"/>
            <a:ext cx="4556589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Charakteristické znaky atypického autismu</a:t>
            </a:r>
            <a:endParaRPr lang="en-US" sz="1900" dirty="0">
              <a:latin typeface="Century" panose="02040604050505020304" pitchFamily="18" charset="0"/>
            </a:endParaRPr>
          </a:p>
        </p:txBody>
      </p:sp>
      <p:pic>
        <p:nvPicPr>
          <p:cNvPr id="2050" name="Picture 2" descr="How ABA Therapy Breaks Barriers in Autism">
            <a:extLst>
              <a:ext uri="{FF2B5EF4-FFF2-40B4-BE49-F238E27FC236}">
                <a16:creationId xmlns:a16="http://schemas.microsoft.com/office/drawing/2014/main" id="{6AA5383C-7237-3142-5119-811E9511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827" y="267847"/>
            <a:ext cx="5654172" cy="32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9FFD3B03-3A49-2BEE-E4DD-20C041ACD9E7}"/>
              </a:ext>
            </a:extLst>
          </p:cNvPr>
          <p:cNvSpPr txBox="1"/>
          <p:nvPr/>
        </p:nvSpPr>
        <p:spPr>
          <a:xfrm>
            <a:off x="11026109" y="4410377"/>
            <a:ext cx="3490890" cy="2921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Vznik a příčiny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Příčiny atypického autismu nejsou zcela objasněny. Předpokládá se, že na jeho vzniku se podílí: genetické faktory, odlišnosti ve vývoji mozku, kombinace biologických a environmentálních vlivů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Atypický autismus se může častěji vyskytovat také u dětí s </a:t>
            </a:r>
            <a:r>
              <a:rPr lang="cs-CZ" sz="1400" b="1" dirty="0"/>
              <a:t>kombinovaným postižením nebo intelektovým oslabením</a:t>
            </a:r>
            <a:r>
              <a:rPr lang="cs-CZ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23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85813" y="540187"/>
            <a:ext cx="7572375" cy="678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cs-CZ" sz="3850" dirty="0" err="1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Rettův</a:t>
            </a:r>
            <a:r>
              <a:rPr lang="cs-CZ" sz="38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 syndrom</a:t>
            </a:r>
            <a:endParaRPr lang="en-US" sz="3850" dirty="0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85813" y="1286470"/>
            <a:ext cx="8509607" cy="1746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cs-CZ" sz="1600" b="1" dirty="0" err="1"/>
              <a:t>Rettův</a:t>
            </a:r>
            <a:r>
              <a:rPr lang="cs-CZ" sz="1600" b="1" dirty="0"/>
              <a:t> syndrom</a:t>
            </a:r>
            <a:r>
              <a:rPr lang="cs-CZ" sz="1600" dirty="0"/>
              <a:t> je závažné </a:t>
            </a:r>
            <a:r>
              <a:rPr lang="cs-CZ" sz="1600" b="1" dirty="0"/>
              <a:t>geneticky podmíněné </a:t>
            </a:r>
            <a:r>
              <a:rPr lang="cs-CZ" sz="1600" b="1" dirty="0" err="1"/>
              <a:t>neurovývojové</a:t>
            </a:r>
            <a:r>
              <a:rPr lang="cs-CZ" sz="1600" b="1" dirty="0"/>
              <a:t> onemocnění</a:t>
            </a:r>
            <a:r>
              <a:rPr lang="cs-CZ" sz="1600" dirty="0"/>
              <a:t>, které postihuje téměř výhradně dívky. Je charakterizováno postupnou </a:t>
            </a:r>
            <a:r>
              <a:rPr lang="cs-CZ" sz="1600" b="1" dirty="0"/>
              <a:t>ztrátou již získaných motorických, komunikačních a kognitivních schopností</a:t>
            </a:r>
            <a:r>
              <a:rPr lang="cs-CZ" sz="1600" dirty="0"/>
              <a:t>, které se obvykle začínají objevovat po období zdánlivě normálního vývoje dítěte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cs-CZ" sz="1600" dirty="0"/>
              <a:t>Porucha je způsobena mutací genu </a:t>
            </a:r>
            <a:r>
              <a:rPr lang="cs-CZ" sz="1600" b="1" dirty="0"/>
              <a:t>MECP2</a:t>
            </a:r>
            <a:r>
              <a:rPr lang="cs-CZ" sz="1600" dirty="0"/>
              <a:t> na chromozomu X a je označována jako </a:t>
            </a:r>
            <a:r>
              <a:rPr lang="cs-CZ" sz="1600" dirty="0" err="1"/>
              <a:t>Rettův</a:t>
            </a:r>
            <a:r>
              <a:rPr lang="cs-CZ" sz="1600" dirty="0"/>
              <a:t> syndrom.</a:t>
            </a:r>
            <a:endParaRPr lang="en-US" sz="1500" dirty="0">
              <a:latin typeface="Century" panose="020406040505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006793" y="3540919"/>
            <a:ext cx="22860" cy="4148733"/>
          </a:xfrm>
          <a:prstGeom prst="roundRect">
            <a:avLst>
              <a:gd name="adj" fmla="val 360974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204913" y="3750469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C7A8A8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85813" y="3540919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59453" y="357770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89176" y="3494975"/>
            <a:ext cx="4556589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Hlavní projevy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989175" y="3750470"/>
            <a:ext cx="6775683" cy="1890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cs-CZ" sz="1400" dirty="0"/>
              <a:t>Mezi typické projevy patří zejména: ztráta řečových a komunikačních schopností, zpomalení růstu hlavy (mikrocefalie), ztráta účelného používání rukou, charakteristické stereotypní pohyby rukou (např. „mytí rukou“), poruchy koordinace a chůze, časté přidružené zdravotní obtíže (epilepsie, respirační potíže)</a:t>
            </a:r>
          </a:p>
          <a:p>
            <a:pPr>
              <a:lnSpc>
                <a:spcPct val="150000"/>
              </a:lnSpc>
            </a:pPr>
            <a:r>
              <a:rPr lang="cs-CZ" sz="1400" dirty="0"/>
              <a:t>Onemocnění má obvykle </a:t>
            </a:r>
            <a:r>
              <a:rPr lang="cs-CZ" sz="1400" b="1" dirty="0"/>
              <a:t>progresivní průběh</a:t>
            </a:r>
            <a:r>
              <a:rPr lang="cs-CZ" sz="1400" dirty="0"/>
              <a:t>, přičemž potíže se postupně prohlubují.</a:t>
            </a:r>
          </a:p>
        </p:txBody>
      </p:sp>
      <p:sp>
        <p:nvSpPr>
          <p:cNvPr id="11" name="Shape 8"/>
          <p:cNvSpPr/>
          <p:nvPr/>
        </p:nvSpPr>
        <p:spPr>
          <a:xfrm>
            <a:off x="1273493" y="6642258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B2AAD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85813" y="6384488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82313" y="645806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89176" y="6384488"/>
            <a:ext cx="7306244" cy="307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Proč již </a:t>
            </a:r>
            <a:r>
              <a:rPr lang="cs-CZ" sz="2000" dirty="0" err="1"/>
              <a:t>Rettův</a:t>
            </a:r>
            <a:r>
              <a:rPr lang="cs-CZ" sz="2000" dirty="0"/>
              <a:t> syndrom nespadá mezi poruchy autistického spektra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989176" y="6665118"/>
            <a:ext cx="8704286" cy="1423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cs-CZ" sz="1400" dirty="0"/>
              <a:t>V minulosti řazen mezi PAS. V současnosti však již </a:t>
            </a:r>
            <a:r>
              <a:rPr lang="cs-CZ" sz="1400" b="1" dirty="0"/>
              <a:t>není. </a:t>
            </a:r>
            <a:r>
              <a:rPr lang="cs-CZ" sz="1400" dirty="0"/>
              <a:t>Důvodem je především to, že: byla </a:t>
            </a:r>
            <a:r>
              <a:rPr lang="cs-CZ" sz="1400" b="1" dirty="0"/>
              <a:t>jednoznačně identifikována genetická příčina onemocnění</a:t>
            </a:r>
            <a:r>
              <a:rPr lang="cs-CZ" sz="1400" dirty="0"/>
              <a:t>, průběh syndromu je </a:t>
            </a:r>
            <a:r>
              <a:rPr lang="cs-CZ" sz="1400" b="1" dirty="0"/>
              <a:t>specifický a progresivní</a:t>
            </a:r>
            <a:r>
              <a:rPr lang="cs-CZ" sz="1400" dirty="0"/>
              <a:t>, hlavní obtíže souvisejí především s </a:t>
            </a:r>
            <a:r>
              <a:rPr lang="cs-CZ" sz="1400" b="1" dirty="0"/>
              <a:t>neurologickým a motorickým postižením</a:t>
            </a:r>
            <a:r>
              <a:rPr lang="cs-CZ" sz="1400" dirty="0"/>
              <a:t>, nikoli primárně se sociální komunikací.</a:t>
            </a:r>
          </a:p>
          <a:p>
            <a:pPr>
              <a:lnSpc>
                <a:spcPct val="150000"/>
              </a:lnSpc>
            </a:pPr>
            <a:endParaRPr lang="cs-CZ" sz="1400" dirty="0"/>
          </a:p>
        </p:txBody>
      </p:sp>
      <p:pic>
        <p:nvPicPr>
          <p:cNvPr id="3074" name="Picture 2" descr="Video: Rett syndrome | Osmosis">
            <a:extLst>
              <a:ext uri="{FF2B5EF4-FFF2-40B4-BE49-F238E27FC236}">
                <a16:creationId xmlns:a16="http://schemas.microsoft.com/office/drawing/2014/main" id="{BA85A179-FB79-B9F4-063B-96BBFED01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171" y="3032758"/>
            <a:ext cx="5449229" cy="306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21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85813" y="540187"/>
            <a:ext cx="7572375" cy="678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cs-CZ" sz="4000" dirty="0">
                <a:solidFill>
                  <a:schemeClr val="accent1">
                    <a:lumMod val="75000"/>
                  </a:schemeClr>
                </a:solidFill>
              </a:rPr>
              <a:t>Dezintegrační porucha</a:t>
            </a:r>
            <a:endParaRPr lang="en-US" sz="3850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85813" y="1286470"/>
            <a:ext cx="11257504" cy="1439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cs-CZ" sz="1600" b="1" dirty="0"/>
              <a:t>Dětská dezintegrační porucha</a:t>
            </a:r>
            <a:r>
              <a:rPr lang="cs-CZ" sz="1600" dirty="0"/>
              <a:t> je vzácná </a:t>
            </a:r>
            <a:r>
              <a:rPr lang="cs-CZ" sz="1600" dirty="0" err="1"/>
              <a:t>neurovývojová</a:t>
            </a:r>
            <a:r>
              <a:rPr lang="cs-CZ" sz="1600" dirty="0"/>
              <a:t> porucha, která byla v minulosti řazena mezi pervazivní vývojové poruchy. Je charakteristická tím, že dítě se </a:t>
            </a:r>
            <a:r>
              <a:rPr lang="cs-CZ" sz="1600" b="1" dirty="0"/>
              <a:t>nejprve vyvíjí zcela normálně</a:t>
            </a:r>
            <a:r>
              <a:rPr lang="cs-CZ" sz="1600" dirty="0"/>
              <a:t>, ale po určité době dochází k </a:t>
            </a:r>
            <a:r>
              <a:rPr lang="cs-CZ" sz="1600" b="1" dirty="0"/>
              <a:t>výrazné ztrátě již získaných schopností</a:t>
            </a:r>
            <a:r>
              <a:rPr lang="cs-CZ" sz="1600" dirty="0"/>
              <a:t>.</a:t>
            </a:r>
          </a:p>
          <a:p>
            <a:endParaRPr lang="cs-CZ" sz="1600" dirty="0"/>
          </a:p>
          <a:p>
            <a:r>
              <a:rPr lang="cs-CZ" sz="1600" dirty="0"/>
              <a:t>Tato porucha je označována také jako </a:t>
            </a:r>
            <a:r>
              <a:rPr lang="cs-CZ" sz="1600" b="1" dirty="0"/>
              <a:t>Hellerův syndrom</a:t>
            </a:r>
            <a:r>
              <a:rPr lang="cs-CZ" sz="1600" dirty="0"/>
              <a:t> a v klasifikaci MKN-10 je vedena pod kódem </a:t>
            </a:r>
            <a:r>
              <a:rPr lang="cs-CZ" sz="1600" b="1" dirty="0"/>
              <a:t>F84.3</a:t>
            </a:r>
            <a:endParaRPr lang="cs-CZ" sz="1600" dirty="0"/>
          </a:p>
        </p:txBody>
      </p:sp>
      <p:sp>
        <p:nvSpPr>
          <p:cNvPr id="5" name="Shape 2"/>
          <p:cNvSpPr/>
          <p:nvPr/>
        </p:nvSpPr>
        <p:spPr>
          <a:xfrm>
            <a:off x="1006793" y="3540919"/>
            <a:ext cx="22860" cy="4148733"/>
          </a:xfrm>
          <a:prstGeom prst="roundRect">
            <a:avLst>
              <a:gd name="adj" fmla="val 360974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204913" y="3750469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C7A8A8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85813" y="3540919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59453" y="357770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89176" y="3494975"/>
            <a:ext cx="4556589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Typické projevy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989175" y="3750470"/>
            <a:ext cx="10054142" cy="1890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cs-CZ" sz="1500" dirty="0"/>
              <a:t>Pro dětskou dezintegrační poruchu je charakteristické, že dítě se během prvních let života vyvíjí bez výraznějších obtíží. Obvykle mezi </a:t>
            </a:r>
            <a:r>
              <a:rPr lang="cs-CZ" sz="1500" b="1" dirty="0"/>
              <a:t>2.–4. rokem života</a:t>
            </a:r>
            <a:r>
              <a:rPr lang="cs-CZ" sz="1500" dirty="0"/>
              <a:t> však dochází k výraznému regresu ve vývoji.</a:t>
            </a:r>
          </a:p>
          <a:p>
            <a:pPr>
              <a:lnSpc>
                <a:spcPct val="150000"/>
              </a:lnSpc>
            </a:pPr>
            <a:r>
              <a:rPr lang="cs-CZ" sz="1500" dirty="0"/>
              <a:t>Mezi hlavní projevy patří zejména: ztráta již osvojené řeči, ztráta sociálních dovedností, zhoršení schopnosti komunikace, úbytek zájmu o okolí, zhoršení motorických dovedností, obtíže v oblasti sebeobsluhy</a:t>
            </a:r>
          </a:p>
          <a:p>
            <a:pPr>
              <a:lnSpc>
                <a:spcPct val="150000"/>
              </a:lnSpc>
            </a:pPr>
            <a:r>
              <a:rPr lang="cs-CZ" sz="1500" dirty="0"/>
              <a:t>Postupně se mohou objevit také projevy podobné autismu, například stereotypní chování nebo obtíže v sociální interakci.</a:t>
            </a:r>
          </a:p>
        </p:txBody>
      </p:sp>
      <p:sp>
        <p:nvSpPr>
          <p:cNvPr id="11" name="Shape 8"/>
          <p:cNvSpPr/>
          <p:nvPr/>
        </p:nvSpPr>
        <p:spPr>
          <a:xfrm>
            <a:off x="1273493" y="6642258"/>
            <a:ext cx="589359" cy="22860"/>
          </a:xfrm>
          <a:prstGeom prst="roundRect">
            <a:avLst>
              <a:gd name="adj" fmla="val 360974"/>
            </a:avLst>
          </a:prstGeom>
          <a:solidFill>
            <a:srgbClr val="B2AAD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85813" y="6384488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82313" y="645806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89176" y="6384488"/>
            <a:ext cx="7306244" cy="307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2000" dirty="0"/>
              <a:t>Příčiny poruchy</a:t>
            </a:r>
            <a:endParaRPr lang="en-US" sz="1900" dirty="0">
              <a:latin typeface="Century" panose="020406040505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989176" y="6665118"/>
            <a:ext cx="9786512" cy="1423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cs-CZ" sz="1500" dirty="0"/>
              <a:t>Přesná příčina dětské dezintegrační poruchy není dosud zcela objasněna. </a:t>
            </a:r>
          </a:p>
          <a:p>
            <a:pPr>
              <a:lnSpc>
                <a:spcPct val="150000"/>
              </a:lnSpc>
            </a:pPr>
            <a:r>
              <a:rPr lang="cs-CZ" sz="1500" dirty="0"/>
              <a:t>Předpokládá se, že na jejím vzniku se mohou podílet </a:t>
            </a:r>
            <a:r>
              <a:rPr lang="cs-CZ" sz="1500" b="1" dirty="0"/>
              <a:t>neurologické nebo genetické faktory</a:t>
            </a:r>
            <a:r>
              <a:rPr lang="cs-CZ" sz="1500" dirty="0"/>
              <a:t>, které ovlivňují vývoj mozku dítěte.</a:t>
            </a:r>
          </a:p>
          <a:p>
            <a:pPr>
              <a:lnSpc>
                <a:spcPct val="150000"/>
              </a:lnSpc>
            </a:pPr>
            <a:r>
              <a:rPr lang="cs-CZ" sz="1500" dirty="0"/>
              <a:t>Porucha je velmi vzácná a v populaci se vyskytuje pouze u malého počtu dětí.</a:t>
            </a:r>
          </a:p>
          <a:p>
            <a:pPr>
              <a:lnSpc>
                <a:spcPct val="150000"/>
              </a:lnSpc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83621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3251</Words>
  <Application>Microsoft Office PowerPoint</Application>
  <PresentationFormat>Vlastní</PresentationFormat>
  <Paragraphs>316</Paragraphs>
  <Slides>25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Playfair Display Semi Bold</vt:lpstr>
      <vt:lpstr>Public Sans</vt:lpstr>
      <vt:lpstr>Arial</vt:lpstr>
      <vt:lpstr>Century</vt:lpstr>
      <vt:lpstr>DM Sans Medium</vt:lpstr>
      <vt:lpstr>Inter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Pavlína Davidová</dc:creator>
  <cp:lastModifiedBy>Pavlína Davidová</cp:lastModifiedBy>
  <cp:revision>11</cp:revision>
  <dcterms:created xsi:type="dcterms:W3CDTF">2026-01-25T13:26:54Z</dcterms:created>
  <dcterms:modified xsi:type="dcterms:W3CDTF">2026-03-16T14:09:56Z</dcterms:modified>
</cp:coreProperties>
</file>