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305" r:id="rId3"/>
    <p:sldId id="281" r:id="rId4"/>
    <p:sldId id="306" r:id="rId5"/>
    <p:sldId id="307" r:id="rId6"/>
    <p:sldId id="308" r:id="rId7"/>
    <p:sldId id="310" r:id="rId8"/>
    <p:sldId id="311" r:id="rId9"/>
    <p:sldId id="312" r:id="rId10"/>
    <p:sldId id="313" r:id="rId11"/>
    <p:sldId id="314" r:id="rId12"/>
    <p:sldId id="315" r:id="rId13"/>
    <p:sldId id="316" r:id="rId14"/>
    <p:sldId id="317" r:id="rId15"/>
    <p:sldId id="318" r:id="rId16"/>
    <p:sldId id="319" r:id="rId17"/>
    <p:sldId id="320" r:id="rId18"/>
    <p:sldId id="293" r:id="rId19"/>
  </p:sldIdLst>
  <p:sldSz cx="9144000" cy="5143500" type="screen16x9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V" initials="y" lastIdx="1" clrIdx="0">
    <p:extLst>
      <p:ext uri="{19B8F6BF-5375-455C-9EA6-DF929625EA0E}">
        <p15:presenceInfo xmlns:p15="http://schemas.microsoft.com/office/powerpoint/2012/main" userId="YV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1E3A"/>
    <a:srgbClr val="9F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285" y="4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97986-0C26-47DE-8982-7AD2B6842259}" type="datetimeFigureOut">
              <a:rPr lang="cs-CZ" smtClean="0"/>
              <a:t>20. 6. 2020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4000A-37E1-4D72-B31A-77993FD77D4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74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ulní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880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- obec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4536504" cy="507703"/>
          </a:xfrm>
          <a:prstGeom prst="rect">
            <a:avLst/>
          </a:prstGeom>
          <a:noFill/>
          <a:ln>
            <a:noFill/>
          </a:ln>
        </p:spPr>
        <p:txBody>
          <a:bodyPr anchor="t">
            <a:noAutofit/>
          </a:bodyPr>
          <a:lstStyle>
            <a:lvl1pPr algn="l">
              <a:defRPr sz="2400"/>
            </a:lvl1pPr>
          </a:lstStyle>
          <a:p>
            <a:pPr algn="l"/>
            <a:r>
              <a:rPr lang="cs-CZ" sz="2400" dirty="0" smtClean="0">
                <a:solidFill>
                  <a:srgbClr val="981E3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Název listu</a:t>
            </a:r>
            <a:endParaRPr lang="cs-CZ" sz="2400" dirty="0">
              <a:solidFill>
                <a:srgbClr val="981E3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996" y="226938"/>
            <a:ext cx="956040" cy="688628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251520" y="699542"/>
            <a:ext cx="7416824" cy="0"/>
          </a:xfrm>
          <a:prstGeom prst="line">
            <a:avLst/>
          </a:prstGeom>
          <a:ln w="9525" cmpd="sng">
            <a:solidFill>
              <a:srgbClr val="9F2B2B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251520" y="4731990"/>
            <a:ext cx="8660516" cy="0"/>
          </a:xfrm>
          <a:prstGeom prst="line">
            <a:avLst/>
          </a:prstGeom>
          <a:ln w="9525" cmpd="sng">
            <a:solidFill>
              <a:srgbClr val="9F2B2B"/>
            </a:solidFill>
            <a:prstDash val="sysDot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236240" y="4731990"/>
            <a:ext cx="2895600" cy="273844"/>
          </a:xfrm>
          <a:prstGeom prst="rect">
            <a:avLst/>
          </a:prstGeom>
        </p:spPr>
        <p:txBody>
          <a:bodyPr/>
          <a:lstStyle>
            <a:lvl1pPr algn="l">
              <a:defRPr sz="800"/>
            </a:lvl1pPr>
          </a:lstStyle>
          <a:p>
            <a:r>
              <a:rPr lang="cs-CZ" altLang="cs-CZ" dirty="0" smtClean="0">
                <a:solidFill>
                  <a:srgbClr val="981E3A"/>
                </a:solidFill>
                <a:cs typeface="Times New Roman" panose="02020603050405020304" pitchFamily="18" charset="0"/>
              </a:rPr>
              <a:t>Prostor pro doplňující informace, poznámky</a:t>
            </a:r>
          </a:p>
        </p:txBody>
      </p:sp>
      <p:sp>
        <p:nvSpPr>
          <p:cNvPr id="20" name="Zástupný symbol pro číslo snímku 19"/>
          <p:cNvSpPr>
            <a:spLocks noGrp="1"/>
          </p:cNvSpPr>
          <p:nvPr>
            <p:ph type="sldNum" sz="quarter" idx="12"/>
          </p:nvPr>
        </p:nvSpPr>
        <p:spPr>
          <a:xfrm>
            <a:off x="7812360" y="4731990"/>
            <a:ext cx="1080120" cy="273844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560808B9-4D1F-4069-9EB9-CD8802008F4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0602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6820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845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://www.stefajir.cz/vysoky-cukr-hyperglykemi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fajir.cz/lada-cukrovka" TargetMode="External"/><Relationship Id="rId2" Type="http://schemas.openxmlformats.org/officeDocument/2006/relationships/hyperlink" Target="http://www.stefajir.cz/cukrovka-1-typ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stefajir.cz/mody-cukrovk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fajir.cz/autoimunitni-nemoci" TargetMode="External"/><Relationship Id="rId2" Type="http://schemas.openxmlformats.org/officeDocument/2006/relationships/hyperlink" Target="http://www.stefajir.cz/cukrovka-1-typ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69855" y="339502"/>
            <a:ext cx="5616624" cy="4608512"/>
          </a:xfrm>
          <a:prstGeom prst="rect">
            <a:avLst/>
          </a:prstGeom>
          <a:solidFill>
            <a:srgbClr val="981E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 idx="4294967295"/>
          </p:nvPr>
        </p:nvSpPr>
        <p:spPr>
          <a:xfrm>
            <a:off x="179512" y="699542"/>
            <a:ext cx="5688632" cy="3096344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algn="l"/>
            <a:r>
              <a:rPr lang="cs-CZ" altLang="cs-CZ" sz="40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Diabetes </a:t>
            </a:r>
            <a:r>
              <a:rPr lang="cs-CZ" altLang="cs-CZ" sz="4000" b="1" i="1" u="sng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mellitus</a:t>
            </a:r>
            <a:r>
              <a:rPr lang="cs-CZ" altLang="cs-CZ" sz="4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cs-CZ" altLang="cs-CZ" sz="4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cs-CZ" altLang="cs-CZ" sz="4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cs-CZ" altLang="cs-CZ" sz="4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cs-CZ" altLang="cs-CZ" sz="40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PREVENCE</a:t>
            </a:r>
            <a:endParaRPr lang="cs-CZ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1763688" y="3219822"/>
            <a:ext cx="3888432" cy="136815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cs-CZ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Volitelný podtitul</a:t>
            </a:r>
          </a:p>
          <a:p>
            <a:pPr marL="0" indent="0" algn="r">
              <a:buNone/>
            </a:pPr>
            <a:r>
              <a:rPr lang="cs-CZ" sz="1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prezentace</a:t>
            </a:r>
            <a:endParaRPr lang="cs-CZ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55526"/>
            <a:ext cx="1699499" cy="1224136"/>
          </a:xfrm>
          <a:prstGeom prst="rect">
            <a:avLst/>
          </a:prstGeom>
        </p:spPr>
      </p:pic>
      <p:sp>
        <p:nvSpPr>
          <p:cNvPr id="9" name="Podnadpis 2"/>
          <p:cNvSpPr txBox="1">
            <a:spLocks/>
          </p:cNvSpPr>
          <p:nvPr/>
        </p:nvSpPr>
        <p:spPr>
          <a:xfrm>
            <a:off x="6956047" y="3723878"/>
            <a:ext cx="2016224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altLang="cs-CZ" sz="900" b="1" dirty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doc. PhDr. </a:t>
            </a:r>
            <a:r>
              <a:rPr lang="cs-CZ" altLang="cs-CZ" sz="900" b="1" dirty="0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Yvetta </a:t>
            </a:r>
            <a:r>
              <a:rPr lang="cs-CZ" altLang="cs-CZ" sz="900" b="1" dirty="0" err="1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Vrublová,Ph.D</a:t>
            </a:r>
            <a:r>
              <a:rPr lang="cs-CZ" altLang="cs-CZ" sz="900" b="1" dirty="0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algn="r"/>
            <a:r>
              <a:rPr lang="cs-CZ" altLang="cs-CZ" sz="900" dirty="0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Osnova pro e-</a:t>
            </a:r>
            <a:r>
              <a:rPr lang="cs-CZ" altLang="cs-CZ" sz="900" dirty="0" err="1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kruz</a:t>
            </a:r>
            <a:r>
              <a:rPr lang="cs-CZ" altLang="cs-CZ" sz="900" dirty="0" smtClean="0">
                <a:solidFill>
                  <a:srgbClr val="9F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typu MOOC</a:t>
            </a:r>
          </a:p>
        </p:txBody>
      </p:sp>
    </p:spTree>
    <p:extLst>
      <p:ext uri="{BB962C8B-B14F-4D97-AF65-F5344CB8AC3E}">
        <p14:creationId xmlns:p14="http://schemas.microsoft.com/office/powerpoint/2010/main" val="280633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7560840" cy="507703"/>
          </a:xfrm>
        </p:spPr>
        <p:txBody>
          <a:bodyPr/>
          <a:lstStyle/>
          <a:p>
            <a:r>
              <a:rPr lang="cs-CZ" b="1" cap="all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TĚHOTENSKÁ  CUKROVKA  - GESTAČNÍ</a:t>
            </a:r>
            <a:endParaRPr lang="cs-CZ" b="1" cap="all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79512" y="915566"/>
            <a:ext cx="54726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Cukrovka,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která byla poprvé diagnostikována 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 TĚHOTENSTVÍ </a:t>
            </a:r>
          </a:p>
          <a:p>
            <a:endParaRPr lang="cs-CZ" sz="2400" b="1" dirty="0">
              <a:solidFill>
                <a:srgbClr val="4E4E4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Klasický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gestační diabetes se častěji vyskytuje u žen s nadváhou a obezitou.</a:t>
            </a:r>
          </a:p>
          <a:p>
            <a:r>
              <a:rPr lang="cs-C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</a:t>
            </a:r>
            <a:r>
              <a:rPr lang="cs-C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podobná </a:t>
            </a:r>
            <a:r>
              <a:rPr lang="cs-CZ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cukrovce  2. typu </a:t>
            </a:r>
          </a:p>
          <a:p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porodu většinou vymizí, 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musí být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léčena, protože během těhotenství může způsobit řadu komplikací matce i plodu.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707654"/>
            <a:ext cx="338437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544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cap="all" dirty="0">
                <a:latin typeface="Times New Roman" panose="02020603050405020304" pitchFamily="18" charset="0"/>
              </a:rPr>
              <a:t>Celkové příznaky</a:t>
            </a:r>
            <a:endParaRPr lang="cs-CZ" b="1" cap="all" dirty="0"/>
          </a:p>
        </p:txBody>
      </p:sp>
      <p:sp>
        <p:nvSpPr>
          <p:cNvPr id="3" name="Obdélník 2"/>
          <p:cNvSpPr/>
          <p:nvPr/>
        </p:nvSpPr>
        <p:spPr>
          <a:xfrm>
            <a:off x="323528" y="1203598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Nedostatek inzulínu nebo porucha receptorů znemožňuje prostup glukózy z krve do buněk -&gt;</a:t>
            </a:r>
            <a:r>
              <a:rPr lang="cs-CZ" altLang="cs-CZ" sz="24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hyperglykémie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Jeli glykémie nad 11 </a:t>
            </a:r>
            <a:r>
              <a:rPr lang="cs-CZ" alt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mmol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/l dochází ke svědění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glykosurii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polyurie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dehydratace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polydypsie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Metabolismus hledá jiné zdroje energie: tuky a bílkoviny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hubnutí -</a:t>
            </a:r>
            <a:r>
              <a:rPr lang="en-US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&gt;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špatné hojení ran</a:t>
            </a:r>
            <a:r>
              <a:rPr lang="cs-CZ" altLang="cs-CZ" dirty="0">
                <a:solidFill>
                  <a:srgbClr val="000000"/>
                </a:solidFill>
                <a:latin typeface="Times New Roman" panose="02020603050405020304" pitchFamily="18" charset="0"/>
              </a:rPr>
              <a:t>…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203598"/>
            <a:ext cx="360040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0357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cap="all" dirty="0"/>
              <a:t>Komplikace</a:t>
            </a:r>
            <a:endParaRPr lang="cs-CZ" b="1" cap="all" dirty="0"/>
          </a:p>
        </p:txBody>
      </p:sp>
      <p:sp>
        <p:nvSpPr>
          <p:cNvPr id="3" name="Obdélník 2"/>
          <p:cNvSpPr/>
          <p:nvPr/>
        </p:nvSpPr>
        <p:spPr>
          <a:xfrm>
            <a:off x="107504" y="843558"/>
            <a:ext cx="6372200" cy="333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b="1" i="1" dirty="0">
                <a:latin typeface="Times New Roman" panose="02020603050405020304" pitchFamily="18" charset="0"/>
              </a:rPr>
              <a:t>Akutní: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>
                <a:latin typeface="Times New Roman" panose="02020603050405020304" pitchFamily="18" charset="0"/>
              </a:rPr>
              <a:t>- </a:t>
            </a:r>
            <a:r>
              <a:rPr lang="cs-CZ" altLang="cs-CZ" b="1" u="sng" dirty="0">
                <a:latin typeface="Times New Roman" panose="02020603050405020304" pitchFamily="18" charset="0"/>
              </a:rPr>
              <a:t>hypoglykemické </a:t>
            </a:r>
            <a:r>
              <a:rPr lang="cs-CZ" altLang="cs-CZ" b="1" u="sng" dirty="0" err="1">
                <a:latin typeface="Times New Roman" panose="02020603050405020304" pitchFamily="18" charset="0"/>
              </a:rPr>
              <a:t>koma</a:t>
            </a:r>
            <a:r>
              <a:rPr lang="cs-CZ" altLang="cs-CZ" dirty="0">
                <a:latin typeface="Times New Roman" panose="02020603050405020304" pitchFamily="18" charset="0"/>
              </a:rPr>
              <a:t>: pod 2,5mmol/,</a:t>
            </a:r>
            <a:r>
              <a:rPr lang="cs-CZ" altLang="cs-CZ" dirty="0"/>
              <a:t> </a:t>
            </a:r>
            <a:r>
              <a:rPr lang="cs-CZ" altLang="cs-CZ" dirty="0">
                <a:latin typeface="Times New Roman" panose="02020603050405020304" pitchFamily="18" charset="0"/>
              </a:rPr>
              <a:t>v důsledku podání nadměrné dávky inzulínu, při hladovění po podání dávky inzulínu, při průjmech, zvracení, fyzická námaha.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dirty="0">
                <a:latin typeface="Times New Roman" panose="02020603050405020304" pitchFamily="18" charset="0"/>
              </a:rPr>
              <a:t>- </a:t>
            </a:r>
            <a:r>
              <a:rPr lang="cs-CZ" altLang="cs-CZ" b="1" u="sng" dirty="0">
                <a:latin typeface="Times New Roman" panose="02020603050405020304" pitchFamily="18" charset="0"/>
              </a:rPr>
              <a:t>hyperglykemické </a:t>
            </a:r>
            <a:r>
              <a:rPr lang="cs-CZ" altLang="cs-CZ" b="1" u="sng" dirty="0" err="1">
                <a:latin typeface="Times New Roman" panose="02020603050405020304" pitchFamily="18" charset="0"/>
              </a:rPr>
              <a:t>koma</a:t>
            </a:r>
            <a:r>
              <a:rPr lang="cs-CZ" altLang="cs-CZ" dirty="0" err="1"/>
              <a:t>:</a:t>
            </a:r>
            <a:r>
              <a:rPr lang="cs-CZ" altLang="cs-CZ" dirty="0" err="1">
                <a:latin typeface="Times New Roman" panose="02020603050405020304" pitchFamily="18" charset="0"/>
              </a:rPr>
              <a:t>zvýšená</a:t>
            </a:r>
            <a:r>
              <a:rPr lang="cs-CZ" altLang="cs-CZ" dirty="0">
                <a:latin typeface="Times New Roman" panose="02020603050405020304" pitchFamily="18" charset="0"/>
              </a:rPr>
              <a:t> hladina glykémie v důsledku dietní chyby (až 40mmol/l), neléčeného stavu, při vynechání dávky inzulínu, v průběhu infekčního onemocnění. </a:t>
            </a:r>
          </a:p>
          <a:p>
            <a:pPr>
              <a:lnSpc>
                <a:spcPct val="90000"/>
              </a:lnSpc>
            </a:pPr>
            <a:r>
              <a:rPr lang="cs-CZ" altLang="cs-CZ" b="1" i="1" dirty="0">
                <a:latin typeface="Times New Roman" panose="02020603050405020304" pitchFamily="18" charset="0"/>
              </a:rPr>
              <a:t>Pozdní:</a:t>
            </a:r>
            <a:r>
              <a:rPr lang="cs-CZ" altLang="cs-CZ" dirty="0">
                <a:latin typeface="Times New Roman" panose="02020603050405020304" pitchFamily="18" charset="0"/>
              </a:rPr>
              <a:t>  ukládání glykoproteinu do drobných cév -zúžení- porucha prokrvení dané oblasti.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b="1" dirty="0">
                <a:latin typeface="Times New Roman" panose="02020603050405020304" pitchFamily="18" charset="0"/>
              </a:rPr>
              <a:t>- diabetická noha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b="1" dirty="0">
                <a:latin typeface="Times New Roman" panose="02020603050405020304" pitchFamily="18" charset="0"/>
              </a:rPr>
              <a:t>- diabetická neuropatie</a:t>
            </a:r>
            <a:r>
              <a:rPr lang="cs-CZ" altLang="cs-CZ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b="1" dirty="0">
                <a:latin typeface="Times New Roman" panose="02020603050405020304" pitchFamily="18" charset="0"/>
              </a:rPr>
              <a:t>- diabetická neuropatie</a:t>
            </a:r>
            <a:r>
              <a:rPr lang="cs-CZ" altLang="cs-CZ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cs-CZ" altLang="cs-CZ" b="1" dirty="0">
                <a:latin typeface="Times New Roman" panose="02020603050405020304" pitchFamily="18" charset="0"/>
              </a:rPr>
              <a:t>- diabetická retinopatie</a:t>
            </a:r>
            <a:endParaRPr lang="cs-CZ" dirty="0"/>
          </a:p>
        </p:txBody>
      </p:sp>
      <p:pic>
        <p:nvPicPr>
          <p:cNvPr id="4" name="Picture 5" descr="1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2931790"/>
            <a:ext cx="3168352" cy="2178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77583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STATISTIKA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251520" y="1275605"/>
            <a:ext cx="8208912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Více než 750 tisíc, přičemž v naprosté většině jde o diabetes 2. typu (DM 1. typu jen 6%). </a:t>
            </a: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Stává </a:t>
            </a:r>
            <a:r>
              <a:rPr lang="cs-CZ" altLang="cs-CZ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se epidemií 21. století. ČR v Evropě na 1. místě.  </a:t>
            </a:r>
          </a:p>
          <a:p>
            <a:pPr>
              <a:lnSpc>
                <a:spcPct val="90000"/>
              </a:lnSpc>
            </a:pP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Ročně 50 tis. nově diagnostikovaných případů z toho 30 tis. zemře na komplikace nemoci. </a:t>
            </a: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Roční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nárůst je </a:t>
            </a: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20 000 případů.</a:t>
            </a:r>
          </a:p>
          <a:p>
            <a:pPr>
              <a:lnSpc>
                <a:spcPct val="90000"/>
              </a:lnSpc>
            </a:pP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Každý člověk, u něhož v rodině se nemoc vyskytuje, by měl preventivně dodržovat pravidla zdravého stravování a dostatečně holdovat pohybu.  </a:t>
            </a:r>
          </a:p>
        </p:txBody>
      </p:sp>
    </p:spTree>
    <p:extLst>
      <p:ext uri="{BB962C8B-B14F-4D97-AF65-F5344CB8AC3E}">
        <p14:creationId xmlns:p14="http://schemas.microsoft.com/office/powerpoint/2010/main" val="371064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95536" y="1203598"/>
            <a:ext cx="74168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</a:rPr>
              <a:t>Mnoho lidí bere cukrovku jako nemoc, za jejíž vznik člověk tak moc nemůže, opak je pravdou: většina lidí s diabetem druhého typu může za to, že se u nich nemoc projevila, protože o tom zásadním způsobem rozhoduje životospráva. </a:t>
            </a:r>
          </a:p>
          <a:p>
            <a:pPr>
              <a:lnSpc>
                <a:spcPct val="90000"/>
              </a:lnSpc>
            </a:pPr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</a:rPr>
              <a:t>Výrazně ovlivnit životosprávou se navíc dá i diabetes, který již vypukl. </a:t>
            </a:r>
          </a:p>
          <a:p>
            <a:pPr>
              <a:lnSpc>
                <a:spcPct val="90000"/>
              </a:lnSpc>
            </a:pPr>
            <a:endParaRPr lang="cs-CZ" altLang="cs-CZ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pPr>
              <a:lnSpc>
                <a:spcPct val="90000"/>
              </a:lnSpc>
            </a:pPr>
            <a:r>
              <a:rPr lang="cs-CZ" altLang="cs-CZ" sz="2400" b="1" dirty="0" smtClean="0">
                <a:solidFill>
                  <a:srgbClr val="FF0000"/>
                </a:solidFill>
              </a:rPr>
              <a:t>Lidé</a:t>
            </a:r>
            <a:r>
              <a:rPr lang="cs-CZ" altLang="cs-CZ" sz="2400" b="1" dirty="0">
                <a:solidFill>
                  <a:srgbClr val="FF0000"/>
                </a:solidFill>
              </a:rPr>
              <a:t>, kteří dodržují dietní opatření, mají méně komplikací. </a:t>
            </a:r>
          </a:p>
        </p:txBody>
      </p:sp>
    </p:spTree>
    <p:extLst>
      <p:ext uri="{BB962C8B-B14F-4D97-AF65-F5344CB8AC3E}">
        <p14:creationId xmlns:p14="http://schemas.microsoft.com/office/powerpoint/2010/main" val="1097960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395536" y="1203598"/>
            <a:ext cx="53285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Bude hůře – obezita roste, hlavně u dětí a to 2. typ.</a:t>
            </a:r>
          </a:p>
          <a:p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Zvýšený příjem tuků ve stravě komplikuje práci inzulínu jehož úkolem je vpravení cukru do </a:t>
            </a:r>
            <a:endParaRPr lang="cs-CZ" sz="2400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4" name="Picture 12" descr="zelen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98580"/>
            <a:ext cx="2426790" cy="174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43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251520" y="703188"/>
            <a:ext cx="7560840" cy="399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cs-CZ" altLang="cs-CZ" sz="2100" b="1" u="sng" dirty="0">
                <a:latin typeface="Times New Roman" panose="02020603050405020304" pitchFamily="18" charset="0"/>
              </a:rPr>
              <a:t>Potraviny snižující hladinu cukru v krvi</a:t>
            </a:r>
            <a:r>
              <a:rPr lang="cs-CZ" altLang="cs-CZ" b="1" u="sng" dirty="0">
                <a:latin typeface="Times New Roman" panose="02020603050405020304" pitchFamily="18" charset="0"/>
              </a:rPr>
              <a:t>:</a:t>
            </a:r>
            <a:r>
              <a:rPr lang="cs-CZ" altLang="cs-CZ" dirty="0"/>
              <a:t> </a:t>
            </a: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česnek, cibule, fazolové lusky, bobuloviny, pivovarské kvasnice, mléčné výrobky (především nízkotučné sýry), </a:t>
            </a:r>
            <a:r>
              <a:rPr lang="cs-CZ" altLang="cs-CZ" b="1" dirty="0" err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ryby,salát</a:t>
            </a: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z mladých lístků smetánky lékařské, kyselé zelí a zelenina</a:t>
            </a:r>
            <a:r>
              <a:rPr lang="cs-CZ" altLang="cs-CZ" sz="1500" dirty="0">
                <a:latin typeface="Times New Roman" panose="02020603050405020304" pitchFamily="18" charset="0"/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cs-CZ" altLang="cs-CZ" sz="2100" b="1" u="sng" dirty="0">
                <a:latin typeface="Times New Roman" panose="02020603050405020304" pitchFamily="18" charset="0"/>
              </a:rPr>
              <a:t>Potraviny obsahující vitamín B6: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listová zelenina, pšeničné klíčky, pivovarské droždí.</a:t>
            </a:r>
          </a:p>
          <a:p>
            <a:pPr>
              <a:lnSpc>
                <a:spcPct val="90000"/>
              </a:lnSpc>
            </a:pPr>
            <a:r>
              <a:rPr lang="cs-CZ" altLang="cs-CZ" sz="2100" b="1" u="sng" dirty="0">
                <a:latin typeface="Times New Roman" panose="02020603050405020304" pitchFamily="18" charset="0"/>
              </a:rPr>
              <a:t>Potraviny obsahující hořčík: </a:t>
            </a: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zelené rostliny, luštěniny, sója, ořechy, celozrnné výrobky, pšeničné klíčky, mrkev, baklažány, olivy, artyčoky, cibule. </a:t>
            </a:r>
          </a:p>
          <a:p>
            <a:pPr>
              <a:lnSpc>
                <a:spcPct val="90000"/>
              </a:lnSpc>
            </a:pPr>
            <a:r>
              <a:rPr lang="cs-CZ" altLang="cs-CZ" sz="2100" b="1" u="sng" dirty="0">
                <a:latin typeface="Times New Roman" panose="02020603050405020304" pitchFamily="18" charset="0"/>
              </a:rPr>
              <a:t>Potraviny obsahující chróm:</a:t>
            </a:r>
            <a:r>
              <a:rPr lang="cs-CZ" altLang="cs-CZ" dirty="0">
                <a:latin typeface="Times New Roman" panose="02020603050405020304" pitchFamily="18" charset="0"/>
              </a:rPr>
              <a:t> </a:t>
            </a: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celozrnné výrobky, zelenina, droždí, sýry, maso.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endParaRPr lang="cs-CZ" altLang="cs-CZ" b="1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Tyto potraviny sníží hladinu krevního cukru a tedy i potřebu léků.</a:t>
            </a:r>
          </a:p>
          <a:p>
            <a:pPr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cs-CZ" altLang="cs-CZ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</a:rPr>
              <a:t>Dále je důležité rozdělit jídla do 5-6 porcí denně </a:t>
            </a:r>
          </a:p>
        </p:txBody>
      </p:sp>
    </p:spTree>
    <p:extLst>
      <p:ext uri="{BB962C8B-B14F-4D97-AF65-F5344CB8AC3E}">
        <p14:creationId xmlns:p14="http://schemas.microsoft.com/office/powerpoint/2010/main" val="2684454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cap="all" dirty="0">
                <a:latin typeface="Times New Roman" panose="02020603050405020304" pitchFamily="18" charset="0"/>
              </a:rPr>
              <a:t>nebytný je také pohyb!</a:t>
            </a:r>
            <a:endParaRPr lang="cs-CZ" b="1" cap="all" dirty="0"/>
          </a:p>
        </p:txBody>
      </p:sp>
      <p:sp>
        <p:nvSpPr>
          <p:cNvPr id="3" name="Obdélník 2"/>
          <p:cNvSpPr/>
          <p:nvPr/>
        </p:nvSpPr>
        <p:spPr>
          <a:xfrm>
            <a:off x="539552" y="1131590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400" b="1" dirty="0" smtClean="0">
                <a:solidFill>
                  <a:schemeClr val="bg2">
                    <a:lumMod val="10000"/>
                  </a:schemeClr>
                </a:solidFill>
              </a:rPr>
              <a:t>Cílem </a:t>
            </a:r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</a:rPr>
              <a:t>je dosáhnout lepších hodnot cukru v krvi a také snížení rizika kardiovaskulárních chorob.</a:t>
            </a:r>
          </a:p>
          <a:p>
            <a:r>
              <a:rPr lang="cs-CZ" altLang="cs-CZ" sz="2400" b="1" dirty="0">
                <a:solidFill>
                  <a:schemeClr val="bg2">
                    <a:lumMod val="10000"/>
                  </a:schemeClr>
                </a:solidFill>
              </a:rPr>
              <a:t>Pohybovou aktivitou není jenom posilování v moderních fitness centrech, ale především chůze, práce na zahrádce, plavání, atd. </a:t>
            </a:r>
          </a:p>
          <a:p>
            <a:endParaRPr lang="cs-CZ" altLang="cs-CZ" sz="2400" b="1" dirty="0" smtClean="0">
              <a:solidFill>
                <a:schemeClr val="bg2">
                  <a:lumMod val="10000"/>
                </a:schemeClr>
              </a:solidFill>
            </a:endParaRPr>
          </a:p>
          <a:p>
            <a:r>
              <a:rPr lang="cs-CZ" altLang="cs-CZ" sz="2400" b="1" dirty="0" smtClean="0">
                <a:solidFill>
                  <a:srgbClr val="FF0000"/>
                </a:solidFill>
              </a:rPr>
              <a:t>Čili </a:t>
            </a:r>
            <a:r>
              <a:rPr lang="cs-CZ" altLang="cs-CZ" sz="2400" b="1" dirty="0">
                <a:solidFill>
                  <a:srgbClr val="FF0000"/>
                </a:solidFill>
              </a:rPr>
              <a:t>pohyb = prevence obezity, cukrovky a zlepšení respiračních a srdečních funkcí. To je snížení rizika o 50%. </a:t>
            </a:r>
          </a:p>
        </p:txBody>
      </p:sp>
      <p:pic>
        <p:nvPicPr>
          <p:cNvPr id="4" name="Picture 10" descr="e11_venus_de_willendor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1419622"/>
            <a:ext cx="1475656" cy="1845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469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LITERATURA  KE   STUDIU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395536" y="1694587"/>
            <a:ext cx="8352928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rgbClr val="000000"/>
                </a:solidFill>
              </a:rPr>
              <a:t>SEIFER, B., BÝMA, S. et. al. Všeobecné praktické lékařství. 3. vyd. Praha: </a:t>
            </a:r>
            <a:r>
              <a:rPr lang="cs-CZ" b="1" dirty="0" err="1">
                <a:solidFill>
                  <a:srgbClr val="000000"/>
                </a:solidFill>
              </a:rPr>
              <a:t>Galen</a:t>
            </a:r>
            <a:r>
              <a:rPr lang="cs-CZ" b="1" dirty="0">
                <a:solidFill>
                  <a:srgbClr val="000000"/>
                </a:solidFill>
              </a:rPr>
              <a:t>, 2019</a:t>
            </a:r>
            <a:r>
              <a:rPr lang="cs-CZ" b="1" dirty="0" smtClean="0">
                <a:solidFill>
                  <a:srgbClr val="000000"/>
                </a:solidFill>
              </a:rPr>
              <a:t>.  s</a:t>
            </a:r>
            <a:r>
              <a:rPr lang="cs-CZ" b="1" dirty="0">
                <a:solidFill>
                  <a:srgbClr val="000000"/>
                </a:solidFill>
              </a:rPr>
              <a:t>. 833.  ISBN 978-80-7492- 422-4.</a:t>
            </a:r>
            <a:endParaRPr lang="cs-CZ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484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cap="all" dirty="0"/>
              <a:t>Cukrovka</a:t>
            </a:r>
            <a:br>
              <a:rPr lang="cs-CZ" b="1" cap="all" dirty="0"/>
            </a:br>
            <a:endParaRPr lang="cs-CZ" cap="all" dirty="0"/>
          </a:p>
        </p:txBody>
      </p:sp>
      <p:sp>
        <p:nvSpPr>
          <p:cNvPr id="3" name="TextovéPole 2"/>
          <p:cNvSpPr txBox="1"/>
          <p:nvPr/>
        </p:nvSpPr>
        <p:spPr>
          <a:xfrm>
            <a:off x="251520" y="987574"/>
            <a:ext cx="813690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Cukrovka </a:t>
            </a:r>
            <a:r>
              <a:rPr lang="cs-CZ" sz="2000" b="1" dirty="0"/>
              <a:t>neboli odborně diabetes </a:t>
            </a:r>
            <a:r>
              <a:rPr lang="cs-CZ" sz="2000" b="1" dirty="0" err="1"/>
              <a:t>mellitus</a:t>
            </a:r>
            <a:r>
              <a:rPr lang="cs-CZ" sz="2000" b="1" dirty="0"/>
              <a:t> je velmi rozšířené </a:t>
            </a:r>
            <a:endParaRPr lang="cs-CZ" sz="2000" b="1" dirty="0" smtClean="0"/>
          </a:p>
          <a:p>
            <a:r>
              <a:rPr lang="cs-CZ" sz="2000" b="1" dirty="0" smtClean="0"/>
              <a:t>onemocnění</a:t>
            </a:r>
            <a:r>
              <a:rPr lang="cs-CZ" sz="2000" b="1" dirty="0"/>
              <a:t>, které má řadu podtypů</a:t>
            </a:r>
            <a:r>
              <a:rPr lang="cs-CZ" sz="2000" b="1" dirty="0" smtClean="0"/>
              <a:t>.</a:t>
            </a:r>
          </a:p>
          <a:p>
            <a:r>
              <a:rPr lang="cs-CZ" sz="2000" b="1" dirty="0" smtClean="0"/>
              <a:t>Onemocnění </a:t>
            </a:r>
            <a:r>
              <a:rPr lang="cs-CZ" sz="2000" b="1" dirty="0"/>
              <a:t>je spojené se zvýšenou </a:t>
            </a:r>
            <a:r>
              <a:rPr lang="cs-CZ" sz="2000" b="1" dirty="0" smtClean="0"/>
              <a:t> hladinou </a:t>
            </a:r>
            <a:r>
              <a:rPr lang="cs-CZ" sz="2000" b="1" dirty="0"/>
              <a:t>krevního cukru (</a:t>
            </a:r>
            <a:r>
              <a:rPr lang="cs-CZ" sz="2000" b="1" dirty="0">
                <a:hlinkClick r:id="rId2"/>
              </a:rPr>
              <a:t>hyperglykémie</a:t>
            </a:r>
            <a:r>
              <a:rPr lang="cs-CZ" sz="2000" b="1" dirty="0"/>
              <a:t>) </a:t>
            </a:r>
            <a:endParaRPr lang="cs-CZ" sz="2000" b="1" dirty="0" smtClean="0"/>
          </a:p>
          <a:p>
            <a:r>
              <a:rPr lang="cs-CZ" sz="2000" b="1" dirty="0"/>
              <a:t> </a:t>
            </a:r>
            <a:r>
              <a:rPr lang="cs-CZ" sz="2000" b="1" dirty="0" smtClean="0"/>
              <a:t>a </a:t>
            </a:r>
            <a:r>
              <a:rPr lang="cs-CZ" sz="2000" b="1" dirty="0"/>
              <a:t>při dlouhodobém průběhu </a:t>
            </a:r>
            <a:r>
              <a:rPr lang="cs-CZ" sz="2000" b="1" dirty="0" smtClean="0"/>
              <a:t>způsobuje  </a:t>
            </a:r>
            <a:r>
              <a:rPr lang="cs-CZ" sz="2000" b="1" dirty="0"/>
              <a:t>četné komplikace</a:t>
            </a:r>
            <a:r>
              <a:rPr lang="cs-CZ" dirty="0"/>
              <a:t>. 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499742"/>
            <a:ext cx="2736304" cy="23042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78912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1602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5688632" cy="507703"/>
          </a:xfrm>
        </p:spPr>
        <p:txBody>
          <a:bodyPr/>
          <a:lstStyle/>
          <a:p>
            <a:r>
              <a:rPr lang="cs-CZ" b="1" dirty="0" smtClean="0"/>
              <a:t>TYPY CUKROVKY</a:t>
            </a:r>
            <a:endParaRPr lang="cs-CZ" b="1" dirty="0"/>
          </a:p>
        </p:txBody>
      </p:sp>
      <p:sp>
        <p:nvSpPr>
          <p:cNvPr id="3" name="Elipsa 4"/>
          <p:cNvSpPr/>
          <p:nvPr/>
        </p:nvSpPr>
        <p:spPr>
          <a:xfrm>
            <a:off x="142875" y="771550"/>
            <a:ext cx="5005189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cs-CZ" dirty="0"/>
              <a:t> </a:t>
            </a:r>
          </a:p>
          <a:p>
            <a:r>
              <a:rPr lang="cs-CZ" sz="2800" b="1" dirty="0" smtClean="0">
                <a:hlinkClick r:id="rId2"/>
              </a:rPr>
              <a:t>  </a:t>
            </a:r>
            <a:r>
              <a:rPr lang="cs-CZ" sz="2800" b="1" dirty="0" smtClean="0">
                <a:solidFill>
                  <a:schemeClr val="tx1"/>
                </a:solidFill>
                <a:hlinkClick r:id="rId2"/>
              </a:rPr>
              <a:t>Cukrovka </a:t>
            </a:r>
            <a:r>
              <a:rPr lang="cs-CZ" sz="2800" b="1" dirty="0">
                <a:solidFill>
                  <a:schemeClr val="tx1"/>
                </a:solidFill>
                <a:hlinkClick r:id="rId2"/>
              </a:rPr>
              <a:t>1. </a:t>
            </a:r>
            <a:r>
              <a:rPr lang="cs-CZ" sz="2800" b="1" dirty="0" smtClean="0">
                <a:solidFill>
                  <a:schemeClr val="tx1"/>
                </a:solidFill>
                <a:hlinkClick r:id="rId2"/>
              </a:rPr>
              <a:t>   typu</a:t>
            </a:r>
            <a:endParaRPr lang="cs-CZ" sz="2800" dirty="0">
              <a:solidFill>
                <a:schemeClr val="tx1"/>
              </a:solidFill>
            </a:endParaRPr>
          </a:p>
          <a:p>
            <a:pPr algn="ctr" eaLnBrk="1" hangingPunct="1">
              <a:defRPr/>
            </a:pPr>
            <a:endParaRPr lang="cs-CZ" sz="30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Elipsa 4"/>
          <p:cNvSpPr/>
          <p:nvPr/>
        </p:nvSpPr>
        <p:spPr>
          <a:xfrm>
            <a:off x="2699792" y="1932970"/>
            <a:ext cx="5256584" cy="20212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sz="3200" dirty="0"/>
              <a:t/>
            </a:r>
            <a:br>
              <a:rPr lang="cs-CZ" sz="3200" dirty="0"/>
            </a:br>
            <a:r>
              <a:rPr lang="cs-CZ" sz="2800" b="1" u="sng" dirty="0">
                <a:solidFill>
                  <a:schemeClr val="tx1"/>
                </a:solidFill>
              </a:rPr>
              <a:t>Cukrovka 2. typu</a:t>
            </a:r>
            <a:endParaRPr lang="cs-CZ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vál 5"/>
          <p:cNvSpPr/>
          <p:nvPr/>
        </p:nvSpPr>
        <p:spPr>
          <a:xfrm>
            <a:off x="142875" y="3003798"/>
            <a:ext cx="3709045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 </a:t>
            </a:r>
          </a:p>
          <a:p>
            <a:r>
              <a:rPr lang="cs-CZ" sz="2800" b="1" dirty="0">
                <a:solidFill>
                  <a:schemeClr val="tx1"/>
                </a:solidFill>
                <a:hlinkClick r:id="rId3"/>
              </a:rPr>
              <a:t>LADA cukrovka</a:t>
            </a:r>
            <a:endParaRPr lang="cs-CZ" sz="2800" dirty="0">
              <a:solidFill>
                <a:schemeClr val="tx1"/>
              </a:solidFill>
            </a:endParaRPr>
          </a:p>
          <a:p>
            <a:pPr algn="ctr"/>
            <a:endParaRPr lang="cs-CZ" sz="3200" b="1" dirty="0">
              <a:solidFill>
                <a:schemeClr val="tx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7" name="Ovál 6"/>
          <p:cNvSpPr/>
          <p:nvPr/>
        </p:nvSpPr>
        <p:spPr>
          <a:xfrm>
            <a:off x="5868144" y="3435846"/>
            <a:ext cx="2880320" cy="1667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cs-CZ" dirty="0"/>
              <a:t> </a:t>
            </a:r>
          </a:p>
          <a:p>
            <a:r>
              <a:rPr lang="cs-CZ" sz="2800" b="1" u="sng" dirty="0">
                <a:solidFill>
                  <a:schemeClr val="tx1"/>
                </a:solidFill>
                <a:hlinkClick r:id="rId4"/>
              </a:rPr>
              <a:t>MODY cukrovka</a:t>
            </a:r>
            <a:r>
              <a:rPr lang="cs-CZ" sz="2800" dirty="0">
                <a:solidFill>
                  <a:schemeClr val="tx1"/>
                </a:solidFill>
              </a:rPr>
              <a:t> </a:t>
            </a:r>
          </a:p>
        </p:txBody>
      </p:sp>
      <p:sp>
        <p:nvSpPr>
          <p:cNvPr id="5" name="Ovál 4"/>
          <p:cNvSpPr/>
          <p:nvPr/>
        </p:nvSpPr>
        <p:spPr>
          <a:xfrm>
            <a:off x="5004048" y="964755"/>
            <a:ext cx="3960440" cy="14184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5580112" y="1275606"/>
            <a:ext cx="30963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u="sng" dirty="0" smtClean="0"/>
              <a:t>Těhotenská cukrovka</a:t>
            </a:r>
            <a:endParaRPr lang="cs-CZ" sz="2800" b="1" u="sng" dirty="0"/>
          </a:p>
        </p:txBody>
      </p:sp>
    </p:spTree>
    <p:extLst>
      <p:ext uri="{BB962C8B-B14F-4D97-AF65-F5344CB8AC3E}">
        <p14:creationId xmlns:p14="http://schemas.microsoft.com/office/powerpoint/2010/main" val="360824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95486"/>
            <a:ext cx="5544616" cy="507703"/>
          </a:xfrm>
        </p:spPr>
        <p:txBody>
          <a:bodyPr/>
          <a:lstStyle/>
          <a:p>
            <a:r>
              <a:rPr lang="cs-CZ" altLang="cs-CZ" sz="2800" b="1" u="sng" cap="all" dirty="0">
                <a:latin typeface="Times New Roman" panose="02020603050405020304" pitchFamily="18" charset="0"/>
              </a:rPr>
              <a:t>Diabetes </a:t>
            </a:r>
            <a:r>
              <a:rPr lang="cs-CZ" altLang="cs-CZ" sz="2800" b="1" u="sng" cap="all" dirty="0" err="1">
                <a:latin typeface="Times New Roman" panose="02020603050405020304" pitchFamily="18" charset="0"/>
              </a:rPr>
              <a:t>mellitus</a:t>
            </a:r>
            <a:endParaRPr lang="cs-CZ" sz="2800" cap="all" dirty="0"/>
          </a:p>
        </p:txBody>
      </p:sp>
      <p:sp>
        <p:nvSpPr>
          <p:cNvPr id="3" name="Obdélník 2"/>
          <p:cNvSpPr/>
          <p:nvPr/>
        </p:nvSpPr>
        <p:spPr>
          <a:xfrm>
            <a:off x="323528" y="1140589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Chronické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metabolické onemocnění typické poruchou látkové přeměny cukrů, ale i bílkovin a tuků. </a:t>
            </a:r>
          </a:p>
          <a:p>
            <a:pPr>
              <a:lnSpc>
                <a:spcPct val="150000"/>
              </a:lnSpc>
            </a:pP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Inzulín se váže na receptor buněk a tím umožní vstup </a:t>
            </a:r>
            <a:r>
              <a:rPr lang="cs-CZ" alt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glukozy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do buněk (úloha „klíče“). </a:t>
            </a:r>
          </a:p>
          <a:p>
            <a:pPr>
              <a:lnSpc>
                <a:spcPct val="150000"/>
              </a:lnSpc>
            </a:pP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Často se druží s obezitou a je rizikovým faktorem pro rozvoj kardiovaskulárních chorob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0787" y="3795886"/>
            <a:ext cx="2914650" cy="157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6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u="sng" cap="all" dirty="0">
                <a:latin typeface="Times New Roman" panose="02020603050405020304" pitchFamily="18" charset="0"/>
              </a:rPr>
              <a:t>DM 1. typu</a:t>
            </a:r>
            <a:endParaRPr lang="cs-CZ" cap="all" dirty="0"/>
          </a:p>
        </p:txBody>
      </p:sp>
      <p:sp>
        <p:nvSpPr>
          <p:cNvPr id="3" name="Obdélník 2"/>
          <p:cNvSpPr/>
          <p:nvPr/>
        </p:nvSpPr>
        <p:spPr>
          <a:xfrm>
            <a:off x="323528" y="1203598"/>
            <a:ext cx="41044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800" b="1" i="1" u="sng" dirty="0">
                <a:latin typeface="Times New Roman" panose="02020603050405020304" pitchFamily="18" charset="0"/>
              </a:rPr>
              <a:t>DM 1. typu</a:t>
            </a:r>
            <a:r>
              <a:rPr lang="cs-CZ" altLang="cs-CZ" sz="28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cs-CZ" altLang="cs-CZ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naprosté chybění inzulínu</a:t>
            </a:r>
            <a:r>
              <a:rPr lang="cs-CZ" altLang="cs-CZ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. Označována jako cukrovka dětí a mladistvých.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800" b="1" i="1" u="sng" dirty="0">
                <a:latin typeface="Times New Roman" panose="02020603050405020304" pitchFamily="18" charset="0"/>
              </a:rPr>
              <a:t>Léčba</a:t>
            </a:r>
            <a:r>
              <a:rPr lang="cs-CZ" altLang="cs-CZ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: nemocný si aplikuje inzulín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001" y="1203598"/>
            <a:ext cx="3271383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766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u="sng" cap="all" dirty="0">
                <a:latin typeface="Times New Roman" panose="02020603050405020304" pitchFamily="18" charset="0"/>
              </a:rPr>
              <a:t>DM 2. typu</a:t>
            </a:r>
            <a:endParaRPr lang="cs-CZ" cap="all" dirty="0"/>
          </a:p>
        </p:txBody>
      </p:sp>
      <p:sp>
        <p:nvSpPr>
          <p:cNvPr id="3" name="Obdélník 2"/>
          <p:cNvSpPr/>
          <p:nvPr/>
        </p:nvSpPr>
        <p:spPr>
          <a:xfrm>
            <a:off x="323528" y="987574"/>
            <a:ext cx="6534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jde o </a:t>
            </a:r>
            <a:r>
              <a:rPr lang="cs-CZ" altLang="cs-CZ" sz="2400" b="1" i="1" dirty="0">
                <a:latin typeface="Times New Roman" panose="02020603050405020304" pitchFamily="18" charset="0"/>
              </a:rPr>
              <a:t>poruchu </a:t>
            </a:r>
            <a:r>
              <a:rPr lang="cs-CZ" altLang="cs-CZ" sz="2400" b="1" i="1" dirty="0" smtClean="0">
                <a:latin typeface="Times New Roman" panose="02020603050405020304" pitchFamily="18" charset="0"/>
              </a:rPr>
              <a:t>receptorů</a:t>
            </a:r>
            <a:r>
              <a:rPr lang="cs-CZ" altLang="cs-CZ" sz="2400" b="1" dirty="0" smtClean="0">
                <a:latin typeface="Times New Roman" panose="02020603050405020304" pitchFamily="18" charset="0"/>
              </a:rPr>
              <a:t> </a:t>
            </a:r>
          </a:p>
          <a:p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Inzulín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nemůže umožnit vstup </a:t>
            </a:r>
            <a:r>
              <a:rPr lang="cs-CZ" altLang="cs-CZ" sz="2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glukoze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do buňky. Periferní tkáně jsou odolné na účinek inzulínu. Charakteristické pro dospělý a starší věk.</a:t>
            </a: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i="1" u="sng" dirty="0">
                <a:latin typeface="Times New Roman" panose="02020603050405020304" pitchFamily="18" charset="0"/>
              </a:rPr>
              <a:t>Léčba</a:t>
            </a:r>
            <a:r>
              <a:rPr lang="cs-CZ" altLang="cs-CZ" sz="2400" b="1" dirty="0">
                <a:latin typeface="Times New Roman" panose="02020603050405020304" pitchFamily="18" charset="0"/>
              </a:rPr>
              <a:t>: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redukční dieta, </a:t>
            </a: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snížený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příjem cukrů a cholesterolu, </a:t>
            </a: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vyšší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tělesná aktivita, pokud dieta </a:t>
            </a:r>
            <a:endParaRPr lang="cs-CZ" altLang="cs-CZ" sz="24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cs-CZ" altLang="cs-CZ" sz="2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nestačí-podáváme </a:t>
            </a:r>
            <a:r>
              <a:rPr lang="cs-CZ" altLang="cs-CZ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PAD .</a:t>
            </a:r>
            <a:endParaRPr lang="cs-CZ" sz="2400" b="1" dirty="0">
              <a:solidFill>
                <a:srgbClr val="00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571750"/>
            <a:ext cx="3456384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919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DM  2. TYPU - LÉČBA</a:t>
            </a:r>
            <a:endParaRPr lang="cs-CZ" b="1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134644"/>
            <a:ext cx="1743075" cy="261937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29644"/>
            <a:ext cx="2847975" cy="16002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129844"/>
            <a:ext cx="4032448" cy="274616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251520" y="915566"/>
            <a:ext cx="356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Základní  atributy  léčby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603041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CUKROVKA  LADA</a:t>
            </a:r>
            <a:endParaRPr lang="cs-CZ" b="1" dirty="0"/>
          </a:p>
        </p:txBody>
      </p:sp>
      <p:sp>
        <p:nvSpPr>
          <p:cNvPr id="3" name="Obdélník 2"/>
          <p:cNvSpPr/>
          <p:nvPr/>
        </p:nvSpPr>
        <p:spPr>
          <a:xfrm>
            <a:off x="323528" y="1059582"/>
            <a:ext cx="48245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Méně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častá 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forma  </a:t>
            </a:r>
          </a:p>
          <a:p>
            <a:pPr marL="342900" indent="-342900">
              <a:buFontTx/>
              <a:buChar char="-"/>
            </a:pP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 velmi podobná cukrovce I. typu  </a:t>
            </a:r>
          </a:p>
          <a:p>
            <a:pPr marL="342900" indent="-342900">
              <a:buFontTx/>
              <a:buChar char="-"/>
            </a:pP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vzniká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 starších lidí, 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2400" b="1" dirty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 může být zaměněna </a:t>
            </a:r>
            <a:r>
              <a:rPr lang="cs-CZ" sz="2400" b="1" dirty="0" smtClean="0">
                <a:solidFill>
                  <a:srgbClr val="4E4E4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 cukrovku II. typu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385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CUKROVKA - MODY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79511" y="771550"/>
            <a:ext cx="62646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000000"/>
                </a:solidFill>
              </a:rPr>
              <a:t>velmi vzácné geneticky podmíněné onemocnění, které se projevuje </a:t>
            </a:r>
            <a:endParaRPr lang="cs-CZ" sz="2400" b="1" dirty="0" smtClean="0">
              <a:solidFill>
                <a:srgbClr val="000000"/>
              </a:solidFill>
            </a:endParaRPr>
          </a:p>
          <a:p>
            <a:r>
              <a:rPr lang="cs-CZ" sz="2400" b="1" dirty="0" smtClean="0">
                <a:solidFill>
                  <a:srgbClr val="000000"/>
                </a:solidFill>
              </a:rPr>
              <a:t>nedostatkem </a:t>
            </a:r>
            <a:r>
              <a:rPr lang="cs-CZ" sz="2400" b="1" dirty="0">
                <a:solidFill>
                  <a:srgbClr val="000000"/>
                </a:solidFill>
              </a:rPr>
              <a:t>inzulinu podobně jako </a:t>
            </a:r>
            <a:r>
              <a:rPr lang="cs-CZ" sz="2400" b="1" dirty="0">
                <a:solidFill>
                  <a:srgbClr val="000000"/>
                </a:solidFill>
                <a:hlinkClick r:id="rId2"/>
              </a:rPr>
              <a:t>cukrovka 1. typu</a:t>
            </a:r>
            <a:r>
              <a:rPr lang="cs-CZ" sz="2400" b="1" dirty="0">
                <a:solidFill>
                  <a:srgbClr val="000000"/>
                </a:solidFill>
              </a:rPr>
              <a:t>. </a:t>
            </a:r>
            <a:endParaRPr lang="cs-CZ" sz="2400" b="1" dirty="0" smtClean="0">
              <a:solidFill>
                <a:srgbClr val="000000"/>
              </a:solidFill>
            </a:endParaRPr>
          </a:p>
          <a:p>
            <a:r>
              <a:rPr lang="cs-CZ" sz="2400" b="1" dirty="0" smtClean="0">
                <a:solidFill>
                  <a:srgbClr val="000000"/>
                </a:solidFill>
              </a:rPr>
              <a:t>Na </a:t>
            </a:r>
            <a:r>
              <a:rPr lang="cs-CZ" sz="2400" b="1" dirty="0">
                <a:solidFill>
                  <a:srgbClr val="000000"/>
                </a:solidFill>
              </a:rPr>
              <a:t>rozdíl od ní zde však nejde o poškození buněk </a:t>
            </a:r>
            <a:endParaRPr lang="cs-CZ" sz="2400" b="1" dirty="0" smtClean="0">
              <a:solidFill>
                <a:srgbClr val="000000"/>
              </a:solidFill>
            </a:endParaRPr>
          </a:p>
          <a:p>
            <a:r>
              <a:rPr lang="cs-CZ" sz="2400" b="1" dirty="0" smtClean="0">
                <a:solidFill>
                  <a:srgbClr val="000000"/>
                </a:solidFill>
              </a:rPr>
              <a:t>tvořících </a:t>
            </a:r>
            <a:r>
              <a:rPr lang="cs-CZ" sz="2400" b="1" dirty="0">
                <a:solidFill>
                  <a:srgbClr val="000000"/>
                </a:solidFill>
              </a:rPr>
              <a:t>inzulin </a:t>
            </a:r>
            <a:r>
              <a:rPr lang="cs-CZ" sz="2400" b="1" dirty="0">
                <a:solidFill>
                  <a:srgbClr val="000000"/>
                </a:solidFill>
                <a:hlinkClick r:id="rId3"/>
              </a:rPr>
              <a:t>autoimunitním procesem</a:t>
            </a:r>
            <a:r>
              <a:rPr lang="cs-CZ" sz="2400" b="1" dirty="0">
                <a:solidFill>
                  <a:srgbClr val="000000"/>
                </a:solidFill>
              </a:rPr>
              <a:t>, </a:t>
            </a:r>
            <a:endParaRPr lang="cs-CZ" sz="2400" b="1" dirty="0" smtClean="0">
              <a:solidFill>
                <a:srgbClr val="000000"/>
              </a:solidFill>
            </a:endParaRPr>
          </a:p>
          <a:p>
            <a:r>
              <a:rPr lang="cs-CZ" sz="2400" b="1" dirty="0" smtClean="0">
                <a:solidFill>
                  <a:srgbClr val="000000"/>
                </a:solidFill>
              </a:rPr>
              <a:t>ale </a:t>
            </a:r>
            <a:r>
              <a:rPr lang="cs-CZ" sz="2400" b="1" dirty="0">
                <a:solidFill>
                  <a:srgbClr val="000000"/>
                </a:solidFill>
              </a:rPr>
              <a:t>o vrozené poruchy tvorby inzulinu dané genetickými vadami</a:t>
            </a:r>
          </a:p>
        </p:txBody>
      </p:sp>
    </p:spTree>
    <p:extLst>
      <p:ext uri="{BB962C8B-B14F-4D97-AF65-F5344CB8AC3E}">
        <p14:creationId xmlns:p14="http://schemas.microsoft.com/office/powerpoint/2010/main" val="1947257396"/>
      </p:ext>
    </p:extLst>
  </p:cSld>
  <p:clrMapOvr>
    <a:masterClrMapping/>
  </p:clrMapOvr>
</p:sld>
</file>

<file path=ppt/theme/theme1.xml><?xml version="1.0" encoding="utf-8"?>
<a:theme xmlns:a="http://schemas.openxmlformats.org/drawingml/2006/main" name="SLU">
  <a:themeElements>
    <a:clrScheme name="SLU-text">
      <a:dk1>
        <a:srgbClr val="981E3A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LU-pismo_Tim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2570</TotalTime>
  <Words>688</Words>
  <Application>Microsoft Office PowerPoint</Application>
  <PresentationFormat>Předvádění na obrazovce (16:9)</PresentationFormat>
  <Paragraphs>93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Times New Roman</vt:lpstr>
      <vt:lpstr>Wingdings</vt:lpstr>
      <vt:lpstr>SLU</vt:lpstr>
      <vt:lpstr>Diabetes mellitus  PREVENCE</vt:lpstr>
      <vt:lpstr>Cukrovka </vt:lpstr>
      <vt:lpstr>TYPY CUKROVKY</vt:lpstr>
      <vt:lpstr>Diabetes mellitus</vt:lpstr>
      <vt:lpstr>DM 1. typu</vt:lpstr>
      <vt:lpstr>DM 2. typu</vt:lpstr>
      <vt:lpstr>DM  2. TYPU - LÉČBA</vt:lpstr>
      <vt:lpstr>CUKROVKA  LADA</vt:lpstr>
      <vt:lpstr>CUKROVKA - MODY</vt:lpstr>
      <vt:lpstr>TĚHOTENSKÁ  CUKROVKA  - GESTAČNÍ</vt:lpstr>
      <vt:lpstr>Celkové příznaky</vt:lpstr>
      <vt:lpstr>Komplikace</vt:lpstr>
      <vt:lpstr>STATISTIKA</vt:lpstr>
      <vt:lpstr>Prezentace aplikace PowerPoint</vt:lpstr>
      <vt:lpstr>Prezentace aplikace PowerPoint</vt:lpstr>
      <vt:lpstr>Prezentace aplikace PowerPoint</vt:lpstr>
      <vt:lpstr>nebytný je také pohyb!</vt:lpstr>
      <vt:lpstr>LITERATURA  KE   STUDIU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</dc:title>
  <dc:creator>Václav Minařík</dc:creator>
  <cp:lastModifiedBy>YV</cp:lastModifiedBy>
  <cp:revision>79</cp:revision>
  <dcterms:created xsi:type="dcterms:W3CDTF">2016-07-06T15:42:34Z</dcterms:created>
  <dcterms:modified xsi:type="dcterms:W3CDTF">2020-06-20T19:33:55Z</dcterms:modified>
</cp:coreProperties>
</file>