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318" r:id="rId20"/>
    <p:sldId id="320" r:id="rId21"/>
    <p:sldId id="319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4" r:id="rId41"/>
    <p:sldId id="296" r:id="rId42"/>
    <p:sldId id="285" r:id="rId43"/>
    <p:sldId id="297" r:id="rId44"/>
    <p:sldId id="299" r:id="rId45"/>
    <p:sldId id="298" r:id="rId46"/>
    <p:sldId id="300" r:id="rId47"/>
    <p:sldId id="301" r:id="rId48"/>
    <p:sldId id="303" r:id="rId49"/>
    <p:sldId id="304" r:id="rId50"/>
    <p:sldId id="305" r:id="rId51"/>
    <p:sldId id="321" r:id="rId52"/>
    <p:sldId id="322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24" r:id="rId65"/>
    <p:sldId id="317" r:id="rId6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945FA-1CF0-47AC-920F-0B410D1F11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1BACE-45D1-46BB-8EC2-FA34FE303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22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Cílové skupiny dnešní sociální práce, tedy osoby ohrožené/postižené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sociálním vyloučením jsou v Bibli označováni řadou hebrejských pojmů, které překládáme souhrnně jako: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„Chudí“. Nejde však pouze o životní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situaci materiální chudoby, např.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hladu, nahoty, 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nýbrž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také o situace nemoci, útlaku, ponižování.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období raného křesťanství zachyceného ještě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literatuře Nového zákona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adresáti sedmero skutků milosrdenství (hladový, žíznivý, uprchlík/bezdomovec, nahý, nemocný, uvězněný, zemřelý), avšak  ne striktně: Celé komunity zasažené humanitární krizí: Jeruzalém a solidární akce komunit v Antiochii (Sk 11,27-30), v Makedonii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Korintu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(Ř 15,26-28; Gal 2,10; 2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8).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71D98-FEDD-48AB-AA72-0E03D391BF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85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Až do získání politické svobody v Římské říši (313) dominovaly struktury terénní a ambulantní sociální pomoci: pomoc v domácnostech a centrálně rozdělovaná sociální podpora.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Klíčová role biskup (otec sirotků a obhájce vdov) + grémium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diakonů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diakonek+vdov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Větší území měst byla členěna do charitativních částí (Řím kol. 250 rozdělen na 14 regionů s místně příslušným diákonem).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71D98-FEDD-48AB-AA72-0E03D391BF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12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Biskupům po 313 náležela funkce sociálního advokáta: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 jejich vlivem začíná docházet také k postupné proměně sociálních struktur a pravidel ve společnosti, zejména v oblasti tvrdosti zákonů, daní a ochrany před úplatnými soudci a zkorumpovanými úředníky. Už císař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Konstatin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 své konverzi ke křesťanství zrušil mučení dlužníků, zadržování těla zemřelého dlužníka jako zástavu za dluh, zabíjení a odkládání  novorozenců, prodej dětí. Biskupové byli císařem pověřeni, aby navštěvovali každý týden vězení ve svém regionu a komunikovali s uvězněnými, dohlíželi na správné zacházení s nimi ze strany dozorců a všechny nepořádky ohlásili císaři.  Císař Justinián I. (483-565) zakázal uvrhovat do vězení matky kvůli veřejným dluhům. Všechny odložené děti prohlásil za svobodné, včetně náhradních rodičů, kteří se jich ujmou.  Biskupové zpočátku zastupovali chudé u soudu, později je nahradili císařem ustanovení obhájci chudých (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procuratores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pauperum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ale i tak byli biskupové úředně uznáváni jako ochránci chudých a soudce musel brát v úvahu jejich námitky.  Biskupové se mohli v případě zjištěné nespravedlnosti obracet v zájmu chudých přímo na císařský dvůr.  Nemalý význam mělo právo azylu, podle nějž (až na výjimky nejtěžších zločinů) byl pronásledovaný v prostoru kostela nedotknutelný (r. 466 rozšířeno i na prostory špitálů a ostatních církevních budov).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Klíčovou komponentou struktur pomoci od 4. století byly tzv. špitály, o kterých byla řeč výše.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Místní příjemci terénní sociální pomoci byli registrováni v komunitně vedených seznamech. Jejich zapsání předcházelo určité domácí šetření sociálních podmínek (potřebnosti).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křesťanském Východě oblíbenou strukturou sociální pomoci byly tzv.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baziliady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se odvolávaly na příklad díla sv.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Bazila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Velikého (329-379): rozsáhlý špitální komplex, kdy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kolem kostela v centru umístil řadu budov, určených k péči o cizince, sirotky, chudé, staré a nemocné (včetně malomocných), i řemeslné dílny a budovy pro ošetřující personál.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Finanční struktury: do 313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oblace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(sbírky), poté nadace a systémové financování: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kvartické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pravidlo v Římě 5. století, odtud do celé latinské Evropy.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říši Franků je v 7. století doložena existence tzv. chudinských korporací, které můžeme považovat za blízké dnešním svépomocným skupinám: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Vdovy, ale převážně muži, slabí a nemocní, chudí bez příjmu zde nebyli jen příjemci pomoci, ale i spolupracovníci (sociálně-pedagogický prvek). Za své drobné služby při zajišťování bohoslužeb, pořádku a úklidu v chrámu a při hájení práva azylu získali privilegium prosit o almužnu u vchodu do kostela. Požívali zvláštní ochrany a sociálního zajištění, jaké v tehdejší době nemá obdoby.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5. století začaly vytvářet takřka evropskou páteř sociální pomoci síť stovek benediktýnských klášterů, které měly povinně nejen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infirmarie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 nemocné řeholníky, ale také špitály pro poutníky a hlavně pro místní i potulné chudé a nemocné. Reformovaní benediktýni (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Citeax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1098, Robert z 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Molesme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rozprostřeli po Evropě vlastní síť 1800 klášterních špitálů.</a:t>
            </a:r>
          </a:p>
          <a:p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71D98-FEDD-48AB-AA72-0E03D391BF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54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12. století sílí příliv venkovského obyvatelstva do měst a jejich růst a tím také růst sociálních problémů v prostoru měst. Na to odpovídá vlna občanské sociální angažovanosti známá jako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hnutí chudoby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Nejstarší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městské špitály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 doby zakládají, staví, financují a také v nich sami potřebným slouží „měšťané“ – zde pramení dnešní model neziskových organizací, kterým se tehdy v Evropě říkalo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bratrstva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Jedno z nich, Bratrstvo milosrdenství, založil nosič zavazadel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Piero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Borsi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kol. 1240 ve Florencii a funguje jako nezisková organizace dodnes.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Sféru měšťanů doplňovaly od 12. století špitální řády, u nichž provozování špitálů bylo hlavním posláním. Řada z nich existuje a funguje dodnes:</a:t>
            </a: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řád sv. Jana Jeruzalémského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(johanité) (1099)</a:t>
            </a: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řádu sv. Lazara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lazariáni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lazarité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(1100)</a:t>
            </a: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Řád německých rytířů (1100)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řád sv. Antonína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(antonité) (1095)</a:t>
            </a: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řádu Ducha svatého (1198)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řád křížovníků s červenou hvězdou (1237)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řád trinitářů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(od r. 1200) a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řád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mercedářů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(od r. 1235)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měšťanstvo od 14. století začíná vytlačovat řeholní řády z místa jediných aktérů špitální sociální práce: sekularizace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komunalizace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sociální pomoci: Nyní se stává výrazem vrchnostenské moci a politiky.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Měsťanská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vrchnost vytváří nový nástroj: městské chudinské vyhlášky: zárodky sociální politiky. První Juan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Lusi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Vivés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1526 Bruggy (De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subventione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pauperum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rukou a odpovědnosti vrchnosti přisoudila sociální pomoc také reformace (M. Luther: Kristova církev je přítomná tam, kde je hlásáno evangelium a vysluhovány svátosti: Augsburské vyznání víry)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Laickou, tedy občanskou angažovanost ve prospěch chudých a sociálně vyloučených významně posílilo dílo sv. Vincence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DePaul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(1581-1660) katolického „super“-patrona charitního díla) s jeho modelem charitativních společenství. Z jeho odkazu čerpaly i protestantské církve v Německu 19. století (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Wichern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Fliedner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při etablování svých ‚charitativních‘ (nazývají je ‚diakonické‘) struktur.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začátku 19. století se městské systémy sociální pomoci snažily reformovat a zefektivnit. Jedním z vlivných modelů se stal model organizace Thomase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Chalmerse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Ve své dělnické farnosti (St. John) v Glasgow zorganizoval po r. 1814 chudinskou péči tak, že území rozdělil na 25 okrsků po 400 obyvatelích (cca 50 rodin) a přiřadil jim vždy 1 pomocníka (diákon). Úkolem pomocníků bylo poskytovat co nejméně hmotné podpory a co nejvíce stimulovat vzájemnou pomoc v rodinách a v sousedství. Diákon tedy měl nabádat své svěřence ke skromnosti a hospodárnému chování, k pravidelnosti v účasti na bohoslužbách a děti ke školní docházce. Díky systému osobního doprovázení (opatrování) potřebných se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Chalmersovi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podařilo během 5 let redukovat náklady na chudinskou péči na teritoriu své farnosti na pětinu.</a:t>
            </a:r>
          </a:p>
          <a:p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Chalmersův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 převzal německý tzv.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Elberfeldský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 (1853, dnešní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Wuppertal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Díky režimu pravidelného kontaktu s přiděleným pečovatelem a směsici jeho pomoci a sociální kontroly klesl počet podporovaných z 4224 (1854) na méně než 1500 (1858). Model se opíral o 4 principy: bezprostřední možnost schválit udělení podpory příslušným opatrovníkem. Povinnost dobrovolných opatrovníků osobně předávat podporované rodině materiální pomoc a sledovat a kontrolovat její využívání. Omezení počtu svěřených příjemců podpory na max. 4 rodiny/jednotlivce. V kontaktu s rodinou chudého je třeba projevovat osobním způsobem ducha lásky k bližnímu.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71D98-FEDD-48AB-AA72-0E03D391BF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27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Literární zdroje 4. a 5. století doplňují také nezaměstnané řemeslníky, invalidy (Apoštolské konstituce), ženy trpící domácí násilím (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Testamentum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Domini, 37)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Brown (BROWN, P.,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Poverty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Leadership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Roman Empire.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Hanover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2002) poukazuje na opomíjenou skutečnost, že k cílovým skupinám biskupské sociální odpovědnosti patřili nejen osoby totálně závislé na pomoci druhých (5-10% populace), ale také (od 4. století) mnohem početnější příslušníci středních vrstev (20-25%), kteří žili v neustálém riziku náhlého zchudnutí. Nebylo výjimkou, že je biskupové museli hájit před nespravedlivými daněmi, poskytovali jim placenou práci v církevní obci nebo křesťanským kupcům poskytovali překlenovací úvěry.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71D98-FEDD-48AB-AA72-0E03D391BF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8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poloviny 4. století (!) na křesťanském Východě (východní část Římské říše) se odráží primární cílové skupiny veřejné (církevní) sociální pomoci v názvosloví specializovaných ústavů sociální péče. Tato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zařízení pobytových nebo ambulantních služeb podle soudobých historiků představovaly bezprecedentní sociální inovaci.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71D98-FEDD-48AB-AA72-0E03D391BF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76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Bazila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Vel. máme doloženou lékařskou péči  nejen o nemocné, ale i speciálně 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dermatologicky nakažlivě nemocné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(lepra?)</a:t>
            </a:r>
          </a:p>
          <a:p>
            <a:pPr lvl="1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 vrcholném středověku přibyla skupina křesťanských otroků,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zajatců a poutníků ohrožených (fyzickými) následky dlouhého putování nebo nebezpečím na území muslimů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řád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Mercedářů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Trinitářů)</a:t>
            </a:r>
          </a:p>
          <a:p>
            <a:pPr lvl="1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Chudých a nemocných vdov a zranitelných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mladých dívek se ujímaly 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bekynáže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bechyňské dvory, které fungovaly na principu solidární komunitní svépomoci a představují důležitou kapitolu dějin sociální práce.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Účastníci křížových výprav přinesli na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(kulturně zaostalý)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Západ kontakt s vysoce rozvinutou lékařskou kulturou na původních byzantských územích a vyvolali rozmach zakládání špitálů pro nemocné (a) chudé (tzv. špitální hnutí od 13. stol. několika špitálních řádů, 1231 špitál na Františku), se specializovanými zařízeními pro nakažlivě nemocné (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leprosi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leprosalia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19tis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leprosálií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lazariánů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Evropě; ve 12./13 stol. V Praze (na Zderaze a v Kutné Hoře).</a:t>
            </a:r>
          </a:p>
          <a:p>
            <a:pPr lvl="1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Domorodé obyvatelstvo (nejprve v Latinské Americe, v Asii, pak v Severní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Americe) byli obhajováni ve svých právech některými duchovními dominikánů, jezuitů a františkánů, později i několika papežskými výnosy (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Bartolomé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Casas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této podobě se sociální pomoc dožila moderní éry a od 17 stol. se  ke klasickým cílovým skupinám připojili chudí a nemocní v domácnostech (terénní sociální práce). Tuto metodu práce rozvíjely zejména desítky kongregací se stovkami tisíc milosrdných sester (františkánské či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vincetýnské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afiliace).</a:t>
            </a:r>
          </a:p>
          <a:p>
            <a:pPr lvl="1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1543 se začal věnovat práci s prostitutkami sv. Ignác z 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Loyoly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1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19. stol. se věnoval mravně a výchovně zanedbané mládeži na předměstí industriálního Turína Giovanni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Bosco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(1815-1888), propojující ve svém konceptu „preventivní pedagogiky“ hodnoty rozumu, náboženství a lásky. Sv. Dona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Bosca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dnes v jeho díle, spiritualitě a charismatu následuje na 400.000 spolupracovníků sdružených pod názvem Salesiáni Dona Boska a působících ve 137 zemích světa.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71D98-FEDD-48AB-AA72-0E03D391BF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57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71D98-FEDD-48AB-AA72-0E03D391BF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54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Sociální étos Starého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zákona a evangelia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rozvíjel v historické zkušenosti církve: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Imperativ překonání (nedůstojných) rozdílů v komunitě.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 pokřtěnými v Krista již nesmí dojít znovu k dělení na chudé a bohaté, k útlaku a sociálnímu vyloučení. Tak učil sv. Pavel křesťany v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Galacii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cs-CZ" dirty="0" smtClean="0"/>
              <a:t>(Gal 3, 27-28).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 Listu Jakubova se stejným vědomím varuje křesťanské obce před tendencemi, které v komunitě posilují a udržují nedůstojné sociální rozdíly: </a:t>
            </a:r>
            <a:r>
              <a:rPr lang="cs-CZ" dirty="0" smtClean="0"/>
              <a:t>(Jak 2,1.5.6.13).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71D98-FEDD-48AB-AA72-0E03D391BF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56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Sociální étos evangelia vedl k formulaci imperativu</a:t>
            </a:r>
            <a:r>
              <a:rPr lang="cs-CZ" baseline="0" dirty="0" smtClean="0"/>
              <a:t> aktivní lásky k bližnímu, protože veškerá ‚technologie‘ pomoci je bez této vnitřní kvality lásky prázdná a pro příjemce pomoci ponižující.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Tato láska má praktické ukazatele: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„Láska je trpělivá, laskavá, nezávidí, láska se nevychloubá a není domýšlivá. Láska nejedná nečestně, nehledá svůj prospěch, nedá se vydráždit, nepočítá křivdy. Nemá radost ze špatnosti, ale vždycky se raduje z pravdy.“ (1k 13,4-6)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 tedy také charakter bezpodmínečné služby respektující svobodu adresáta: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„Jen nemějte svobodu za příležitost k prosazování sebe, ale služte v lásce jedni druhým“ (Gal 5,13).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71D98-FEDD-48AB-AA72-0E03D391BF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6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Ženský diakonát následoval okamžitě a byl podporován institucí tzv. zapsaných vdov.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71D98-FEDD-48AB-AA72-0E03D391BF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19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Záhy se projevily problémy se zneužíváním komunitní sociální podpory. Ty reflektuje už anonymní spis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Didaché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kol. 125 n.l.: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71D98-FEDD-48AB-AA72-0E03D391BF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1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A3B3-6EB6-49E1-B923-C8CFB73CCCB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FAF-3077-4996-89B4-69CDFF4E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4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A3B3-6EB6-49E1-B923-C8CFB73CCCB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FAF-3077-4996-89B4-69CDFF4E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4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A3B3-6EB6-49E1-B923-C8CFB73CCCB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FAF-3077-4996-89B4-69CDFF4E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2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A3B3-6EB6-49E1-B923-C8CFB73CCCB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FAF-3077-4996-89B4-69CDFF4E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0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A3B3-6EB6-49E1-B923-C8CFB73CCCB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FAF-3077-4996-89B4-69CDFF4E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18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A3B3-6EB6-49E1-B923-C8CFB73CCCB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FAF-3077-4996-89B4-69CDFF4E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A3B3-6EB6-49E1-B923-C8CFB73CCCB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FAF-3077-4996-89B4-69CDFF4E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4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A3B3-6EB6-49E1-B923-C8CFB73CCCB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FAF-3077-4996-89B4-69CDFF4E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0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A3B3-6EB6-49E1-B923-C8CFB73CCCB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FAF-3077-4996-89B4-69CDFF4E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5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A3B3-6EB6-49E1-B923-C8CFB73CCCB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FAF-3077-4996-89B4-69CDFF4E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3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A3B3-6EB6-49E1-B923-C8CFB73CCCB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CFAF-3077-4996-89B4-69CDFF4E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2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8A3B3-6EB6-49E1-B923-C8CFB73CCCB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9CFAF-3077-4996-89B4-69CDFF4E0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6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Historie sociální práce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7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Starý Egypt – </a:t>
            </a:r>
            <a:br>
              <a:rPr lang="cs-CZ" dirty="0" smtClean="0"/>
            </a:br>
            <a:r>
              <a:rPr lang="cs-CZ" dirty="0" smtClean="0"/>
              <a:t>ELITY a SOLIDARITA s chudými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Počátky imperativu solidarity s chudými </a:t>
            </a:r>
          </a:p>
          <a:p>
            <a:r>
              <a:rPr lang="cs-CZ" dirty="0" smtClean="0"/>
              <a:t>ti, kdo disponují politickou/ekonomickou MOCÍ</a:t>
            </a:r>
          </a:p>
          <a:p>
            <a:r>
              <a:rPr lang="cs-CZ" dirty="0" smtClean="0"/>
              <a:t>Písemné záznamy od konce 3. tis. př. n. l. : </a:t>
            </a:r>
            <a:r>
              <a:rPr lang="cs-CZ" dirty="0" smtClean="0">
                <a:solidFill>
                  <a:srgbClr val="00B0F0"/>
                </a:solidFill>
              </a:rPr>
              <a:t>péče </a:t>
            </a:r>
            <a:r>
              <a:rPr lang="cs-CZ" dirty="0">
                <a:solidFill>
                  <a:srgbClr val="00B0F0"/>
                </a:solidFill>
              </a:rPr>
              <a:t>o chudé</a:t>
            </a:r>
            <a:r>
              <a:rPr lang="cs-CZ" dirty="0"/>
              <a:t> je součástí výkonu moci </a:t>
            </a:r>
            <a:r>
              <a:rPr lang="cs-CZ" dirty="0">
                <a:solidFill>
                  <a:srgbClr val="00B0F0"/>
                </a:solidFill>
              </a:rPr>
              <a:t>vladaře</a:t>
            </a:r>
            <a:r>
              <a:rPr lang="cs-CZ" dirty="0"/>
              <a:t> (faraóna) a jeho </a:t>
            </a:r>
            <a:r>
              <a:rPr lang="cs-CZ" dirty="0" smtClean="0"/>
              <a:t>úředníků</a:t>
            </a:r>
          </a:p>
          <a:p>
            <a:r>
              <a:rPr lang="cs-CZ" dirty="0" smtClean="0"/>
              <a:t>Chudé v záznamech zastupují: </a:t>
            </a:r>
            <a:r>
              <a:rPr lang="cs-CZ" dirty="0" smtClean="0">
                <a:solidFill>
                  <a:srgbClr val="00B0F0"/>
                </a:solidFill>
              </a:rPr>
              <a:t>vdovy a sirotci</a:t>
            </a:r>
          </a:p>
          <a:p>
            <a:r>
              <a:rPr lang="cs-CZ" dirty="0" smtClean="0"/>
              <a:t>Povinnost solidarity s chudými také pro </a:t>
            </a:r>
            <a:r>
              <a:rPr lang="cs-CZ" dirty="0" smtClean="0">
                <a:solidFill>
                  <a:srgbClr val="00B0F0"/>
                </a:solidFill>
              </a:rPr>
              <a:t>prostý lid</a:t>
            </a:r>
            <a:r>
              <a:rPr lang="cs-CZ" dirty="0" smtClean="0"/>
              <a:t>: </a:t>
            </a:r>
          </a:p>
          <a:p>
            <a:r>
              <a:rPr lang="cs-CZ" dirty="0" smtClean="0"/>
              <a:t>Motivace? </a:t>
            </a:r>
            <a:r>
              <a:rPr lang="cs-CZ" dirty="0" err="1" smtClean="0"/>
              <a:t>Usirův</a:t>
            </a:r>
            <a:r>
              <a:rPr lang="cs-CZ" dirty="0" smtClean="0"/>
              <a:t> soud (125. výrok Knihy mrtvých)</a:t>
            </a:r>
          </a:p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8229600" cy="365125"/>
          </a:xfrm>
        </p:spPr>
        <p:txBody>
          <a:bodyPr/>
          <a:lstStyle/>
          <a:p>
            <a:r>
              <a:rPr lang="cs-CZ" dirty="0"/>
              <a:t>DOLEŽEL, J. Sociální práce do počátku novověku. In MATOUŠEK, O. a kol. (ed.), </a:t>
            </a:r>
            <a:r>
              <a:rPr lang="cs-CZ" i="1" dirty="0"/>
              <a:t>Encyklopedie sociální práce</a:t>
            </a:r>
            <a:r>
              <a:rPr lang="cs-CZ" dirty="0"/>
              <a:t>. Praha: Portál, 2013, s. 179-185.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9" r="28930"/>
          <a:stretch/>
        </p:blipFill>
        <p:spPr>
          <a:xfrm>
            <a:off x="9364753" y="365125"/>
            <a:ext cx="1466507" cy="19888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973" y="3895960"/>
            <a:ext cx="2107287" cy="158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90066"/>
          </a:xfrm>
        </p:spPr>
        <p:txBody>
          <a:bodyPr>
            <a:normAutofit/>
          </a:bodyPr>
          <a:lstStyle/>
          <a:p>
            <a:r>
              <a:rPr lang="cs-CZ" sz="2400" dirty="0"/>
              <a:t>ANÚP (</a:t>
            </a:r>
            <a:r>
              <a:rPr lang="cs-CZ" sz="2400" i="1" dirty="0" err="1"/>
              <a:t>Inpu</a:t>
            </a:r>
            <a:r>
              <a:rPr lang="cs-CZ" sz="2400" dirty="0"/>
              <a:t>; </a:t>
            </a:r>
            <a:r>
              <a:rPr lang="cs-CZ" sz="2400" dirty="0" err="1"/>
              <a:t>řec</a:t>
            </a:r>
            <a:r>
              <a:rPr lang="cs-CZ" sz="2400" dirty="0"/>
              <a:t>. </a:t>
            </a:r>
            <a:r>
              <a:rPr lang="cs-CZ" sz="2400" i="1" dirty="0" err="1"/>
              <a:t>Anúbis</a:t>
            </a:r>
            <a:r>
              <a:rPr lang="cs-CZ" sz="2400" dirty="0"/>
              <a:t>) přivádí zemřelého k </a:t>
            </a:r>
            <a:r>
              <a:rPr lang="cs-CZ" sz="2400" dirty="0" err="1"/>
              <a:t>Usirovu</a:t>
            </a:r>
            <a:r>
              <a:rPr lang="cs-CZ" sz="2400" dirty="0"/>
              <a:t> soudu</a:t>
            </a:r>
            <a:endParaRPr lang="en-US" sz="24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8291264" cy="365125"/>
          </a:xfrm>
        </p:spPr>
        <p:txBody>
          <a:bodyPr/>
          <a:lstStyle/>
          <a:p>
            <a:r>
              <a:rPr lang="cs-CZ" dirty="0"/>
              <a:t>DOLEŽEL, J. Sociální práce do počátku novověku. In MATOUŠEK, O. a kol. (ed.), </a:t>
            </a:r>
            <a:r>
              <a:rPr lang="cs-CZ" i="1" dirty="0"/>
              <a:t>Encyklopedie sociální práce</a:t>
            </a:r>
            <a:r>
              <a:rPr lang="cs-CZ" dirty="0"/>
              <a:t>. Praha: Portál, 2013, s. 179-185. </a:t>
            </a:r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Kritéria soudu:</a:t>
            </a:r>
          </a:p>
          <a:p>
            <a:r>
              <a:rPr lang="cs-CZ" dirty="0" smtClean="0"/>
              <a:t>Pohrdal chudými?</a:t>
            </a:r>
          </a:p>
          <a:p>
            <a:r>
              <a:rPr lang="cs-CZ" dirty="0" smtClean="0"/>
              <a:t>Nechal někoho hladovět?</a:t>
            </a:r>
          </a:p>
          <a:p>
            <a:r>
              <a:rPr lang="cs-CZ" dirty="0" smtClean="0"/>
              <a:t>Rozplakal někoho?</a:t>
            </a:r>
          </a:p>
          <a:p>
            <a:r>
              <a:rPr lang="cs-CZ" dirty="0" smtClean="0"/>
              <a:t>Konal, co si přáli lidé </a:t>
            </a:r>
          </a:p>
          <a:p>
            <a:r>
              <a:rPr lang="cs-CZ" dirty="0" smtClean="0"/>
              <a:t>a s čím byli spokojeni bohové?</a:t>
            </a:r>
          </a:p>
          <a:p>
            <a:r>
              <a:rPr lang="cs-CZ" dirty="0" smtClean="0"/>
              <a:t>Poskytl chléb hladovému?</a:t>
            </a:r>
          </a:p>
          <a:p>
            <a:r>
              <a:rPr lang="cs-CZ" dirty="0" smtClean="0"/>
              <a:t>Vodu žíznivému?</a:t>
            </a:r>
          </a:p>
          <a:p>
            <a:r>
              <a:rPr lang="cs-CZ" dirty="0" smtClean="0"/>
              <a:t>Šat nahému?</a:t>
            </a:r>
          </a:p>
          <a:p>
            <a:r>
              <a:rPr lang="cs-CZ" dirty="0" smtClean="0"/>
              <a:t>Loďku, kdo neměl? (Doležel, 2013)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223" y="1191424"/>
            <a:ext cx="524702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8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Sumer – zrod ideje OCHRANY chudých pomocí PRÁVA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6240" y="1600200"/>
            <a:ext cx="9591040" cy="48514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Idea: Upomínání </a:t>
            </a:r>
            <a:r>
              <a:rPr lang="cs-CZ" dirty="0"/>
              <a:t>vládnoucích elit na jejich závazek péče o chudé a jejich ochranu před útlakem </a:t>
            </a:r>
            <a:r>
              <a:rPr lang="cs-CZ" dirty="0" smtClean="0"/>
              <a:t>&amp; zároveň první pokusy ukotvit tento závazek </a:t>
            </a:r>
            <a:r>
              <a:rPr lang="cs-CZ" dirty="0" smtClean="0">
                <a:solidFill>
                  <a:srgbClr val="00B0F0"/>
                </a:solidFill>
              </a:rPr>
              <a:t>pomocí práva </a:t>
            </a:r>
            <a:r>
              <a:rPr lang="cs-CZ" dirty="0" smtClean="0"/>
              <a:t>(=zákony) vladařů:</a:t>
            </a:r>
          </a:p>
          <a:p>
            <a:pPr lvl="1"/>
            <a:r>
              <a:rPr lang="cs-CZ" dirty="0" err="1"/>
              <a:t>Entemen</a:t>
            </a:r>
            <a:r>
              <a:rPr lang="cs-CZ" dirty="0"/>
              <a:t> z </a:t>
            </a:r>
            <a:r>
              <a:rPr lang="cs-CZ" dirty="0" err="1"/>
              <a:t>Lagaše</a:t>
            </a:r>
            <a:r>
              <a:rPr lang="cs-CZ" dirty="0"/>
              <a:t> (kol. 2460 př. Kr.) </a:t>
            </a:r>
            <a:endParaRPr lang="cs-CZ" dirty="0" smtClean="0"/>
          </a:p>
          <a:p>
            <a:pPr lvl="1"/>
            <a:r>
              <a:rPr lang="cs-CZ" dirty="0" err="1"/>
              <a:t>Uruimgina</a:t>
            </a:r>
            <a:r>
              <a:rPr lang="cs-CZ" i="1" dirty="0"/>
              <a:t> </a:t>
            </a:r>
            <a:r>
              <a:rPr lang="cs-CZ" i="1" dirty="0" smtClean="0"/>
              <a:t>z </a:t>
            </a:r>
            <a:r>
              <a:rPr lang="cs-CZ" dirty="0" err="1" smtClean="0"/>
              <a:t>Lagaše</a:t>
            </a:r>
            <a:r>
              <a:rPr lang="cs-CZ" i="1" dirty="0" smtClean="0"/>
              <a:t> </a:t>
            </a:r>
            <a:r>
              <a:rPr lang="cs-CZ" dirty="0" smtClean="0"/>
              <a:t>(kol</a:t>
            </a:r>
            <a:r>
              <a:rPr lang="cs-CZ" dirty="0"/>
              <a:t>. 2300 př. Kr.) </a:t>
            </a:r>
            <a:endParaRPr lang="cs-CZ" dirty="0" smtClean="0"/>
          </a:p>
          <a:p>
            <a:pPr lvl="1"/>
            <a:r>
              <a:rPr lang="cs-CZ" dirty="0" err="1" smtClean="0"/>
              <a:t>Urnammu</a:t>
            </a:r>
            <a:r>
              <a:rPr lang="cs-CZ" dirty="0" smtClean="0"/>
              <a:t> z Uru (kol</a:t>
            </a:r>
            <a:r>
              <a:rPr lang="cs-CZ" dirty="0"/>
              <a:t>. 2100 př. Kr.) </a:t>
            </a:r>
            <a:endParaRPr lang="cs-CZ" dirty="0" smtClean="0"/>
          </a:p>
          <a:p>
            <a:r>
              <a:rPr lang="cs-CZ" dirty="0" err="1"/>
              <a:t>Chammurapi</a:t>
            </a:r>
            <a:r>
              <a:rPr lang="cs-CZ" i="1" dirty="0"/>
              <a:t> </a:t>
            </a:r>
            <a:r>
              <a:rPr lang="cs-CZ" dirty="0"/>
              <a:t>(1792-1750 př. Kr</a:t>
            </a:r>
            <a:r>
              <a:rPr lang="cs-CZ" dirty="0" smtClean="0"/>
              <a:t>.), Zákoník, </a:t>
            </a:r>
          </a:p>
          <a:p>
            <a:pPr lvl="1"/>
            <a:r>
              <a:rPr lang="cs-CZ" dirty="0" smtClean="0"/>
              <a:t>Prolog: </a:t>
            </a:r>
          </a:p>
          <a:p>
            <a:pPr lvl="1"/>
            <a:r>
              <a:rPr lang="cs-CZ" i="1" dirty="0" smtClean="0"/>
              <a:t>„…zavolali (bohové) jménem mě, </a:t>
            </a:r>
            <a:r>
              <a:rPr lang="cs-CZ" i="1" dirty="0" err="1" smtClean="0"/>
              <a:t>Chammurapiho</a:t>
            </a:r>
            <a:r>
              <a:rPr lang="cs-CZ" i="1" dirty="0" smtClean="0"/>
              <a:t>, … abych v zemi zviditelnil spravedlnost, zlého a špatného zničil a silným nedovolil škodit těm slabým…“ </a:t>
            </a:r>
          </a:p>
          <a:p>
            <a:pPr lvl="1"/>
            <a:r>
              <a:rPr lang="cs-CZ" dirty="0" smtClean="0"/>
              <a:t>Epilog:</a:t>
            </a:r>
            <a:r>
              <a:rPr lang="cs-CZ" i="1" dirty="0" smtClean="0"/>
              <a:t> </a:t>
            </a:r>
          </a:p>
          <a:p>
            <a:pPr lvl="1"/>
            <a:r>
              <a:rPr lang="cs-CZ" i="1" dirty="0" smtClean="0"/>
              <a:t>„Velcí bohové mě povolali, já jsem spásonosný pastýř ….příjemný stín, chránící mé město… aby </a:t>
            </a:r>
            <a:r>
              <a:rPr lang="cs-CZ" i="1" dirty="0"/>
              <a:t>silný neubližoval slabému, aby sirotě a vdově se dostalo </a:t>
            </a:r>
            <a:r>
              <a:rPr lang="cs-CZ" i="1" dirty="0" smtClean="0"/>
              <a:t>práva“</a:t>
            </a:r>
          </a:p>
          <a:p>
            <a:r>
              <a:rPr lang="cs-CZ" dirty="0" smtClean="0"/>
              <a:t>Rozpor? „</a:t>
            </a:r>
            <a:r>
              <a:rPr lang="cs-CZ" i="1" dirty="0" err="1" smtClean="0"/>
              <a:t>However</a:t>
            </a:r>
            <a:r>
              <a:rPr lang="cs-CZ" i="1" dirty="0" smtClean="0"/>
              <a:t>, </a:t>
            </a:r>
            <a:r>
              <a:rPr lang="cs-CZ" i="1" dirty="0" err="1" smtClean="0"/>
              <a:t>there</a:t>
            </a:r>
            <a:r>
              <a:rPr lang="cs-CZ" i="1" dirty="0" smtClean="0"/>
              <a:t> </a:t>
            </a:r>
            <a:r>
              <a:rPr lang="cs-CZ" i="1" dirty="0" err="1" smtClean="0"/>
              <a:t>is</a:t>
            </a:r>
            <a:r>
              <a:rPr lang="cs-CZ" i="1" dirty="0" smtClean="0"/>
              <a:t> a </a:t>
            </a:r>
            <a:r>
              <a:rPr lang="cs-CZ" i="1" dirty="0" err="1" smtClean="0"/>
              <a:t>notable</a:t>
            </a:r>
            <a:r>
              <a:rPr lang="cs-CZ" i="1" dirty="0" smtClean="0"/>
              <a:t> </a:t>
            </a:r>
            <a:r>
              <a:rPr lang="cs-CZ" i="1" dirty="0" err="1" smtClean="0"/>
              <a:t>omission</a:t>
            </a:r>
            <a:r>
              <a:rPr lang="cs-CZ" i="1" dirty="0" smtClean="0"/>
              <a:t> in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Code</a:t>
            </a:r>
            <a:r>
              <a:rPr lang="cs-CZ" i="1" dirty="0" smtClean="0"/>
              <a:t>: </a:t>
            </a:r>
            <a:r>
              <a:rPr lang="cs-CZ" i="1" dirty="0" err="1" smtClean="0"/>
              <a:t>while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Prologue</a:t>
            </a:r>
            <a:r>
              <a:rPr lang="cs-CZ" i="1" dirty="0" smtClean="0"/>
              <a:t> and </a:t>
            </a:r>
            <a:r>
              <a:rPr lang="cs-CZ" i="1" dirty="0" err="1" smtClean="0"/>
              <a:t>Epilogue</a:t>
            </a:r>
            <a:r>
              <a:rPr lang="cs-CZ" i="1" dirty="0" smtClean="0"/>
              <a:t> to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/>
              <a:t>C</a:t>
            </a:r>
            <a:r>
              <a:rPr lang="cs-CZ" i="1" dirty="0" err="1" smtClean="0"/>
              <a:t>ode</a:t>
            </a:r>
            <a:r>
              <a:rPr lang="cs-CZ" i="1" dirty="0" smtClean="0"/>
              <a:t> … </a:t>
            </a:r>
            <a:r>
              <a:rPr lang="cs-CZ" i="1" dirty="0" err="1" smtClean="0"/>
              <a:t>seem</a:t>
            </a:r>
            <a:r>
              <a:rPr lang="cs-CZ" i="1" dirty="0" smtClean="0"/>
              <a:t> </a:t>
            </a:r>
            <a:r>
              <a:rPr lang="cs-CZ" i="1" dirty="0" err="1" smtClean="0"/>
              <a:t>committed</a:t>
            </a:r>
            <a:r>
              <a:rPr lang="cs-CZ" i="1" dirty="0" smtClean="0"/>
              <a:t> to </a:t>
            </a:r>
            <a:r>
              <a:rPr lang="cs-CZ" i="1" dirty="0" err="1" smtClean="0"/>
              <a:t>preventing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opression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poor</a:t>
            </a:r>
            <a:r>
              <a:rPr lang="cs-CZ" i="1" dirty="0" smtClean="0"/>
              <a:t>, </a:t>
            </a:r>
            <a:r>
              <a:rPr lang="cs-CZ" i="1" dirty="0" err="1" smtClean="0"/>
              <a:t>there</a:t>
            </a:r>
            <a:r>
              <a:rPr lang="cs-CZ" i="1" dirty="0" smtClean="0"/>
              <a:t> are no </a:t>
            </a:r>
            <a:r>
              <a:rPr lang="cs-CZ" i="1" dirty="0" err="1" smtClean="0"/>
              <a:t>laws</a:t>
            </a:r>
            <a:r>
              <a:rPr lang="cs-CZ" i="1" dirty="0" smtClean="0"/>
              <a:t> </a:t>
            </a:r>
            <a:r>
              <a:rPr lang="cs-CZ" i="1" dirty="0" err="1" smtClean="0"/>
              <a:t>within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Code</a:t>
            </a:r>
            <a:r>
              <a:rPr lang="cs-CZ" i="1" dirty="0" smtClean="0"/>
              <a:t> </a:t>
            </a:r>
            <a:r>
              <a:rPr lang="cs-CZ" i="1" dirty="0" err="1" smtClean="0"/>
              <a:t>itself</a:t>
            </a:r>
            <a:r>
              <a:rPr lang="cs-CZ" i="1" dirty="0" smtClean="0"/>
              <a:t> </a:t>
            </a:r>
            <a:r>
              <a:rPr lang="cs-CZ" i="1" dirty="0" err="1" smtClean="0"/>
              <a:t>that</a:t>
            </a:r>
            <a:r>
              <a:rPr lang="cs-CZ" i="1" dirty="0" smtClean="0"/>
              <a:t> </a:t>
            </a:r>
            <a:r>
              <a:rPr lang="cs-CZ" i="1" dirty="0" err="1" smtClean="0"/>
              <a:t>protect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oppressed</a:t>
            </a:r>
            <a:r>
              <a:rPr lang="cs-CZ" dirty="0" smtClean="0"/>
              <a:t>.“ (</a:t>
            </a:r>
            <a:r>
              <a:rPr lang="cs-CZ" dirty="0" err="1" smtClean="0"/>
              <a:t>Hendrickson</a:t>
            </a:r>
            <a:r>
              <a:rPr lang="cs-CZ" dirty="0" smtClean="0"/>
              <a:t>, s. 22)</a:t>
            </a:r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834" y="339982"/>
            <a:ext cx="1831466" cy="2701412"/>
          </a:xfrm>
          <a:prstGeom prst="rect">
            <a:avLst/>
          </a:prstGeom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207568" y="6356351"/>
            <a:ext cx="8003232" cy="365125"/>
          </a:xfrm>
        </p:spPr>
        <p:txBody>
          <a:bodyPr/>
          <a:lstStyle/>
          <a:p>
            <a:r>
              <a:rPr lang="cs-CZ" dirty="0" err="1"/>
              <a:t>Hendrickson</a:t>
            </a:r>
            <a:r>
              <a:rPr lang="cs-CZ" dirty="0"/>
              <a:t>, M. 2022.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 smtClean="0"/>
              <a:t>Origins</a:t>
            </a:r>
            <a:r>
              <a:rPr lang="cs-CZ" dirty="0" smtClean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Care and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, </a:t>
            </a:r>
            <a:r>
              <a:rPr lang="cs-CZ" dirty="0" smtClean="0"/>
              <a:t>Bristol: Bristol University </a:t>
            </a:r>
            <a:r>
              <a:rPr lang="cs-CZ" dirty="0" err="1" smtClean="0"/>
              <a:t>Press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147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Cílové skupiny sociální pomoci a ochrany v Bibli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cs-CZ" b="1" i="1" dirty="0" smtClean="0"/>
              <a:t>Široké pojetí chudoby: </a:t>
            </a:r>
            <a:r>
              <a:rPr lang="cs-CZ" dirty="0" smtClean="0"/>
              <a:t>osoby vyloučené na okraj společnosti</a:t>
            </a:r>
            <a:endParaRPr lang="cs-CZ" dirty="0"/>
          </a:p>
          <a:p>
            <a:r>
              <a:rPr lang="cs-CZ" i="1" dirty="0" smtClean="0"/>
              <a:t>Starý zákon: Mojžíšův zákon (Pentateuch)</a:t>
            </a:r>
            <a:endParaRPr lang="cs-CZ" i="1" dirty="0"/>
          </a:p>
          <a:p>
            <a:pPr lvl="1"/>
            <a:r>
              <a:rPr lang="cs-CZ" i="1" dirty="0" smtClean="0"/>
              <a:t>vdovy </a:t>
            </a:r>
            <a:r>
              <a:rPr lang="cs-CZ" i="1" dirty="0"/>
              <a:t>a sirotci</a:t>
            </a:r>
            <a:endParaRPr lang="cs-CZ" dirty="0"/>
          </a:p>
          <a:p>
            <a:pPr lvl="1"/>
            <a:r>
              <a:rPr lang="cs-CZ" i="1" dirty="0"/>
              <a:t>staří</a:t>
            </a:r>
            <a:endParaRPr lang="cs-CZ" dirty="0"/>
          </a:p>
          <a:p>
            <a:pPr lvl="1"/>
            <a:r>
              <a:rPr lang="cs-CZ" i="1" dirty="0"/>
              <a:t>cizinci</a:t>
            </a:r>
            <a:endParaRPr lang="cs-CZ" dirty="0"/>
          </a:p>
          <a:p>
            <a:pPr lvl="1"/>
            <a:r>
              <a:rPr lang="cs-CZ" i="1" dirty="0"/>
              <a:t>drobní rolníci</a:t>
            </a:r>
            <a:endParaRPr lang="cs-CZ" dirty="0"/>
          </a:p>
          <a:p>
            <a:pPr lvl="1"/>
            <a:r>
              <a:rPr lang="cs-CZ" i="1" dirty="0"/>
              <a:t>n</a:t>
            </a:r>
            <a:r>
              <a:rPr lang="cs-CZ" i="1" dirty="0" smtClean="0"/>
              <a:t>ádeníci</a:t>
            </a:r>
          </a:p>
          <a:p>
            <a:pPr lvl="1"/>
            <a:r>
              <a:rPr lang="cs-CZ" i="1" dirty="0" smtClean="0"/>
              <a:t>dlužníci</a:t>
            </a:r>
          </a:p>
          <a:p>
            <a:r>
              <a:rPr lang="cs-CZ" dirty="0" smtClean="0"/>
              <a:t>Nový zákon: </a:t>
            </a:r>
          </a:p>
          <a:p>
            <a:pPr lvl="1"/>
            <a:r>
              <a:rPr lang="cs-CZ" dirty="0" smtClean="0"/>
              <a:t>cílové skupiny </a:t>
            </a:r>
            <a:r>
              <a:rPr lang="cs-CZ" dirty="0"/>
              <a:t>podle </a:t>
            </a:r>
            <a:r>
              <a:rPr lang="cs-CZ" dirty="0" smtClean="0"/>
              <a:t>katalogu skutků tělesného/duchovního </a:t>
            </a:r>
            <a:r>
              <a:rPr lang="cs-CZ" dirty="0"/>
              <a:t>milosrdenství </a:t>
            </a:r>
            <a:r>
              <a:rPr lang="cs-CZ" dirty="0" smtClean="0"/>
              <a:t>(7+7)</a:t>
            </a:r>
          </a:p>
          <a:p>
            <a:pPr lvl="1"/>
            <a:r>
              <a:rPr lang="cs-CZ" dirty="0" smtClean="0"/>
              <a:t>komunity zasažené humanitární krizí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5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893" y="0"/>
            <a:ext cx="6758561" cy="66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Cílové skupiny v křesťanských komunitách v antice (2.-5. století)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Kromě výše uvedených navíc</a:t>
            </a:r>
          </a:p>
          <a:p>
            <a:r>
              <a:rPr lang="cs-CZ" dirty="0" smtClean="0"/>
              <a:t>Řemeslníci bez obživy, invalidé (Apoštolské konstituce, </a:t>
            </a:r>
            <a:r>
              <a:rPr lang="cs-CZ" dirty="0" err="1" smtClean="0"/>
              <a:t>Syrie</a:t>
            </a:r>
            <a:r>
              <a:rPr lang="cs-CZ" dirty="0" smtClean="0"/>
              <a:t> 380), </a:t>
            </a:r>
          </a:p>
          <a:p>
            <a:r>
              <a:rPr lang="cs-CZ" dirty="0" smtClean="0"/>
              <a:t>ženy </a:t>
            </a:r>
            <a:r>
              <a:rPr lang="cs-CZ" dirty="0"/>
              <a:t>trpící domácí násilím </a:t>
            </a:r>
            <a:r>
              <a:rPr lang="cs-CZ" dirty="0" smtClean="0"/>
              <a:t>(</a:t>
            </a:r>
            <a:r>
              <a:rPr lang="cs-CZ" dirty="0" err="1" smtClean="0"/>
              <a:t>Testamentum</a:t>
            </a:r>
            <a:r>
              <a:rPr lang="cs-CZ" dirty="0" smtClean="0"/>
              <a:t> Domini, </a:t>
            </a:r>
            <a:r>
              <a:rPr lang="cs-CZ" dirty="0" err="1" smtClean="0"/>
              <a:t>Syrie</a:t>
            </a:r>
            <a:r>
              <a:rPr lang="cs-CZ" dirty="0" smtClean="0"/>
              <a:t>/Egypt 4.-5. stol.)</a:t>
            </a:r>
          </a:p>
          <a:p>
            <a:r>
              <a:rPr lang="cs-CZ" dirty="0"/>
              <a:t>příslušníci středních vrstev (20-25</a:t>
            </a:r>
            <a:r>
              <a:rPr lang="cs-CZ" dirty="0" smtClean="0"/>
              <a:t>% populace), </a:t>
            </a:r>
            <a:r>
              <a:rPr lang="cs-CZ" dirty="0"/>
              <a:t>kteří žili v neustálém riziku náhlého zchudnutí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9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Cílové skupiny podle typů </a:t>
            </a:r>
            <a:r>
              <a:rPr lang="cs-CZ" b="1" dirty="0" smtClean="0"/>
              <a:t>špitálů</a:t>
            </a:r>
            <a:r>
              <a:rPr lang="cs-CZ" dirty="0" smtClean="0"/>
              <a:t> (specializovaná zařízení sociální péče) od pol. 4. stol.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 pol. 4. století (první zmínka 332 Sýrie) na Východě vznik </a:t>
            </a:r>
            <a:r>
              <a:rPr lang="cs-CZ" b="1" dirty="0" smtClean="0"/>
              <a:t>instituce špitálu </a:t>
            </a:r>
            <a:r>
              <a:rPr lang="cs-CZ" dirty="0" smtClean="0"/>
              <a:t>(z lat. </a:t>
            </a:r>
            <a:r>
              <a:rPr lang="cs-CZ" i="1" dirty="0" err="1" smtClean="0"/>
              <a:t>hospitale</a:t>
            </a:r>
            <a:r>
              <a:rPr lang="cs-CZ" dirty="0" smtClean="0"/>
              <a:t>): bezprecedentní sociální inovace. Postupně diferenciace do dvou forem:</a:t>
            </a:r>
          </a:p>
          <a:p>
            <a:r>
              <a:rPr lang="cs-CZ" b="1" dirty="0" smtClean="0"/>
              <a:t>víceúčelová</a:t>
            </a:r>
            <a:r>
              <a:rPr lang="cs-CZ" dirty="0" smtClean="0"/>
              <a:t> </a:t>
            </a:r>
            <a:r>
              <a:rPr lang="cs-CZ" dirty="0"/>
              <a:t>zařízení pro chudé a cizince hledající stravu, přístřeší a práci (</a:t>
            </a:r>
            <a:r>
              <a:rPr lang="cs-CZ" i="1" dirty="0" err="1"/>
              <a:t>xenodocheion</a:t>
            </a:r>
            <a:r>
              <a:rPr lang="cs-CZ" dirty="0"/>
              <a:t>/ </a:t>
            </a:r>
            <a:r>
              <a:rPr lang="cs-CZ" i="1" dirty="0" err="1"/>
              <a:t>ptochotrofeion</a:t>
            </a:r>
            <a:r>
              <a:rPr lang="cs-CZ" dirty="0"/>
              <a:t>),</a:t>
            </a:r>
          </a:p>
          <a:p>
            <a:r>
              <a:rPr lang="cs-CZ" b="1" dirty="0"/>
              <a:t>jednoúčelová</a:t>
            </a:r>
            <a:r>
              <a:rPr lang="cs-CZ" dirty="0"/>
              <a:t> zařízení</a:t>
            </a:r>
          </a:p>
          <a:p>
            <a:r>
              <a:rPr lang="cs-CZ" dirty="0"/>
              <a:t>    pro nemocné (</a:t>
            </a:r>
            <a:r>
              <a:rPr lang="cs-CZ" i="1" dirty="0" err="1"/>
              <a:t>nosokomeion</a:t>
            </a:r>
            <a:r>
              <a:rPr lang="cs-CZ" dirty="0"/>
              <a:t>, od 5. stol. jen </a:t>
            </a:r>
            <a:r>
              <a:rPr lang="cs-CZ" i="1" dirty="0"/>
              <a:t>xenon</a:t>
            </a:r>
            <a:r>
              <a:rPr lang="cs-CZ" dirty="0"/>
              <a:t>),</a:t>
            </a:r>
          </a:p>
          <a:p>
            <a:r>
              <a:rPr lang="cs-CZ" dirty="0"/>
              <a:t>    pro sirotky (</a:t>
            </a:r>
            <a:r>
              <a:rPr lang="cs-CZ" i="1" dirty="0" err="1"/>
              <a:t>orfanotrofeion</a:t>
            </a:r>
            <a:r>
              <a:rPr lang="cs-CZ" dirty="0"/>
              <a:t> od 6. stol.),</a:t>
            </a:r>
          </a:p>
          <a:p>
            <a:r>
              <a:rPr lang="cs-CZ" dirty="0"/>
              <a:t>    pro opuštěné novorozence a malé děti (</a:t>
            </a:r>
            <a:r>
              <a:rPr lang="cs-CZ" i="1" dirty="0" err="1"/>
              <a:t>brefotrofeion</a:t>
            </a:r>
            <a:r>
              <a:rPr lang="cs-CZ" dirty="0"/>
              <a:t> od 6. stol.) a pro zestárlé (</a:t>
            </a:r>
            <a:r>
              <a:rPr lang="cs-CZ" i="1" dirty="0" err="1"/>
              <a:t>gerokomeion</a:t>
            </a:r>
            <a:r>
              <a:rPr lang="cs-CZ" dirty="0"/>
              <a:t> od 5. stol.).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3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Cílové skupiny v dalších epochách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Nakažlivě nemocní (od 4. stol. na Východě – Byzanc, )</a:t>
            </a:r>
          </a:p>
          <a:p>
            <a:r>
              <a:rPr lang="cs-CZ" dirty="0" smtClean="0"/>
              <a:t>Zajatci a otroci (13-15.stol.)</a:t>
            </a:r>
          </a:p>
          <a:p>
            <a:r>
              <a:rPr lang="cs-CZ" dirty="0" smtClean="0"/>
              <a:t>Chudé vdovy a dívky (</a:t>
            </a:r>
            <a:r>
              <a:rPr lang="cs-CZ" dirty="0" err="1" smtClean="0"/>
              <a:t>bekynáže</a:t>
            </a:r>
            <a:r>
              <a:rPr lang="cs-CZ" dirty="0" smtClean="0"/>
              <a:t> od 13. stol.)</a:t>
            </a:r>
          </a:p>
          <a:p>
            <a:r>
              <a:rPr lang="cs-CZ" dirty="0" smtClean="0"/>
              <a:t>Špitály pro nemocné, chudé a zestárlé (multifunkční zařízení i specializované na dílčí cílové skupiny) na Západě (latinská Evropa) 12./13. stol.</a:t>
            </a:r>
          </a:p>
          <a:p>
            <a:r>
              <a:rPr lang="cs-CZ" dirty="0" smtClean="0"/>
              <a:t>Domorodci v koloniích (jezuité, františkáni)</a:t>
            </a:r>
          </a:p>
          <a:p>
            <a:r>
              <a:rPr lang="cs-CZ" dirty="0" smtClean="0"/>
              <a:t>Chudí a nemocní v domácnostech (18. stol.)</a:t>
            </a:r>
          </a:p>
          <a:p>
            <a:r>
              <a:rPr lang="cs-CZ" dirty="0" smtClean="0"/>
              <a:t>Prostituující osoby (Jezuité od 16. stol.)</a:t>
            </a:r>
          </a:p>
          <a:p>
            <a:r>
              <a:rPr lang="cs-CZ" dirty="0" smtClean="0"/>
              <a:t>Sociálně ohrožená mládež (Salesiáni Dona </a:t>
            </a:r>
            <a:r>
              <a:rPr lang="cs-CZ" dirty="0" err="1" smtClean="0"/>
              <a:t>Bosca</a:t>
            </a:r>
            <a:r>
              <a:rPr lang="cs-CZ" dirty="0" smtClean="0"/>
              <a:t> od 19. stol.)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7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5240" y="593113"/>
            <a:ext cx="5659987" cy="24841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747" y="365125"/>
            <a:ext cx="6523892" cy="28633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1" y="3077307"/>
            <a:ext cx="5579856" cy="24490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747" y="3228491"/>
            <a:ext cx="6539218" cy="28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0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Katalog milosrdenství v praxi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Zadání:</a:t>
            </a:r>
            <a:r>
              <a:rPr lang="cs-CZ" dirty="0"/>
              <a:t> Vyberte si každý jeden skutek z „tělesného milosrdenství“ (např. ujímat se lidí bez domova) a jeden z „duchovního milosrdenství“ (např. trpělivě snášet obtížné lidi). Diskutujte, jak by tyto antické náboženské imperativy vypadaly v dnešní profesionální sociální práci.</a:t>
            </a:r>
          </a:p>
          <a:p>
            <a:endParaRPr lang="cs-CZ" b="1" dirty="0" smtClean="0"/>
          </a:p>
          <a:p>
            <a:r>
              <a:rPr lang="cs-CZ" b="1" dirty="0" smtClean="0"/>
              <a:t>Cíl</a:t>
            </a:r>
            <a:r>
              <a:rPr lang="cs-CZ" b="1" dirty="0"/>
              <a:t>:</a:t>
            </a:r>
            <a:r>
              <a:rPr lang="cs-CZ" dirty="0"/>
              <a:t> Najít paralely mezi historickými skutky milosrdenství a moderními etickými standardy.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01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Terminologický rámec: Politika – Péče – Práce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 vědecké studium historie je nutné rozlišovat tyto tři roviny, které se vzájemně podmiňují:</a:t>
            </a:r>
          </a:p>
          <a:p>
            <a:r>
              <a:rPr lang="cs-CZ" b="1" dirty="0" smtClean="0"/>
              <a:t>Sociální politika:</a:t>
            </a:r>
            <a:r>
              <a:rPr lang="cs-CZ" dirty="0" smtClean="0"/>
              <a:t> Ideový a legislativní rámec (Stát/Obec).</a:t>
            </a:r>
          </a:p>
          <a:p>
            <a:r>
              <a:rPr lang="cs-CZ" b="1" dirty="0" smtClean="0"/>
              <a:t>Sociální péče:</a:t>
            </a:r>
            <a:r>
              <a:rPr lang="cs-CZ" dirty="0" smtClean="0"/>
              <a:t> Institucionální a technická rovina (Systém služeb a dávek).</a:t>
            </a:r>
          </a:p>
          <a:p>
            <a:r>
              <a:rPr lang="cs-CZ" b="1" dirty="0" smtClean="0"/>
              <a:t>Sociální práce:</a:t>
            </a:r>
            <a:r>
              <a:rPr lang="cs-CZ" dirty="0" smtClean="0"/>
              <a:t> Odborná interakce a profese (Metodika a praxe).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64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Analýza „</a:t>
            </a:r>
            <a:r>
              <a:rPr lang="cs-CZ" dirty="0" err="1"/>
              <a:t>Chammurapiho</a:t>
            </a:r>
            <a:r>
              <a:rPr lang="cs-CZ" dirty="0"/>
              <a:t> paradoxu“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Zadání:</a:t>
            </a:r>
            <a:r>
              <a:rPr lang="cs-CZ" dirty="0"/>
              <a:t> Jeden z vás zastává roli </a:t>
            </a:r>
            <a:r>
              <a:rPr lang="cs-CZ" dirty="0" err="1"/>
              <a:t>Chammurapiho</a:t>
            </a:r>
            <a:r>
              <a:rPr lang="cs-CZ" dirty="0"/>
              <a:t> úředníka, který obhajuje spravedlnost zákoníku na základě jeho vznešeného prologu. Druhý hraje kritického pozorovatele (v duchu </a:t>
            </a:r>
            <a:r>
              <a:rPr lang="cs-CZ" dirty="0" err="1"/>
              <a:t>Hendricksona</a:t>
            </a:r>
            <a:r>
              <a:rPr lang="cs-CZ" dirty="0"/>
              <a:t>), který poukazuje na to, že v samotném textu chybí konkrétní zákony chránící slabé.</a:t>
            </a:r>
          </a:p>
          <a:p>
            <a:endParaRPr lang="cs-CZ" b="1" dirty="0" smtClean="0"/>
          </a:p>
          <a:p>
            <a:r>
              <a:rPr lang="cs-CZ" b="1" dirty="0" smtClean="0"/>
              <a:t>Cíl</a:t>
            </a:r>
            <a:r>
              <a:rPr lang="cs-CZ" b="1" dirty="0"/>
              <a:t>:</a:t>
            </a:r>
            <a:r>
              <a:rPr lang="cs-CZ" dirty="0"/>
              <a:t> Diskutovat o rozdílu mezi politickou proklamací a reálnou vymahatelností práva.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935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Dilema biskupa vs. zneužívání pomoci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Zadání:</a:t>
            </a:r>
            <a:r>
              <a:rPr lang="cs-CZ" dirty="0"/>
              <a:t> První student je v roli biskupa („otce sirotků“), který cítí imperativ aktivní lásky k bližním. Druhý je správce komunitní pokladny, který cituje varování z </a:t>
            </a:r>
            <a:r>
              <a:rPr lang="cs-CZ" i="1" dirty="0" err="1"/>
              <a:t>Didaché</a:t>
            </a:r>
            <a:r>
              <a:rPr lang="cs-CZ" dirty="0"/>
              <a:t>: </a:t>
            </a:r>
            <a:endParaRPr lang="cs-CZ" dirty="0" smtClean="0"/>
          </a:p>
          <a:p>
            <a:r>
              <a:rPr lang="cs-CZ" dirty="0" smtClean="0"/>
              <a:t>„</a:t>
            </a:r>
            <a:r>
              <a:rPr lang="cs-CZ" i="1" dirty="0"/>
              <a:t>Ať se zapotí tvá almužna v tvých rukou, než poznáš, komu ji dáš</a:t>
            </a:r>
            <a:r>
              <a:rPr lang="cs-CZ" dirty="0"/>
              <a:t>“.</a:t>
            </a:r>
          </a:p>
          <a:p>
            <a:endParaRPr lang="cs-CZ" b="1" dirty="0" smtClean="0"/>
          </a:p>
          <a:p>
            <a:r>
              <a:rPr lang="cs-CZ" b="1" dirty="0" smtClean="0"/>
              <a:t>Cíl</a:t>
            </a:r>
            <a:r>
              <a:rPr lang="cs-CZ" b="1" dirty="0"/>
              <a:t>:</a:t>
            </a:r>
            <a:r>
              <a:rPr lang="cs-CZ" dirty="0"/>
              <a:t> Reflektovat napětí mezi bezpodmínečnou pomocí a nutností kontroly (prevence zneužívání).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27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Dobová „teorie“ sociální pomoci církve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b="1" dirty="0" smtClean="0"/>
              <a:t>1. Imperativ </a:t>
            </a:r>
            <a:r>
              <a:rPr lang="cs-CZ" b="1" dirty="0"/>
              <a:t>překonání </a:t>
            </a:r>
            <a:r>
              <a:rPr lang="cs-CZ" dirty="0"/>
              <a:t>(nedůstojných) </a:t>
            </a:r>
            <a:r>
              <a:rPr lang="cs-CZ" b="1" dirty="0" smtClean="0"/>
              <a:t>sociálních</a:t>
            </a:r>
            <a:r>
              <a:rPr lang="cs-CZ" dirty="0" smtClean="0"/>
              <a:t> </a:t>
            </a:r>
            <a:r>
              <a:rPr lang="cs-CZ" b="1" dirty="0" smtClean="0"/>
              <a:t>rozdílů </a:t>
            </a:r>
            <a:r>
              <a:rPr lang="cs-CZ" b="1" dirty="0"/>
              <a:t>v </a:t>
            </a:r>
            <a:r>
              <a:rPr lang="cs-CZ" b="1" dirty="0" smtClean="0"/>
              <a:t>komunitě</a:t>
            </a:r>
          </a:p>
          <a:p>
            <a:r>
              <a:rPr lang="cs-CZ" dirty="0"/>
              <a:t>„</a:t>
            </a:r>
            <a:r>
              <a:rPr lang="cs-CZ" i="1" dirty="0"/>
              <a:t>Neboť vy všichni, kteří jste byli pokřtěni v Krista, jste také Krista oblékli. </a:t>
            </a:r>
            <a:r>
              <a:rPr lang="cs-CZ" b="1" i="1" dirty="0"/>
              <a:t>Není už rozdíl mezi židem a pohanem, otrokem a svobodným, mužem a ženou</a:t>
            </a:r>
            <a:r>
              <a:rPr lang="cs-CZ" i="1" dirty="0"/>
              <a:t>. Vy všichni jste jedno v Kristu Ježíši</a:t>
            </a:r>
            <a:r>
              <a:rPr lang="cs-CZ" dirty="0"/>
              <a:t>“ (Gal 3, 27-28).</a:t>
            </a:r>
          </a:p>
          <a:p>
            <a:r>
              <a:rPr lang="cs-CZ" dirty="0"/>
              <a:t>„</a:t>
            </a:r>
            <a:r>
              <a:rPr lang="cs-CZ" i="1" dirty="0"/>
              <a:t>Bratři moji, jestliže věříte v Ježíše Krista, našeho Pána slávy, </a:t>
            </a:r>
            <a:r>
              <a:rPr lang="cs-CZ" b="1" i="1" dirty="0"/>
              <a:t>nesmíte dělat rozdíly mezi lidmi</a:t>
            </a:r>
            <a:r>
              <a:rPr lang="cs-CZ" i="1" dirty="0"/>
              <a:t>…Cožpak Bůh nevyvolil chudáky tohoto světa, aby byli bohatí ve víře a stali se dědici království, jež zaslíbil těm, kdo ho milují? </a:t>
            </a:r>
            <a:r>
              <a:rPr lang="cs-CZ" b="1" i="1" dirty="0"/>
              <a:t>Vy jste však ponížili chudého</a:t>
            </a:r>
            <a:r>
              <a:rPr lang="cs-CZ" i="1" dirty="0"/>
              <a:t>…Jestliže tedy zachováváte královský zákon, jak je napsán v Písmu: ‚Milovati budeš bližního svého jako sám sebe,‘ dobře činíte…Na Božím soudu není milosrdenství pro toho, kdo neprokázal milosrdenství</a:t>
            </a:r>
            <a:r>
              <a:rPr lang="cs-CZ" dirty="0"/>
              <a:t>“(Jak 2,1.5.6.13).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05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/>
              <a:t>2. Imperativ </a:t>
            </a:r>
            <a:r>
              <a:rPr lang="cs-CZ" b="1" dirty="0"/>
              <a:t>aktivní lásky k </a:t>
            </a:r>
            <a:r>
              <a:rPr lang="cs-CZ" b="1" dirty="0" smtClean="0"/>
              <a:t>bližním: napětí mezi aktivitou a postojem</a:t>
            </a:r>
          </a:p>
          <a:p>
            <a:r>
              <a:rPr lang="cs-CZ" dirty="0"/>
              <a:t>„</a:t>
            </a:r>
            <a:r>
              <a:rPr lang="cs-CZ" i="1" dirty="0"/>
              <a:t>Dítky nemilujte pouhým slovem, ale opravdovým činem</a:t>
            </a:r>
            <a:r>
              <a:rPr lang="cs-CZ" dirty="0"/>
              <a:t>“ (1Jan </a:t>
            </a:r>
            <a:r>
              <a:rPr lang="cs-CZ" dirty="0" smtClean="0"/>
              <a:t>3,18)</a:t>
            </a:r>
            <a:endParaRPr lang="cs-CZ" dirty="0"/>
          </a:p>
          <a:p>
            <a:r>
              <a:rPr lang="cs-CZ" dirty="0" smtClean="0"/>
              <a:t>I </a:t>
            </a:r>
            <a:r>
              <a:rPr lang="cs-CZ" dirty="0"/>
              <a:t>kdybych „</a:t>
            </a:r>
            <a:r>
              <a:rPr lang="cs-CZ" i="1" dirty="0"/>
              <a:t>rozdal všecko, co mám, ano kdybych vydal sám sebe k upálení, ale lásku bych neměl, nic mi to neprospěje</a:t>
            </a:r>
            <a:r>
              <a:rPr lang="cs-CZ" dirty="0"/>
              <a:t>. (1 K 13,3).</a:t>
            </a:r>
          </a:p>
          <a:p>
            <a:r>
              <a:rPr lang="cs-CZ" dirty="0"/>
              <a:t>„</a:t>
            </a:r>
            <a:r>
              <a:rPr lang="cs-CZ" i="1" dirty="0"/>
              <a:t>Láska je trpělivá, laskavá, nezávidí, láska se nevychloubá a není domýšlivá. Láska nejedná nečestně, nehledá svůj prospěch, nedá se vydráždit, nepočítá křivdy. Nemá radost ze špatnosti, ale vždycky se raduje z pravdy</a:t>
            </a:r>
            <a:r>
              <a:rPr lang="cs-CZ" dirty="0"/>
              <a:t>.“ (1k 13,4-6)</a:t>
            </a:r>
          </a:p>
          <a:p>
            <a:r>
              <a:rPr lang="cs-CZ" dirty="0"/>
              <a:t>„</a:t>
            </a:r>
            <a:r>
              <a:rPr lang="cs-CZ" i="1" dirty="0"/>
              <a:t>Jen nemějte svobodu za příležitost k prosazování sebe, ale služte v lásce jedni druhým</a:t>
            </a:r>
            <a:r>
              <a:rPr lang="cs-CZ" dirty="0"/>
              <a:t>“ (Gal 5,13).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/>
              <a:t>3. Důraz na subsidiaritu pomoci</a:t>
            </a:r>
          </a:p>
          <a:p>
            <a:r>
              <a:rPr lang="cs-CZ" dirty="0"/>
              <a:t>„</a:t>
            </a:r>
            <a:r>
              <a:rPr lang="cs-CZ" i="1" dirty="0"/>
              <a:t>Kdo se nestará o své blízké a zvláště o členy rodiny, zapřel víru a je horší než nevěřící</a:t>
            </a:r>
            <a:r>
              <a:rPr lang="cs-CZ" dirty="0"/>
              <a:t>“ (1 </a:t>
            </a:r>
            <a:r>
              <a:rPr lang="cs-CZ" dirty="0" err="1"/>
              <a:t>Tim</a:t>
            </a:r>
            <a:r>
              <a:rPr lang="cs-CZ" dirty="0"/>
              <a:t> 5,8)</a:t>
            </a:r>
          </a:p>
          <a:p>
            <a:r>
              <a:rPr lang="cs-CZ" dirty="0"/>
              <a:t>„</a:t>
            </a:r>
            <a:r>
              <a:rPr lang="cs-CZ" i="1" dirty="0"/>
              <a:t>Má-li některá věřící žena vdovy v příbuzenstvu, ať jim pomáhá, aby nebyla zatěžována církev, která má pomáhat osamělým vdovám</a:t>
            </a:r>
            <a:r>
              <a:rPr lang="cs-CZ" dirty="0"/>
              <a:t>“ (1 </a:t>
            </a:r>
            <a:r>
              <a:rPr lang="cs-CZ" dirty="0" err="1"/>
              <a:t>Tim</a:t>
            </a:r>
            <a:r>
              <a:rPr lang="cs-CZ" dirty="0"/>
              <a:t> 5,16)</a:t>
            </a:r>
          </a:p>
          <a:p>
            <a:r>
              <a:rPr lang="cs-CZ" dirty="0"/>
              <a:t>„</a:t>
            </a:r>
            <a:r>
              <a:rPr lang="cs-CZ" i="1" dirty="0"/>
              <a:t>Kdo kradl, ať už nekrade, ale ať raději přiloží ruce k pořádné práci, aby se měl o co rozdělit s potřebnými</a:t>
            </a:r>
            <a:r>
              <a:rPr lang="cs-CZ" dirty="0"/>
              <a:t>“ (</a:t>
            </a:r>
            <a:r>
              <a:rPr lang="cs-CZ" dirty="0" err="1"/>
              <a:t>Ef</a:t>
            </a:r>
            <a:r>
              <a:rPr lang="cs-CZ" dirty="0"/>
              <a:t> 4,28</a:t>
            </a:r>
            <a:r>
              <a:rPr lang="cs-CZ" dirty="0" smtClean="0"/>
              <a:t>)</a:t>
            </a:r>
          </a:p>
          <a:p>
            <a:r>
              <a:rPr lang="cs-CZ" i="1" dirty="0" smtClean="0"/>
              <a:t>„….dali </a:t>
            </a:r>
            <a:r>
              <a:rPr lang="cs-CZ" i="1" dirty="0"/>
              <a:t>jsme vám přece toto pravidlo: Kdo nechce pracovat, ať nejí</a:t>
            </a:r>
            <a:r>
              <a:rPr lang="cs-CZ" i="1" dirty="0" smtClean="0"/>
              <a:t>!“ </a:t>
            </a:r>
            <a:r>
              <a:rPr lang="cs-CZ" dirty="0" smtClean="0"/>
              <a:t>(2Sol 3,10)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struktury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Instituce diakonátu (Sk 6)</a:t>
            </a:r>
            <a:r>
              <a:rPr lang="cs-CZ" dirty="0" smtClean="0"/>
              <a:t>: </a:t>
            </a:r>
            <a:r>
              <a:rPr lang="cs-CZ" dirty="0" err="1" smtClean="0"/>
              <a:t>diakoni</a:t>
            </a:r>
            <a:r>
              <a:rPr lang="cs-CZ" dirty="0"/>
              <a:t>=</a:t>
            </a:r>
            <a:r>
              <a:rPr lang="cs-CZ" dirty="0" smtClean="0"/>
              <a:t>první sociální pracovníci</a:t>
            </a:r>
          </a:p>
          <a:p>
            <a:r>
              <a:rPr lang="cs-CZ" dirty="0"/>
              <a:t>„V té době, kdy učedníků stále přibývalo, začali si ti z nich, kteří vyrostli mezi Řeky, stěžovat na bratry z židovského prostředí, že se jejich vdovám nedostává každodenně spravedlivý díl. A tak apoštolové svolali všechny učedníky a řekli: ‚Bohu se nebude líbit, jestliže my přestaneme kázat Boží slovo a budeme sloužit při stolech. Bratří, vyberete si proto mezi sebou sedm mužů, o nichž se ví, že jsou plni Ducha a moudrosti, a pověříme je touto službou. My pak budeme i nadále věnovat všechen svůj čas modlitbě a kázání slova</a:t>
            </a:r>
            <a:r>
              <a:rPr lang="cs-CZ" dirty="0" smtClean="0"/>
              <a:t>.“</a:t>
            </a:r>
          </a:p>
          <a:p>
            <a:r>
              <a:rPr lang="cs-CZ" dirty="0" smtClean="0"/>
              <a:t>Registrované vdovy + diakonky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68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Reflexe situací zneužíváním </a:t>
            </a:r>
            <a:r>
              <a:rPr lang="cs-CZ" dirty="0"/>
              <a:t>komunitní sociální podpory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„</a:t>
            </a:r>
            <a:r>
              <a:rPr lang="cs-CZ" i="1" dirty="0"/>
              <a:t>Dej každému, kdo tě bude žádat, a nežádej vrácení (…) Kdo však potřebu nemá, ten vydá počet z toho, proč vzal a na co (…) Ať se zapotí tvá almužna v tvých rukou, než poznáš, komu ji dáš</a:t>
            </a:r>
            <a:r>
              <a:rPr lang="cs-CZ" dirty="0" smtClean="0"/>
              <a:t>.“ (</a:t>
            </a:r>
            <a:r>
              <a:rPr lang="cs-CZ" dirty="0" err="1" smtClean="0"/>
              <a:t>Didaché</a:t>
            </a:r>
            <a:r>
              <a:rPr lang="cs-CZ" dirty="0" smtClean="0"/>
              <a:t>, kol. 125)</a:t>
            </a:r>
            <a:endParaRPr lang="cs-CZ" dirty="0"/>
          </a:p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893" y="1690688"/>
            <a:ext cx="33337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 313 </a:t>
            </a:r>
            <a:r>
              <a:rPr lang="cs-CZ" b="1" dirty="0"/>
              <a:t>terénní a ambulantní sociální </a:t>
            </a:r>
            <a:r>
              <a:rPr lang="cs-CZ" b="1" dirty="0" smtClean="0"/>
              <a:t>pomoc</a:t>
            </a:r>
            <a:r>
              <a:rPr lang="cs-CZ" dirty="0" smtClean="0"/>
              <a:t>: </a:t>
            </a:r>
            <a:r>
              <a:rPr lang="cs-CZ" dirty="0"/>
              <a:t>pomoc v domácnostech a centrálně rozdělovaná sociální podpora</a:t>
            </a:r>
            <a:r>
              <a:rPr lang="cs-CZ" dirty="0" smtClean="0"/>
              <a:t>.</a:t>
            </a:r>
          </a:p>
          <a:p>
            <a:r>
              <a:rPr lang="cs-CZ" dirty="0" smtClean="0"/>
              <a:t>Personální struktury: Klíčová role: biskup („otec </a:t>
            </a:r>
            <a:r>
              <a:rPr lang="cs-CZ" dirty="0"/>
              <a:t>sirotků a obhájce </a:t>
            </a:r>
            <a:r>
              <a:rPr lang="cs-CZ" dirty="0" smtClean="0"/>
              <a:t>vdov“) </a:t>
            </a:r>
            <a:r>
              <a:rPr lang="cs-CZ" dirty="0"/>
              <a:t>+ grémium </a:t>
            </a:r>
            <a:r>
              <a:rPr lang="cs-CZ" dirty="0" err="1" smtClean="0"/>
              <a:t>diakonů</a:t>
            </a:r>
            <a:r>
              <a:rPr lang="cs-CZ" dirty="0" smtClean="0"/>
              <a:t> + diakonek + vdov</a:t>
            </a:r>
            <a:r>
              <a:rPr lang="cs-CZ" dirty="0"/>
              <a:t>.</a:t>
            </a:r>
          </a:p>
          <a:p>
            <a:r>
              <a:rPr lang="cs-CZ" dirty="0" smtClean="0"/>
              <a:t>Územní organizace sociální pomoci: Větší </a:t>
            </a:r>
            <a:r>
              <a:rPr lang="cs-CZ" dirty="0"/>
              <a:t>území měst byla členěna do charitativních částí (Řím kol. 250 rozdělen na 14 regionů s místně příslušným diákonem</a:t>
            </a:r>
            <a:r>
              <a:rPr lang="cs-CZ" dirty="0" smtClean="0"/>
              <a:t>).</a:t>
            </a:r>
          </a:p>
          <a:p>
            <a:pPr lvl="2"/>
            <a:r>
              <a:rPr lang="cs-CZ" sz="2600" dirty="0"/>
              <a:t>Řím kolem r. 250 kolem 1500 chudých denně</a:t>
            </a:r>
          </a:p>
          <a:p>
            <a:pPr lvl="2"/>
            <a:r>
              <a:rPr lang="cs-CZ" sz="2600" dirty="0"/>
              <a:t>Antiochie – 3000 chudých denně</a:t>
            </a:r>
          </a:p>
          <a:p>
            <a:pPr lvl="2"/>
            <a:r>
              <a:rPr lang="cs-CZ" sz="2600" dirty="0"/>
              <a:t>Cařihrad – 3000 chudých denně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2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857" y="0"/>
            <a:ext cx="1693143" cy="225552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Sociálně reformní struktury: biskup po 313 jako advokát chudých</a:t>
            </a:r>
          </a:p>
          <a:p>
            <a:r>
              <a:rPr lang="cs-CZ" dirty="0" smtClean="0"/>
              <a:t>Od 4. stol (332) špitály</a:t>
            </a:r>
          </a:p>
          <a:p>
            <a:r>
              <a:rPr lang="cs-CZ" dirty="0" smtClean="0"/>
              <a:t>Komunitně (úředně) vedené seznamy chudých</a:t>
            </a:r>
          </a:p>
          <a:p>
            <a:r>
              <a:rPr lang="cs-CZ" dirty="0" err="1" smtClean="0"/>
              <a:t>Baziliady</a:t>
            </a:r>
            <a:endParaRPr lang="cs-CZ" dirty="0" smtClean="0"/>
          </a:p>
          <a:p>
            <a:r>
              <a:rPr lang="cs-CZ" dirty="0" smtClean="0"/>
              <a:t>Od 7. stol. venkovské farnosti</a:t>
            </a:r>
          </a:p>
          <a:p>
            <a:r>
              <a:rPr lang="cs-CZ" dirty="0" smtClean="0"/>
              <a:t>Finanční struktury: </a:t>
            </a:r>
            <a:r>
              <a:rPr lang="cs-CZ" dirty="0" err="1" smtClean="0"/>
              <a:t>oblace</a:t>
            </a:r>
            <a:r>
              <a:rPr lang="cs-CZ" dirty="0" smtClean="0"/>
              <a:t>, nadace, </a:t>
            </a:r>
            <a:r>
              <a:rPr lang="cs-CZ" dirty="0" err="1" smtClean="0"/>
              <a:t>kvartický</a:t>
            </a:r>
            <a:r>
              <a:rPr lang="cs-CZ" dirty="0" smtClean="0"/>
              <a:t> systém komunitní ekonomie</a:t>
            </a:r>
          </a:p>
          <a:p>
            <a:r>
              <a:rPr lang="cs-CZ" dirty="0" smtClean="0"/>
              <a:t>Chudinské korporace 7. století</a:t>
            </a:r>
          </a:p>
          <a:p>
            <a:r>
              <a:rPr lang="cs-CZ" dirty="0" smtClean="0"/>
              <a:t>Benediktýnské kláštery, počátek klášterní sociální pomoci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573" y="4312722"/>
            <a:ext cx="2141427" cy="25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0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12. století: rozmach „občanské“ angažovanosti: měšťanstvo, bratrstva: zárodky nevládních neziskových organizací</a:t>
            </a:r>
          </a:p>
          <a:p>
            <a:r>
              <a:rPr lang="cs-CZ" dirty="0" err="1" smtClean="0"/>
              <a:t>Bekynáže</a:t>
            </a:r>
            <a:r>
              <a:rPr lang="cs-CZ" dirty="0" smtClean="0"/>
              <a:t>: „terapeutická“ komunita</a:t>
            </a:r>
          </a:p>
          <a:p>
            <a:r>
              <a:rPr lang="cs-CZ" dirty="0" smtClean="0"/>
              <a:t>Špitální profesionálové: špitální řády 11-13. stol.</a:t>
            </a:r>
          </a:p>
          <a:p>
            <a:r>
              <a:rPr lang="cs-CZ" dirty="0" err="1" smtClean="0"/>
              <a:t>Komunalizace</a:t>
            </a:r>
            <a:r>
              <a:rPr lang="cs-CZ" dirty="0" smtClean="0"/>
              <a:t> sociální pomoci v 16. stol.: Juan Luis </a:t>
            </a:r>
            <a:r>
              <a:rPr lang="cs-CZ" dirty="0" err="1" smtClean="0"/>
              <a:t>Vivés</a:t>
            </a:r>
            <a:r>
              <a:rPr lang="cs-CZ" dirty="0" smtClean="0"/>
              <a:t> 1526 Bruggy</a:t>
            </a:r>
          </a:p>
          <a:p>
            <a:r>
              <a:rPr lang="cs-CZ" dirty="0" smtClean="0"/>
              <a:t>Občanský model angažovanosti: Vincent </a:t>
            </a:r>
            <a:r>
              <a:rPr lang="cs-CZ" dirty="0" err="1" smtClean="0"/>
              <a:t>DePaul</a:t>
            </a:r>
            <a:r>
              <a:rPr lang="cs-CZ" dirty="0" smtClean="0"/>
              <a:t> (1581-1660)</a:t>
            </a:r>
          </a:p>
          <a:p>
            <a:r>
              <a:rPr lang="cs-CZ" dirty="0" smtClean="0"/>
              <a:t>Thomas </a:t>
            </a:r>
            <a:r>
              <a:rPr lang="cs-CZ" dirty="0" err="1" smtClean="0"/>
              <a:t>Chalmers</a:t>
            </a:r>
            <a:r>
              <a:rPr lang="cs-CZ" dirty="0" smtClean="0"/>
              <a:t>, viz později</a:t>
            </a:r>
          </a:p>
          <a:p>
            <a:r>
              <a:rPr lang="cs-CZ" dirty="0" err="1" smtClean="0"/>
              <a:t>Elberfeldský</a:t>
            </a:r>
            <a:r>
              <a:rPr lang="cs-CZ" dirty="0" smtClean="0"/>
              <a:t> model sociální pomoci, viz později</a:t>
            </a:r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0"/>
            <a:ext cx="1905000" cy="1905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895" y="4754880"/>
            <a:ext cx="1607210" cy="20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7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Sociální politika (Rámec a cíle)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Definice</a:t>
            </a:r>
            <a:r>
              <a:rPr lang="en-US" dirty="0" smtClean="0"/>
              <a:t> (I. </a:t>
            </a:r>
            <a:r>
              <a:rPr lang="en-US" dirty="0" err="1" smtClean="0"/>
              <a:t>Tomeš</a:t>
            </a:r>
            <a:r>
              <a:rPr lang="en-US" dirty="0" smtClean="0"/>
              <a:t>): „</a:t>
            </a:r>
            <a:r>
              <a:rPr lang="en-US" dirty="0" err="1" smtClean="0"/>
              <a:t>Soustavné</a:t>
            </a:r>
            <a:r>
              <a:rPr lang="en-US" dirty="0" smtClean="0"/>
              <a:t> a </a:t>
            </a:r>
            <a:r>
              <a:rPr lang="en-US" dirty="0" err="1" smtClean="0"/>
              <a:t>cílevědomé</a:t>
            </a:r>
            <a:r>
              <a:rPr lang="en-US" dirty="0" smtClean="0"/>
              <a:t> </a:t>
            </a:r>
            <a:r>
              <a:rPr lang="en-US" dirty="0" err="1" smtClean="0"/>
              <a:t>úsilí</a:t>
            </a:r>
            <a:r>
              <a:rPr lang="en-US" dirty="0" smtClean="0"/>
              <a:t> </a:t>
            </a:r>
            <a:r>
              <a:rPr lang="en-US" dirty="0" err="1" smtClean="0"/>
              <a:t>sociálních</a:t>
            </a:r>
            <a:r>
              <a:rPr lang="en-US" dirty="0" smtClean="0"/>
              <a:t> </a:t>
            </a:r>
            <a:r>
              <a:rPr lang="en-US" dirty="0" err="1" smtClean="0"/>
              <a:t>subjektů</a:t>
            </a:r>
            <a:r>
              <a:rPr lang="en-US" dirty="0" smtClean="0"/>
              <a:t> o </a:t>
            </a:r>
            <a:r>
              <a:rPr lang="en-US" dirty="0" err="1" smtClean="0"/>
              <a:t>změnu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udržení</a:t>
            </a:r>
            <a:r>
              <a:rPr lang="en-US" dirty="0" smtClean="0"/>
              <a:t> </a:t>
            </a:r>
            <a:r>
              <a:rPr lang="en-US" dirty="0" err="1" smtClean="0"/>
              <a:t>svého</a:t>
            </a:r>
            <a:r>
              <a:rPr lang="en-US" dirty="0" smtClean="0"/>
              <a:t> </a:t>
            </a:r>
            <a:r>
              <a:rPr lang="en-US" dirty="0" err="1" smtClean="0"/>
              <a:t>sociálního</a:t>
            </a:r>
            <a:r>
              <a:rPr lang="en-US" dirty="0" smtClean="0"/>
              <a:t> </a:t>
            </a:r>
            <a:r>
              <a:rPr lang="en-US" dirty="0" err="1" smtClean="0"/>
              <a:t>systému</a:t>
            </a:r>
            <a:r>
              <a:rPr lang="en-US" dirty="0" smtClean="0"/>
              <a:t>.“</a:t>
            </a:r>
          </a:p>
          <a:p>
            <a:r>
              <a:rPr lang="en-US" dirty="0" err="1" smtClean="0"/>
              <a:t>Historický</a:t>
            </a:r>
            <a:r>
              <a:rPr lang="en-US" dirty="0" smtClean="0"/>
              <a:t> </a:t>
            </a:r>
            <a:r>
              <a:rPr lang="en-US" dirty="0" err="1" smtClean="0"/>
              <a:t>význam</a:t>
            </a:r>
            <a:r>
              <a:rPr lang="en-US" dirty="0" smtClean="0"/>
              <a:t>: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Projev</a:t>
            </a:r>
            <a:r>
              <a:rPr lang="en-US" dirty="0" smtClean="0"/>
              <a:t> </a:t>
            </a:r>
            <a:r>
              <a:rPr lang="en-US" dirty="0" err="1" smtClean="0"/>
              <a:t>suverenity</a:t>
            </a:r>
            <a:r>
              <a:rPr lang="en-US" dirty="0" smtClean="0"/>
              <a:t> (</a:t>
            </a:r>
            <a:r>
              <a:rPr lang="en-US" dirty="0" err="1" smtClean="0"/>
              <a:t>státní</a:t>
            </a:r>
            <a:r>
              <a:rPr lang="en-US" dirty="0" smtClean="0"/>
              <a:t>, </a:t>
            </a:r>
            <a:r>
              <a:rPr lang="en-US" dirty="0" err="1" smtClean="0"/>
              <a:t>městské</a:t>
            </a:r>
            <a:r>
              <a:rPr lang="en-US" dirty="0" smtClean="0"/>
              <a:t>).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Nástroj</a:t>
            </a:r>
            <a:r>
              <a:rPr lang="en-US" dirty="0" smtClean="0"/>
              <a:t> </a:t>
            </a:r>
            <a:r>
              <a:rPr lang="en-US" dirty="0" err="1" smtClean="0"/>
              <a:t>sociálního</a:t>
            </a:r>
            <a:r>
              <a:rPr lang="en-US" dirty="0" smtClean="0"/>
              <a:t> </a:t>
            </a:r>
            <a:r>
              <a:rPr lang="en-US" dirty="0" err="1" smtClean="0"/>
              <a:t>bezpečí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sociální</a:t>
            </a:r>
            <a:r>
              <a:rPr lang="en-US" dirty="0" smtClean="0"/>
              <a:t> </a:t>
            </a:r>
            <a:r>
              <a:rPr lang="en-US" dirty="0" err="1" smtClean="0"/>
              <a:t>kontroly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Příklad</a:t>
            </a:r>
            <a:r>
              <a:rPr lang="en-US" dirty="0" smtClean="0"/>
              <a:t>: </a:t>
            </a:r>
            <a:r>
              <a:rPr lang="en-US" dirty="0" err="1" smtClean="0"/>
              <a:t>Chudinské</a:t>
            </a:r>
            <a:r>
              <a:rPr lang="en-US" dirty="0" smtClean="0"/>
              <a:t> </a:t>
            </a:r>
            <a:r>
              <a:rPr lang="en-US" dirty="0" err="1" smtClean="0"/>
              <a:t>zákony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legislativní</a:t>
            </a:r>
            <a:r>
              <a:rPr lang="en-US" dirty="0" smtClean="0"/>
              <a:t> </a:t>
            </a:r>
            <a:r>
              <a:rPr lang="en-US" dirty="0" err="1" smtClean="0"/>
              <a:t>základna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46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Chudinské právo a jeho reformy</a:t>
            </a:r>
            <a:r>
              <a:rPr lang="cs-CZ" dirty="0" smtClean="0"/>
              <a:t>: Británie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Darující </a:t>
            </a:r>
            <a:r>
              <a:rPr lang="cs-CZ" dirty="0"/>
              <a:t>ruka“ neměla fungovat bez „pátrajícího oka</a:t>
            </a:r>
            <a:r>
              <a:rPr lang="cs-CZ" dirty="0" smtClean="0"/>
              <a:t>“</a:t>
            </a:r>
          </a:p>
          <a:p>
            <a:r>
              <a:rPr lang="cs-CZ" dirty="0"/>
              <a:t>Nový chudinská zákon v Anglii </a:t>
            </a:r>
            <a:r>
              <a:rPr lang="cs-CZ" dirty="0" smtClean="0"/>
              <a:t>1834 </a:t>
            </a:r>
          </a:p>
          <a:p>
            <a:r>
              <a:rPr lang="cs-CZ" dirty="0"/>
              <a:t>veřejnou </a:t>
            </a:r>
            <a:r>
              <a:rPr lang="cs-CZ" dirty="0" smtClean="0"/>
              <a:t>sociální pomoc práceschopných </a:t>
            </a:r>
            <a:r>
              <a:rPr lang="cs-CZ" dirty="0"/>
              <a:t>na </a:t>
            </a:r>
            <a:r>
              <a:rPr lang="cs-CZ" i="1" dirty="0" err="1" smtClean="0"/>
              <a:t>workhouse</a:t>
            </a:r>
            <a:endParaRPr lang="cs-CZ" i="1" dirty="0" smtClean="0"/>
          </a:p>
          <a:p>
            <a:r>
              <a:rPr lang="cs-CZ" dirty="0"/>
              <a:t>podmínky </a:t>
            </a:r>
            <a:r>
              <a:rPr lang="cs-CZ" dirty="0" smtClean="0"/>
              <a:t>záměrně odstrašující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29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Chudinské právo a jeho reformy</a:t>
            </a:r>
            <a:r>
              <a:rPr lang="cs-CZ" dirty="0" smtClean="0"/>
              <a:t>: Francie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po </a:t>
            </a:r>
            <a:r>
              <a:rPr lang="cs-CZ" dirty="0"/>
              <a:t>Francouzské revoluci </a:t>
            </a:r>
            <a:endParaRPr lang="cs-CZ" dirty="0" smtClean="0"/>
          </a:p>
          <a:p>
            <a:r>
              <a:rPr lang="cs-CZ" dirty="0"/>
              <a:t>poprvé formuluje princip </a:t>
            </a:r>
            <a:r>
              <a:rPr lang="cs-CZ" b="1" dirty="0"/>
              <a:t>nároku na podporu od </a:t>
            </a:r>
            <a:r>
              <a:rPr lang="cs-CZ" b="1" dirty="0" smtClean="0"/>
              <a:t>státu</a:t>
            </a:r>
          </a:p>
          <a:p>
            <a:r>
              <a:rPr lang="cs-CZ" dirty="0"/>
              <a:t>Prohlášení práv člověka z roku </a:t>
            </a:r>
            <a:r>
              <a:rPr lang="cs-CZ" dirty="0" smtClean="0"/>
              <a:t>1793, čl. 23: „</a:t>
            </a:r>
            <a:r>
              <a:rPr lang="cs-CZ" dirty="0"/>
              <a:t>veřejná podpora je posvátným </a:t>
            </a:r>
            <a:r>
              <a:rPr lang="cs-CZ" dirty="0" err="1" smtClean="0"/>
              <a:t>závezkem</a:t>
            </a:r>
            <a:r>
              <a:rPr lang="cs-CZ" dirty="0" smtClean="0"/>
              <a:t>“ </a:t>
            </a:r>
            <a:r>
              <a:rPr lang="cs-CZ" dirty="0"/>
              <a:t>(</a:t>
            </a:r>
            <a:r>
              <a:rPr lang="cs-CZ" i="1" dirty="0"/>
              <a:t>Les </a:t>
            </a:r>
            <a:r>
              <a:rPr lang="cs-CZ" i="1" dirty="0" err="1"/>
              <a:t>secours</a:t>
            </a:r>
            <a:r>
              <a:rPr lang="cs-CZ" i="1" dirty="0"/>
              <a:t> </a:t>
            </a:r>
            <a:r>
              <a:rPr lang="cs-CZ" i="1" dirty="0" err="1"/>
              <a:t>publics</a:t>
            </a:r>
            <a:r>
              <a:rPr lang="cs-CZ" i="1" dirty="0"/>
              <a:t> </a:t>
            </a:r>
            <a:r>
              <a:rPr lang="cs-CZ" i="1" dirty="0" err="1"/>
              <a:t>sont</a:t>
            </a:r>
            <a:r>
              <a:rPr lang="cs-CZ" i="1" dirty="0"/>
              <a:t> </a:t>
            </a:r>
            <a:r>
              <a:rPr lang="cs-CZ" i="1" dirty="0" err="1"/>
              <a:t>une</a:t>
            </a:r>
            <a:r>
              <a:rPr lang="cs-CZ" i="1" dirty="0"/>
              <a:t> </a:t>
            </a:r>
            <a:r>
              <a:rPr lang="cs-CZ" i="1" dirty="0" err="1"/>
              <a:t>dette</a:t>
            </a:r>
            <a:r>
              <a:rPr lang="cs-CZ" i="1" dirty="0"/>
              <a:t> </a:t>
            </a:r>
            <a:r>
              <a:rPr lang="cs-CZ" i="1" dirty="0" err="1"/>
              <a:t>sacrée</a:t>
            </a:r>
            <a:r>
              <a:rPr lang="cs-CZ" dirty="0" smtClean="0"/>
              <a:t>).</a:t>
            </a:r>
          </a:p>
          <a:p>
            <a:r>
              <a:rPr lang="cs-CZ" dirty="0" smtClean="0"/>
              <a:t>Podobně pruské </a:t>
            </a:r>
            <a:r>
              <a:rPr lang="cs-CZ" dirty="0"/>
              <a:t>zemské právo z roku </a:t>
            </a:r>
            <a:r>
              <a:rPr lang="cs-CZ" dirty="0" smtClean="0"/>
              <a:t>1794</a:t>
            </a:r>
          </a:p>
          <a:p>
            <a:r>
              <a:rPr lang="cs-CZ" dirty="0"/>
              <a:t>zřízen úřední výbor pro vymýcení </a:t>
            </a:r>
            <a:r>
              <a:rPr lang="cs-CZ" dirty="0" smtClean="0"/>
              <a:t>žebroty (později </a:t>
            </a:r>
            <a:r>
              <a:rPr lang="cs-CZ" i="1" dirty="0" err="1" smtClean="0"/>
              <a:t>Comité</a:t>
            </a:r>
            <a:r>
              <a:rPr lang="cs-CZ" i="1" dirty="0" smtClean="0"/>
              <a:t> </a:t>
            </a:r>
            <a:r>
              <a:rPr lang="cs-CZ" i="1" dirty="0"/>
              <a:t>de </a:t>
            </a:r>
            <a:r>
              <a:rPr lang="cs-CZ" i="1" dirty="0" err="1"/>
              <a:t>secours</a:t>
            </a:r>
            <a:r>
              <a:rPr lang="cs-CZ" i="1" dirty="0"/>
              <a:t> </a:t>
            </a:r>
            <a:r>
              <a:rPr lang="cs-CZ" i="1" dirty="0" smtClean="0"/>
              <a:t>public</a:t>
            </a:r>
            <a:r>
              <a:rPr lang="cs-CZ" dirty="0" smtClean="0"/>
              <a:t>)</a:t>
            </a:r>
          </a:p>
          <a:p>
            <a:r>
              <a:rPr lang="cs-CZ" dirty="0" smtClean="0"/>
              <a:t>7 zpráv Národnímu </a:t>
            </a:r>
            <a:r>
              <a:rPr lang="cs-CZ" dirty="0"/>
              <a:t>shromáždění v letech 1790 a </a:t>
            </a:r>
            <a:r>
              <a:rPr lang="cs-CZ" dirty="0" smtClean="0"/>
              <a:t>1791: parametry nové sociální politiky:</a:t>
            </a:r>
          </a:p>
          <a:p>
            <a:r>
              <a:rPr lang="cs-CZ" b="1" dirty="0"/>
              <a:t>každý člověk má právo na veřejnou podporu</a:t>
            </a:r>
            <a:endParaRPr lang="cs-CZ" dirty="0"/>
          </a:p>
          <a:p>
            <a:r>
              <a:rPr lang="cs-CZ" dirty="0"/>
              <a:t>základním prostředkem k obživě je práce</a:t>
            </a:r>
          </a:p>
          <a:p>
            <a:r>
              <a:rPr lang="cs-CZ" dirty="0"/>
              <a:t>úkolem státu poskytnout práceschopným nabídku práce</a:t>
            </a:r>
          </a:p>
          <a:p>
            <a:r>
              <a:rPr lang="cs-CZ" b="1" dirty="0"/>
              <a:t>nutnost </a:t>
            </a:r>
            <a:r>
              <a:rPr lang="cs-CZ" b="1" dirty="0" smtClean="0"/>
              <a:t>diagnostiky (</a:t>
            </a:r>
            <a:r>
              <a:rPr lang="cs-CZ" i="1" dirty="0"/>
              <a:t>les </a:t>
            </a:r>
            <a:r>
              <a:rPr lang="cs-CZ" i="1" dirty="0" err="1"/>
              <a:t>véritables</a:t>
            </a:r>
            <a:r>
              <a:rPr lang="cs-CZ" i="1" dirty="0"/>
              <a:t> </a:t>
            </a:r>
            <a:r>
              <a:rPr lang="cs-CZ" i="1" dirty="0" err="1" smtClean="0"/>
              <a:t>pauvres</a:t>
            </a:r>
            <a:r>
              <a:rPr lang="cs-CZ" i="1" dirty="0" smtClean="0"/>
              <a:t>; les </a:t>
            </a:r>
            <a:r>
              <a:rPr lang="cs-CZ" i="1" dirty="0" err="1"/>
              <a:t>mauvais</a:t>
            </a:r>
            <a:r>
              <a:rPr lang="cs-CZ" i="1" dirty="0"/>
              <a:t> </a:t>
            </a:r>
            <a:r>
              <a:rPr lang="cs-CZ" i="1" dirty="0" err="1" smtClean="0"/>
              <a:t>pauvres</a:t>
            </a:r>
            <a:r>
              <a:rPr lang="cs-CZ" i="1" dirty="0" smtClean="0"/>
              <a:t>; </a:t>
            </a:r>
            <a:r>
              <a:rPr lang="cs-CZ" i="1" dirty="0" err="1" smtClean="0"/>
              <a:t>maison</a:t>
            </a:r>
            <a:r>
              <a:rPr lang="cs-CZ" i="1" dirty="0" smtClean="0"/>
              <a:t> </a:t>
            </a:r>
            <a:r>
              <a:rPr lang="cs-CZ" i="1" dirty="0"/>
              <a:t>de </a:t>
            </a:r>
            <a:r>
              <a:rPr lang="cs-CZ" i="1" dirty="0" err="1" smtClean="0"/>
              <a:t>correction</a:t>
            </a:r>
            <a:r>
              <a:rPr lang="cs-CZ" i="1" dirty="0" smtClean="0"/>
              <a:t>)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030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1796 Úřady pro chudé (</a:t>
            </a:r>
            <a:r>
              <a:rPr lang="cs-CZ" i="1" dirty="0" err="1" smtClean="0"/>
              <a:t>bureaux</a:t>
            </a:r>
            <a:r>
              <a:rPr lang="cs-CZ" i="1" dirty="0" smtClean="0"/>
              <a:t> </a:t>
            </a:r>
            <a:r>
              <a:rPr lang="cs-CZ" i="1" dirty="0"/>
              <a:t>de </a:t>
            </a:r>
            <a:r>
              <a:rPr lang="cs-CZ" i="1" dirty="0" err="1"/>
              <a:t>bienfaisance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pomoc přímo v místě </a:t>
            </a:r>
            <a:r>
              <a:rPr lang="cs-CZ" dirty="0" smtClean="0"/>
              <a:t>bydliště</a:t>
            </a:r>
          </a:p>
          <a:p>
            <a:r>
              <a:rPr lang="cs-CZ" dirty="0"/>
              <a:t>pěti </a:t>
            </a:r>
            <a:r>
              <a:rPr lang="cs-CZ" dirty="0" smtClean="0"/>
              <a:t>členů</a:t>
            </a:r>
          </a:p>
          <a:p>
            <a:r>
              <a:rPr lang="cs-CZ" dirty="0" smtClean="0"/>
              <a:t>Problémy se zřizováním: </a:t>
            </a:r>
            <a:r>
              <a:rPr lang="cs-CZ" dirty="0"/>
              <a:t>roli fakticky suplovaly dobrovolnické spolky jako </a:t>
            </a:r>
            <a:r>
              <a:rPr lang="cs-CZ" i="1" dirty="0" err="1"/>
              <a:t>Société</a:t>
            </a:r>
            <a:r>
              <a:rPr lang="cs-CZ" i="1" dirty="0"/>
              <a:t> de la </a:t>
            </a:r>
            <a:r>
              <a:rPr lang="cs-CZ" i="1" dirty="0" err="1"/>
              <a:t>charité</a:t>
            </a:r>
            <a:r>
              <a:rPr lang="cs-CZ" i="1" dirty="0"/>
              <a:t> </a:t>
            </a:r>
            <a:r>
              <a:rPr lang="cs-CZ" i="1" dirty="0" err="1"/>
              <a:t>maternelle</a:t>
            </a:r>
            <a:r>
              <a:rPr lang="cs-CZ" dirty="0"/>
              <a:t> nebo katolické ženské </a:t>
            </a:r>
            <a:r>
              <a:rPr lang="cs-CZ" dirty="0" smtClean="0"/>
              <a:t>kongregace</a:t>
            </a:r>
          </a:p>
          <a:p>
            <a:r>
              <a:rPr lang="cs-CZ" dirty="0"/>
              <a:t>po roce </a:t>
            </a:r>
            <a:r>
              <a:rPr lang="cs-CZ" dirty="0" smtClean="0"/>
              <a:t>1815</a:t>
            </a:r>
          </a:p>
          <a:p>
            <a:r>
              <a:rPr lang="cs-CZ" dirty="0"/>
              <a:t>klasifikovat chudé, </a:t>
            </a:r>
            <a:endParaRPr lang="cs-CZ" dirty="0" smtClean="0"/>
          </a:p>
          <a:p>
            <a:r>
              <a:rPr lang="cs-CZ" dirty="0" smtClean="0"/>
              <a:t>testovat </a:t>
            </a:r>
            <a:r>
              <a:rPr lang="cs-CZ" dirty="0"/>
              <a:t>jejich potřebnost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kontrolovat využívání </a:t>
            </a:r>
            <a:r>
              <a:rPr lang="cs-CZ" dirty="0" smtClean="0"/>
              <a:t>podpory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05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Metodický zlom: </a:t>
            </a:r>
            <a:r>
              <a:rPr lang="cs-CZ" b="1" dirty="0" err="1"/>
              <a:t>Gérandovi</a:t>
            </a:r>
            <a:r>
              <a:rPr lang="cs-CZ" b="1" dirty="0"/>
              <a:t> „navštěvovatelé chudých</a:t>
            </a:r>
            <a:r>
              <a:rPr lang="cs-CZ" b="1" dirty="0" smtClean="0"/>
              <a:t>“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baron </a:t>
            </a:r>
            <a:r>
              <a:rPr lang="cs-CZ" dirty="0" err="1" smtClean="0"/>
              <a:t>Joséph</a:t>
            </a:r>
            <a:r>
              <a:rPr lang="cs-CZ" dirty="0" smtClean="0"/>
              <a:t> </a:t>
            </a:r>
            <a:r>
              <a:rPr lang="cs-CZ" dirty="0"/>
              <a:t>Marie de </a:t>
            </a:r>
            <a:r>
              <a:rPr lang="cs-CZ" dirty="0" err="1" smtClean="0"/>
              <a:t>Gérando</a:t>
            </a:r>
            <a:r>
              <a:rPr lang="cs-CZ" dirty="0" smtClean="0"/>
              <a:t> </a:t>
            </a:r>
            <a:r>
              <a:rPr lang="cs-CZ" dirty="0"/>
              <a:t>v Paříži</a:t>
            </a:r>
            <a:r>
              <a:rPr lang="cs-CZ" dirty="0" smtClean="0"/>
              <a:t>.</a:t>
            </a:r>
          </a:p>
          <a:p>
            <a:r>
              <a:rPr lang="cs-CZ" dirty="0" smtClean="0"/>
              <a:t>1816 sloučení otevřené (a domicile-</a:t>
            </a:r>
            <a:r>
              <a:rPr lang="cs-CZ" dirty="0" err="1" smtClean="0"/>
              <a:t>outdoor</a:t>
            </a:r>
            <a:r>
              <a:rPr lang="cs-CZ" dirty="0" smtClean="0"/>
              <a:t>) a uzavřené (</a:t>
            </a:r>
            <a:r>
              <a:rPr lang="cs-CZ" dirty="0" err="1" smtClean="0"/>
              <a:t>hospitalisation-indoor</a:t>
            </a:r>
            <a:r>
              <a:rPr lang="cs-CZ" dirty="0" smtClean="0"/>
              <a:t>) chudinské pomoci (</a:t>
            </a:r>
            <a:r>
              <a:rPr lang="cs-CZ" dirty="0" err="1" smtClean="0"/>
              <a:t>relief-secours</a:t>
            </a:r>
            <a:r>
              <a:rPr lang="cs-CZ" dirty="0" smtClean="0"/>
              <a:t>)</a:t>
            </a:r>
          </a:p>
          <a:p>
            <a:r>
              <a:rPr lang="cs-CZ" dirty="0"/>
              <a:t>filosof, státní rada a spoluzakladatel vlivné </a:t>
            </a:r>
            <a:r>
              <a:rPr lang="cs-CZ" i="1" dirty="0" err="1"/>
              <a:t>Société</a:t>
            </a:r>
            <a:r>
              <a:rPr lang="cs-CZ" i="1" dirty="0"/>
              <a:t> de </a:t>
            </a:r>
            <a:r>
              <a:rPr lang="cs-CZ" i="1" dirty="0" err="1"/>
              <a:t>morale</a:t>
            </a:r>
            <a:r>
              <a:rPr lang="cs-CZ" i="1" dirty="0"/>
              <a:t> </a:t>
            </a:r>
            <a:r>
              <a:rPr lang="cs-CZ" i="1" dirty="0" err="1" smtClean="0"/>
              <a:t>chrétienne</a:t>
            </a:r>
            <a:endParaRPr lang="cs-CZ" i="1" dirty="0" smtClean="0"/>
          </a:p>
          <a:p>
            <a:r>
              <a:rPr lang="cs-CZ" i="1" dirty="0" smtClean="0"/>
              <a:t>Kniha </a:t>
            </a:r>
            <a:r>
              <a:rPr lang="cs-CZ" i="1" dirty="0" err="1" smtClean="0"/>
              <a:t>Le</a:t>
            </a:r>
            <a:r>
              <a:rPr lang="cs-CZ" i="1" dirty="0" smtClean="0"/>
              <a:t> </a:t>
            </a:r>
            <a:r>
              <a:rPr lang="cs-CZ" i="1" dirty="0" err="1"/>
              <a:t>visiteur</a:t>
            </a:r>
            <a:r>
              <a:rPr lang="cs-CZ" i="1" dirty="0"/>
              <a:t> </a:t>
            </a:r>
            <a:r>
              <a:rPr lang="cs-CZ" i="1" dirty="0" err="1"/>
              <a:t>du</a:t>
            </a:r>
            <a:r>
              <a:rPr lang="cs-CZ" i="1" dirty="0"/>
              <a:t> </a:t>
            </a:r>
            <a:r>
              <a:rPr lang="cs-CZ" i="1" dirty="0" err="1" smtClean="0"/>
              <a:t>pauvre</a:t>
            </a:r>
            <a:r>
              <a:rPr lang="cs-CZ" i="1" dirty="0" smtClean="0"/>
              <a:t> (1820):</a:t>
            </a:r>
          </a:p>
          <a:p>
            <a:r>
              <a:rPr lang="cs-CZ" dirty="0"/>
              <a:t>přechod od pasivní podpory k </a:t>
            </a:r>
            <a:r>
              <a:rPr lang="cs-CZ" b="1" dirty="0"/>
              <a:t>aktivní práci s </a:t>
            </a:r>
            <a:r>
              <a:rPr lang="cs-CZ" b="1" dirty="0" smtClean="0"/>
              <a:t>chudým</a:t>
            </a:r>
            <a:endParaRPr lang="cs-CZ" dirty="0" smtClean="0"/>
          </a:p>
          <a:p>
            <a:r>
              <a:rPr lang="cs-CZ" i="1" dirty="0" err="1" smtClean="0"/>
              <a:t>Visiteur</a:t>
            </a:r>
            <a:r>
              <a:rPr lang="cs-CZ" dirty="0" smtClean="0"/>
              <a:t>: </a:t>
            </a:r>
          </a:p>
          <a:p>
            <a:r>
              <a:rPr lang="cs-CZ" dirty="0" smtClean="0"/>
              <a:t>jednat ku prospěchu příjemce, </a:t>
            </a:r>
          </a:p>
          <a:p>
            <a:r>
              <a:rPr lang="cs-CZ" dirty="0" smtClean="0"/>
              <a:t>být vzorem, </a:t>
            </a:r>
          </a:p>
          <a:p>
            <a:r>
              <a:rPr lang="cs-CZ" dirty="0" smtClean="0"/>
              <a:t>morální pouto</a:t>
            </a:r>
            <a:endParaRPr lang="cs-CZ" dirty="0"/>
          </a:p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301" y="3606800"/>
            <a:ext cx="2880373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37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Diagnostika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Podobně 1818 také </a:t>
            </a:r>
            <a:r>
              <a:rPr lang="cs-CZ" i="1" dirty="0"/>
              <a:t>London </a:t>
            </a:r>
            <a:r>
              <a:rPr lang="cs-CZ" i="1" dirty="0" err="1"/>
              <a:t>Mendicity</a:t>
            </a:r>
            <a:r>
              <a:rPr lang="cs-CZ" i="1" dirty="0"/>
              <a:t> Society</a:t>
            </a:r>
            <a:r>
              <a:rPr lang="cs-CZ" dirty="0"/>
              <a:t> </a:t>
            </a:r>
            <a:r>
              <a:rPr lang="cs-CZ" dirty="0" smtClean="0"/>
              <a:t>„</a:t>
            </a:r>
            <a:r>
              <a:rPr lang="cs-CZ" dirty="0"/>
              <a:t>not </a:t>
            </a:r>
            <a:r>
              <a:rPr lang="cs-CZ" dirty="0" err="1"/>
              <a:t>relief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inquiry</a:t>
            </a:r>
            <a:r>
              <a:rPr lang="cs-CZ" dirty="0" smtClean="0"/>
              <a:t>“</a:t>
            </a:r>
          </a:p>
          <a:p>
            <a:r>
              <a:rPr lang="cs-CZ" dirty="0"/>
              <a:t>individuální </a:t>
            </a:r>
            <a:endParaRPr lang="cs-CZ" dirty="0" smtClean="0"/>
          </a:p>
          <a:p>
            <a:r>
              <a:rPr lang="cs-CZ" dirty="0" smtClean="0"/>
              <a:t>přesná, </a:t>
            </a:r>
          </a:p>
          <a:p>
            <a:r>
              <a:rPr lang="cs-CZ" dirty="0" smtClean="0"/>
              <a:t>ale ne necitlivá</a:t>
            </a:r>
          </a:p>
          <a:p>
            <a:r>
              <a:rPr lang="cs-CZ" dirty="0" smtClean="0"/>
              <a:t>Být ohleduplný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dirty="0" smtClean="0"/>
              <a:t>ctít </a:t>
            </a:r>
            <a:r>
              <a:rPr lang="cs-CZ" dirty="0"/>
              <a:t>důstojnost chudého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vyvarovat se </a:t>
            </a:r>
            <a:r>
              <a:rPr lang="cs-CZ" dirty="0" smtClean="0"/>
              <a:t>poučování</a:t>
            </a:r>
          </a:p>
          <a:p>
            <a:r>
              <a:rPr lang="cs-CZ" dirty="0" smtClean="0"/>
              <a:t>Úspěch systému v Paříži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139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Nový chudinský zákon (1834</a:t>
            </a:r>
            <a:r>
              <a:rPr lang="cs-CZ" b="1" dirty="0" smtClean="0"/>
              <a:t>)/ </a:t>
            </a:r>
            <a:r>
              <a:rPr lang="cs-CZ" b="1" dirty="0" err="1"/>
              <a:t>Poor</a:t>
            </a:r>
            <a:r>
              <a:rPr lang="cs-CZ" b="1" dirty="0"/>
              <a:t> </a:t>
            </a:r>
            <a:r>
              <a:rPr lang="cs-CZ" b="1" dirty="0" err="1"/>
              <a:t>Law</a:t>
            </a:r>
            <a:r>
              <a:rPr lang="cs-CZ" b="1" dirty="0"/>
              <a:t> </a:t>
            </a:r>
            <a:r>
              <a:rPr lang="cs-CZ" b="1" dirty="0" err="1"/>
              <a:t>Amendment</a:t>
            </a:r>
            <a:r>
              <a:rPr lang="cs-CZ" b="1" dirty="0"/>
              <a:t> </a:t>
            </a:r>
            <a:r>
              <a:rPr lang="cs-CZ" b="1" dirty="0" err="1"/>
              <a:t>Act</a:t>
            </a:r>
            <a:r>
              <a:rPr lang="cs-CZ" b="1" dirty="0"/>
              <a:t>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smtClean="0"/>
              <a:t>New </a:t>
            </a:r>
            <a:r>
              <a:rPr lang="cs-CZ" i="1" dirty="0" err="1"/>
              <a:t>Poor</a:t>
            </a:r>
            <a:r>
              <a:rPr lang="cs-CZ" i="1" dirty="0"/>
              <a:t> </a:t>
            </a:r>
            <a:r>
              <a:rPr lang="cs-CZ" i="1" dirty="0" err="1" smtClean="0"/>
              <a:t>Law</a:t>
            </a:r>
            <a:endParaRPr lang="cs-CZ" i="1" dirty="0" smtClean="0"/>
          </a:p>
          <a:p>
            <a:r>
              <a:rPr lang="cs-CZ" dirty="0"/>
              <a:t>omezil veřejnou podporu pro práceschopné osoby výhradně na pobyt v tzv. pracovních domech (</a:t>
            </a:r>
            <a:r>
              <a:rPr lang="cs-CZ" i="1" dirty="0" err="1"/>
              <a:t>workhouses</a:t>
            </a:r>
            <a:r>
              <a:rPr lang="cs-CZ" dirty="0" smtClean="0"/>
              <a:t>): odstrašení</a:t>
            </a:r>
          </a:p>
          <a:p>
            <a:r>
              <a:rPr lang="cs-CZ" dirty="0" smtClean="0"/>
              <a:t>Pokles počtu žadatelů bez úspěchu</a:t>
            </a:r>
          </a:p>
          <a:p>
            <a:r>
              <a:rPr lang="cs-CZ" dirty="0" smtClean="0"/>
              <a:t>1832 </a:t>
            </a:r>
            <a:r>
              <a:rPr lang="cs-CZ" i="1" dirty="0" err="1" smtClean="0"/>
              <a:t>Royal</a:t>
            </a:r>
            <a:r>
              <a:rPr lang="cs-CZ" i="1" dirty="0" smtClean="0"/>
              <a:t> </a:t>
            </a:r>
            <a:r>
              <a:rPr lang="cs-CZ" i="1" dirty="0" err="1"/>
              <a:t>Commission</a:t>
            </a:r>
            <a:r>
              <a:rPr lang="cs-CZ" i="1" dirty="0"/>
              <a:t> in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Poor</a:t>
            </a:r>
            <a:r>
              <a:rPr lang="cs-CZ" i="1" dirty="0"/>
              <a:t> </a:t>
            </a:r>
            <a:r>
              <a:rPr lang="cs-CZ" i="1" dirty="0" err="1"/>
              <a:t>Law</a:t>
            </a:r>
            <a:endParaRPr lang="cs-CZ" dirty="0"/>
          </a:p>
          <a:p>
            <a:r>
              <a:rPr lang="cs-CZ" dirty="0" smtClean="0"/>
              <a:t>předseda </a:t>
            </a:r>
            <a:r>
              <a:rPr lang="cs-CZ" i="1" dirty="0"/>
              <a:t>Nassau William </a:t>
            </a:r>
            <a:r>
              <a:rPr lang="cs-CZ" i="1" dirty="0" smtClean="0"/>
              <a:t>Senior</a:t>
            </a:r>
            <a:r>
              <a:rPr lang="cs-CZ" dirty="0" smtClean="0"/>
              <a:t>, dále </a:t>
            </a:r>
            <a:r>
              <a:rPr lang="cs-CZ" i="1" dirty="0" smtClean="0"/>
              <a:t>Edwin </a:t>
            </a:r>
            <a:r>
              <a:rPr lang="cs-CZ" i="1" dirty="0" err="1" smtClean="0"/>
              <a:t>Chadwick</a:t>
            </a:r>
            <a:endParaRPr lang="cs-CZ" i="1" dirty="0" smtClean="0"/>
          </a:p>
          <a:p>
            <a:r>
              <a:rPr lang="cs-CZ" dirty="0" smtClean="0"/>
              <a:t>Studium situace v Evropě a USA</a:t>
            </a:r>
          </a:p>
          <a:p>
            <a:r>
              <a:rPr lang="cs-CZ" dirty="0" smtClean="0"/>
              <a:t>Zpráva a návrh zákona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05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Poor</a:t>
            </a:r>
            <a:r>
              <a:rPr lang="cs-CZ" b="1" dirty="0"/>
              <a:t> </a:t>
            </a:r>
            <a:r>
              <a:rPr lang="cs-CZ" b="1" dirty="0" err="1"/>
              <a:t>Law</a:t>
            </a:r>
            <a:r>
              <a:rPr lang="cs-CZ" b="1" dirty="0"/>
              <a:t> </a:t>
            </a:r>
            <a:r>
              <a:rPr lang="cs-CZ" b="1" dirty="0" err="1"/>
              <a:t>Amendment</a:t>
            </a:r>
            <a:r>
              <a:rPr lang="cs-CZ" b="1" dirty="0"/>
              <a:t> </a:t>
            </a:r>
            <a:r>
              <a:rPr lang="cs-CZ" b="1" dirty="0" err="1"/>
              <a:t>Act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4160" y="1825625"/>
            <a:ext cx="11089640" cy="435133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dirty="0"/>
              <a:t>Žádná podpora pro práceschopné mimo </a:t>
            </a:r>
            <a:r>
              <a:rPr lang="cs-CZ" i="1" dirty="0" err="1"/>
              <a:t>workhouse</a:t>
            </a:r>
            <a:r>
              <a:rPr lang="cs-CZ" dirty="0"/>
              <a:t>.</a:t>
            </a:r>
          </a:p>
          <a:p>
            <a:pPr lvl="0"/>
            <a:r>
              <a:rPr lang="cs-CZ" dirty="0"/>
              <a:t>Princip </a:t>
            </a:r>
            <a:r>
              <a:rPr lang="cs-CZ" b="1" dirty="0"/>
              <a:t>„</a:t>
            </a:r>
            <a:r>
              <a:rPr lang="cs-CZ" b="1" dirty="0" err="1"/>
              <a:t>Less</a:t>
            </a:r>
            <a:r>
              <a:rPr lang="cs-CZ" b="1" dirty="0"/>
              <a:t> </a:t>
            </a:r>
            <a:r>
              <a:rPr lang="cs-CZ" b="1" dirty="0" err="1"/>
              <a:t>eligibility</a:t>
            </a:r>
            <a:r>
              <a:rPr lang="cs-CZ" b="1" dirty="0"/>
              <a:t>“</a:t>
            </a:r>
            <a:r>
              <a:rPr lang="cs-CZ" dirty="0"/>
              <a:t> (menší volitelnost/nárok): </a:t>
            </a:r>
            <a:r>
              <a:rPr lang="cs-CZ" dirty="0" smtClean="0"/>
              <a:t>S </a:t>
            </a:r>
            <a:r>
              <a:rPr lang="cs-CZ" dirty="0"/>
              <a:t>chudinskou podporou se musí žít hůře než z nejnižšího výdělku.</a:t>
            </a:r>
          </a:p>
          <a:p>
            <a:pPr lvl="0"/>
            <a:r>
              <a:rPr lang="cs-CZ" dirty="0"/>
              <a:t>Kdo je práceschopný a nepracuje, nemá nárok. Ochota pracovat se testuje přímo ve </a:t>
            </a:r>
            <a:r>
              <a:rPr lang="cs-CZ" dirty="0" err="1"/>
              <a:t>workhousu</a:t>
            </a:r>
            <a:r>
              <a:rPr lang="cs-CZ" dirty="0"/>
              <a:t> (</a:t>
            </a:r>
            <a:r>
              <a:rPr lang="cs-CZ" b="1" i="1" dirty="0" err="1"/>
              <a:t>Workhouse</a:t>
            </a:r>
            <a:r>
              <a:rPr lang="cs-CZ" b="1" i="1" dirty="0"/>
              <a:t> test</a:t>
            </a:r>
            <a:r>
              <a:rPr lang="cs-CZ" dirty="0" smtClean="0"/>
              <a:t>).</a:t>
            </a:r>
          </a:p>
          <a:p>
            <a:pPr lvl="0"/>
            <a:r>
              <a:rPr lang="cs-CZ" b="1" dirty="0" smtClean="0"/>
              <a:t>Represe</a:t>
            </a:r>
            <a:r>
              <a:rPr lang="cs-CZ" dirty="0" smtClean="0"/>
              <a:t>: </a:t>
            </a:r>
            <a:r>
              <a:rPr lang="cs-CZ" dirty="0"/>
              <a:t>jednotné oblečení, zákaz komunikace, pevný řád, oddělení </a:t>
            </a:r>
            <a:r>
              <a:rPr lang="cs-CZ" dirty="0" smtClean="0"/>
              <a:t>rodin, vysoká úmrtnost dětí</a:t>
            </a:r>
          </a:p>
          <a:p>
            <a:pPr lvl="0"/>
            <a:r>
              <a:rPr lang="cs-CZ" b="1" dirty="0" smtClean="0"/>
              <a:t>Architektura</a:t>
            </a:r>
            <a:r>
              <a:rPr lang="cs-CZ" dirty="0" smtClean="0"/>
              <a:t> (</a:t>
            </a:r>
            <a:r>
              <a:rPr lang="cs-CZ" dirty="0" err="1" smtClean="0"/>
              <a:t>Benthammův</a:t>
            </a:r>
            <a:r>
              <a:rPr lang="cs-CZ" dirty="0" smtClean="0"/>
              <a:t> </a:t>
            </a:r>
            <a:r>
              <a:rPr lang="cs-CZ" dirty="0" err="1" smtClean="0"/>
              <a:t>Panopticon</a:t>
            </a:r>
            <a:r>
              <a:rPr lang="cs-CZ" dirty="0" smtClean="0"/>
              <a:t>)</a:t>
            </a:r>
          </a:p>
          <a:p>
            <a:pPr lvl="0"/>
            <a:r>
              <a:rPr lang="cs-CZ" dirty="0" smtClean="0"/>
              <a:t>350 </a:t>
            </a:r>
            <a:r>
              <a:rPr lang="cs-CZ" dirty="0"/>
              <a:t>nových </a:t>
            </a:r>
            <a:r>
              <a:rPr lang="cs-CZ" dirty="0" err="1"/>
              <a:t>workhousů</a:t>
            </a:r>
            <a:r>
              <a:rPr lang="cs-CZ" dirty="0"/>
              <a:t> v letech </a:t>
            </a:r>
            <a:r>
              <a:rPr lang="cs-CZ" dirty="0" smtClean="0"/>
              <a:t>1834–1839</a:t>
            </a:r>
          </a:p>
          <a:p>
            <a:pPr lvl="0"/>
            <a:r>
              <a:rPr lang="cs-CZ" dirty="0" smtClean="0"/>
              <a:t>Povinně v každém z 647 okrsků Anglie a Walesu</a:t>
            </a:r>
          </a:p>
          <a:p>
            <a:pPr lvl="0"/>
            <a:r>
              <a:rPr lang="cs-CZ" dirty="0" smtClean="0"/>
              <a:t>Výsledek systému: zklamání</a:t>
            </a:r>
            <a:endParaRPr lang="cs-CZ" dirty="0"/>
          </a:p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480" y="3922843"/>
            <a:ext cx="4541519" cy="29351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439" y="0"/>
            <a:ext cx="3246560" cy="20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36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Období hospodářské konjunktury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 pol. 19. stol. Většina evropských zemí</a:t>
            </a:r>
          </a:p>
          <a:p>
            <a:r>
              <a:rPr lang="cs-CZ" dirty="0" smtClean="0"/>
              <a:t>Vítězství ekonomického </a:t>
            </a:r>
            <a:r>
              <a:rPr lang="cs-CZ" dirty="0" smtClean="0"/>
              <a:t>liberalismu</a:t>
            </a:r>
            <a:endParaRPr lang="cs-CZ" dirty="0" smtClean="0"/>
          </a:p>
          <a:p>
            <a:r>
              <a:rPr lang="cs-CZ" dirty="0" smtClean="0"/>
              <a:t>Politický důsledek: chudý nezvládl </a:t>
            </a:r>
            <a:r>
              <a:rPr lang="cs-CZ" dirty="0"/>
              <a:t>obstát v </a:t>
            </a:r>
            <a:r>
              <a:rPr lang="cs-CZ" dirty="0" smtClean="0"/>
              <a:t>konkurenci</a:t>
            </a:r>
          </a:p>
          <a:p>
            <a:r>
              <a:rPr lang="cs-CZ" dirty="0" smtClean="0"/>
              <a:t>Chudoba důsledek slabého charakteru (neřestí)</a:t>
            </a:r>
          </a:p>
          <a:p>
            <a:r>
              <a:rPr lang="cs-CZ" dirty="0" smtClean="0"/>
              <a:t>Píle a ctnosti vedou k ekonomickému úspěchu (Samuel </a:t>
            </a:r>
            <a:r>
              <a:rPr lang="cs-CZ" dirty="0" err="1" smtClean="0"/>
              <a:t>Smiles</a:t>
            </a:r>
            <a:r>
              <a:rPr lang="cs-CZ" dirty="0" smtClean="0"/>
              <a:t>, </a:t>
            </a:r>
            <a:r>
              <a:rPr lang="cs-CZ" dirty="0" err="1" smtClean="0"/>
              <a:t>Self-Help</a:t>
            </a:r>
            <a:r>
              <a:rPr lang="cs-CZ" dirty="0" smtClean="0"/>
              <a:t>, 1859)</a:t>
            </a:r>
          </a:p>
          <a:p>
            <a:r>
              <a:rPr lang="cs-CZ" dirty="0" smtClean="0"/>
              <a:t>Chudoba = ekonomická nemoc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31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Racionalizace </a:t>
            </a:r>
            <a:r>
              <a:rPr lang="cs-CZ" b="1" dirty="0" smtClean="0"/>
              <a:t>chudinské péče </a:t>
            </a:r>
            <a:r>
              <a:rPr lang="cs-CZ" b="1" dirty="0"/>
              <a:t>v Německu: </a:t>
            </a:r>
            <a:r>
              <a:rPr lang="cs-CZ" b="1" dirty="0" err="1"/>
              <a:t>Elberfeldský</a:t>
            </a:r>
            <a:r>
              <a:rPr lang="cs-CZ" b="1" dirty="0"/>
              <a:t> </a:t>
            </a:r>
            <a:r>
              <a:rPr lang="cs-CZ" b="1" dirty="0" smtClean="0"/>
              <a:t>systém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Elberfeld</a:t>
            </a:r>
            <a:r>
              <a:rPr lang="cs-CZ" dirty="0"/>
              <a:t> (dnešní </a:t>
            </a:r>
            <a:r>
              <a:rPr lang="cs-CZ" dirty="0" err="1"/>
              <a:t>Wuppertal</a:t>
            </a:r>
            <a:r>
              <a:rPr lang="cs-CZ" dirty="0"/>
              <a:t>), </a:t>
            </a:r>
            <a:endParaRPr lang="cs-CZ" dirty="0" smtClean="0"/>
          </a:p>
          <a:p>
            <a:r>
              <a:rPr lang="cs-CZ" dirty="0" smtClean="0"/>
              <a:t>silně </a:t>
            </a:r>
            <a:r>
              <a:rPr lang="cs-CZ" dirty="0"/>
              <a:t>industrializované </a:t>
            </a:r>
            <a:r>
              <a:rPr lang="cs-CZ" dirty="0" smtClean="0"/>
              <a:t>centrum, 50 </a:t>
            </a:r>
            <a:r>
              <a:rPr lang="cs-CZ" dirty="0"/>
              <a:t>000 </a:t>
            </a:r>
            <a:r>
              <a:rPr lang="cs-CZ" dirty="0" smtClean="0"/>
              <a:t>dělníků</a:t>
            </a:r>
          </a:p>
          <a:p>
            <a:r>
              <a:rPr lang="cs-CZ" dirty="0"/>
              <a:t>1853 </a:t>
            </a:r>
            <a:r>
              <a:rPr lang="cs-CZ" dirty="0" smtClean="0"/>
              <a:t>unikátním </a:t>
            </a:r>
            <a:r>
              <a:rPr lang="cs-CZ" dirty="0"/>
              <a:t>propojení veřejné správy a </a:t>
            </a:r>
            <a:r>
              <a:rPr lang="cs-CZ" dirty="0" smtClean="0"/>
              <a:t>dobrovolnictví</a:t>
            </a:r>
          </a:p>
          <a:p>
            <a:r>
              <a:rPr lang="cs-CZ" dirty="0"/>
              <a:t>252 malých </a:t>
            </a:r>
            <a:r>
              <a:rPr lang="cs-CZ" dirty="0" smtClean="0"/>
              <a:t>čtvrtí</a:t>
            </a:r>
          </a:p>
          <a:p>
            <a:r>
              <a:rPr lang="cs-CZ" dirty="0" smtClean="0"/>
              <a:t>1 </a:t>
            </a:r>
            <a:r>
              <a:rPr lang="cs-CZ" i="1" dirty="0" err="1" smtClean="0"/>
              <a:t>Armenpfleger</a:t>
            </a:r>
            <a:r>
              <a:rPr lang="cs-CZ" i="1" dirty="0" smtClean="0"/>
              <a:t> </a:t>
            </a:r>
            <a:r>
              <a:rPr lang="cs-CZ" dirty="0" smtClean="0"/>
              <a:t>na </a:t>
            </a:r>
            <a:r>
              <a:rPr lang="cs-CZ" dirty="0" err="1" smtClean="0"/>
              <a:t>max</a:t>
            </a:r>
            <a:r>
              <a:rPr lang="cs-CZ" dirty="0" smtClean="0"/>
              <a:t> 4 rodiny</a:t>
            </a:r>
          </a:p>
          <a:p>
            <a:r>
              <a:rPr lang="cs-CZ" dirty="0" smtClean="0"/>
              <a:t>18 okrsků s vedoucím</a:t>
            </a:r>
          </a:p>
          <a:p>
            <a:r>
              <a:rPr lang="cs-CZ" dirty="0" smtClean="0"/>
              <a:t>Případové konference</a:t>
            </a:r>
          </a:p>
          <a:p>
            <a:r>
              <a:rPr lang="cs-CZ" dirty="0" smtClean="0"/>
              <a:t>Úspěch systému</a:t>
            </a:r>
          </a:p>
          <a:p>
            <a:r>
              <a:rPr lang="cs-CZ" dirty="0" smtClean="0"/>
              <a:t>Modifikace: Štrasburský systém: větší roli úředníci, dlouhodobé doprovázení dobrovolníci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255" y="1396047"/>
            <a:ext cx="238125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48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623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T. </a:t>
            </a:r>
            <a:r>
              <a:rPr lang="cs-CZ" dirty="0" err="1" smtClean="0"/>
              <a:t>Chalmers</a:t>
            </a:r>
            <a:r>
              <a:rPr lang="cs-CZ" dirty="0" smtClean="0"/>
              <a:t> – Farnost sv. Jana Glasgow (1815)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60" y="894080"/>
            <a:ext cx="11501120" cy="589280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Doporučuje práci v malých obytných okrscích, malé rodinné podpůrné sítě, nábožensko-kulturní aktivitu a sociální pedagogiku</a:t>
            </a:r>
          </a:p>
          <a:p>
            <a:r>
              <a:rPr lang="cs-CZ" dirty="0"/>
              <a:t>Usiloval </a:t>
            </a:r>
            <a:r>
              <a:rPr lang="cs-CZ" dirty="0" smtClean="0"/>
              <a:t>zvýšení </a:t>
            </a:r>
            <a:r>
              <a:rPr lang="cs-CZ" dirty="0"/>
              <a:t>morální </a:t>
            </a:r>
            <a:r>
              <a:rPr lang="cs-CZ" dirty="0" smtClean="0"/>
              <a:t>kvality správy </a:t>
            </a:r>
            <a:r>
              <a:rPr lang="cs-CZ" dirty="0"/>
              <a:t>chudinské péče </a:t>
            </a:r>
            <a:endParaRPr lang="cs-CZ" dirty="0" smtClean="0"/>
          </a:p>
          <a:p>
            <a:r>
              <a:rPr lang="cs-CZ" dirty="0" smtClean="0"/>
              <a:t>chtěl </a:t>
            </a:r>
            <a:r>
              <a:rPr lang="cs-CZ" dirty="0"/>
              <a:t>vytvořit i ve velkém městě „</a:t>
            </a:r>
            <a:r>
              <a:rPr lang="cs-CZ" dirty="0" err="1"/>
              <a:t>local</a:t>
            </a:r>
            <a:r>
              <a:rPr lang="cs-CZ" dirty="0"/>
              <a:t> arrangement“ podobný </a:t>
            </a:r>
            <a:endParaRPr lang="cs-CZ" dirty="0" smtClean="0"/>
          </a:p>
          <a:p>
            <a:r>
              <a:rPr lang="cs-CZ" dirty="0" smtClean="0"/>
              <a:t>komunitnímu </a:t>
            </a:r>
            <a:r>
              <a:rPr lang="cs-CZ" dirty="0"/>
              <a:t>soužití na </a:t>
            </a:r>
            <a:r>
              <a:rPr lang="cs-CZ" dirty="0" smtClean="0"/>
              <a:t>venkově</a:t>
            </a:r>
          </a:p>
          <a:p>
            <a:r>
              <a:rPr lang="cs-CZ" dirty="0" smtClean="0"/>
              <a:t>Svou představu nazýval „křesťanská ekonomie“</a:t>
            </a:r>
          </a:p>
          <a:p>
            <a:r>
              <a:rPr lang="cs-CZ" dirty="0" smtClean="0"/>
              <a:t>(dělnickou) Farnost </a:t>
            </a:r>
            <a:r>
              <a:rPr lang="cs-CZ" dirty="0"/>
              <a:t>rozdělil na 25 okrsků po 400 obyvatelích (cca 50 rodin) a přiřadil jim vždy 1 pomocníka (diákon). </a:t>
            </a:r>
            <a:endParaRPr lang="cs-CZ" dirty="0" smtClean="0"/>
          </a:p>
          <a:p>
            <a:r>
              <a:rPr lang="cs-CZ" dirty="0" err="1" smtClean="0"/>
              <a:t>Diakoni</a:t>
            </a:r>
            <a:r>
              <a:rPr lang="cs-CZ" dirty="0" smtClean="0"/>
              <a:t>: co </a:t>
            </a:r>
            <a:r>
              <a:rPr lang="cs-CZ" dirty="0"/>
              <a:t>nejméně hmotné podpory a co nejvíce </a:t>
            </a:r>
            <a:r>
              <a:rPr lang="cs-CZ" dirty="0" smtClean="0"/>
              <a:t>vzájemnou </a:t>
            </a:r>
            <a:r>
              <a:rPr lang="cs-CZ" dirty="0"/>
              <a:t>pomoc </a:t>
            </a:r>
            <a:endParaRPr lang="cs-CZ" dirty="0" smtClean="0"/>
          </a:p>
          <a:p>
            <a:r>
              <a:rPr lang="cs-CZ" dirty="0" smtClean="0"/>
              <a:t>Diákoni: nabádat ke skromnosti, </a:t>
            </a:r>
            <a:r>
              <a:rPr lang="cs-CZ" dirty="0"/>
              <a:t>k pravidelnosti v účasti na bohoslužbách a děti ke školní </a:t>
            </a:r>
            <a:r>
              <a:rPr lang="cs-CZ" dirty="0" smtClean="0"/>
              <a:t>docházce</a:t>
            </a:r>
          </a:p>
          <a:p>
            <a:r>
              <a:rPr lang="cs-CZ" dirty="0" smtClean="0"/>
              <a:t>Systém během </a:t>
            </a:r>
            <a:r>
              <a:rPr lang="cs-CZ" dirty="0"/>
              <a:t>5 let </a:t>
            </a:r>
            <a:r>
              <a:rPr lang="cs-CZ" dirty="0" smtClean="0"/>
              <a:t>redukoval </a:t>
            </a:r>
            <a:r>
              <a:rPr lang="cs-CZ" dirty="0"/>
              <a:t>náklady na chudinskou péči na teritoriu své farnosti na </a:t>
            </a:r>
            <a:r>
              <a:rPr lang="cs-CZ" dirty="0" smtClean="0"/>
              <a:t>pětinu (20%)</a:t>
            </a:r>
            <a:endParaRPr lang="cs-CZ" dirty="0"/>
          </a:p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160" y="1251482"/>
            <a:ext cx="1442720" cy="22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09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Sociální péče (Instituce a nástroje)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Definice</a:t>
            </a:r>
            <a:r>
              <a:rPr lang="en-US" dirty="0" smtClean="0"/>
              <a:t> (</a:t>
            </a:r>
            <a:r>
              <a:rPr lang="en-US" dirty="0" err="1" smtClean="0"/>
              <a:t>Janák</a:t>
            </a:r>
            <a:r>
              <a:rPr lang="cs-CZ" dirty="0" smtClean="0"/>
              <a:t> 2011)</a:t>
            </a:r>
            <a:r>
              <a:rPr lang="en-US" dirty="0" smtClean="0"/>
              <a:t> </a:t>
            </a:r>
            <a:r>
              <a:rPr lang="en-US" dirty="0" err="1" smtClean="0"/>
              <a:t>Uspokojování</a:t>
            </a:r>
            <a:r>
              <a:rPr lang="en-US" dirty="0" smtClean="0"/>
              <a:t> </a:t>
            </a:r>
            <a:r>
              <a:rPr lang="en-US" dirty="0" err="1" smtClean="0"/>
              <a:t>objektivně</a:t>
            </a:r>
            <a:r>
              <a:rPr lang="en-US" dirty="0" smtClean="0"/>
              <a:t> </a:t>
            </a:r>
            <a:r>
              <a:rPr lang="en-US" dirty="0" err="1" smtClean="0"/>
              <a:t>uznávaných</a:t>
            </a:r>
            <a:r>
              <a:rPr lang="en-US" dirty="0" smtClean="0"/>
              <a:t> </a:t>
            </a:r>
            <a:r>
              <a:rPr lang="en-US" dirty="0" err="1" smtClean="0"/>
              <a:t>potřeb</a:t>
            </a:r>
            <a:r>
              <a:rPr lang="en-US" dirty="0" smtClean="0"/>
              <a:t> </a:t>
            </a:r>
            <a:r>
              <a:rPr lang="en-US" dirty="0" err="1" smtClean="0"/>
              <a:t>prostřednictvím</a:t>
            </a:r>
            <a:r>
              <a:rPr lang="en-US" dirty="0" smtClean="0"/>
              <a:t> </a:t>
            </a:r>
            <a:r>
              <a:rPr lang="en-US" dirty="0" err="1" smtClean="0"/>
              <a:t>dávek</a:t>
            </a:r>
            <a:r>
              <a:rPr lang="en-US" dirty="0" smtClean="0"/>
              <a:t> a </a:t>
            </a:r>
            <a:r>
              <a:rPr lang="en-US" dirty="0" err="1" smtClean="0"/>
              <a:t>služeb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Charakteristika</a:t>
            </a:r>
            <a:r>
              <a:rPr lang="en-US" dirty="0" smtClean="0"/>
              <a:t>: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Představuje</a:t>
            </a:r>
            <a:r>
              <a:rPr lang="en-US" dirty="0" smtClean="0"/>
              <a:t> </a:t>
            </a:r>
            <a:r>
              <a:rPr lang="en-US" dirty="0" err="1" smtClean="0"/>
              <a:t>technickou</a:t>
            </a:r>
            <a:r>
              <a:rPr lang="en-US" dirty="0" smtClean="0"/>
              <a:t> </a:t>
            </a:r>
            <a:r>
              <a:rPr lang="en-US" dirty="0" err="1" smtClean="0"/>
              <a:t>realizaci</a:t>
            </a:r>
            <a:r>
              <a:rPr lang="en-US" dirty="0" smtClean="0"/>
              <a:t> </a:t>
            </a:r>
            <a:r>
              <a:rPr lang="en-US" dirty="0" err="1" smtClean="0"/>
              <a:t>politiky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Historické</a:t>
            </a:r>
            <a:r>
              <a:rPr lang="en-US" dirty="0" smtClean="0"/>
              <a:t> </a:t>
            </a:r>
            <a:r>
              <a:rPr lang="en-US" dirty="0" err="1" smtClean="0"/>
              <a:t>formy</a:t>
            </a:r>
            <a:r>
              <a:rPr lang="en-US" dirty="0" smtClean="0"/>
              <a:t>: </a:t>
            </a:r>
            <a:r>
              <a:rPr lang="en-US" dirty="0" err="1" smtClean="0"/>
              <a:t>Špitály</a:t>
            </a:r>
            <a:r>
              <a:rPr lang="en-US" dirty="0" smtClean="0"/>
              <a:t>, </a:t>
            </a:r>
            <a:r>
              <a:rPr lang="en-US" dirty="0" err="1" smtClean="0"/>
              <a:t>chudobince</a:t>
            </a:r>
            <a:r>
              <a:rPr lang="en-US" dirty="0" smtClean="0"/>
              <a:t>, </a:t>
            </a:r>
            <a:r>
              <a:rPr lang="en-US" dirty="0" err="1" smtClean="0"/>
              <a:t>sirotčince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Aktéři</a:t>
            </a:r>
            <a:r>
              <a:rPr lang="en-US" dirty="0" smtClean="0"/>
              <a:t>: </a:t>
            </a:r>
            <a:r>
              <a:rPr lang="en-US" dirty="0" err="1" smtClean="0"/>
              <a:t>Původně</a:t>
            </a:r>
            <a:r>
              <a:rPr lang="en-US" dirty="0" smtClean="0"/>
              <a:t> </a:t>
            </a:r>
            <a:r>
              <a:rPr lang="en-US" dirty="0" err="1" smtClean="0"/>
              <a:t>církevní</a:t>
            </a:r>
            <a:r>
              <a:rPr lang="en-US" dirty="0" smtClean="0"/>
              <a:t> </a:t>
            </a:r>
            <a:r>
              <a:rPr lang="en-US" dirty="0" err="1" smtClean="0"/>
              <a:t>charita</a:t>
            </a:r>
            <a:r>
              <a:rPr lang="en-US" dirty="0" smtClean="0"/>
              <a:t> a </a:t>
            </a:r>
            <a:r>
              <a:rPr lang="en-US" dirty="0" err="1" smtClean="0"/>
              <a:t>městská</a:t>
            </a:r>
            <a:r>
              <a:rPr lang="en-US" dirty="0" smtClean="0"/>
              <a:t> </a:t>
            </a:r>
            <a:r>
              <a:rPr lang="en-US" dirty="0" err="1" smtClean="0"/>
              <a:t>správa</a:t>
            </a:r>
            <a:r>
              <a:rPr lang="en-US" dirty="0" smtClean="0"/>
              <a:t>, </a:t>
            </a:r>
            <a:r>
              <a:rPr lang="en-US" dirty="0" err="1" smtClean="0"/>
              <a:t>později</a:t>
            </a:r>
            <a:r>
              <a:rPr lang="en-US" dirty="0" smtClean="0"/>
              <a:t> </a:t>
            </a:r>
            <a:r>
              <a:rPr lang="en-US" dirty="0" err="1" smtClean="0"/>
              <a:t>státní</a:t>
            </a:r>
            <a:r>
              <a:rPr lang="en-US" dirty="0" smtClean="0"/>
              <a:t> </a:t>
            </a:r>
            <a:r>
              <a:rPr lang="en-US" dirty="0" err="1" smtClean="0"/>
              <a:t>aparát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Kritický</a:t>
            </a:r>
            <a:r>
              <a:rPr lang="en-US" dirty="0" smtClean="0"/>
              <a:t> bod: </a:t>
            </a:r>
            <a:r>
              <a:rPr lang="en-US" dirty="0" err="1" smtClean="0"/>
              <a:t>Rozsah</a:t>
            </a:r>
            <a:r>
              <a:rPr lang="en-US" dirty="0" smtClean="0"/>
              <a:t> </a:t>
            </a:r>
            <a:r>
              <a:rPr lang="en-US" dirty="0" err="1" smtClean="0"/>
              <a:t>péče</a:t>
            </a:r>
            <a:r>
              <a:rPr lang="en-US" dirty="0" smtClean="0"/>
              <a:t> je </a:t>
            </a:r>
            <a:r>
              <a:rPr lang="en-US" dirty="0" err="1" smtClean="0"/>
              <a:t>vždy</a:t>
            </a:r>
            <a:r>
              <a:rPr lang="en-US" dirty="0" smtClean="0"/>
              <a:t> </a:t>
            </a:r>
            <a:r>
              <a:rPr lang="en-US" dirty="0" err="1" smtClean="0"/>
              <a:t>závislý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dobovém</a:t>
            </a:r>
            <a:r>
              <a:rPr lang="en-US" dirty="0" smtClean="0"/>
              <a:t> </a:t>
            </a:r>
            <a:r>
              <a:rPr lang="en-US" dirty="0" err="1" smtClean="0"/>
              <a:t>pojetí</a:t>
            </a:r>
            <a:r>
              <a:rPr lang="en-US" dirty="0" smtClean="0"/>
              <a:t> „</a:t>
            </a:r>
            <a:r>
              <a:rPr lang="en-US" dirty="0" err="1" smtClean="0"/>
              <a:t>blaha</a:t>
            </a:r>
            <a:r>
              <a:rPr lang="en-US" dirty="0" smtClean="0"/>
              <a:t>“ a </a:t>
            </a:r>
            <a:r>
              <a:rPr lang="en-US" dirty="0" err="1" smtClean="0"/>
              <a:t>životní</a:t>
            </a:r>
            <a:r>
              <a:rPr lang="en-US" dirty="0" smtClean="0"/>
              <a:t> </a:t>
            </a:r>
            <a:r>
              <a:rPr lang="en-US" dirty="0" err="1" smtClean="0"/>
              <a:t>úrovně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55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Situace v Anglii a nutnost </a:t>
            </a:r>
            <a:r>
              <a:rPr lang="cs-CZ" b="1" dirty="0" smtClean="0"/>
              <a:t>koordinace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Nekoordinovaná charita a „Množství </a:t>
            </a:r>
            <a:r>
              <a:rPr lang="cs-CZ" b="1" dirty="0" err="1"/>
              <a:t>Charities</a:t>
            </a:r>
            <a:r>
              <a:rPr lang="cs-CZ" b="1" dirty="0" smtClean="0"/>
              <a:t>“</a:t>
            </a:r>
          </a:p>
          <a:p>
            <a:r>
              <a:rPr lang="cs-CZ" dirty="0" smtClean="0"/>
              <a:t>Londýn </a:t>
            </a:r>
            <a:r>
              <a:rPr lang="cs-CZ" dirty="0"/>
              <a:t>roku 1850 na </a:t>
            </a:r>
            <a:r>
              <a:rPr lang="cs-CZ" dirty="0" smtClean="0"/>
              <a:t>500; 1860 640</a:t>
            </a:r>
          </a:p>
          <a:p>
            <a:r>
              <a:rPr lang="cs-CZ" b="1" dirty="0"/>
              <a:t>Předchůdci a „</a:t>
            </a:r>
            <a:r>
              <a:rPr lang="cs-CZ" b="1" dirty="0" err="1"/>
              <a:t>Visiting</a:t>
            </a:r>
            <a:r>
              <a:rPr lang="cs-CZ" b="1" dirty="0"/>
              <a:t> </a:t>
            </a:r>
            <a:r>
              <a:rPr lang="cs-CZ" b="1" dirty="0" err="1"/>
              <a:t>Societies</a:t>
            </a:r>
            <a:r>
              <a:rPr lang="cs-CZ" b="1" dirty="0"/>
              <a:t>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07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Vznik Charity </a:t>
            </a:r>
            <a:r>
              <a:rPr lang="cs-CZ" b="1" dirty="0" err="1"/>
              <a:t>Organisation</a:t>
            </a:r>
            <a:r>
              <a:rPr lang="cs-CZ" b="1" dirty="0"/>
              <a:t> Society (COS</a:t>
            </a:r>
            <a:r>
              <a:rPr lang="cs-CZ" b="1" dirty="0" smtClean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Pauperismus</a:t>
            </a:r>
          </a:p>
          <a:p>
            <a:r>
              <a:rPr lang="cs-CZ" dirty="0" smtClean="0"/>
              <a:t>Spolupráce veřejných a soukromých subjektů chudinské péče</a:t>
            </a:r>
          </a:p>
          <a:p>
            <a:r>
              <a:rPr lang="cs-CZ" dirty="0" smtClean="0"/>
              <a:t>Koordinační centra (</a:t>
            </a:r>
            <a:r>
              <a:rPr lang="cs-CZ" i="1" dirty="0" err="1"/>
              <a:t>Central</a:t>
            </a:r>
            <a:r>
              <a:rPr lang="cs-CZ" i="1" dirty="0"/>
              <a:t> </a:t>
            </a:r>
            <a:r>
              <a:rPr lang="cs-CZ" i="1" dirty="0" err="1"/>
              <a:t>Relief</a:t>
            </a:r>
            <a:r>
              <a:rPr lang="cs-CZ" i="1" dirty="0"/>
              <a:t> </a:t>
            </a:r>
            <a:r>
              <a:rPr lang="cs-CZ" i="1" dirty="0" smtClean="0"/>
              <a:t>Society</a:t>
            </a:r>
            <a:r>
              <a:rPr lang="cs-CZ" dirty="0" smtClean="0"/>
              <a:t>)</a:t>
            </a:r>
          </a:p>
          <a:p>
            <a:r>
              <a:rPr lang="cs-CZ" dirty="0" smtClean="0"/>
              <a:t>Inovátoři: </a:t>
            </a:r>
            <a:r>
              <a:rPr lang="cs-CZ" dirty="0"/>
              <a:t>Charles </a:t>
            </a:r>
            <a:r>
              <a:rPr lang="cs-CZ" dirty="0" err="1" smtClean="0"/>
              <a:t>Bosanquet</a:t>
            </a:r>
            <a:r>
              <a:rPr lang="cs-CZ" dirty="0" smtClean="0"/>
              <a:t>, Georg </a:t>
            </a:r>
            <a:r>
              <a:rPr lang="cs-CZ" dirty="0" err="1" smtClean="0"/>
              <a:t>Joachin</a:t>
            </a:r>
            <a:r>
              <a:rPr lang="cs-CZ" dirty="0" smtClean="0"/>
              <a:t> </a:t>
            </a:r>
            <a:r>
              <a:rPr lang="cs-CZ" dirty="0" err="1" smtClean="0"/>
              <a:t>Goschen</a:t>
            </a:r>
            <a:r>
              <a:rPr lang="cs-CZ" dirty="0" smtClean="0"/>
              <a:t>, </a:t>
            </a:r>
            <a:r>
              <a:rPr lang="cs-CZ" b="1" dirty="0" smtClean="0"/>
              <a:t>Octavia </a:t>
            </a:r>
            <a:r>
              <a:rPr lang="cs-CZ" b="1" dirty="0"/>
              <a:t>Hillová</a:t>
            </a:r>
            <a:r>
              <a:rPr lang="cs-CZ" dirty="0"/>
              <a:t> </a:t>
            </a:r>
            <a:r>
              <a:rPr lang="cs-CZ" dirty="0" smtClean="0"/>
              <a:t>(1839-1912)</a:t>
            </a:r>
          </a:p>
          <a:p>
            <a:r>
              <a:rPr lang="cs-CZ" dirty="0"/>
              <a:t>29. 4. 1869 </a:t>
            </a:r>
            <a:r>
              <a:rPr lang="cs-CZ" i="1" dirty="0"/>
              <a:t>Society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Organising</a:t>
            </a:r>
            <a:r>
              <a:rPr lang="cs-CZ" i="1" dirty="0"/>
              <a:t> </a:t>
            </a:r>
            <a:r>
              <a:rPr lang="cs-CZ" i="1" dirty="0" err="1"/>
              <a:t>Charitable</a:t>
            </a:r>
            <a:r>
              <a:rPr lang="cs-CZ" i="1" dirty="0"/>
              <a:t> </a:t>
            </a:r>
            <a:r>
              <a:rPr lang="cs-CZ" i="1" dirty="0" err="1"/>
              <a:t>Relief</a:t>
            </a:r>
            <a:r>
              <a:rPr lang="cs-CZ" i="1" dirty="0"/>
              <a:t> and </a:t>
            </a:r>
            <a:r>
              <a:rPr lang="cs-CZ" i="1" dirty="0" err="1"/>
              <a:t>Repressing</a:t>
            </a:r>
            <a:r>
              <a:rPr lang="cs-CZ" i="1" dirty="0"/>
              <a:t> </a:t>
            </a:r>
            <a:r>
              <a:rPr lang="cs-CZ" i="1" dirty="0" err="1" smtClean="0"/>
              <a:t>Mendicity</a:t>
            </a:r>
            <a:endParaRPr lang="cs-CZ" i="1" dirty="0" smtClean="0"/>
          </a:p>
          <a:p>
            <a:r>
              <a:rPr lang="cs-CZ" dirty="0" smtClean="0"/>
              <a:t>1870</a:t>
            </a:r>
            <a:r>
              <a:rPr lang="cs-CZ" i="1" dirty="0" smtClean="0"/>
              <a:t> </a:t>
            </a:r>
            <a:r>
              <a:rPr lang="cs-CZ" b="1" dirty="0"/>
              <a:t>Charity </a:t>
            </a:r>
            <a:r>
              <a:rPr lang="cs-CZ" b="1" dirty="0" err="1"/>
              <a:t>Organisation</a:t>
            </a:r>
            <a:r>
              <a:rPr lang="cs-CZ" b="1" dirty="0"/>
              <a:t> </a:t>
            </a:r>
            <a:r>
              <a:rPr lang="cs-CZ" b="1" dirty="0" smtClean="0"/>
              <a:t>Society</a:t>
            </a:r>
          </a:p>
          <a:p>
            <a:r>
              <a:rPr lang="cs-CZ" b="1" dirty="0" smtClean="0"/>
              <a:t> </a:t>
            </a:r>
            <a:r>
              <a:rPr lang="cs-CZ" dirty="0" err="1"/>
              <a:t>Goschen</a:t>
            </a:r>
            <a:r>
              <a:rPr lang="cs-CZ" dirty="0"/>
              <a:t> </a:t>
            </a:r>
            <a:r>
              <a:rPr lang="cs-CZ" dirty="0" smtClean="0"/>
              <a:t>viceprezidentem, </a:t>
            </a:r>
            <a:r>
              <a:rPr lang="cs-CZ" dirty="0"/>
              <a:t>londýnský biskup </a:t>
            </a:r>
            <a:r>
              <a:rPr lang="cs-CZ" dirty="0" smtClean="0"/>
              <a:t>prezidentem, </a:t>
            </a:r>
            <a:r>
              <a:rPr lang="cs-CZ" dirty="0"/>
              <a:t>královna patronkou. Prvním sekretářem </a:t>
            </a:r>
            <a:r>
              <a:rPr lang="cs-CZ" dirty="0" err="1" smtClean="0"/>
              <a:t>Bosanquet</a:t>
            </a:r>
            <a:endParaRPr lang="cs-CZ" dirty="0" smtClean="0"/>
          </a:p>
          <a:p>
            <a:r>
              <a:rPr lang="cs-CZ" dirty="0"/>
              <a:t>zřizování </a:t>
            </a:r>
            <a:r>
              <a:rPr lang="cs-CZ" i="1" dirty="0" err="1"/>
              <a:t>District</a:t>
            </a:r>
            <a:r>
              <a:rPr lang="cs-CZ" i="1" dirty="0"/>
              <a:t> </a:t>
            </a:r>
            <a:r>
              <a:rPr lang="cs-CZ" i="1" dirty="0" err="1"/>
              <a:t>Committees</a:t>
            </a:r>
            <a:r>
              <a:rPr lang="cs-CZ" dirty="0"/>
              <a:t> ve 30 chudinských okrscích Londýna</a:t>
            </a:r>
          </a:p>
          <a:p>
            <a:r>
              <a:rPr lang="cs-CZ" dirty="0"/>
              <a:t>V každém distriktu byl jeden </a:t>
            </a:r>
            <a:r>
              <a:rPr lang="cs-CZ" i="1" dirty="0"/>
              <a:t>Charity Agent – </a:t>
            </a:r>
            <a:r>
              <a:rPr lang="cs-CZ" dirty="0"/>
              <a:t>registr, případové konference</a:t>
            </a:r>
          </a:p>
          <a:p>
            <a:pPr marL="0" indent="0">
              <a:buNone/>
            </a:pPr>
            <a:endParaRPr lang="cs-CZ" b="1" dirty="0" smtClean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878" y="0"/>
            <a:ext cx="2349122" cy="293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62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35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Filozofie COS: Vědecká </a:t>
            </a:r>
            <a:r>
              <a:rPr lang="cs-CZ" b="1" dirty="0" smtClean="0"/>
              <a:t>dobročinnost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5547359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Cíle a </a:t>
            </a:r>
            <a:r>
              <a:rPr lang="cs-CZ" b="1" dirty="0" smtClean="0"/>
              <a:t>principy</a:t>
            </a:r>
            <a:r>
              <a:rPr lang="cs-CZ" dirty="0" smtClean="0"/>
              <a:t>: organizovat, tvořit metody, </a:t>
            </a:r>
            <a:r>
              <a:rPr lang="cs-CZ" i="1" dirty="0" err="1" smtClean="0"/>
              <a:t>self-maintenance</a:t>
            </a:r>
            <a:endParaRPr lang="cs-CZ" i="1" dirty="0" smtClean="0"/>
          </a:p>
          <a:p>
            <a:r>
              <a:rPr lang="cs-CZ" b="1" dirty="0"/>
              <a:t>Rozlišování </a:t>
            </a:r>
            <a:r>
              <a:rPr lang="cs-CZ" b="1" dirty="0" smtClean="0"/>
              <a:t>klientů</a:t>
            </a:r>
            <a:r>
              <a:rPr lang="cs-CZ" dirty="0" smtClean="0"/>
              <a:t>: </a:t>
            </a:r>
            <a:r>
              <a:rPr lang="cs-CZ" dirty="0" err="1"/>
              <a:t>deserving</a:t>
            </a:r>
            <a:r>
              <a:rPr lang="cs-CZ" dirty="0"/>
              <a:t> </a:t>
            </a:r>
            <a:r>
              <a:rPr lang="cs-CZ" dirty="0" err="1" smtClean="0"/>
              <a:t>poor</a:t>
            </a:r>
            <a:r>
              <a:rPr lang="cs-CZ" dirty="0" smtClean="0"/>
              <a:t> X </a:t>
            </a:r>
            <a:r>
              <a:rPr lang="cs-CZ" dirty="0" err="1" smtClean="0"/>
              <a:t>undeservings</a:t>
            </a:r>
            <a:endParaRPr lang="cs-CZ" dirty="0" smtClean="0"/>
          </a:p>
          <a:p>
            <a:r>
              <a:rPr lang="cs-CZ" b="1" dirty="0" smtClean="0"/>
              <a:t>Věd</a:t>
            </a:r>
            <a:r>
              <a:rPr lang="cs-CZ" b="1" dirty="0"/>
              <a:t>ecký přístup: </a:t>
            </a:r>
            <a:r>
              <a:rPr lang="cs-CZ" dirty="0"/>
              <a:t>pozorovat, analyzovat, věcně posoudit</a:t>
            </a:r>
            <a:endParaRPr lang="en-US" dirty="0"/>
          </a:p>
          <a:p>
            <a:r>
              <a:rPr lang="cs-CZ" b="1" dirty="0" smtClean="0"/>
              <a:t>Metodika </a:t>
            </a:r>
            <a:r>
              <a:rPr lang="cs-CZ" b="1" dirty="0"/>
              <a:t>práce: </a:t>
            </a:r>
            <a:endParaRPr lang="cs-CZ" b="1" dirty="0" smtClean="0"/>
          </a:p>
          <a:p>
            <a:r>
              <a:rPr lang="cs-CZ" b="1" dirty="0" smtClean="0"/>
              <a:t>Od </a:t>
            </a:r>
            <a:r>
              <a:rPr lang="cs-CZ" b="1" dirty="0" err="1"/>
              <a:t>Investigation</a:t>
            </a:r>
            <a:r>
              <a:rPr lang="cs-CZ" b="1" dirty="0"/>
              <a:t> k </a:t>
            </a:r>
            <a:r>
              <a:rPr lang="cs-CZ" b="1" dirty="0" smtClean="0"/>
              <a:t>(1885) „Case </a:t>
            </a:r>
            <a:r>
              <a:rPr lang="cs-CZ" b="1" dirty="0" err="1" smtClean="0"/>
              <a:t>Work</a:t>
            </a:r>
            <a:r>
              <a:rPr lang="cs-CZ" b="1" dirty="0" smtClean="0"/>
              <a:t>“</a:t>
            </a:r>
          </a:p>
          <a:p>
            <a:r>
              <a:rPr lang="cs-CZ" b="1" dirty="0" smtClean="0"/>
              <a:t>Supervize</a:t>
            </a:r>
          </a:p>
          <a:p>
            <a:r>
              <a:rPr lang="cs-CZ" b="1" dirty="0" err="1" smtClean="0"/>
              <a:t>Marry</a:t>
            </a:r>
            <a:r>
              <a:rPr lang="cs-CZ" b="1" dirty="0" smtClean="0"/>
              <a:t> </a:t>
            </a:r>
            <a:r>
              <a:rPr lang="cs-CZ" b="1" dirty="0" err="1" smtClean="0"/>
              <a:t>Richmond</a:t>
            </a:r>
            <a:r>
              <a:rPr lang="cs-CZ" b="1" dirty="0" smtClean="0"/>
              <a:t> </a:t>
            </a:r>
            <a:r>
              <a:rPr lang="cs-CZ" dirty="0" smtClean="0"/>
              <a:t>(od 1890 generální ředitelka COS): </a:t>
            </a:r>
            <a:r>
              <a:rPr lang="cs-CZ" b="1" dirty="0" err="1" smtClean="0"/>
              <a:t>Social</a:t>
            </a:r>
            <a:r>
              <a:rPr lang="cs-CZ" b="1" dirty="0" smtClean="0"/>
              <a:t> </a:t>
            </a:r>
            <a:r>
              <a:rPr lang="cs-CZ" b="1" dirty="0" err="1" smtClean="0"/>
              <a:t>Diagnosis</a:t>
            </a:r>
            <a:r>
              <a:rPr lang="cs-CZ" b="1" dirty="0" smtClean="0"/>
              <a:t> </a:t>
            </a:r>
            <a:r>
              <a:rPr lang="cs-CZ" dirty="0" smtClean="0"/>
              <a:t>(1917):</a:t>
            </a:r>
          </a:p>
          <a:p>
            <a:r>
              <a:rPr lang="en-US" dirty="0" err="1" smtClean="0"/>
              <a:t>Zdokumentovan</a:t>
            </a:r>
            <a:r>
              <a:rPr lang="cs-CZ" dirty="0" smtClean="0"/>
              <a:t>ý průběh</a:t>
            </a:r>
            <a:r>
              <a:rPr lang="en-US" dirty="0" smtClean="0"/>
              <a:t> </a:t>
            </a:r>
            <a:r>
              <a:rPr lang="cs-CZ" dirty="0" smtClean="0"/>
              <a:t>Case </a:t>
            </a:r>
            <a:r>
              <a:rPr lang="cs-CZ" dirty="0" err="1" smtClean="0"/>
              <a:t>work</a:t>
            </a:r>
            <a:endParaRPr lang="cs-CZ" dirty="0" smtClean="0"/>
          </a:p>
          <a:p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profesionální</a:t>
            </a:r>
            <a:r>
              <a:rPr lang="en-US" dirty="0"/>
              <a:t> </a:t>
            </a:r>
            <a:r>
              <a:rPr lang="en-US" dirty="0" err="1" smtClean="0"/>
              <a:t>metod</a:t>
            </a:r>
            <a:r>
              <a:rPr lang="cs-CZ" dirty="0" smtClean="0"/>
              <a:t>a</a:t>
            </a:r>
            <a:r>
              <a:rPr lang="en-US" dirty="0" smtClean="0"/>
              <a:t> </a:t>
            </a:r>
            <a:r>
              <a:rPr lang="en-US" dirty="0" err="1"/>
              <a:t>oboru</a:t>
            </a:r>
            <a:r>
              <a:rPr lang="en-US" dirty="0"/>
              <a:t> </a:t>
            </a:r>
            <a:r>
              <a:rPr lang="en-US" dirty="0" err="1" smtClean="0"/>
              <a:t>přednášen</a:t>
            </a:r>
            <a:r>
              <a:rPr lang="cs-CZ" dirty="0" smtClean="0"/>
              <a:t>á</a:t>
            </a:r>
            <a:r>
              <a:rPr lang="en-US" dirty="0" smtClean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formalizovaných</a:t>
            </a:r>
            <a:r>
              <a:rPr lang="en-US" dirty="0"/>
              <a:t> </a:t>
            </a:r>
            <a:r>
              <a:rPr lang="en-US" dirty="0" err="1" smtClean="0"/>
              <a:t>školách</a:t>
            </a:r>
            <a:endParaRPr lang="cs-CZ" dirty="0" smtClean="0"/>
          </a:p>
          <a:p>
            <a:r>
              <a:rPr lang="cs-CZ" b="1" dirty="0" err="1" smtClean="0"/>
              <a:t>Diagnoza</a:t>
            </a:r>
            <a:r>
              <a:rPr lang="cs-CZ" dirty="0" smtClean="0"/>
              <a:t> = </a:t>
            </a:r>
            <a:r>
              <a:rPr lang="en-US" dirty="0" err="1" smtClean="0"/>
              <a:t>zhodnoc</a:t>
            </a:r>
            <a:r>
              <a:rPr lang="cs-CZ" dirty="0" err="1" smtClean="0"/>
              <a:t>ení</a:t>
            </a:r>
            <a:r>
              <a:rPr lang="en-US" dirty="0" smtClean="0"/>
              <a:t> </a:t>
            </a:r>
            <a:r>
              <a:rPr lang="en-US" dirty="0" err="1" smtClean="0"/>
              <a:t>životní</a:t>
            </a:r>
            <a:r>
              <a:rPr lang="cs-CZ" dirty="0" smtClean="0"/>
              <a:t>ho </a:t>
            </a:r>
            <a:r>
              <a:rPr lang="en-US" dirty="0" err="1" smtClean="0"/>
              <a:t>prostředí</a:t>
            </a:r>
            <a:r>
              <a:rPr lang="en-US" dirty="0"/>
              <a:t>, </a:t>
            </a:r>
            <a:r>
              <a:rPr lang="en-US" dirty="0" err="1" smtClean="0"/>
              <a:t>ekonomik</a:t>
            </a:r>
            <a:r>
              <a:rPr lang="cs-CZ" dirty="0" smtClean="0"/>
              <a:t>y</a:t>
            </a:r>
            <a:r>
              <a:rPr lang="en-US" dirty="0" smtClean="0"/>
              <a:t>, </a:t>
            </a:r>
            <a:r>
              <a:rPr lang="en-US" dirty="0" err="1"/>
              <a:t>jednotlivce</a:t>
            </a:r>
            <a:r>
              <a:rPr lang="en-US" dirty="0"/>
              <a:t>, </a:t>
            </a:r>
            <a:r>
              <a:rPr lang="en-US" dirty="0" err="1" smtClean="0"/>
              <a:t>jeho</a:t>
            </a:r>
            <a:r>
              <a:rPr lang="cs-CZ" dirty="0" smtClean="0"/>
              <a:t> </a:t>
            </a:r>
            <a:r>
              <a:rPr lang="en-US" dirty="0" err="1" smtClean="0"/>
              <a:t>rodin</a:t>
            </a:r>
            <a:r>
              <a:rPr lang="cs-CZ" dirty="0" smtClean="0"/>
              <a:t>y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dopady</a:t>
            </a:r>
            <a:r>
              <a:rPr lang="en-US" dirty="0"/>
              <a:t> </a:t>
            </a:r>
            <a:r>
              <a:rPr lang="en-US" dirty="0" err="1"/>
              <a:t>akce</a:t>
            </a:r>
            <a:r>
              <a:rPr lang="en-US" dirty="0"/>
              <a:t> </a:t>
            </a:r>
            <a:r>
              <a:rPr lang="en-US" dirty="0" err="1"/>
              <a:t>směřující</a:t>
            </a:r>
            <a:r>
              <a:rPr lang="en-US" dirty="0"/>
              <a:t> k </a:t>
            </a:r>
            <a:r>
              <a:rPr lang="en-US" dirty="0" err="1"/>
              <a:t>dosažení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 smtClean="0"/>
              <a:t>změny</a:t>
            </a:r>
            <a:endParaRPr lang="cs-CZ" dirty="0" smtClean="0"/>
          </a:p>
          <a:p>
            <a:r>
              <a:rPr lang="en-US" b="1" dirty="0"/>
              <a:t>Alice </a:t>
            </a:r>
            <a:r>
              <a:rPr lang="en-US" b="1" dirty="0" err="1" smtClean="0"/>
              <a:t>Salomonová</a:t>
            </a:r>
            <a:r>
              <a:rPr lang="cs-CZ" dirty="0" smtClean="0"/>
              <a:t>, </a:t>
            </a:r>
            <a:r>
              <a:rPr lang="en-US" i="1" dirty="0" err="1" smtClean="0"/>
              <a:t>Soziale</a:t>
            </a:r>
            <a:r>
              <a:rPr lang="en-US" i="1" dirty="0" smtClean="0"/>
              <a:t> </a:t>
            </a:r>
            <a:r>
              <a:rPr lang="en-US" i="1" dirty="0"/>
              <a:t>Diagnose </a:t>
            </a:r>
            <a:r>
              <a:rPr lang="en-US" dirty="0"/>
              <a:t>(1926</a:t>
            </a:r>
            <a:r>
              <a:rPr lang="en-US" dirty="0" smtClean="0"/>
              <a:t>)</a:t>
            </a:r>
            <a:r>
              <a:rPr lang="cs-CZ" dirty="0" smtClean="0"/>
              <a:t>: p</a:t>
            </a:r>
            <a:r>
              <a:rPr lang="en-US" dirty="0" err="1" smtClean="0"/>
              <a:t>edagogický</a:t>
            </a:r>
            <a:r>
              <a:rPr lang="en-US" dirty="0" smtClean="0"/>
              <a:t> </a:t>
            </a:r>
            <a:r>
              <a:rPr lang="en-US" dirty="0" err="1"/>
              <a:t>základ</a:t>
            </a:r>
            <a:r>
              <a:rPr lang="en-US" dirty="0"/>
              <a:t> </a:t>
            </a:r>
            <a:r>
              <a:rPr lang="en-US" dirty="0" err="1" smtClean="0"/>
              <a:t>teorií</a:t>
            </a:r>
            <a:r>
              <a:rPr lang="en-US" dirty="0" smtClean="0"/>
              <a:t> </a:t>
            </a:r>
            <a:r>
              <a:rPr lang="en-US" dirty="0" err="1"/>
              <a:t>sociální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 </a:t>
            </a:r>
            <a:endParaRPr lang="cs-CZ" dirty="0" smtClean="0"/>
          </a:p>
          <a:p>
            <a:r>
              <a:rPr lang="cs-CZ" dirty="0" smtClean="0"/>
              <a:t>Adaptace 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Diagnosis</a:t>
            </a:r>
            <a:r>
              <a:rPr lang="cs-CZ" dirty="0" smtClean="0"/>
              <a:t> pro evropskou/německou perspektivu: propojení </a:t>
            </a:r>
            <a:r>
              <a:rPr lang="en-US" dirty="0" err="1" smtClean="0"/>
              <a:t>případov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prác</a:t>
            </a:r>
            <a:r>
              <a:rPr lang="cs-CZ" dirty="0" smtClean="0"/>
              <a:t>e</a:t>
            </a:r>
            <a:r>
              <a:rPr lang="en-US" dirty="0" smtClean="0"/>
              <a:t> </a:t>
            </a:r>
            <a:r>
              <a:rPr lang="en-US" dirty="0"/>
              <a:t>s </a:t>
            </a:r>
            <a:r>
              <a:rPr lang="en-US" b="1" dirty="0" err="1"/>
              <a:t>pedagogickým</a:t>
            </a:r>
            <a:r>
              <a:rPr lang="en-US" b="1" dirty="0"/>
              <a:t> </a:t>
            </a:r>
            <a:r>
              <a:rPr lang="en-US" b="1" dirty="0" err="1"/>
              <a:t>koučováním</a:t>
            </a:r>
            <a:r>
              <a:rPr lang="en-US" b="1" dirty="0"/>
              <a:t> </a:t>
            </a:r>
            <a:r>
              <a:rPr lang="en-US" dirty="0" err="1"/>
              <a:t>klienta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450" y="0"/>
            <a:ext cx="17335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1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/>
              <a:t>Zrod linie komunitní sociální práce</a:t>
            </a:r>
            <a:br>
              <a:rPr lang="cs-CZ" sz="3600" b="1" dirty="0"/>
            </a:br>
            <a:r>
              <a:rPr lang="cs-CZ" sz="3600" b="1" dirty="0"/>
              <a:t>Hnutí usazování (Settlement </a:t>
            </a:r>
            <a:r>
              <a:rPr lang="cs-CZ" sz="3600" b="1" dirty="0" err="1"/>
              <a:t>movement</a:t>
            </a:r>
            <a:r>
              <a:rPr lang="cs-CZ" sz="3600" b="1" dirty="0" smtClean="0"/>
              <a:t>)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5120" y="1825624"/>
            <a:ext cx="11028680" cy="4737735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COS se soustředila na nápravu jednotlivce a </a:t>
            </a:r>
            <a:r>
              <a:rPr lang="cs-CZ" dirty="0" smtClean="0"/>
              <a:t>kontrolu</a:t>
            </a:r>
          </a:p>
          <a:p>
            <a:r>
              <a:rPr lang="cs-CZ" b="1" dirty="0" smtClean="0"/>
              <a:t>Hnutí usazování </a:t>
            </a:r>
            <a:r>
              <a:rPr lang="cs-CZ" b="1" dirty="0"/>
              <a:t>(Settlement </a:t>
            </a:r>
            <a:r>
              <a:rPr lang="cs-CZ" b="1" dirty="0" err="1"/>
              <a:t>Movement</a:t>
            </a:r>
            <a:r>
              <a:rPr lang="cs-CZ" b="1" dirty="0"/>
              <a:t>)</a:t>
            </a:r>
            <a:r>
              <a:rPr lang="cs-CZ" dirty="0"/>
              <a:t> přišlo se </a:t>
            </a:r>
            <a:r>
              <a:rPr lang="cs-CZ" b="1" i="1" dirty="0"/>
              <a:t>sociokulturní </a:t>
            </a:r>
            <a:r>
              <a:rPr lang="cs-CZ" b="1" i="1" dirty="0" smtClean="0"/>
              <a:t>perspektivou</a:t>
            </a:r>
            <a:r>
              <a:rPr lang="cs-CZ" dirty="0" smtClean="0"/>
              <a:t>: změna prostředí</a:t>
            </a:r>
          </a:p>
          <a:p>
            <a:r>
              <a:rPr lang="cs-CZ" b="1" dirty="0" smtClean="0"/>
              <a:t>Samuel </a:t>
            </a:r>
            <a:r>
              <a:rPr lang="cs-CZ" b="1" dirty="0"/>
              <a:t>a </a:t>
            </a:r>
            <a:r>
              <a:rPr lang="cs-CZ" b="1" dirty="0" smtClean="0"/>
              <a:t>Henrietta </a:t>
            </a:r>
            <a:r>
              <a:rPr lang="cs-CZ" b="1" dirty="0" err="1" smtClean="0"/>
              <a:t>Barnettovi</a:t>
            </a:r>
            <a:r>
              <a:rPr lang="cs-CZ" b="1" dirty="0" smtClean="0"/>
              <a:t> </a:t>
            </a:r>
            <a:r>
              <a:rPr lang="cs-CZ" dirty="0" smtClean="0"/>
              <a:t>(farnost sv. Judy </a:t>
            </a:r>
            <a:r>
              <a:rPr lang="cs-CZ" dirty="0" err="1" smtClean="0"/>
              <a:t>Whitechapel</a:t>
            </a:r>
            <a:r>
              <a:rPr lang="cs-CZ" dirty="0" smtClean="0"/>
              <a:t>)</a:t>
            </a:r>
          </a:p>
          <a:p>
            <a:r>
              <a:rPr lang="cs-CZ" b="1" dirty="0" err="1"/>
              <a:t>Toynbee</a:t>
            </a:r>
            <a:r>
              <a:rPr lang="cs-CZ" b="1" dirty="0"/>
              <a:t> </a:t>
            </a:r>
            <a:r>
              <a:rPr lang="cs-CZ" b="1" dirty="0" err="1"/>
              <a:t>Hall</a:t>
            </a:r>
            <a:r>
              <a:rPr lang="cs-CZ" dirty="0"/>
              <a:t> </a:t>
            </a:r>
            <a:r>
              <a:rPr lang="cs-CZ" dirty="0" smtClean="0"/>
              <a:t>(východní Londýn 1884)</a:t>
            </a:r>
          </a:p>
          <a:p>
            <a:r>
              <a:rPr lang="cs-CZ" dirty="0" smtClean="0"/>
              <a:t>Aktivní chudinská pomoc skrze </a:t>
            </a:r>
            <a:r>
              <a:rPr lang="cs-CZ" b="1" dirty="0" smtClean="0"/>
              <a:t>vzájemné pronikání </a:t>
            </a:r>
          </a:p>
          <a:p>
            <a:r>
              <a:rPr lang="cs-CZ" dirty="0"/>
              <a:t>U</a:t>
            </a:r>
            <a:r>
              <a:rPr lang="cs-CZ" dirty="0" smtClean="0"/>
              <a:t>niverzitní osada: </a:t>
            </a:r>
            <a:r>
              <a:rPr lang="cs-CZ" dirty="0"/>
              <a:t>osobní vztah mezi akademiky a obyvateli </a:t>
            </a:r>
            <a:r>
              <a:rPr lang="cs-CZ" dirty="0" smtClean="0"/>
              <a:t>slumů</a:t>
            </a:r>
          </a:p>
          <a:p>
            <a:r>
              <a:rPr lang="cs-CZ" dirty="0" smtClean="0"/>
              <a:t>Chudobu je nutné řešit komunitně: bohatí musí „</a:t>
            </a:r>
            <a:r>
              <a:rPr lang="cs-CZ" i="1" dirty="0"/>
              <a:t>dýchat tentýž </a:t>
            </a:r>
            <a:endParaRPr lang="cs-CZ" i="1" dirty="0" smtClean="0"/>
          </a:p>
          <a:p>
            <a:r>
              <a:rPr lang="cs-CZ" i="1" dirty="0" smtClean="0"/>
              <a:t>vzduch </a:t>
            </a:r>
            <a:r>
              <a:rPr lang="cs-CZ" i="1" dirty="0"/>
              <a:t>a bydlet v týchž ulicích jako </a:t>
            </a:r>
            <a:r>
              <a:rPr lang="cs-CZ" i="1" dirty="0" smtClean="0"/>
              <a:t>chudí</a:t>
            </a:r>
            <a:r>
              <a:rPr lang="cs-CZ" dirty="0" smtClean="0"/>
              <a:t>“</a:t>
            </a:r>
          </a:p>
          <a:p>
            <a:r>
              <a:rPr lang="cs-CZ" b="1" dirty="0"/>
              <a:t>Družnost – vzdělání – volný </a:t>
            </a:r>
            <a:r>
              <a:rPr lang="cs-CZ" b="1" dirty="0" smtClean="0"/>
              <a:t>čas</a:t>
            </a:r>
          </a:p>
          <a:p>
            <a:r>
              <a:rPr lang="cs-CZ" b="1" dirty="0" smtClean="0"/>
              <a:t>Sanace bydlení, výstavba sociálního bydlení (</a:t>
            </a:r>
            <a:r>
              <a:rPr lang="cs-CZ" b="1" dirty="0" err="1"/>
              <a:t>H</a:t>
            </a:r>
            <a:r>
              <a:rPr lang="cs-CZ" b="1" dirty="0" err="1" smtClean="0"/>
              <a:t>ampstaed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Poradenství nájemníkům</a:t>
            </a:r>
          </a:p>
          <a:p>
            <a:r>
              <a:rPr lang="cs-CZ" b="1" dirty="0" smtClean="0"/>
              <a:t>Bezplatné právní poradenství</a:t>
            </a:r>
          </a:p>
          <a:p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121" y="3685389"/>
            <a:ext cx="3738880" cy="30980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436" y="1"/>
            <a:ext cx="2795563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05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895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Další vývoj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513048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1920 </a:t>
            </a:r>
            <a:r>
              <a:rPr lang="cs-CZ" dirty="0" err="1" smtClean="0"/>
              <a:t>settlements</a:t>
            </a:r>
            <a:r>
              <a:rPr lang="cs-CZ" dirty="0" smtClean="0"/>
              <a:t> </a:t>
            </a:r>
            <a:r>
              <a:rPr lang="cs-CZ" dirty="0"/>
              <a:t>(osad) jen v </a:t>
            </a:r>
            <a:r>
              <a:rPr lang="cs-CZ" b="1" dirty="0"/>
              <a:t>Londýně</a:t>
            </a:r>
            <a:r>
              <a:rPr lang="cs-CZ" dirty="0"/>
              <a:t> 20, </a:t>
            </a:r>
            <a:r>
              <a:rPr lang="cs-CZ" dirty="0" smtClean="0"/>
              <a:t>v </a:t>
            </a:r>
            <a:r>
              <a:rPr lang="cs-CZ" b="1" dirty="0"/>
              <a:t>USA</a:t>
            </a:r>
            <a:r>
              <a:rPr lang="cs-CZ" dirty="0"/>
              <a:t> </a:t>
            </a:r>
            <a:r>
              <a:rPr lang="cs-CZ" dirty="0" smtClean="0"/>
              <a:t>10</a:t>
            </a:r>
          </a:p>
          <a:p>
            <a:r>
              <a:rPr lang="cs-CZ" dirty="0"/>
              <a:t>(1889) </a:t>
            </a:r>
            <a:r>
              <a:rPr lang="cs-CZ" b="1" dirty="0" smtClean="0"/>
              <a:t>Jane </a:t>
            </a:r>
            <a:r>
              <a:rPr lang="cs-CZ" b="1" dirty="0" err="1" smtClean="0"/>
              <a:t>Addamsová</a:t>
            </a:r>
            <a:r>
              <a:rPr lang="cs-CZ" dirty="0" smtClean="0"/>
              <a:t> </a:t>
            </a:r>
            <a:r>
              <a:rPr lang="cs-CZ" dirty="0"/>
              <a:t>v Chicagu v jejím </a:t>
            </a:r>
            <a:r>
              <a:rPr lang="cs-CZ" b="1" dirty="0" err="1" smtClean="0"/>
              <a:t>Hull</a:t>
            </a:r>
            <a:r>
              <a:rPr lang="cs-CZ" b="1" dirty="0" smtClean="0"/>
              <a:t> </a:t>
            </a:r>
            <a:r>
              <a:rPr lang="cs-CZ" b="1" dirty="0"/>
              <a:t>House</a:t>
            </a:r>
            <a:r>
              <a:rPr lang="cs-CZ" dirty="0"/>
              <a:t> (první settlement už 1886 v New </a:t>
            </a:r>
            <a:r>
              <a:rPr lang="cs-CZ" dirty="0" smtClean="0"/>
              <a:t>Yorku)</a:t>
            </a:r>
          </a:p>
          <a:p>
            <a:r>
              <a:rPr lang="cs-CZ" i="1" dirty="0"/>
              <a:t>Settlement </a:t>
            </a:r>
            <a:r>
              <a:rPr lang="cs-CZ" i="1" dirty="0" err="1" smtClean="0"/>
              <a:t>Movement</a:t>
            </a:r>
            <a:r>
              <a:rPr lang="cs-CZ" i="1" dirty="0" smtClean="0"/>
              <a:t> = </a:t>
            </a:r>
            <a:r>
              <a:rPr lang="cs-CZ" dirty="0" smtClean="0"/>
              <a:t>strategie </a:t>
            </a:r>
            <a:r>
              <a:rPr lang="cs-CZ" dirty="0"/>
              <a:t>řešení problémů na </a:t>
            </a:r>
            <a:r>
              <a:rPr lang="cs-CZ" dirty="0" smtClean="0"/>
              <a:t>systémové </a:t>
            </a:r>
            <a:r>
              <a:rPr lang="cs-CZ" dirty="0"/>
              <a:t>úrovni, </a:t>
            </a:r>
            <a:r>
              <a:rPr lang="cs-CZ" dirty="0" smtClean="0"/>
              <a:t>požadavek </a:t>
            </a:r>
            <a:r>
              <a:rPr lang="cs-CZ" dirty="0"/>
              <a:t>změn na společenské, individuální i skupinové </a:t>
            </a:r>
            <a:r>
              <a:rPr lang="cs-CZ" dirty="0" smtClean="0"/>
              <a:t>úrovni</a:t>
            </a:r>
          </a:p>
          <a:p>
            <a:r>
              <a:rPr lang="cs-CZ" dirty="0"/>
              <a:t>sociální integraci a participaci chudinských vrstev pracující třídy (Anglie) a imigrantů a příslušníků etnických menšin (USA) </a:t>
            </a:r>
            <a:endParaRPr lang="cs-CZ" dirty="0" smtClean="0"/>
          </a:p>
          <a:p>
            <a:r>
              <a:rPr lang="cs-CZ" dirty="0"/>
              <a:t>aktéři COS vystupovali s důrazem na </a:t>
            </a:r>
            <a:r>
              <a:rPr lang="cs-CZ" b="1" dirty="0"/>
              <a:t>morálku a autoritu</a:t>
            </a:r>
            <a:r>
              <a:rPr lang="cs-CZ" dirty="0"/>
              <a:t>, </a:t>
            </a:r>
            <a:r>
              <a:rPr lang="cs-CZ" dirty="0" smtClean="0"/>
              <a:t>mladí </a:t>
            </a:r>
            <a:r>
              <a:rPr lang="cs-CZ" dirty="0" err="1"/>
              <a:t>setleři</a:t>
            </a:r>
            <a:r>
              <a:rPr lang="cs-CZ" dirty="0"/>
              <a:t> </a:t>
            </a:r>
            <a:r>
              <a:rPr lang="cs-CZ" dirty="0" smtClean="0"/>
              <a:t>usilovali o </a:t>
            </a:r>
            <a:r>
              <a:rPr lang="cs-CZ" b="1" dirty="0"/>
              <a:t>solidaritu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COS </a:t>
            </a:r>
            <a:r>
              <a:rPr lang="cs-CZ" dirty="0"/>
              <a:t>se </a:t>
            </a:r>
            <a:r>
              <a:rPr lang="cs-CZ" b="1" dirty="0"/>
              <a:t>dělnického hnutí </a:t>
            </a:r>
            <a:r>
              <a:rPr lang="cs-CZ" dirty="0"/>
              <a:t>obávalo, SM ho naopak podporovalo </a:t>
            </a:r>
            <a:endParaRPr lang="cs-CZ" dirty="0" smtClean="0"/>
          </a:p>
          <a:p>
            <a:r>
              <a:rPr lang="cs-CZ" b="1" dirty="0"/>
              <a:t>COS</a:t>
            </a:r>
            <a:r>
              <a:rPr lang="cs-CZ" dirty="0"/>
              <a:t> v USA </a:t>
            </a:r>
            <a:r>
              <a:rPr lang="cs-CZ" i="1" dirty="0" smtClean="0"/>
              <a:t>New </a:t>
            </a:r>
            <a:r>
              <a:rPr lang="cs-CZ" i="1" dirty="0"/>
              <a:t>York </a:t>
            </a:r>
            <a:r>
              <a:rPr lang="cs-CZ" i="1" dirty="0" err="1"/>
              <a:t>School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Philantropy</a:t>
            </a:r>
            <a:r>
              <a:rPr lang="cs-CZ" i="1" dirty="0"/>
              <a:t> </a:t>
            </a:r>
            <a:r>
              <a:rPr lang="cs-CZ" dirty="0"/>
              <a:t>(1898), později </a:t>
            </a:r>
            <a:r>
              <a:rPr lang="cs-CZ" dirty="0" smtClean="0"/>
              <a:t>(1919) </a:t>
            </a:r>
            <a:r>
              <a:rPr lang="cs-CZ" b="1" i="1" dirty="0" smtClean="0"/>
              <a:t>Columbia </a:t>
            </a:r>
            <a:r>
              <a:rPr lang="cs-CZ" b="1" i="1" dirty="0"/>
              <a:t>University </a:t>
            </a:r>
            <a:r>
              <a:rPr lang="cs-CZ" b="1" i="1" dirty="0" err="1"/>
              <a:t>School</a:t>
            </a:r>
            <a:r>
              <a:rPr lang="cs-CZ" b="1" i="1" dirty="0"/>
              <a:t> </a:t>
            </a:r>
            <a:r>
              <a:rPr lang="cs-CZ" b="1" i="1" dirty="0" err="1"/>
              <a:t>of</a:t>
            </a:r>
            <a:r>
              <a:rPr lang="cs-CZ" b="1" i="1" dirty="0"/>
              <a:t> </a:t>
            </a:r>
            <a:r>
              <a:rPr lang="cs-CZ" b="1" i="1" dirty="0" err="1"/>
              <a:t>Social</a:t>
            </a:r>
            <a:r>
              <a:rPr lang="cs-CZ" b="1" i="1" dirty="0"/>
              <a:t> </a:t>
            </a:r>
            <a:r>
              <a:rPr lang="cs-CZ" b="1" i="1" dirty="0" err="1" smtClean="0"/>
              <a:t>Work</a:t>
            </a:r>
            <a:endParaRPr lang="cs-CZ" b="1" i="1" dirty="0" smtClean="0"/>
          </a:p>
          <a:p>
            <a:r>
              <a:rPr lang="cs-CZ" b="1" dirty="0" smtClean="0"/>
              <a:t>SM </a:t>
            </a:r>
            <a:r>
              <a:rPr lang="cs-CZ" dirty="0" smtClean="0"/>
              <a:t>od </a:t>
            </a:r>
            <a:r>
              <a:rPr lang="cs-CZ" dirty="0"/>
              <a:t>r. 1908 </a:t>
            </a:r>
            <a:r>
              <a:rPr lang="cs-CZ" i="1" dirty="0" smtClean="0"/>
              <a:t>Chicago </a:t>
            </a:r>
            <a:r>
              <a:rPr lang="cs-CZ" i="1" dirty="0" err="1"/>
              <a:t>School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Civics</a:t>
            </a:r>
            <a:r>
              <a:rPr lang="cs-CZ" i="1" dirty="0"/>
              <a:t> and </a:t>
            </a:r>
            <a:r>
              <a:rPr lang="cs-CZ" i="1" dirty="0" err="1"/>
              <a:t>Philantropy</a:t>
            </a:r>
            <a:r>
              <a:rPr lang="cs-CZ" dirty="0"/>
              <a:t>, od 1920 zvané </a:t>
            </a:r>
            <a:r>
              <a:rPr lang="cs-CZ" b="1" i="1" dirty="0" err="1"/>
              <a:t>School</a:t>
            </a:r>
            <a:r>
              <a:rPr lang="cs-CZ" b="1" i="1" dirty="0"/>
              <a:t> </a:t>
            </a:r>
            <a:r>
              <a:rPr lang="cs-CZ" b="1" i="1" dirty="0" err="1"/>
              <a:t>of</a:t>
            </a:r>
            <a:r>
              <a:rPr lang="cs-CZ" b="1" i="1" dirty="0"/>
              <a:t> </a:t>
            </a:r>
            <a:r>
              <a:rPr lang="cs-CZ" b="1" i="1" dirty="0" err="1"/>
              <a:t>Social</a:t>
            </a:r>
            <a:r>
              <a:rPr lang="cs-CZ" b="1" i="1" dirty="0"/>
              <a:t> </a:t>
            </a:r>
            <a:r>
              <a:rPr lang="cs-CZ" b="1" i="1" dirty="0" err="1"/>
              <a:t>Service</a:t>
            </a:r>
            <a:r>
              <a:rPr lang="cs-CZ" b="1" i="1" dirty="0"/>
              <a:t> </a:t>
            </a:r>
            <a:r>
              <a:rPr lang="cs-CZ" b="1" i="1" dirty="0" err="1"/>
              <a:t>Administration</a:t>
            </a:r>
            <a:r>
              <a:rPr lang="cs-CZ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0850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ČÁST II: Rozšiřující kapitola: Kontexty vzniku sociální práce a sociálního </a:t>
            </a:r>
            <a:r>
              <a:rPr lang="cs-CZ" b="1" dirty="0" smtClean="0"/>
              <a:t>státu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Česká cesta: Od domovského práva k profesionalizaci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455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Rakouské dědictví: Institut domovského </a:t>
            </a:r>
            <a:r>
              <a:rPr lang="cs-CZ" b="1" i="1" dirty="0" smtClean="0"/>
              <a:t>práva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Od 1862/3 určující právní kontext chudinství</a:t>
            </a:r>
          </a:p>
          <a:p>
            <a:r>
              <a:rPr lang="cs-CZ" b="1" dirty="0"/>
              <a:t>Princip:</a:t>
            </a:r>
            <a:r>
              <a:rPr lang="cs-CZ" dirty="0"/>
              <a:t> </a:t>
            </a:r>
            <a:r>
              <a:rPr lang="cs-CZ" dirty="0" smtClean="0"/>
              <a:t>pouze </a:t>
            </a:r>
            <a:r>
              <a:rPr lang="cs-CZ" dirty="0"/>
              <a:t>domovská obec </a:t>
            </a:r>
          </a:p>
          <a:p>
            <a:r>
              <a:rPr lang="cs-CZ" b="1" dirty="0"/>
              <a:t>Problém</a:t>
            </a:r>
            <a:r>
              <a:rPr lang="cs-CZ" b="1" dirty="0" smtClean="0"/>
              <a:t>: </a:t>
            </a:r>
            <a:r>
              <a:rPr lang="cs-CZ" dirty="0" smtClean="0"/>
              <a:t>industrializací podněcovaná pracovní migrace, tzv</a:t>
            </a:r>
            <a:r>
              <a:rPr lang="cs-CZ" dirty="0"/>
              <a:t>. „šup“ </a:t>
            </a:r>
          </a:p>
          <a:p>
            <a:r>
              <a:rPr lang="cs-CZ" b="1" dirty="0"/>
              <a:t>Důsledek:</a:t>
            </a:r>
            <a:r>
              <a:rPr lang="cs-CZ" dirty="0"/>
              <a:t> </a:t>
            </a:r>
            <a:r>
              <a:rPr lang="cs-CZ" dirty="0" smtClean="0"/>
              <a:t>administrativní </a:t>
            </a:r>
            <a:r>
              <a:rPr lang="cs-CZ" dirty="0"/>
              <a:t>zátěž obce, nikoliv </a:t>
            </a:r>
            <a:r>
              <a:rPr lang="cs-CZ" dirty="0" smtClean="0"/>
              <a:t>odborná </a:t>
            </a:r>
            <a:r>
              <a:rPr lang="cs-CZ" dirty="0"/>
              <a:t>pomoc</a:t>
            </a:r>
          </a:p>
          <a:p>
            <a:pPr lvl="0"/>
            <a:r>
              <a:rPr lang="cs-CZ" dirty="0"/>
              <a:t>zrušeno až k 1. lednu 1949.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65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První republika: Alice Masaryková a přímá americká </a:t>
            </a:r>
            <a:r>
              <a:rPr lang="cs-CZ" b="1" dirty="0" smtClean="0"/>
              <a:t>inspirace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osobní zkušeností z </a:t>
            </a:r>
            <a:r>
              <a:rPr lang="cs-CZ" dirty="0" smtClean="0"/>
              <a:t>USA (1904-1905 Settlement </a:t>
            </a:r>
            <a:r>
              <a:rPr lang="cs-CZ" dirty="0" err="1" smtClean="0"/>
              <a:t>movement</a:t>
            </a:r>
            <a:r>
              <a:rPr lang="cs-CZ" dirty="0" smtClean="0"/>
              <a:t>)</a:t>
            </a:r>
          </a:p>
          <a:p>
            <a:r>
              <a:rPr lang="cs-CZ" dirty="0" smtClean="0"/>
              <a:t>Chicago </a:t>
            </a:r>
            <a:r>
              <a:rPr lang="cs-CZ" dirty="0" err="1" smtClean="0"/>
              <a:t>Hull</a:t>
            </a:r>
            <a:r>
              <a:rPr lang="cs-CZ" dirty="0" smtClean="0"/>
              <a:t> House </a:t>
            </a:r>
            <a:r>
              <a:rPr lang="cs-CZ" b="1" dirty="0" smtClean="0"/>
              <a:t>Jane </a:t>
            </a:r>
            <a:r>
              <a:rPr lang="cs-CZ" b="1" dirty="0" err="1" smtClean="0"/>
              <a:t>Addams</a:t>
            </a:r>
            <a:endParaRPr lang="cs-CZ" b="1" dirty="0" smtClean="0"/>
          </a:p>
          <a:p>
            <a:r>
              <a:rPr lang="cs-CZ" dirty="0"/>
              <a:t>Role </a:t>
            </a:r>
            <a:r>
              <a:rPr lang="cs-CZ" b="1" dirty="0"/>
              <a:t>Československého červeného kříže </a:t>
            </a:r>
            <a:r>
              <a:rPr lang="cs-CZ" dirty="0" smtClean="0"/>
              <a:t>(</a:t>
            </a:r>
            <a:r>
              <a:rPr lang="cs-CZ" dirty="0" err="1" smtClean="0"/>
              <a:t>zal</a:t>
            </a:r>
            <a:r>
              <a:rPr lang="cs-CZ" dirty="0" smtClean="0"/>
              <a:t>. </a:t>
            </a:r>
            <a:r>
              <a:rPr lang="cs-CZ" dirty="0"/>
              <a:t>6. února 1919 </a:t>
            </a:r>
            <a:r>
              <a:rPr lang="cs-CZ" dirty="0" smtClean="0"/>
              <a:t>: chyběla </a:t>
            </a:r>
            <a:r>
              <a:rPr lang="cs-CZ" dirty="0" err="1" smtClean="0"/>
              <a:t>insfrastruktura</a:t>
            </a:r>
            <a:r>
              <a:rPr lang="cs-CZ" dirty="0" smtClean="0"/>
              <a:t> sociální péče</a:t>
            </a:r>
          </a:p>
          <a:p>
            <a:r>
              <a:rPr lang="cs-CZ" dirty="0" smtClean="0"/>
              <a:t>Poválečná pomoc, sociální hygiena, veřejné zdraví a vzdělávání pracovnic</a:t>
            </a:r>
          </a:p>
          <a:p>
            <a:r>
              <a:rPr lang="cs-CZ" b="1" dirty="0"/>
              <a:t>Průzkum YWCA a „Američanky“ v </a:t>
            </a:r>
            <a:r>
              <a:rPr lang="cs-CZ" b="1" dirty="0" smtClean="0"/>
              <a:t>Praze (1919): </a:t>
            </a:r>
            <a:r>
              <a:rPr lang="cs-CZ" i="1" dirty="0" smtClean="0"/>
              <a:t>Prague </a:t>
            </a:r>
            <a:r>
              <a:rPr lang="cs-CZ" i="1" dirty="0" err="1"/>
              <a:t>Survey</a:t>
            </a:r>
            <a:r>
              <a:rPr lang="cs-CZ" dirty="0"/>
              <a:t> </a:t>
            </a:r>
            <a:r>
              <a:rPr lang="cs-CZ" dirty="0" smtClean="0"/>
              <a:t>(1919-20)</a:t>
            </a:r>
            <a:endParaRPr lang="cs-CZ" dirty="0"/>
          </a:p>
          <a:p>
            <a:r>
              <a:rPr lang="cs-CZ" b="1" dirty="0"/>
              <a:t>Case </a:t>
            </a:r>
            <a:r>
              <a:rPr lang="cs-CZ" b="1" dirty="0" err="1"/>
              <a:t>Work</a:t>
            </a:r>
            <a:r>
              <a:rPr lang="cs-CZ" dirty="0"/>
              <a:t> </a:t>
            </a:r>
          </a:p>
          <a:p>
            <a:r>
              <a:rPr lang="cs-CZ" dirty="0" smtClean="0"/>
              <a:t>Výuka na </a:t>
            </a:r>
            <a:r>
              <a:rPr lang="cs-CZ" b="1" dirty="0" smtClean="0"/>
              <a:t>Vyšší </a:t>
            </a:r>
            <a:r>
              <a:rPr lang="cs-CZ" b="1" dirty="0"/>
              <a:t>školy sociální péče v Praze</a:t>
            </a:r>
            <a:r>
              <a:rPr lang="cs-CZ" dirty="0"/>
              <a:t> (1918</a:t>
            </a:r>
            <a:r>
              <a:rPr lang="cs-CZ" dirty="0" smtClean="0"/>
              <a:t>)</a:t>
            </a:r>
          </a:p>
          <a:p>
            <a:r>
              <a:rPr lang="cs-CZ" b="1" dirty="0" smtClean="0"/>
              <a:t>Marie</a:t>
            </a:r>
            <a:r>
              <a:rPr lang="cs-CZ" dirty="0" smtClean="0"/>
              <a:t> </a:t>
            </a:r>
            <a:r>
              <a:rPr lang="cs-CZ" dirty="0" err="1" smtClean="0"/>
              <a:t>Došková-</a:t>
            </a:r>
            <a:r>
              <a:rPr lang="cs-CZ" b="1" dirty="0" err="1" smtClean="0"/>
              <a:t>Krakešová</a:t>
            </a:r>
            <a:r>
              <a:rPr lang="cs-CZ" dirty="0" smtClean="0"/>
              <a:t> a </a:t>
            </a:r>
            <a:r>
              <a:rPr lang="cs-CZ" b="1" dirty="0" smtClean="0"/>
              <a:t>Josef </a:t>
            </a:r>
            <a:r>
              <a:rPr lang="cs-CZ" b="1" dirty="0" err="1" smtClean="0"/>
              <a:t>Krakeš</a:t>
            </a:r>
            <a:r>
              <a:rPr lang="cs-CZ" dirty="0" smtClean="0"/>
              <a:t>: </a:t>
            </a:r>
            <a:r>
              <a:rPr lang="cs-CZ" b="1" i="1" dirty="0" smtClean="0"/>
              <a:t>Sociální případ </a:t>
            </a:r>
            <a:r>
              <a:rPr lang="cs-CZ" dirty="0" smtClean="0"/>
              <a:t>(1934)</a:t>
            </a:r>
            <a:endParaRPr lang="cs-CZ" dirty="0"/>
          </a:p>
          <a:p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0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Geneze profesního vzdělávání v ČSR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Dr. A. Masaryková (Dívčí lyceum Praha 7) a prof. J. </a:t>
            </a:r>
            <a:r>
              <a:rPr lang="cs-CZ" dirty="0" err="1" smtClean="0"/>
              <a:t>Kallab</a:t>
            </a:r>
            <a:r>
              <a:rPr lang="cs-CZ" dirty="0" smtClean="0"/>
              <a:t> (UK) přednášky o </a:t>
            </a:r>
            <a:r>
              <a:rPr lang="cs-CZ" b="1" dirty="0" smtClean="0"/>
              <a:t>sociologii a případové práci </a:t>
            </a:r>
            <a:r>
              <a:rPr lang="cs-CZ" dirty="0" smtClean="0"/>
              <a:t>(Sociologická sekce FF UK)</a:t>
            </a:r>
          </a:p>
          <a:p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i="1" dirty="0"/>
              <a:t>10týdenní </a:t>
            </a:r>
            <a:r>
              <a:rPr lang="en-US" i="1" dirty="0" err="1"/>
              <a:t>kurz</a:t>
            </a:r>
            <a:r>
              <a:rPr lang="en-US" i="1" dirty="0"/>
              <a:t> </a:t>
            </a:r>
            <a:r>
              <a:rPr lang="en-US" dirty="0" err="1"/>
              <a:t>uspořádala</a:t>
            </a:r>
            <a:r>
              <a:rPr lang="en-US" dirty="0"/>
              <a:t> </a:t>
            </a:r>
            <a:r>
              <a:rPr lang="en-US" dirty="0" err="1"/>
              <a:t>tehdejší</a:t>
            </a:r>
            <a:r>
              <a:rPr lang="en-US" dirty="0"/>
              <a:t> </a:t>
            </a:r>
            <a:r>
              <a:rPr lang="en-US" dirty="0" err="1"/>
              <a:t>Česká</a:t>
            </a:r>
            <a:r>
              <a:rPr lang="en-US" dirty="0"/>
              <a:t> </a:t>
            </a:r>
            <a:r>
              <a:rPr lang="en-US" dirty="0" err="1"/>
              <a:t>zemská</a:t>
            </a:r>
            <a:r>
              <a:rPr lang="en-US" dirty="0"/>
              <a:t> </a:t>
            </a:r>
            <a:r>
              <a:rPr lang="en-US" dirty="0" err="1"/>
              <a:t>komise</a:t>
            </a:r>
            <a:r>
              <a:rPr lang="en-US" dirty="0"/>
              <a:t> pro </a:t>
            </a:r>
            <a:r>
              <a:rPr lang="en-US" dirty="0" err="1"/>
              <a:t>péči</a:t>
            </a:r>
            <a:r>
              <a:rPr lang="en-US" dirty="0"/>
              <a:t> o </a:t>
            </a:r>
            <a:r>
              <a:rPr lang="en-US" dirty="0" err="1"/>
              <a:t>mládež</a:t>
            </a:r>
            <a:r>
              <a:rPr lang="en-US" dirty="0"/>
              <a:t> v </a:t>
            </a:r>
            <a:r>
              <a:rPr lang="en-US" dirty="0" err="1" smtClean="0"/>
              <a:t>Praze</a:t>
            </a:r>
            <a:r>
              <a:rPr lang="cs-CZ" dirty="0" smtClean="0"/>
              <a:t> </a:t>
            </a:r>
            <a:r>
              <a:rPr lang="en-US" dirty="0" err="1" smtClean="0"/>
              <a:t>již</a:t>
            </a:r>
            <a:r>
              <a:rPr lang="en-US" dirty="0" smtClean="0"/>
              <a:t> </a:t>
            </a:r>
            <a:r>
              <a:rPr lang="en-US" dirty="0"/>
              <a:t>v r. 1917 pro 65 </a:t>
            </a:r>
            <a:r>
              <a:rPr lang="en-US" dirty="0" err="1"/>
              <a:t>účastnic</a:t>
            </a:r>
            <a:r>
              <a:rPr lang="en-US" dirty="0"/>
              <a:t> z </a:t>
            </a:r>
            <a:r>
              <a:rPr lang="en-US" dirty="0" err="1"/>
              <a:t>řad</a:t>
            </a:r>
            <a:r>
              <a:rPr lang="en-US" dirty="0"/>
              <a:t> </a:t>
            </a:r>
            <a:r>
              <a:rPr lang="en-US" dirty="0" err="1"/>
              <a:t>učitelských</a:t>
            </a:r>
            <a:r>
              <a:rPr lang="en-US" dirty="0"/>
              <a:t>, </a:t>
            </a:r>
            <a:r>
              <a:rPr lang="en-US" dirty="0" err="1"/>
              <a:t>studentských</a:t>
            </a:r>
            <a:r>
              <a:rPr lang="en-US" dirty="0"/>
              <a:t> a </a:t>
            </a:r>
            <a:r>
              <a:rPr lang="en-US" dirty="0" err="1"/>
              <a:t>sokolských</a:t>
            </a:r>
            <a:r>
              <a:rPr lang="en-US" dirty="0" smtClean="0"/>
              <a:t>.</a:t>
            </a:r>
            <a:endParaRPr lang="cs-CZ" dirty="0" smtClean="0"/>
          </a:p>
          <a:p>
            <a:r>
              <a:rPr lang="cs-CZ" b="1" dirty="0"/>
              <a:t>Vyšší školy sociální péče v Praze</a:t>
            </a:r>
            <a:r>
              <a:rPr lang="cs-CZ" dirty="0"/>
              <a:t> (1918</a:t>
            </a:r>
            <a:r>
              <a:rPr lang="cs-CZ" dirty="0" smtClean="0"/>
              <a:t>): 2 semestry, později 3, 4 </a:t>
            </a:r>
          </a:p>
          <a:p>
            <a:r>
              <a:rPr lang="en-US" dirty="0" err="1"/>
              <a:t>zrušena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 smtClean="0"/>
              <a:t>založení</a:t>
            </a:r>
            <a:r>
              <a:rPr lang="cs-CZ" dirty="0" smtClean="0"/>
              <a:t> </a:t>
            </a:r>
            <a:r>
              <a:rPr lang="en-US" b="1" dirty="0" err="1" smtClean="0"/>
              <a:t>Masarykovy</a:t>
            </a:r>
            <a:r>
              <a:rPr lang="en-US" b="1" dirty="0" smtClean="0"/>
              <a:t> </a:t>
            </a:r>
            <a:r>
              <a:rPr lang="en-US" b="1" dirty="0" err="1"/>
              <a:t>státní</a:t>
            </a:r>
            <a:r>
              <a:rPr lang="en-US" b="1" dirty="0"/>
              <a:t> </a:t>
            </a:r>
            <a:r>
              <a:rPr lang="en-US" b="1" dirty="0" err="1"/>
              <a:t>školy</a:t>
            </a:r>
            <a:r>
              <a:rPr lang="en-US" b="1" dirty="0"/>
              <a:t> </a:t>
            </a:r>
            <a:r>
              <a:rPr lang="en-US" b="1" dirty="0" err="1"/>
              <a:t>zdravotní</a:t>
            </a:r>
            <a:r>
              <a:rPr lang="en-US" b="1" dirty="0"/>
              <a:t> a </a:t>
            </a:r>
            <a:r>
              <a:rPr lang="en-US" b="1" dirty="0" err="1"/>
              <a:t>sociální</a:t>
            </a:r>
            <a:r>
              <a:rPr lang="en-US" b="1" dirty="0"/>
              <a:t> </a:t>
            </a:r>
            <a:r>
              <a:rPr lang="en-US" b="1" dirty="0" err="1" smtClean="0"/>
              <a:t>péče</a:t>
            </a:r>
            <a:r>
              <a:rPr lang="cs-CZ" b="1" dirty="0" smtClean="0"/>
              <a:t> (1936)</a:t>
            </a:r>
          </a:p>
          <a:p>
            <a:r>
              <a:rPr lang="cs-CZ" b="1" dirty="0" smtClean="0"/>
              <a:t>1945 Vysoká škola politická a sociální (1947 VŠ sociální v Brně)</a:t>
            </a:r>
            <a:endParaRPr lang="cs-CZ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25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Zrod sociálního státu: Bismarckova revoluce</a:t>
            </a:r>
            <a:br>
              <a:rPr lang="cs-CZ" b="1" dirty="0"/>
            </a:b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0560" y="1148080"/>
            <a:ext cx="10683240" cy="551688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přechodu od nenárokové </a:t>
            </a:r>
            <a:r>
              <a:rPr lang="cs-CZ" b="1" dirty="0"/>
              <a:t>chudinské péče </a:t>
            </a:r>
            <a:r>
              <a:rPr lang="cs-CZ" dirty="0"/>
              <a:t>(</a:t>
            </a:r>
            <a:r>
              <a:rPr lang="cs-CZ" i="1" dirty="0" err="1"/>
              <a:t>Poor</a:t>
            </a:r>
            <a:r>
              <a:rPr lang="cs-CZ" i="1" dirty="0"/>
              <a:t> </a:t>
            </a:r>
            <a:r>
              <a:rPr lang="cs-CZ" i="1" dirty="0" err="1"/>
              <a:t>Relief</a:t>
            </a:r>
            <a:r>
              <a:rPr lang="cs-CZ" dirty="0"/>
              <a:t>) k nárokovému </a:t>
            </a:r>
            <a:r>
              <a:rPr lang="cs-CZ" b="1" dirty="0"/>
              <a:t>sociálnímu </a:t>
            </a:r>
            <a:r>
              <a:rPr lang="cs-CZ" b="1" dirty="0" smtClean="0"/>
              <a:t>pojištění</a:t>
            </a:r>
          </a:p>
          <a:p>
            <a:r>
              <a:rPr lang="cs-CZ" b="1" dirty="0" smtClean="0"/>
              <a:t>Německo</a:t>
            </a:r>
            <a:r>
              <a:rPr lang="cs-CZ" dirty="0" smtClean="0"/>
              <a:t> tahounem</a:t>
            </a:r>
          </a:p>
          <a:p>
            <a:r>
              <a:rPr lang="cs-CZ" b="1" i="1" dirty="0"/>
              <a:t>Bismarckovo sociální zákonodárství </a:t>
            </a:r>
            <a:r>
              <a:rPr lang="cs-CZ" dirty="0"/>
              <a:t>(80. léta 19. st.)</a:t>
            </a:r>
          </a:p>
          <a:p>
            <a:pPr lvl="1"/>
            <a:r>
              <a:rPr lang="cs-CZ" b="1" dirty="0"/>
              <a:t>Zákon o nemocenském pojištění (1883):</a:t>
            </a:r>
            <a:r>
              <a:rPr lang="cs-CZ" dirty="0"/>
              <a:t> Poskytoval nemocenskou dávku a lékařskou péči.</a:t>
            </a:r>
          </a:p>
          <a:p>
            <a:pPr lvl="1"/>
            <a:r>
              <a:rPr lang="cs-CZ" b="1" dirty="0"/>
              <a:t>Zákon o úrazovém pojištění (1884):</a:t>
            </a:r>
            <a:r>
              <a:rPr lang="cs-CZ" dirty="0"/>
              <a:t> Řešil pracovní úrazy, plně hrazeno zaměstnavateli.</a:t>
            </a:r>
          </a:p>
          <a:p>
            <a:pPr lvl="1"/>
            <a:r>
              <a:rPr lang="cs-CZ" b="1" dirty="0"/>
              <a:t>Zákon o invalidním a starobním pojištění (1889):</a:t>
            </a:r>
            <a:r>
              <a:rPr lang="cs-CZ" dirty="0"/>
              <a:t> První systém penzí pro dělníky.</a:t>
            </a:r>
          </a:p>
          <a:p>
            <a:r>
              <a:rPr lang="cs-CZ" dirty="0"/>
              <a:t>V Československu byl tento trend završen přijetím zákona o sociálním pojištění v roce 1924</a:t>
            </a:r>
            <a:r>
              <a:rPr lang="cs-CZ" dirty="0" smtClean="0"/>
              <a:t>.</a:t>
            </a:r>
          </a:p>
          <a:p>
            <a:pPr lvl="1"/>
            <a:r>
              <a:rPr lang="cs-CZ" b="1" dirty="0" smtClean="0"/>
              <a:t>K</a:t>
            </a:r>
            <a:r>
              <a:rPr lang="en-US" b="1" dirty="0" smtClean="0"/>
              <a:t>do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pojištěn</a:t>
            </a:r>
            <a:r>
              <a:rPr lang="en-US" dirty="0"/>
              <a:t>: </a:t>
            </a:r>
            <a:r>
              <a:rPr lang="en-US" dirty="0" smtClean="0"/>
              <a:t>pro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námezdně</a:t>
            </a:r>
            <a:r>
              <a:rPr lang="en-US" dirty="0"/>
              <a:t> </a:t>
            </a:r>
            <a:r>
              <a:rPr lang="en-US" dirty="0" err="1"/>
              <a:t>pracující</a:t>
            </a:r>
            <a:r>
              <a:rPr lang="en-US" dirty="0"/>
              <a:t> </a:t>
            </a:r>
            <a:r>
              <a:rPr lang="en-US" dirty="0" err="1"/>
              <a:t>osoby</a:t>
            </a:r>
            <a:r>
              <a:rPr lang="en-US" dirty="0"/>
              <a:t> (</a:t>
            </a:r>
            <a:r>
              <a:rPr lang="en-US" dirty="0" err="1"/>
              <a:t>dělníky</a:t>
            </a:r>
            <a:r>
              <a:rPr lang="en-US" dirty="0"/>
              <a:t>),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/>
              <a:t>základě</a:t>
            </a:r>
            <a:r>
              <a:rPr lang="en-US" dirty="0"/>
              <a:t> </a:t>
            </a:r>
            <a:r>
              <a:rPr lang="en-US" dirty="0" err="1" smtClean="0"/>
              <a:t>smlouvy</a:t>
            </a:r>
            <a:r>
              <a:rPr lang="en-US" dirty="0" smtClean="0"/>
              <a:t> </a:t>
            </a:r>
            <a:endParaRPr lang="cs-CZ" dirty="0" smtClean="0"/>
          </a:p>
          <a:p>
            <a:pPr lvl="1"/>
            <a:r>
              <a:rPr lang="en-US" b="1" dirty="0" err="1" smtClean="0"/>
              <a:t>Vyloučení</a:t>
            </a:r>
            <a:r>
              <a:rPr lang="en-US" dirty="0"/>
              <a:t>: </a:t>
            </a:r>
            <a:r>
              <a:rPr lang="en-US" dirty="0" err="1" smtClean="0"/>
              <a:t>úřední</a:t>
            </a:r>
            <a:r>
              <a:rPr lang="cs-CZ" dirty="0" err="1" smtClean="0"/>
              <a:t>ci</a:t>
            </a:r>
            <a:r>
              <a:rPr lang="en-US" dirty="0" smtClean="0"/>
              <a:t> (</a:t>
            </a:r>
            <a:r>
              <a:rPr lang="en-US" dirty="0" err="1" smtClean="0"/>
              <a:t>vlastní</a:t>
            </a:r>
            <a:r>
              <a:rPr lang="en-US" dirty="0" smtClean="0"/>
              <a:t> </a:t>
            </a:r>
            <a:r>
              <a:rPr lang="en-US" dirty="0" err="1"/>
              <a:t>penzijní</a:t>
            </a:r>
            <a:r>
              <a:rPr lang="en-US" dirty="0"/>
              <a:t> </a:t>
            </a:r>
            <a:r>
              <a:rPr lang="en-US" dirty="0" err="1" smtClean="0"/>
              <a:t>pojištění</a:t>
            </a:r>
            <a:r>
              <a:rPr lang="en-US" dirty="0" smtClean="0"/>
              <a:t>)</a:t>
            </a:r>
            <a:r>
              <a:rPr lang="cs-CZ" dirty="0" smtClean="0"/>
              <a:t>, </a:t>
            </a:r>
            <a:r>
              <a:rPr lang="en-US" dirty="0" err="1" smtClean="0"/>
              <a:t>zemědělští</a:t>
            </a:r>
            <a:r>
              <a:rPr lang="en-US" dirty="0" smtClean="0"/>
              <a:t> </a:t>
            </a:r>
            <a:r>
              <a:rPr lang="en-US" dirty="0" err="1"/>
              <a:t>sezónní</a:t>
            </a:r>
            <a:r>
              <a:rPr lang="en-US" dirty="0"/>
              <a:t> </a:t>
            </a:r>
            <a:r>
              <a:rPr lang="en-US" dirty="0" err="1"/>
              <a:t>dělníci</a:t>
            </a:r>
            <a:r>
              <a:rPr lang="en-US" dirty="0"/>
              <a:t> z </a:t>
            </a:r>
            <a:r>
              <a:rPr lang="en-US" dirty="0" err="1"/>
              <a:t>ciziny</a:t>
            </a:r>
            <a:r>
              <a:rPr lang="en-US" dirty="0" smtClean="0"/>
              <a:t>.</a:t>
            </a:r>
            <a:endParaRPr lang="cs-CZ" dirty="0" smtClean="0"/>
          </a:p>
          <a:p>
            <a:pPr lvl="1"/>
            <a:r>
              <a:rPr lang="cs-CZ" dirty="0" smtClean="0"/>
              <a:t>Pojištěná </a:t>
            </a:r>
            <a:r>
              <a:rPr lang="cs-CZ" b="1" dirty="0" smtClean="0"/>
              <a:t>rizika</a:t>
            </a:r>
            <a:r>
              <a:rPr lang="cs-CZ" dirty="0" smtClean="0"/>
              <a:t>:</a:t>
            </a:r>
          </a:p>
          <a:p>
            <a:pPr lvl="2"/>
            <a:r>
              <a:rPr lang="en-US" b="1" dirty="0" err="1" smtClean="0"/>
              <a:t>Nemoc</a:t>
            </a:r>
            <a:r>
              <a:rPr lang="en-US" dirty="0" smtClean="0"/>
              <a:t>: </a:t>
            </a:r>
            <a:r>
              <a:rPr lang="en-US" dirty="0" err="1"/>
              <a:t>Poskytovalo</a:t>
            </a:r>
            <a:r>
              <a:rPr lang="en-US" dirty="0"/>
              <a:t> </a:t>
            </a:r>
            <a:r>
              <a:rPr lang="en-US" dirty="0" err="1"/>
              <a:t>bezplatnou</a:t>
            </a:r>
            <a:r>
              <a:rPr lang="en-US" dirty="0"/>
              <a:t> </a:t>
            </a:r>
            <a:r>
              <a:rPr lang="en-US" dirty="0" err="1"/>
              <a:t>lékařskou</a:t>
            </a:r>
            <a:r>
              <a:rPr lang="en-US" dirty="0"/>
              <a:t> </a:t>
            </a:r>
            <a:r>
              <a:rPr lang="en-US" dirty="0" err="1"/>
              <a:t>pomoc</a:t>
            </a:r>
            <a:r>
              <a:rPr lang="en-US" dirty="0"/>
              <a:t>, </a:t>
            </a:r>
            <a:r>
              <a:rPr lang="en-US" dirty="0" err="1"/>
              <a:t>léky</a:t>
            </a:r>
            <a:r>
              <a:rPr lang="en-US" dirty="0"/>
              <a:t> a </a:t>
            </a:r>
            <a:r>
              <a:rPr lang="en-US" dirty="0" err="1"/>
              <a:t>nemocenské</a:t>
            </a:r>
            <a:r>
              <a:rPr lang="en-US" dirty="0"/>
              <a:t> </a:t>
            </a:r>
            <a:r>
              <a:rPr lang="en-US" dirty="0" err="1"/>
              <a:t>dávky</a:t>
            </a:r>
            <a:r>
              <a:rPr lang="en-US" dirty="0"/>
              <a:t> v </a:t>
            </a:r>
            <a:r>
              <a:rPr lang="en-US" dirty="0" err="1"/>
              <a:t>hotovosti</a:t>
            </a:r>
            <a:r>
              <a:rPr lang="en-US" dirty="0"/>
              <a:t>.</a:t>
            </a:r>
          </a:p>
          <a:p>
            <a:pPr lvl="2"/>
            <a:r>
              <a:rPr lang="en-US" b="1" dirty="0" smtClean="0"/>
              <a:t>Invalid</a:t>
            </a:r>
            <a:r>
              <a:rPr lang="cs-CZ" b="1" dirty="0" err="1" smtClean="0"/>
              <a:t>ita</a:t>
            </a:r>
            <a:r>
              <a:rPr lang="en-US" dirty="0" smtClean="0"/>
              <a:t>: </a:t>
            </a:r>
            <a:r>
              <a:rPr lang="en-US" dirty="0" err="1"/>
              <a:t>Nárok</a:t>
            </a:r>
            <a:r>
              <a:rPr lang="en-US" dirty="0"/>
              <a:t> </a:t>
            </a:r>
            <a:r>
              <a:rPr lang="en-US" dirty="0" err="1"/>
              <a:t>vznikal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poklesu</a:t>
            </a:r>
            <a:r>
              <a:rPr lang="en-US" dirty="0"/>
              <a:t> </a:t>
            </a:r>
            <a:r>
              <a:rPr lang="en-US" dirty="0" err="1"/>
              <a:t>pracovní</a:t>
            </a:r>
            <a:r>
              <a:rPr lang="en-US" dirty="0"/>
              <a:t> </a:t>
            </a:r>
            <a:r>
              <a:rPr lang="en-US" dirty="0" err="1"/>
              <a:t>schopnosti</a:t>
            </a:r>
            <a:r>
              <a:rPr lang="en-US" dirty="0"/>
              <a:t> pod 50 %.</a:t>
            </a:r>
          </a:p>
          <a:p>
            <a:pPr lvl="2"/>
            <a:r>
              <a:rPr lang="cs-CZ" b="1" dirty="0" smtClean="0"/>
              <a:t>Stáří</a:t>
            </a:r>
            <a:r>
              <a:rPr lang="en-US" dirty="0" smtClean="0"/>
              <a:t>: </a:t>
            </a:r>
            <a:r>
              <a:rPr lang="en-US" dirty="0" err="1"/>
              <a:t>Nárok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důchod</a:t>
            </a:r>
            <a:r>
              <a:rPr lang="en-US" dirty="0"/>
              <a:t> </a:t>
            </a:r>
            <a:r>
              <a:rPr lang="en-US" dirty="0" err="1"/>
              <a:t>vznikal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dosažení</a:t>
            </a:r>
            <a:r>
              <a:rPr lang="en-US" dirty="0"/>
              <a:t> </a:t>
            </a:r>
            <a:r>
              <a:rPr lang="en-US" b="1" dirty="0"/>
              <a:t>65 let </a:t>
            </a:r>
            <a:r>
              <a:rPr lang="en-US" dirty="0" err="1"/>
              <a:t>věku</a:t>
            </a:r>
            <a:r>
              <a:rPr lang="en-US" dirty="0"/>
              <a:t> (</a:t>
            </a: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splněna</a:t>
            </a:r>
            <a:r>
              <a:rPr lang="en-US" dirty="0"/>
              <a:t> </a:t>
            </a:r>
            <a:r>
              <a:rPr lang="en-US" dirty="0" err="1"/>
              <a:t>čekací</a:t>
            </a:r>
            <a:r>
              <a:rPr lang="en-US" dirty="0"/>
              <a:t> </a:t>
            </a:r>
            <a:r>
              <a:rPr lang="en-US" dirty="0" err="1"/>
              <a:t>doba</a:t>
            </a:r>
            <a:r>
              <a:rPr lang="en-US" dirty="0"/>
              <a:t> 150 </a:t>
            </a:r>
            <a:r>
              <a:rPr lang="en-US" dirty="0" err="1"/>
              <a:t>týdnů</a:t>
            </a:r>
            <a:r>
              <a:rPr lang="en-US" dirty="0"/>
              <a:t> </a:t>
            </a:r>
            <a:r>
              <a:rPr lang="en-US" dirty="0" err="1"/>
              <a:t>příspěvků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56193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práce (Profese a interakce)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Definice</a:t>
            </a:r>
            <a:r>
              <a:rPr lang="en-US" dirty="0" smtClean="0"/>
              <a:t> (IFSW): </a:t>
            </a:r>
            <a:r>
              <a:rPr lang="en-US" dirty="0" err="1" smtClean="0"/>
              <a:t>Profese</a:t>
            </a:r>
            <a:r>
              <a:rPr lang="en-US" dirty="0" smtClean="0"/>
              <a:t> a </a:t>
            </a:r>
            <a:r>
              <a:rPr lang="en-US" dirty="0" err="1" smtClean="0"/>
              <a:t>akademická</a:t>
            </a:r>
            <a:r>
              <a:rPr lang="en-US" dirty="0" smtClean="0"/>
              <a:t> </a:t>
            </a:r>
            <a:r>
              <a:rPr lang="en-US" dirty="0" err="1" smtClean="0"/>
              <a:t>disciplína</a:t>
            </a:r>
            <a:r>
              <a:rPr lang="en-US" dirty="0" smtClean="0"/>
              <a:t> </a:t>
            </a:r>
            <a:r>
              <a:rPr lang="en-US" dirty="0" err="1" smtClean="0"/>
              <a:t>podporující</a:t>
            </a:r>
            <a:r>
              <a:rPr lang="en-US" dirty="0" smtClean="0"/>
              <a:t> </a:t>
            </a:r>
            <a:r>
              <a:rPr lang="en-US" dirty="0" err="1" smtClean="0"/>
              <a:t>sociální</a:t>
            </a:r>
            <a:r>
              <a:rPr lang="en-US" dirty="0" smtClean="0"/>
              <a:t> </a:t>
            </a:r>
            <a:r>
              <a:rPr lang="en-US" dirty="0" err="1" smtClean="0"/>
              <a:t>změnu</a:t>
            </a:r>
            <a:r>
              <a:rPr lang="en-US" dirty="0" smtClean="0"/>
              <a:t> a </a:t>
            </a:r>
            <a:r>
              <a:rPr lang="en-US" dirty="0" err="1" smtClean="0"/>
              <a:t>zplnomocnění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Klíčové</a:t>
            </a:r>
            <a:r>
              <a:rPr lang="en-US" dirty="0" smtClean="0"/>
              <a:t> </a:t>
            </a:r>
            <a:r>
              <a:rPr lang="en-US" dirty="0" err="1" smtClean="0"/>
              <a:t>znaky</a:t>
            </a:r>
            <a:r>
              <a:rPr lang="en-US" dirty="0" smtClean="0"/>
              <a:t>: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Zaměření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interakci</a:t>
            </a:r>
            <a:r>
              <a:rPr lang="en-US" dirty="0" smtClean="0"/>
              <a:t> </a:t>
            </a:r>
            <a:r>
              <a:rPr lang="en-US" dirty="0" err="1" smtClean="0"/>
              <a:t>mezi</a:t>
            </a:r>
            <a:r>
              <a:rPr lang="en-US" dirty="0" smtClean="0"/>
              <a:t> </a:t>
            </a:r>
            <a:r>
              <a:rPr lang="en-US" dirty="0" err="1" smtClean="0"/>
              <a:t>jedincem</a:t>
            </a:r>
            <a:r>
              <a:rPr lang="en-US" dirty="0" smtClean="0"/>
              <a:t> a </a:t>
            </a:r>
            <a:r>
              <a:rPr lang="en-US" dirty="0" err="1" smtClean="0"/>
              <a:t>prostředím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Vývoj</a:t>
            </a:r>
            <a:r>
              <a:rPr lang="en-US" dirty="0" smtClean="0"/>
              <a:t> od </a:t>
            </a:r>
            <a:r>
              <a:rPr lang="en-US" dirty="0" err="1" smtClean="0"/>
              <a:t>laické</a:t>
            </a:r>
            <a:r>
              <a:rPr lang="en-US" dirty="0" smtClean="0"/>
              <a:t> </a:t>
            </a:r>
            <a:r>
              <a:rPr lang="en-US" dirty="0" err="1" smtClean="0"/>
              <a:t>pomoci</a:t>
            </a:r>
            <a:r>
              <a:rPr lang="en-US" dirty="0" smtClean="0"/>
              <a:t> (</a:t>
            </a:r>
            <a:r>
              <a:rPr lang="en-US" dirty="0" err="1" smtClean="0"/>
              <a:t>filantropie</a:t>
            </a:r>
            <a:r>
              <a:rPr lang="en-US" dirty="0" smtClean="0"/>
              <a:t>) k </a:t>
            </a:r>
            <a:r>
              <a:rPr lang="en-US" dirty="0" err="1" smtClean="0"/>
              <a:t>profesionalizaci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  </a:t>
            </a:r>
            <a:r>
              <a:rPr lang="cs-CZ" dirty="0" smtClean="0"/>
              <a:t>P</a:t>
            </a:r>
            <a:r>
              <a:rPr lang="en-US" dirty="0" err="1" smtClean="0"/>
              <a:t>rofesionalizace</a:t>
            </a:r>
            <a:r>
              <a:rPr lang="en-US" dirty="0" smtClean="0"/>
              <a:t> </a:t>
            </a:r>
            <a:r>
              <a:rPr lang="en-US" dirty="0" err="1" smtClean="0"/>
              <a:t>vrcholí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přelomu</a:t>
            </a:r>
            <a:r>
              <a:rPr lang="en-US" dirty="0" smtClean="0"/>
              <a:t> 19. a 20. </a:t>
            </a:r>
            <a:r>
              <a:rPr lang="en-US" dirty="0" err="1" smtClean="0"/>
              <a:t>století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352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i="1" dirty="0" err="1"/>
              <a:t>Beveridgeova</a:t>
            </a:r>
            <a:r>
              <a:rPr lang="cs-CZ" b="1" i="1" dirty="0"/>
              <a:t> zpráva (1942) a poválečný </a:t>
            </a:r>
            <a:r>
              <a:rPr lang="cs-CZ" b="1" i="1" dirty="0" err="1"/>
              <a:t>Welfare</a:t>
            </a:r>
            <a:r>
              <a:rPr lang="cs-CZ" b="1" i="1" dirty="0"/>
              <a:t> </a:t>
            </a:r>
            <a:r>
              <a:rPr lang="cs-CZ" b="1" i="1" dirty="0" err="1" smtClean="0"/>
              <a:t>State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Lord William </a:t>
            </a:r>
            <a:r>
              <a:rPr lang="cs-CZ" dirty="0" err="1"/>
              <a:t>Beveridge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systém </a:t>
            </a:r>
            <a:r>
              <a:rPr lang="cs-CZ" dirty="0"/>
              <a:t>univerzálního zabezpečení proti pěti „obrům“ (metaforické názvy pro sociální </a:t>
            </a:r>
            <a:r>
              <a:rPr lang="cs-CZ" dirty="0" smtClean="0"/>
              <a:t>zla): </a:t>
            </a:r>
          </a:p>
          <a:p>
            <a:pPr lvl="1"/>
            <a:r>
              <a:rPr lang="cs-CZ" i="1" dirty="0" smtClean="0"/>
              <a:t>Chudoba (</a:t>
            </a:r>
            <a:r>
              <a:rPr lang="cs-CZ" i="1" dirty="0" err="1" smtClean="0"/>
              <a:t>Want</a:t>
            </a:r>
            <a:r>
              <a:rPr lang="cs-CZ" i="1" dirty="0" smtClean="0"/>
              <a:t>): </a:t>
            </a:r>
            <a:r>
              <a:rPr lang="cs-CZ" dirty="0" smtClean="0"/>
              <a:t>nedostatek </a:t>
            </a:r>
            <a:r>
              <a:rPr lang="cs-CZ" dirty="0"/>
              <a:t>finančních prostředků na základní životní potřeby.</a:t>
            </a:r>
            <a:endParaRPr lang="cs-CZ" i="1" dirty="0" smtClean="0"/>
          </a:p>
          <a:p>
            <a:pPr lvl="1"/>
            <a:r>
              <a:rPr lang="cs-CZ" i="1" dirty="0" smtClean="0"/>
              <a:t>Nemoc (</a:t>
            </a:r>
            <a:r>
              <a:rPr lang="cs-CZ" i="1" dirty="0" err="1" smtClean="0"/>
              <a:t>Desease</a:t>
            </a:r>
            <a:r>
              <a:rPr lang="cs-CZ" i="1" dirty="0" smtClean="0"/>
              <a:t>): </a:t>
            </a:r>
            <a:r>
              <a:rPr lang="cs-CZ" dirty="0"/>
              <a:t>založení bezplatného národního zdravotnictví (NHS</a:t>
            </a:r>
            <a:endParaRPr lang="cs-CZ" i="1" dirty="0" smtClean="0"/>
          </a:p>
          <a:p>
            <a:pPr lvl="1"/>
            <a:r>
              <a:rPr lang="cs-CZ" i="1" dirty="0" smtClean="0"/>
              <a:t>Nevědomost (Ignorance): r</a:t>
            </a:r>
            <a:r>
              <a:rPr lang="cs-CZ" dirty="0" smtClean="0"/>
              <a:t>eforma vzdělávacího systému </a:t>
            </a:r>
            <a:r>
              <a:rPr lang="cs-CZ" dirty="0"/>
              <a:t>a zpřístupnit jej všem</a:t>
            </a:r>
            <a:endParaRPr lang="cs-CZ" i="1" dirty="0" smtClean="0"/>
          </a:p>
          <a:p>
            <a:pPr lvl="1"/>
            <a:r>
              <a:rPr lang="cs-CZ" i="1" dirty="0" smtClean="0"/>
              <a:t>Zahálka (</a:t>
            </a:r>
            <a:r>
              <a:rPr lang="cs-CZ" i="1" dirty="0" err="1" smtClean="0"/>
              <a:t>Idleness</a:t>
            </a:r>
            <a:r>
              <a:rPr lang="cs-CZ" i="1" dirty="0" smtClean="0"/>
              <a:t>): nezaměstnanost</a:t>
            </a:r>
          </a:p>
          <a:p>
            <a:pPr lvl="1"/>
            <a:r>
              <a:rPr lang="cs-CZ" i="1" dirty="0" smtClean="0"/>
              <a:t>a Zanedbanost (</a:t>
            </a:r>
            <a:r>
              <a:rPr lang="cs-CZ" i="1" dirty="0" err="1" smtClean="0"/>
              <a:t>Squalor</a:t>
            </a:r>
            <a:r>
              <a:rPr lang="cs-CZ" i="1" dirty="0" smtClean="0"/>
              <a:t>): </a:t>
            </a:r>
            <a:r>
              <a:rPr lang="cs-CZ" dirty="0" smtClean="0"/>
              <a:t>katastrofální bytové podmínky </a:t>
            </a:r>
            <a:r>
              <a:rPr lang="cs-CZ" dirty="0"/>
              <a:t>v britských slumech.</a:t>
            </a:r>
            <a:endParaRPr lang="cs-CZ" i="1" dirty="0" smtClean="0"/>
          </a:p>
          <a:p>
            <a:r>
              <a:rPr lang="cs-CZ" i="1" dirty="0" smtClean="0"/>
              <a:t>Předchůdce: </a:t>
            </a:r>
            <a:r>
              <a:rPr lang="en-US" dirty="0" err="1"/>
              <a:t>Britský</a:t>
            </a:r>
            <a:r>
              <a:rPr lang="en-US" dirty="0"/>
              <a:t> </a:t>
            </a:r>
            <a:r>
              <a:rPr lang="en-US" b="1" dirty="0"/>
              <a:t>National Insurance Act 1911</a:t>
            </a:r>
            <a:r>
              <a:rPr lang="en-US" dirty="0"/>
              <a:t> </a:t>
            </a:r>
            <a:endParaRPr lang="cs-CZ" dirty="0" smtClean="0"/>
          </a:p>
          <a:p>
            <a:pPr lvl="1"/>
            <a:r>
              <a:rPr lang="cs-CZ" dirty="0"/>
              <a:t>Část I: Nemocenské pojištění (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Insurance</a:t>
            </a:r>
            <a:r>
              <a:rPr lang="cs-CZ" dirty="0" smtClean="0"/>
              <a:t>): inspirace </a:t>
            </a:r>
            <a:r>
              <a:rPr lang="cs-CZ" dirty="0" err="1" smtClean="0"/>
              <a:t>Bismarkem</a:t>
            </a:r>
            <a:endParaRPr lang="cs-CZ" dirty="0" smtClean="0"/>
          </a:p>
          <a:p>
            <a:pPr lvl="1"/>
            <a:r>
              <a:rPr lang="cs-CZ" dirty="0"/>
              <a:t>Část II: Pojištění v nezaměstnanosti (</a:t>
            </a:r>
            <a:r>
              <a:rPr lang="cs-CZ" dirty="0" err="1"/>
              <a:t>Unemployment</a:t>
            </a:r>
            <a:r>
              <a:rPr lang="cs-CZ" dirty="0"/>
              <a:t> </a:t>
            </a:r>
            <a:r>
              <a:rPr lang="cs-CZ" dirty="0" err="1"/>
              <a:t>Insurance</a:t>
            </a:r>
            <a:r>
              <a:rPr lang="cs-CZ" dirty="0" smtClean="0"/>
              <a:t>): poprvé v dějinách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24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Návštěvník vs. Správce </a:t>
            </a:r>
            <a:r>
              <a:rPr lang="cs-CZ" dirty="0" err="1" smtClean="0"/>
              <a:t>workhousu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Zadání:</a:t>
            </a:r>
            <a:r>
              <a:rPr lang="cs-CZ" dirty="0"/>
              <a:t> Jeden z vás je „</a:t>
            </a:r>
            <a:r>
              <a:rPr lang="cs-CZ" dirty="0" err="1"/>
              <a:t>Visiteur</a:t>
            </a:r>
            <a:r>
              <a:rPr lang="cs-CZ" dirty="0"/>
              <a:t>“ barona de </a:t>
            </a:r>
            <a:r>
              <a:rPr lang="cs-CZ" dirty="0" err="1"/>
              <a:t>Géranda</a:t>
            </a:r>
            <a:r>
              <a:rPr lang="cs-CZ" dirty="0"/>
              <a:t>, který klade důraz na důstojnost, naslouchání a individuální diagnostiku. Druhý je zastánce britského „New </a:t>
            </a:r>
            <a:r>
              <a:rPr lang="cs-CZ" dirty="0" err="1"/>
              <a:t>Poor</a:t>
            </a:r>
            <a:r>
              <a:rPr lang="cs-CZ" dirty="0"/>
              <a:t> </a:t>
            </a:r>
            <a:r>
              <a:rPr lang="cs-CZ" dirty="0" err="1"/>
              <a:t>Law</a:t>
            </a:r>
            <a:r>
              <a:rPr lang="cs-CZ" dirty="0"/>
              <a:t>“ (1834), který věří v princip </a:t>
            </a:r>
            <a:r>
              <a:rPr lang="cs-CZ" i="1" dirty="0" err="1"/>
              <a:t>less</a:t>
            </a:r>
            <a:r>
              <a:rPr lang="cs-CZ" i="1" dirty="0"/>
              <a:t> </a:t>
            </a:r>
            <a:r>
              <a:rPr lang="cs-CZ" i="1" dirty="0" err="1"/>
              <a:t>eligibility</a:t>
            </a:r>
            <a:r>
              <a:rPr lang="cs-CZ" dirty="0"/>
              <a:t> a odstrašující funkci </a:t>
            </a:r>
            <a:r>
              <a:rPr lang="cs-CZ" dirty="0" err="1"/>
              <a:t>workhousu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b="1" dirty="0"/>
              <a:t>Cíl:</a:t>
            </a:r>
            <a:r>
              <a:rPr lang="cs-CZ" dirty="0"/>
              <a:t> Konfrontovat dva protichůdné přístupy 19. století – humanistickou diagnostiku a represivní kontrolu.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6395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Case </a:t>
            </a:r>
            <a:r>
              <a:rPr lang="cs-CZ" dirty="0" err="1"/>
              <a:t>Work</a:t>
            </a:r>
            <a:r>
              <a:rPr lang="cs-CZ" dirty="0"/>
              <a:t> vs. Settlement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Zadání:</a:t>
            </a:r>
            <a:r>
              <a:rPr lang="cs-CZ" dirty="0"/>
              <a:t> Představte si setkání Mary </a:t>
            </a:r>
            <a:r>
              <a:rPr lang="cs-CZ" dirty="0" err="1"/>
              <a:t>Richmond</a:t>
            </a:r>
            <a:r>
              <a:rPr lang="cs-CZ" dirty="0"/>
              <a:t> (zastánkyně vědecké „Case </a:t>
            </a:r>
            <a:r>
              <a:rPr lang="cs-CZ" dirty="0" err="1"/>
              <a:t>Work</a:t>
            </a:r>
            <a:r>
              <a:rPr lang="cs-CZ" dirty="0"/>
              <a:t>“ a diagnostiky jednotlivce) a Jane </a:t>
            </a:r>
            <a:r>
              <a:rPr lang="cs-CZ" dirty="0" err="1"/>
              <a:t>Addams</a:t>
            </a:r>
            <a:r>
              <a:rPr lang="cs-CZ" dirty="0"/>
              <a:t> (zastánkyně hnutí osad, která chce měnit sociální prostředí a komunitu). Diskutujte, co je pro klienta důležitější: změna jeho charakteru, nebo změna prostředí, v němž žije?</a:t>
            </a:r>
          </a:p>
          <a:p>
            <a:endParaRPr lang="cs-CZ" dirty="0" smtClean="0"/>
          </a:p>
          <a:p>
            <a:r>
              <a:rPr lang="cs-CZ" b="1" dirty="0"/>
              <a:t>Cíl:</a:t>
            </a:r>
            <a:r>
              <a:rPr lang="cs-CZ" dirty="0"/>
              <a:t> Pochopit metodologický rozdíl mezi individuálně a komunitně orientovanou sociální prací.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94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smtClean="0"/>
              <a:t>Vývojová paradigmata (Epistemologie)</a:t>
            </a:r>
            <a:br>
              <a:rPr lang="cs-CZ" b="1" i="1" dirty="0" smtClean="0"/>
            </a:b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Historie sociální práce je také historií proměn myšlení o klientovi (</a:t>
            </a:r>
            <a:r>
              <a:rPr lang="cs-CZ" i="1" dirty="0"/>
              <a:t>epistemologie</a:t>
            </a:r>
            <a:r>
              <a:rPr lang="cs-CZ" dirty="0"/>
              <a:t>) a vztahu k němu (</a:t>
            </a:r>
            <a:r>
              <a:rPr lang="cs-CZ" i="1" dirty="0"/>
              <a:t>etika</a:t>
            </a:r>
            <a:r>
              <a:rPr lang="cs-CZ" dirty="0"/>
              <a:t>).</a:t>
            </a:r>
          </a:p>
          <a:p>
            <a:r>
              <a:rPr lang="cs-CZ" dirty="0"/>
              <a:t>Miroslav </a:t>
            </a:r>
            <a:r>
              <a:rPr lang="cs-CZ" dirty="0" err="1"/>
              <a:t>Kappl</a:t>
            </a:r>
            <a:r>
              <a:rPr lang="cs-CZ" dirty="0"/>
              <a:t> ve své studii (2008</a:t>
            </a:r>
            <a:r>
              <a:rPr lang="cs-CZ" dirty="0" smtClean="0"/>
              <a:t>):</a:t>
            </a:r>
          </a:p>
          <a:p>
            <a:r>
              <a:rPr lang="cs-CZ" dirty="0"/>
              <a:t>jak různé myšlenkové rámce </a:t>
            </a:r>
            <a:r>
              <a:rPr lang="cs-CZ" dirty="0" smtClean="0"/>
              <a:t>(metafory) </a:t>
            </a:r>
            <a:r>
              <a:rPr lang="cs-CZ" dirty="0"/>
              <a:t>určovaly a určují identitu sociálního pracovníka a povahu jeho intervence.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156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8520" y="1"/>
            <a:ext cx="10083800" cy="426720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Vývojové modely sociální práce (</a:t>
            </a:r>
            <a:r>
              <a:rPr lang="cs-CZ" sz="3200" dirty="0" err="1" smtClean="0"/>
              <a:t>Kappl</a:t>
            </a:r>
            <a:r>
              <a:rPr lang="cs-CZ" sz="3200" dirty="0" smtClean="0"/>
              <a:t> 2008)</a:t>
            </a:r>
            <a:endParaRPr lang="en-US" sz="3200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1925737"/>
              </p:ext>
            </p:extLst>
          </p:nvPr>
        </p:nvGraphicFramePr>
        <p:xfrm>
          <a:off x="213360" y="426722"/>
          <a:ext cx="11846560" cy="6428228"/>
        </p:xfrm>
        <a:graphic>
          <a:graphicData uri="http://schemas.openxmlformats.org/drawingml/2006/table">
            <a:tbl>
              <a:tblPr/>
              <a:tblGrid>
                <a:gridCol w="1500924">
                  <a:extLst>
                    <a:ext uri="{9D8B030D-6E8A-4147-A177-3AD203B41FA5}">
                      <a16:colId xmlns:a16="http://schemas.microsoft.com/office/drawing/2014/main" val="4114535156"/>
                    </a:ext>
                  </a:extLst>
                </a:gridCol>
                <a:gridCol w="1270258">
                  <a:extLst>
                    <a:ext uri="{9D8B030D-6E8A-4147-A177-3AD203B41FA5}">
                      <a16:colId xmlns:a16="http://schemas.microsoft.com/office/drawing/2014/main" val="405022372"/>
                    </a:ext>
                  </a:extLst>
                </a:gridCol>
                <a:gridCol w="2847364">
                  <a:extLst>
                    <a:ext uri="{9D8B030D-6E8A-4147-A177-3AD203B41FA5}">
                      <a16:colId xmlns:a16="http://schemas.microsoft.com/office/drawing/2014/main" val="661655438"/>
                    </a:ext>
                  </a:extLst>
                </a:gridCol>
                <a:gridCol w="3805099">
                  <a:extLst>
                    <a:ext uri="{9D8B030D-6E8A-4147-A177-3AD203B41FA5}">
                      <a16:colId xmlns:a16="http://schemas.microsoft.com/office/drawing/2014/main" val="3731941678"/>
                    </a:ext>
                  </a:extLst>
                </a:gridCol>
                <a:gridCol w="2422915">
                  <a:extLst>
                    <a:ext uri="{9D8B030D-6E8A-4147-A177-3AD203B41FA5}">
                      <a16:colId xmlns:a16="http://schemas.microsoft.com/office/drawing/2014/main" val="2358313872"/>
                    </a:ext>
                  </a:extLst>
                </a:gridCol>
              </a:tblGrid>
              <a:tr h="375918">
                <a:tc>
                  <a:txBody>
                    <a:bodyPr/>
                    <a:lstStyle/>
                    <a:p>
                      <a:pPr algn="l"/>
                      <a:r>
                        <a:rPr lang="cs-CZ" sz="1700" b="1" dirty="0" smtClean="0">
                          <a:effectLst/>
                          <a:latin typeface="Google Sans Text"/>
                        </a:rPr>
                        <a:t>Model</a:t>
                      </a:r>
                      <a:endParaRPr lang="cs-CZ" sz="17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 smtClean="0">
                          <a:effectLst/>
                          <a:latin typeface="Google Sans Text"/>
                        </a:rPr>
                        <a:t>metafora</a:t>
                      </a:r>
                      <a:endParaRPr lang="cs-CZ" sz="18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b="1">
                          <a:effectLst/>
                          <a:latin typeface="Google Sans Text"/>
                        </a:rPr>
                        <a:t>Charakteristika a metody</a:t>
                      </a:r>
                      <a:endParaRPr lang="cs-CZ" sz="180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>
                          <a:effectLst/>
                          <a:latin typeface="Google Sans Text"/>
                        </a:rPr>
                        <a:t>Pojetí problému a cíl intervence</a:t>
                      </a:r>
                      <a:endParaRPr lang="pt-BR" sz="18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 smtClean="0"/>
                        <a:t>Historický kontext</a:t>
                      </a:r>
                      <a:endParaRPr lang="pt-BR" sz="1800" b="1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240931"/>
                  </a:ext>
                </a:extLst>
              </a:tr>
              <a:tr h="910037">
                <a:tc>
                  <a:txBody>
                    <a:bodyPr/>
                    <a:lstStyle/>
                    <a:p>
                      <a:r>
                        <a:rPr lang="cs-CZ" sz="1700" b="1" dirty="0" smtClean="0">
                          <a:effectLst/>
                          <a:latin typeface="Google Sans Text"/>
                        </a:rPr>
                        <a:t>Charitativní</a:t>
                      </a:r>
                    </a:p>
                    <a:p>
                      <a:r>
                        <a:rPr lang="cs-CZ" sz="1700" b="0" dirty="0" smtClean="0">
                          <a:effectLst/>
                          <a:latin typeface="Google Sans Text"/>
                        </a:rPr>
                        <a:t>Do pol. 19.st.</a:t>
                      </a:r>
                      <a:endParaRPr lang="cs-CZ" sz="1700" b="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>
                          <a:effectLst/>
                          <a:latin typeface="Google Sans Text"/>
                        </a:rPr>
                        <a:t>Misionář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>
                          <a:effectLst/>
                          <a:latin typeface="Google Sans Text"/>
                        </a:rPr>
                        <a:t>Pomoc jako mravní a náboženská povinnost; důraz na evangelizaci.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>
                          <a:effectLst/>
                          <a:latin typeface="Google Sans Text"/>
                        </a:rPr>
                        <a:t>Chudoba jako následek hříchu/mravního selhání; cílem je spása a náprava charakteru</a:t>
                      </a:r>
                      <a:r>
                        <a:rPr lang="cs-CZ" sz="1500" dirty="0" smtClean="0">
                          <a:effectLst/>
                          <a:latin typeface="Google Sans Text"/>
                        </a:rPr>
                        <a:t>. Klient je potřebný a od 16. stol. často „hříšník“</a:t>
                      </a:r>
                      <a:endParaRPr lang="cs-CZ" sz="15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 smtClean="0"/>
                        <a:t>Dominance církevní charity a chudinských zákonů (</a:t>
                      </a:r>
                      <a:r>
                        <a:rPr lang="cs-CZ" sz="1500" dirty="0" err="1" smtClean="0"/>
                        <a:t>Poor</a:t>
                      </a:r>
                      <a:r>
                        <a:rPr lang="cs-CZ" sz="1500" dirty="0" smtClean="0"/>
                        <a:t> </a:t>
                      </a:r>
                      <a:r>
                        <a:rPr lang="cs-CZ" sz="1500" dirty="0" err="1" smtClean="0"/>
                        <a:t>Laws</a:t>
                      </a:r>
                      <a:r>
                        <a:rPr lang="cs-CZ" sz="1500" dirty="0" smtClean="0"/>
                        <a:t>).</a:t>
                      </a:r>
                      <a:endParaRPr lang="cs-CZ" sz="15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745224"/>
                  </a:ext>
                </a:extLst>
              </a:tr>
              <a:tr h="910037">
                <a:tc>
                  <a:txBody>
                    <a:bodyPr/>
                    <a:lstStyle/>
                    <a:p>
                      <a:r>
                        <a:rPr lang="cs-CZ" sz="1700" b="1" dirty="0" smtClean="0">
                          <a:effectLst/>
                          <a:latin typeface="Google Sans Text"/>
                        </a:rPr>
                        <a:t>Sociologický </a:t>
                      </a:r>
                      <a:r>
                        <a:rPr lang="cs-CZ" sz="1700" b="0" dirty="0" smtClean="0">
                          <a:effectLst/>
                          <a:latin typeface="Google Sans Text"/>
                        </a:rPr>
                        <a:t>1880-1920</a:t>
                      </a:r>
                      <a:endParaRPr lang="cs-CZ" sz="1700" b="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>
                          <a:effectLst/>
                          <a:latin typeface="Google Sans Text"/>
                        </a:rPr>
                        <a:t>Sociální reformátor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>
                          <a:effectLst/>
                          <a:latin typeface="Google Sans Text"/>
                        </a:rPr>
                        <a:t>Pozornost se obrací k vnějším okolnostem (ekonomika, bydlení, legislativa).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>
                          <a:effectLst/>
                          <a:latin typeface="Google Sans Text"/>
                        </a:rPr>
                        <a:t>Výsledek systémových selhání; cílem je reforma společnosti a změna zákonů</a:t>
                      </a:r>
                      <a:r>
                        <a:rPr lang="cs-CZ" sz="1500" dirty="0" smtClean="0">
                          <a:effectLst/>
                          <a:latin typeface="Google Sans Text"/>
                        </a:rPr>
                        <a:t>. Klient je občan a oběť systému</a:t>
                      </a:r>
                      <a:endParaRPr lang="cs-CZ" sz="15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 smtClean="0"/>
                        <a:t>Rozkvět hnutí settlementů (</a:t>
                      </a:r>
                      <a:r>
                        <a:rPr lang="cs-CZ" sz="1500" dirty="0" err="1" smtClean="0"/>
                        <a:t>Hull</a:t>
                      </a:r>
                      <a:r>
                        <a:rPr lang="cs-CZ" sz="1500" dirty="0" smtClean="0"/>
                        <a:t> House) a první velké sociální reformy.</a:t>
                      </a:r>
                      <a:endParaRPr lang="cs-CZ" sz="15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57151"/>
                  </a:ext>
                </a:extLst>
              </a:tr>
              <a:tr h="1073631">
                <a:tc>
                  <a:txBody>
                    <a:bodyPr/>
                    <a:lstStyle/>
                    <a:p>
                      <a:r>
                        <a:rPr lang="cs-CZ" sz="1700" b="1" dirty="0" smtClean="0">
                          <a:effectLst/>
                          <a:latin typeface="Google Sans Text"/>
                        </a:rPr>
                        <a:t>Medicínský</a:t>
                      </a:r>
                    </a:p>
                    <a:p>
                      <a:r>
                        <a:rPr lang="cs-CZ" sz="1700" dirty="0" smtClean="0"/>
                        <a:t>1910-1930</a:t>
                      </a:r>
                      <a:endParaRPr lang="cs-CZ" sz="17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>
                          <a:effectLst/>
                          <a:latin typeface="Google Sans Text"/>
                        </a:rPr>
                        <a:t>Zdravotník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>
                          <a:effectLst/>
                          <a:latin typeface="Google Sans Text"/>
                        </a:rPr>
                        <a:t>Vědecká terminologie (anamnéza, diagnóza, terapie); pracovník v roli experta.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500" dirty="0">
                          <a:effectLst/>
                          <a:latin typeface="Google Sans Text"/>
                        </a:rPr>
                        <a:t>Problém jako „patologie“ nebo „dysfunkce“; cílem je „vyléčení“ a adaptace klienta na normu</a:t>
                      </a:r>
                      <a:r>
                        <a:rPr lang="pl-PL" sz="1500" dirty="0" smtClean="0">
                          <a:effectLst/>
                          <a:latin typeface="Google Sans Text"/>
                        </a:rPr>
                        <a:t>. Klient je pacient.</a:t>
                      </a:r>
                      <a:endParaRPr lang="pl-PL" sz="15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 smtClean="0"/>
                        <a:t>Profesionalizace oboru, vliv Mary </a:t>
                      </a:r>
                      <a:r>
                        <a:rPr lang="cs-CZ" sz="1500" dirty="0" err="1" smtClean="0"/>
                        <a:t>Richmond</a:t>
                      </a:r>
                      <a:r>
                        <a:rPr lang="cs-CZ" sz="1500" dirty="0" smtClean="0"/>
                        <a:t> (</a:t>
                      </a:r>
                      <a:r>
                        <a:rPr lang="cs-CZ" sz="1500" i="1" dirty="0" err="1" smtClean="0"/>
                        <a:t>Social</a:t>
                      </a:r>
                      <a:r>
                        <a:rPr lang="cs-CZ" sz="1500" i="1" dirty="0" smtClean="0"/>
                        <a:t> </a:t>
                      </a:r>
                      <a:r>
                        <a:rPr lang="cs-CZ" sz="1500" i="1" dirty="0" err="1" smtClean="0"/>
                        <a:t>Diagnosis</a:t>
                      </a:r>
                      <a:r>
                        <a:rPr lang="cs-CZ" sz="1500" dirty="0" smtClean="0"/>
                        <a:t>, 1917).</a:t>
                      </a:r>
                      <a:endParaRPr lang="pl-PL" sz="15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9267"/>
                  </a:ext>
                </a:extLst>
              </a:tr>
              <a:tr h="1073631">
                <a:tc>
                  <a:txBody>
                    <a:bodyPr/>
                    <a:lstStyle/>
                    <a:p>
                      <a:r>
                        <a:rPr lang="cs-CZ" sz="1700" b="1" dirty="0" smtClean="0">
                          <a:effectLst/>
                          <a:latin typeface="Google Sans Text"/>
                        </a:rPr>
                        <a:t>Psychoterapeutický</a:t>
                      </a:r>
                    </a:p>
                    <a:p>
                      <a:r>
                        <a:rPr lang="cs-CZ" sz="1700" dirty="0" smtClean="0"/>
                        <a:t>1920 – 1950</a:t>
                      </a:r>
                      <a:endParaRPr lang="cs-CZ" sz="17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>
                          <a:effectLst/>
                          <a:latin typeface="Google Sans Text"/>
                        </a:rPr>
                        <a:t>Terénní terapeut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>
                          <a:effectLst/>
                          <a:latin typeface="Google Sans Text"/>
                        </a:rPr>
                        <a:t>Ovlivněn psychoanalýzou; zaměření na vnitřní procesy, dětství a nevědomí.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>
                          <a:effectLst/>
                          <a:latin typeface="Google Sans Text"/>
                        </a:rPr>
                        <a:t>Potíže pramení z vnitřních konfliktů; cílem je osobnostní růst a sebereflexe klienta</a:t>
                      </a:r>
                      <a:r>
                        <a:rPr lang="cs-CZ" sz="1500" dirty="0" smtClean="0">
                          <a:effectLst/>
                          <a:latin typeface="Google Sans Text"/>
                        </a:rPr>
                        <a:t>. Klient je (psycho)analyzovaný</a:t>
                      </a:r>
                      <a:r>
                        <a:rPr lang="cs-CZ" sz="1500" baseline="0" dirty="0" smtClean="0">
                          <a:effectLst/>
                          <a:latin typeface="Google Sans Text"/>
                        </a:rPr>
                        <a:t> klient.</a:t>
                      </a:r>
                      <a:endParaRPr lang="cs-CZ" sz="15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 smtClean="0"/>
                        <a:t>„Psychiatrická potopa“ v sociální práci, vliv Freuda po 1. světové válce.</a:t>
                      </a:r>
                      <a:endParaRPr lang="cs-CZ" sz="15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414683"/>
                  </a:ext>
                </a:extLst>
              </a:tr>
              <a:tr h="1073631">
                <a:tc>
                  <a:txBody>
                    <a:bodyPr/>
                    <a:lstStyle/>
                    <a:p>
                      <a:r>
                        <a:rPr lang="cs-CZ" sz="1700" b="1" dirty="0">
                          <a:effectLst/>
                          <a:latin typeface="Google Sans Text"/>
                        </a:rPr>
                        <a:t>Radikálně </a:t>
                      </a:r>
                      <a:r>
                        <a:rPr lang="cs-CZ" sz="1700" b="1" dirty="0" smtClean="0">
                          <a:effectLst/>
                          <a:latin typeface="Google Sans Text"/>
                        </a:rPr>
                        <a:t>koncipovaný </a:t>
                      </a:r>
                      <a:r>
                        <a:rPr lang="cs-CZ" sz="1700" dirty="0" smtClean="0"/>
                        <a:t>1960 – 1975</a:t>
                      </a:r>
                      <a:endParaRPr lang="cs-CZ" sz="17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>
                          <a:effectLst/>
                          <a:latin typeface="Google Sans Text"/>
                        </a:rPr>
                        <a:t>Revolucionář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>
                          <a:effectLst/>
                          <a:latin typeface="Google Sans Text"/>
                        </a:rPr>
                        <a:t>Vychází z marxismu a feminismu; sociální práce jako politická činnost.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>
                          <a:effectLst/>
                          <a:latin typeface="Google Sans Text"/>
                        </a:rPr>
                        <a:t>Problémem je strukturální útlak; cílem je zplnomocnění utlačovaných a změna řádu</a:t>
                      </a:r>
                      <a:r>
                        <a:rPr lang="cs-CZ" sz="1500" dirty="0" smtClean="0">
                          <a:effectLst/>
                          <a:latin typeface="Google Sans Text"/>
                        </a:rPr>
                        <a:t>. </a:t>
                      </a:r>
                      <a:r>
                        <a:rPr lang="cs-CZ" sz="1500" kern="1200" dirty="0" smtClean="0">
                          <a:solidFill>
                            <a:schemeClr val="tx1"/>
                          </a:solidFill>
                          <a:effectLst/>
                          <a:latin typeface="Google Sans Text"/>
                          <a:ea typeface="+mn-ea"/>
                          <a:cs typeface="+mn-cs"/>
                        </a:rPr>
                        <a:t>Klient je „utlačovaný“.</a:t>
                      </a:r>
                      <a:endParaRPr lang="cs-CZ" sz="1500" kern="1200" dirty="0">
                        <a:solidFill>
                          <a:schemeClr val="tx1"/>
                        </a:solidFill>
                        <a:effectLst/>
                        <a:latin typeface="Google Sans Text"/>
                        <a:ea typeface="+mn-ea"/>
                        <a:cs typeface="+mn-cs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 smtClean="0"/>
                        <a:t>Společenské nepokoje, hnutí za občanská práva, neomarxismus a feminismus.</a:t>
                      </a:r>
                      <a:endParaRPr lang="cs-CZ" sz="15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387014"/>
                  </a:ext>
                </a:extLst>
              </a:tr>
              <a:tr h="910037">
                <a:tc>
                  <a:txBody>
                    <a:bodyPr/>
                    <a:lstStyle/>
                    <a:p>
                      <a:r>
                        <a:rPr lang="cs-CZ" sz="1700" b="1" dirty="0" smtClean="0">
                          <a:effectLst/>
                          <a:latin typeface="Google Sans Text"/>
                        </a:rPr>
                        <a:t>Manažerský </a:t>
                      </a:r>
                      <a:r>
                        <a:rPr lang="cs-CZ" sz="1700" dirty="0" smtClean="0"/>
                        <a:t>1980 – současnost</a:t>
                      </a:r>
                      <a:endParaRPr lang="cs-CZ" sz="17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>
                          <a:effectLst/>
                          <a:latin typeface="Google Sans Text"/>
                        </a:rPr>
                        <a:t>Manažer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>
                          <a:effectLst/>
                          <a:latin typeface="Google Sans Text"/>
                        </a:rPr>
                        <a:t>Důraz na efektivitu, měřitelné výstupy, kontrolu nákladů a tržní principy.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>
                          <a:effectLst/>
                          <a:latin typeface="Google Sans Text"/>
                        </a:rPr>
                        <a:t>Sociální práce jako produkt; klient je „zákazník“ a pracovník koordinátor zdrojů.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dirty="0" smtClean="0"/>
                        <a:t>Éra neoliberalismu, omezování sociálního státu </a:t>
                      </a:r>
                      <a:r>
                        <a:rPr lang="cs-CZ" sz="1500" dirty="0" smtClean="0"/>
                        <a:t>(thatcherismus</a:t>
                      </a:r>
                      <a:r>
                        <a:rPr lang="cs-CZ" sz="1500" dirty="0" smtClean="0"/>
                        <a:t>, </a:t>
                      </a:r>
                      <a:r>
                        <a:rPr lang="cs-CZ" sz="1500" dirty="0" smtClean="0"/>
                        <a:t>reaganomika</a:t>
                      </a:r>
                      <a:r>
                        <a:rPr lang="cs-CZ" sz="1500" dirty="0" smtClean="0"/>
                        <a:t>).</a:t>
                      </a:r>
                      <a:endParaRPr lang="cs-CZ" sz="1500" dirty="0">
                        <a:effectLst/>
                        <a:latin typeface="Google Sans Text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2886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29023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Etický posun: Od paternalismu k autonomii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Raná britská sociální práce </a:t>
            </a:r>
            <a:r>
              <a:rPr lang="cs-CZ" dirty="0" smtClean="0"/>
              <a:t>v </a:t>
            </a:r>
            <a:r>
              <a:rPr lang="cs-CZ" dirty="0" smtClean="0"/>
              <a:t>napětí </a:t>
            </a:r>
            <a:r>
              <a:rPr lang="cs-CZ" dirty="0"/>
              <a:t>mezi </a:t>
            </a:r>
            <a:endParaRPr lang="cs-CZ" dirty="0" smtClean="0"/>
          </a:p>
          <a:p>
            <a:pPr lvl="1"/>
            <a:r>
              <a:rPr lang="cs-CZ" b="1" dirty="0" smtClean="0"/>
              <a:t>evangelikálním </a:t>
            </a:r>
            <a:r>
              <a:rPr lang="cs-CZ" b="1" dirty="0"/>
              <a:t>křesťanstvím</a:t>
            </a:r>
            <a:r>
              <a:rPr lang="cs-CZ" dirty="0"/>
              <a:t> (důraz na spásu a morálku) </a:t>
            </a:r>
            <a:endParaRPr lang="cs-CZ" dirty="0" smtClean="0"/>
          </a:p>
          <a:p>
            <a:pPr lvl="1"/>
            <a:r>
              <a:rPr lang="cs-CZ" dirty="0" smtClean="0"/>
              <a:t>a </a:t>
            </a:r>
            <a:r>
              <a:rPr lang="cs-CZ" b="1" dirty="0"/>
              <a:t>sekulárním humanismem</a:t>
            </a:r>
            <a:r>
              <a:rPr lang="cs-CZ" dirty="0"/>
              <a:t> (důraz na materiální pomoc a práva). </a:t>
            </a:r>
            <a:endParaRPr lang="cs-CZ" dirty="0" smtClean="0"/>
          </a:p>
          <a:p>
            <a:r>
              <a:rPr lang="cs-CZ" dirty="0" smtClean="0"/>
              <a:t>Dodnes „</a:t>
            </a:r>
            <a:r>
              <a:rPr lang="cs-CZ" b="1" dirty="0" smtClean="0"/>
              <a:t>kontrolou</a:t>
            </a:r>
            <a:r>
              <a:rPr lang="cs-CZ" dirty="0"/>
              <a:t>“ </a:t>
            </a:r>
            <a:r>
              <a:rPr lang="cs-CZ" dirty="0" smtClean="0"/>
              <a:t>versus </a:t>
            </a:r>
            <a:r>
              <a:rPr lang="cs-CZ" dirty="0"/>
              <a:t>„</a:t>
            </a:r>
            <a:r>
              <a:rPr lang="cs-CZ" b="1" dirty="0" smtClean="0"/>
              <a:t>pomoc</a:t>
            </a:r>
            <a:r>
              <a:rPr lang="cs-CZ" dirty="0" smtClean="0"/>
              <a:t>“</a:t>
            </a:r>
            <a:endParaRPr lang="cs-CZ" dirty="0"/>
          </a:p>
          <a:p>
            <a:pPr lvl="0"/>
            <a:r>
              <a:rPr lang="cs-CZ" dirty="0"/>
              <a:t>Moderní </a:t>
            </a:r>
            <a:r>
              <a:rPr lang="cs-CZ" dirty="0" smtClean="0"/>
              <a:t>kodexy a standardy princip </a:t>
            </a:r>
            <a:r>
              <a:rPr lang="cs-CZ" b="1" dirty="0" smtClean="0"/>
              <a:t>sebeurčení </a:t>
            </a:r>
            <a:r>
              <a:rPr lang="cs-CZ" b="1" dirty="0"/>
              <a:t>klienta</a:t>
            </a:r>
            <a:r>
              <a:rPr lang="cs-CZ" dirty="0"/>
              <a:t> (</a:t>
            </a:r>
            <a:r>
              <a:rPr lang="cs-CZ" i="1" dirty="0" err="1"/>
              <a:t>self-determination</a:t>
            </a:r>
            <a:r>
              <a:rPr lang="cs-CZ" dirty="0"/>
              <a:t>),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006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Vývoj a profesionalizace sociální práce v Československu (1918–1948</a:t>
            </a:r>
            <a:r>
              <a:rPr lang="cs-CZ" b="1" dirty="0" smtClean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1. Zlatá éra a budování profese (1918–1930)</a:t>
            </a:r>
          </a:p>
          <a:p>
            <a:pPr lvl="1"/>
            <a:r>
              <a:rPr lang="cs-CZ" b="1" dirty="0"/>
              <a:t>Od charity k </a:t>
            </a:r>
            <a:r>
              <a:rPr lang="cs-CZ" b="1" dirty="0" smtClean="0"/>
              <a:t>profesi</a:t>
            </a:r>
            <a:r>
              <a:rPr lang="cs-CZ" dirty="0" smtClean="0"/>
              <a:t> </a:t>
            </a:r>
            <a:endParaRPr lang="cs-CZ" dirty="0"/>
          </a:p>
          <a:p>
            <a:pPr lvl="1"/>
            <a:r>
              <a:rPr lang="cs-CZ" b="1" dirty="0"/>
              <a:t>Americký vliv a vzdělávání</a:t>
            </a:r>
            <a:endParaRPr lang="cs-CZ" dirty="0"/>
          </a:p>
          <a:p>
            <a:pPr lvl="1"/>
            <a:r>
              <a:rPr lang="cs-CZ" b="1" dirty="0"/>
              <a:t>Nové obory </a:t>
            </a:r>
            <a:r>
              <a:rPr lang="cs-CZ" b="1" dirty="0" smtClean="0"/>
              <a:t>působnosti:</a:t>
            </a:r>
          </a:p>
          <a:p>
            <a:pPr lvl="2"/>
            <a:r>
              <a:rPr lang="cs-CZ" dirty="0"/>
              <a:t>školská sociální práce, </a:t>
            </a:r>
            <a:endParaRPr lang="cs-CZ" dirty="0" smtClean="0"/>
          </a:p>
          <a:p>
            <a:pPr lvl="2"/>
            <a:r>
              <a:rPr lang="cs-CZ" dirty="0" smtClean="0"/>
              <a:t>bytová </a:t>
            </a:r>
            <a:r>
              <a:rPr lang="cs-CZ" dirty="0"/>
              <a:t>péče, </a:t>
            </a:r>
            <a:endParaRPr lang="cs-CZ" dirty="0" smtClean="0"/>
          </a:p>
          <a:p>
            <a:pPr lvl="2"/>
            <a:r>
              <a:rPr lang="cs-CZ" dirty="0" smtClean="0"/>
              <a:t>péče </a:t>
            </a:r>
            <a:r>
              <a:rPr lang="cs-CZ" dirty="0"/>
              <a:t>o psychiatrické pacienty </a:t>
            </a:r>
            <a:endParaRPr lang="cs-CZ" dirty="0" smtClean="0"/>
          </a:p>
          <a:p>
            <a:pPr lvl="2"/>
            <a:r>
              <a:rPr lang="cs-CZ" dirty="0" smtClean="0"/>
              <a:t>či </a:t>
            </a:r>
            <a:r>
              <a:rPr lang="cs-CZ" dirty="0"/>
              <a:t>sociální práce v nemocnicích </a:t>
            </a:r>
            <a:endParaRPr lang="cs-CZ" dirty="0" smtClean="0"/>
          </a:p>
          <a:p>
            <a:pPr lvl="2"/>
            <a:r>
              <a:rPr lang="cs-CZ" dirty="0" smtClean="0"/>
              <a:t>a </a:t>
            </a:r>
            <a:r>
              <a:rPr lang="cs-CZ" dirty="0"/>
              <a:t>poradnách pro matku a dítě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600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2. Metodologický vrchol a Sociální kliniky (1930–1939</a:t>
            </a:r>
            <a:r>
              <a:rPr lang="cs-CZ" b="1" dirty="0" smtClean="0"/>
              <a:t>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Psychosociální přístup:</a:t>
            </a:r>
            <a:r>
              <a:rPr lang="cs-CZ" dirty="0"/>
              <a:t> </a:t>
            </a:r>
            <a:r>
              <a:rPr lang="cs-CZ" b="1" dirty="0"/>
              <a:t>Marie </a:t>
            </a:r>
            <a:r>
              <a:rPr lang="cs-CZ" b="1" dirty="0" err="1" smtClean="0"/>
              <a:t>Karakešová</a:t>
            </a:r>
            <a:endParaRPr lang="cs-CZ" b="1" dirty="0" smtClean="0"/>
          </a:p>
          <a:p>
            <a:r>
              <a:rPr lang="cs-CZ" b="1" dirty="0"/>
              <a:t>Fenomén Sociálních klinik:</a:t>
            </a:r>
            <a:r>
              <a:rPr lang="cs-CZ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4072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3. Etická dilemata a ztráta autonomie (1939–1945)</a:t>
            </a:r>
            <a:br>
              <a:rPr lang="cs-CZ" b="1" dirty="0"/>
            </a:b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Podřízení okupační </a:t>
            </a:r>
            <a:r>
              <a:rPr lang="cs-CZ" b="1" dirty="0" smtClean="0"/>
              <a:t>moci</a:t>
            </a:r>
          </a:p>
          <a:p>
            <a:r>
              <a:rPr lang="cs-CZ" b="1" dirty="0"/>
              <a:t>Zneužití </a:t>
            </a:r>
            <a:r>
              <a:rPr lang="cs-CZ" b="1" dirty="0" smtClean="0"/>
              <a:t>dat</a:t>
            </a:r>
          </a:p>
          <a:p>
            <a:r>
              <a:rPr lang="cs-CZ" b="1" dirty="0"/>
              <a:t>Narušení etiky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291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4. Ideologická destrukce oboru (1945–1948)</a:t>
            </a:r>
            <a:br>
              <a:rPr lang="cs-CZ" b="1" dirty="0"/>
            </a:b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Krátké nadechnutí</a:t>
            </a:r>
            <a:endParaRPr lang="cs-CZ" dirty="0"/>
          </a:p>
          <a:p>
            <a:r>
              <a:rPr lang="cs-CZ" b="1" dirty="0"/>
              <a:t>Sémantické vymazání profese</a:t>
            </a:r>
            <a:endParaRPr lang="cs-CZ" dirty="0"/>
          </a:p>
          <a:p>
            <a:r>
              <a:rPr lang="cs-CZ" b="1" dirty="0"/>
              <a:t>Konec případové práce</a:t>
            </a:r>
            <a:endParaRPr lang="cs-CZ" dirty="0"/>
          </a:p>
          <a:p>
            <a:r>
              <a:rPr lang="cs-CZ" b="1" dirty="0"/>
              <a:t>Degradace statusu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301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Funkce studia dějin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Identitotvorná</a:t>
            </a:r>
            <a:r>
              <a:rPr lang="en-US" dirty="0" smtClean="0"/>
              <a:t>: </a:t>
            </a:r>
            <a:r>
              <a:rPr lang="en-US" dirty="0" err="1" smtClean="0"/>
              <a:t>Ukotvení</a:t>
            </a:r>
            <a:r>
              <a:rPr lang="en-US" dirty="0" smtClean="0"/>
              <a:t> </a:t>
            </a:r>
            <a:r>
              <a:rPr lang="en-US" dirty="0" err="1" smtClean="0"/>
              <a:t>profese</a:t>
            </a:r>
            <a:r>
              <a:rPr lang="en-US" dirty="0" smtClean="0"/>
              <a:t> v </a:t>
            </a:r>
            <a:r>
              <a:rPr lang="en-US" dirty="0" err="1" smtClean="0"/>
              <a:t>etických</a:t>
            </a:r>
            <a:r>
              <a:rPr lang="en-US" dirty="0" smtClean="0"/>
              <a:t> a </a:t>
            </a:r>
            <a:r>
              <a:rPr lang="en-US" dirty="0" err="1" smtClean="0"/>
              <a:t>náboženských</a:t>
            </a:r>
            <a:r>
              <a:rPr lang="en-US" dirty="0" smtClean="0"/>
              <a:t> </a:t>
            </a:r>
            <a:r>
              <a:rPr lang="en-US" dirty="0" err="1" smtClean="0"/>
              <a:t>systémech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Kritická</a:t>
            </a:r>
            <a:r>
              <a:rPr lang="en-US" dirty="0" smtClean="0"/>
              <a:t> </a:t>
            </a:r>
            <a:r>
              <a:rPr lang="en-US" dirty="0" err="1" smtClean="0"/>
              <a:t>reflexe</a:t>
            </a:r>
            <a:r>
              <a:rPr lang="en-US" dirty="0" smtClean="0"/>
              <a:t>: </a:t>
            </a:r>
            <a:r>
              <a:rPr lang="en-US" dirty="0" err="1" smtClean="0"/>
              <a:t>Analýza</a:t>
            </a:r>
            <a:r>
              <a:rPr lang="en-US" dirty="0" smtClean="0"/>
              <a:t> </a:t>
            </a:r>
            <a:r>
              <a:rPr lang="en-US" dirty="0" err="1" smtClean="0"/>
              <a:t>zneužití</a:t>
            </a:r>
            <a:r>
              <a:rPr lang="en-US" dirty="0" smtClean="0"/>
              <a:t> </a:t>
            </a:r>
            <a:r>
              <a:rPr lang="en-US" dirty="0" err="1" smtClean="0"/>
              <a:t>oboru</a:t>
            </a:r>
            <a:r>
              <a:rPr lang="en-US" dirty="0" smtClean="0"/>
              <a:t> </a:t>
            </a:r>
            <a:r>
              <a:rPr lang="en-US" dirty="0" err="1" smtClean="0"/>
              <a:t>totalitními</a:t>
            </a:r>
            <a:r>
              <a:rPr lang="en-US" dirty="0" smtClean="0"/>
              <a:t> </a:t>
            </a:r>
            <a:r>
              <a:rPr lang="en-US" dirty="0" err="1" smtClean="0"/>
              <a:t>režimy</a:t>
            </a:r>
            <a:r>
              <a:rPr lang="en-US" dirty="0" smtClean="0"/>
              <a:t> (</a:t>
            </a:r>
            <a:r>
              <a:rPr lang="en-US" dirty="0" err="1" smtClean="0"/>
              <a:t>sociální</a:t>
            </a:r>
            <a:r>
              <a:rPr lang="en-US" dirty="0" smtClean="0"/>
              <a:t> </a:t>
            </a:r>
            <a:r>
              <a:rPr lang="en-US" dirty="0" err="1" smtClean="0"/>
              <a:t>inženýrství</a:t>
            </a:r>
            <a:r>
              <a:rPr lang="en-US" dirty="0" smtClean="0"/>
              <a:t>).</a:t>
            </a:r>
          </a:p>
          <a:p>
            <a:r>
              <a:rPr lang="en-US" dirty="0" err="1" smtClean="0"/>
              <a:t>Kolektivní</a:t>
            </a:r>
            <a:r>
              <a:rPr lang="en-US" dirty="0" smtClean="0"/>
              <a:t> </a:t>
            </a:r>
            <a:r>
              <a:rPr lang="en-US" dirty="0" err="1" smtClean="0"/>
              <a:t>paměť</a:t>
            </a:r>
            <a:r>
              <a:rPr lang="en-US" dirty="0" smtClean="0"/>
              <a:t>: </a:t>
            </a:r>
            <a:r>
              <a:rPr lang="en-US" dirty="0" err="1" smtClean="0"/>
              <a:t>Kontinuita</a:t>
            </a:r>
            <a:r>
              <a:rPr lang="en-US" dirty="0" smtClean="0"/>
              <a:t> </a:t>
            </a:r>
            <a:r>
              <a:rPr lang="en-US" dirty="0" err="1" smtClean="0"/>
              <a:t>metod</a:t>
            </a:r>
            <a:r>
              <a:rPr lang="en-US" dirty="0" smtClean="0"/>
              <a:t> (</a:t>
            </a:r>
            <a:r>
              <a:rPr lang="en-US" dirty="0" err="1" smtClean="0"/>
              <a:t>např</a:t>
            </a:r>
            <a:r>
              <a:rPr lang="en-US" dirty="0" smtClean="0"/>
              <a:t>. </a:t>
            </a:r>
            <a:r>
              <a:rPr lang="en-US" dirty="0" err="1" smtClean="0"/>
              <a:t>psychosociální</a:t>
            </a:r>
            <a:r>
              <a:rPr lang="en-US" dirty="0" smtClean="0"/>
              <a:t> </a:t>
            </a:r>
            <a:r>
              <a:rPr lang="en-US" dirty="0" err="1" smtClean="0"/>
              <a:t>škola</a:t>
            </a:r>
            <a:r>
              <a:rPr lang="en-US" dirty="0" smtClean="0"/>
              <a:t> M. </a:t>
            </a:r>
            <a:r>
              <a:rPr lang="en-US" dirty="0" err="1" smtClean="0"/>
              <a:t>Krakešové</a:t>
            </a:r>
            <a:r>
              <a:rPr lang="en-US" dirty="0" smtClean="0"/>
              <a:t>).</a:t>
            </a:r>
          </a:p>
          <a:p>
            <a:r>
              <a:rPr lang="en-US" dirty="0" smtClean="0"/>
              <a:t>„</a:t>
            </a:r>
            <a:r>
              <a:rPr lang="en-US" dirty="0" err="1" smtClean="0"/>
              <a:t>Kdo</a:t>
            </a:r>
            <a:r>
              <a:rPr lang="en-US" dirty="0" smtClean="0"/>
              <a:t> </a:t>
            </a:r>
            <a:r>
              <a:rPr lang="en-US" dirty="0" err="1" smtClean="0"/>
              <a:t>nezná</a:t>
            </a:r>
            <a:r>
              <a:rPr lang="en-US" dirty="0" smtClean="0"/>
              <a:t> </a:t>
            </a:r>
            <a:r>
              <a:rPr lang="en-US" dirty="0" err="1" smtClean="0"/>
              <a:t>svou</a:t>
            </a:r>
            <a:r>
              <a:rPr lang="en-US" dirty="0" smtClean="0"/>
              <a:t> </a:t>
            </a:r>
            <a:r>
              <a:rPr lang="en-US" dirty="0" err="1" smtClean="0"/>
              <a:t>minulost</a:t>
            </a:r>
            <a:r>
              <a:rPr lang="en-US" dirty="0" smtClean="0"/>
              <a:t>, je </a:t>
            </a:r>
            <a:r>
              <a:rPr lang="en-US" dirty="0" err="1" smtClean="0"/>
              <a:t>odsouzen</a:t>
            </a:r>
            <a:r>
              <a:rPr lang="en-US" dirty="0" smtClean="0"/>
              <a:t> </a:t>
            </a:r>
            <a:r>
              <a:rPr lang="en-US" dirty="0" err="1" smtClean="0"/>
              <a:t>ji</a:t>
            </a:r>
            <a:r>
              <a:rPr lang="en-US" dirty="0" smtClean="0"/>
              <a:t> </a:t>
            </a:r>
            <a:r>
              <a:rPr lang="en-US" dirty="0" err="1" smtClean="0"/>
              <a:t>opakovat</a:t>
            </a:r>
            <a:r>
              <a:rPr lang="en-US" dirty="0" smtClean="0"/>
              <a:t>.“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909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Vývoj sociální práce v našem státě od 2. sv. války po </a:t>
            </a:r>
            <a:r>
              <a:rPr lang="cs-CZ" b="1" dirty="0" smtClean="0"/>
              <a:t>současnost (Šiklová, In Matoušek a kol. 2001)</a:t>
            </a:r>
            <a:br>
              <a:rPr lang="cs-CZ" b="1" dirty="0" smtClean="0"/>
            </a:br>
            <a:r>
              <a:rPr lang="cs-CZ" b="1" dirty="0"/>
              <a:t>1. Poválečné období (1945–1948)</a:t>
            </a:r>
            <a:br>
              <a:rPr lang="cs-CZ" b="1" dirty="0"/>
            </a:b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Zahraniční vlivy</a:t>
            </a:r>
            <a:endParaRPr lang="cs-CZ" dirty="0"/>
          </a:p>
          <a:p>
            <a:r>
              <a:rPr lang="cs-CZ" b="1" dirty="0"/>
              <a:t>Změna sociální struktury</a:t>
            </a:r>
            <a:endParaRPr lang="cs-CZ" dirty="0"/>
          </a:p>
          <a:p>
            <a:r>
              <a:rPr lang="cs-CZ" b="1" dirty="0"/>
              <a:t>Vysoké </a:t>
            </a:r>
            <a:r>
              <a:rPr lang="cs-CZ" b="1" dirty="0" smtClean="0"/>
              <a:t>školství: </a:t>
            </a:r>
            <a:r>
              <a:rPr lang="cs-CZ" dirty="0"/>
              <a:t>Po </a:t>
            </a:r>
            <a:r>
              <a:rPr lang="cs-CZ" dirty="0" smtClean="0"/>
              <a:t>komunistickém převratu v únoru 1948 („Vítězný únor“) </a:t>
            </a:r>
            <a:r>
              <a:rPr lang="cs-CZ" dirty="0" smtClean="0"/>
              <a:t>obě </a:t>
            </a:r>
            <a:r>
              <a:rPr lang="cs-CZ" dirty="0"/>
              <a:t>vysoké školy zrušeny (1949)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956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2. Padesátá léta a ideologická destrukce oboru</a:t>
            </a:r>
            <a:br>
              <a:rPr lang="cs-CZ" b="1" dirty="0"/>
            </a:b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Zavržení oboru</a:t>
            </a:r>
          </a:p>
          <a:p>
            <a:r>
              <a:rPr lang="cs-CZ" dirty="0"/>
              <a:t>Institucionální změny</a:t>
            </a:r>
          </a:p>
          <a:p>
            <a:r>
              <a:rPr lang="cs-CZ" dirty="0"/>
              <a:t>Resortismus</a:t>
            </a:r>
          </a:p>
          <a:p>
            <a:r>
              <a:rPr lang="cs-CZ" dirty="0"/>
              <a:t>Degradace profese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7365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3. Šedesátá léta: „Tání“ a Pražské jaro</a:t>
            </a:r>
            <a:br>
              <a:rPr lang="cs-CZ" b="1" dirty="0"/>
            </a:b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Oživení sociologických výzkumů </a:t>
            </a:r>
          </a:p>
          <a:p>
            <a:r>
              <a:rPr lang="cs-CZ" dirty="0"/>
              <a:t>Snahy o obnovu</a:t>
            </a:r>
          </a:p>
          <a:p>
            <a:r>
              <a:rPr lang="cs-CZ" dirty="0" smtClean="0"/>
              <a:t>Akční program </a:t>
            </a:r>
            <a:r>
              <a:rPr lang="cs-CZ" dirty="0"/>
              <a:t>KSČ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710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4. Sedmdesátá a osmdesátá léta: Normalizace a neoficiální </a:t>
            </a:r>
            <a:r>
              <a:rPr lang="cs-CZ" b="1" dirty="0" smtClean="0"/>
              <a:t>proudy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70000"/>
            <a:ext cx="10515600" cy="4906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A. Skrytý rozvoj oboru v rámci jiných institucí (Zdravotnictví a psychoterapie)</a:t>
            </a:r>
            <a:endParaRPr lang="cs-CZ" dirty="0"/>
          </a:p>
          <a:p>
            <a:pPr lvl="1"/>
            <a:r>
              <a:rPr lang="cs-CZ" b="1" dirty="0"/>
              <a:t>České lékařské společnosti J. E. </a:t>
            </a:r>
            <a:r>
              <a:rPr lang="cs-CZ" b="1" dirty="0" smtClean="0"/>
              <a:t>Purkyně: sekce </a:t>
            </a:r>
            <a:r>
              <a:rPr lang="cs-CZ" b="1" dirty="0"/>
              <a:t>psychoterapeutická</a:t>
            </a:r>
            <a:r>
              <a:rPr lang="cs-CZ" dirty="0"/>
              <a:t> a </a:t>
            </a:r>
            <a:r>
              <a:rPr lang="cs-CZ" b="1" dirty="0"/>
              <a:t>sekce rodinné </a:t>
            </a:r>
            <a:r>
              <a:rPr lang="cs-CZ" b="1" dirty="0" smtClean="0"/>
              <a:t>terapie</a:t>
            </a:r>
          </a:p>
          <a:p>
            <a:pPr lvl="1"/>
            <a:r>
              <a:rPr lang="cs-CZ" b="1" dirty="0" smtClean="0"/>
              <a:t>Role manželských poraden</a:t>
            </a:r>
          </a:p>
          <a:p>
            <a:pPr lvl="1"/>
            <a:r>
              <a:rPr lang="cs-CZ" dirty="0" smtClean="0"/>
              <a:t>Osobnosti: </a:t>
            </a:r>
            <a:r>
              <a:rPr lang="cs-CZ" b="1" dirty="0" smtClean="0"/>
              <a:t>M</a:t>
            </a:r>
            <a:r>
              <a:rPr lang="cs-CZ" b="1" dirty="0"/>
              <a:t>. </a:t>
            </a:r>
            <a:r>
              <a:rPr lang="cs-CZ" b="1" dirty="0" err="1"/>
              <a:t>Krakešová</a:t>
            </a:r>
            <a:r>
              <a:rPr lang="cs-CZ" b="1" dirty="0"/>
              <a:t>, J. A. Trojan, R. Bureš, Z. Tax, D. Charvátová, V. </a:t>
            </a:r>
            <a:r>
              <a:rPr lang="cs-CZ" b="1" dirty="0" err="1"/>
              <a:t>Schimmerlingová</a:t>
            </a:r>
            <a:r>
              <a:rPr lang="cs-CZ" b="1" dirty="0"/>
              <a:t>, V. </a:t>
            </a:r>
            <a:r>
              <a:rPr lang="cs-CZ" b="1" dirty="0" err="1"/>
              <a:t>Novotná-Kvízová</a:t>
            </a:r>
            <a:r>
              <a:rPr lang="cs-CZ" b="1" dirty="0"/>
              <a:t>, J. </a:t>
            </a:r>
            <a:r>
              <a:rPr lang="cs-CZ" b="1" dirty="0" err="1"/>
              <a:t>Obrdlíková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Gerontologie: </a:t>
            </a:r>
            <a:r>
              <a:rPr lang="cs-CZ" b="1" dirty="0" smtClean="0"/>
              <a:t>J</a:t>
            </a:r>
            <a:r>
              <a:rPr lang="cs-CZ" b="1" dirty="0"/>
              <a:t>. A. Trojan</a:t>
            </a:r>
            <a:r>
              <a:rPr lang="cs-CZ" dirty="0"/>
              <a:t> (gerontologická ambulance), </a:t>
            </a:r>
            <a:r>
              <a:rPr lang="cs-CZ" b="1" dirty="0"/>
              <a:t>A. </a:t>
            </a:r>
            <a:r>
              <a:rPr lang="cs-CZ" b="1" dirty="0" smtClean="0"/>
              <a:t>Chaloupková (</a:t>
            </a:r>
            <a:r>
              <a:rPr lang="cs-CZ" dirty="0" smtClean="0"/>
              <a:t>„</a:t>
            </a:r>
            <a:r>
              <a:rPr lang="cs-CZ" dirty="0"/>
              <a:t>domovinky“ </a:t>
            </a:r>
            <a:r>
              <a:rPr lang="cs-CZ" dirty="0" smtClean="0"/>
              <a:t>)</a:t>
            </a:r>
          </a:p>
          <a:p>
            <a:r>
              <a:rPr lang="cs-CZ" b="1" dirty="0"/>
              <a:t>B. Závodní sociální práce a </a:t>
            </a:r>
            <a:r>
              <a:rPr lang="cs-CZ" b="1" dirty="0" smtClean="0"/>
              <a:t>plánování (</a:t>
            </a:r>
            <a:r>
              <a:rPr lang="cs-CZ" dirty="0"/>
              <a:t>odbory „péče o pracující</a:t>
            </a:r>
            <a:r>
              <a:rPr lang="cs-CZ" dirty="0" smtClean="0"/>
              <a:t>“ ; </a:t>
            </a:r>
            <a:r>
              <a:rPr lang="cs-CZ" dirty="0"/>
              <a:t>metodika tzv. </a:t>
            </a:r>
            <a:r>
              <a:rPr lang="cs-CZ" b="1" dirty="0"/>
              <a:t>plánování sociálního </a:t>
            </a:r>
            <a:r>
              <a:rPr lang="cs-CZ" b="1" dirty="0" smtClean="0"/>
              <a:t>rozvoje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b="1" dirty="0"/>
              <a:t>C. Cenzura patologických </a:t>
            </a:r>
            <a:r>
              <a:rPr lang="cs-CZ" b="1" dirty="0" smtClean="0"/>
              <a:t>jevů (</a:t>
            </a:r>
            <a:r>
              <a:rPr lang="cs-CZ" dirty="0"/>
              <a:t>drogové závislosti mládeže</a:t>
            </a:r>
            <a:r>
              <a:rPr lang="cs-CZ" dirty="0" smtClean="0"/>
              <a:t>, sebevražednosti</a:t>
            </a:r>
            <a:r>
              <a:rPr lang="cs-CZ" dirty="0"/>
              <a:t>, prostituce či žalostných podmínek Romů a chovanců v </a:t>
            </a:r>
            <a:r>
              <a:rPr lang="cs-CZ" dirty="0" smtClean="0"/>
              <a:t>ústavech)</a:t>
            </a:r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751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Cvičení ve dvojicích: Povolání </a:t>
            </a:r>
            <a:r>
              <a:rPr lang="cs-CZ" dirty="0"/>
              <a:t>v ilegalitě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Zadání:</a:t>
            </a:r>
            <a:r>
              <a:rPr lang="cs-CZ" dirty="0"/>
              <a:t> Jeden student představuje sociální pracovnici z éry „zlatého věku“ první republiky (např. žačku Marie </a:t>
            </a:r>
            <a:r>
              <a:rPr lang="cs-CZ" dirty="0" err="1"/>
              <a:t>Krakešové</a:t>
            </a:r>
            <a:r>
              <a:rPr lang="cs-CZ" dirty="0"/>
              <a:t>). Druhý je její kolegyně v 50. letech, kdy byl obor ideologicky likvidován. Diskutujte o tom, co se stalo s profesní etikou a identitou po roce 1948.</a:t>
            </a:r>
          </a:p>
          <a:p>
            <a:endParaRPr lang="cs-CZ" dirty="0" smtClean="0"/>
          </a:p>
          <a:p>
            <a:r>
              <a:rPr lang="cs-CZ" b="1" dirty="0"/>
              <a:t>Cíl:</a:t>
            </a:r>
            <a:r>
              <a:rPr lang="cs-CZ" dirty="0"/>
              <a:t> Analyzovat dopad totalitní diskontinuity na československou sociální práci.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4582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po roce 1989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Obnova VŠ </a:t>
            </a:r>
            <a:r>
              <a:rPr lang="cs-CZ" b="1" dirty="0" smtClean="0"/>
              <a:t>vzdělávání: </a:t>
            </a:r>
          </a:p>
          <a:p>
            <a:pPr lvl="1"/>
            <a:r>
              <a:rPr lang="cs-CZ" dirty="0" smtClean="0"/>
              <a:t>na </a:t>
            </a:r>
            <a:r>
              <a:rPr lang="cs-CZ" dirty="0"/>
              <a:t>UK v Praze </a:t>
            </a:r>
            <a:r>
              <a:rPr lang="cs-CZ" b="1" dirty="0"/>
              <a:t>J. Šiklovou</a:t>
            </a:r>
            <a:r>
              <a:rPr lang="cs-CZ" dirty="0"/>
              <a:t>, </a:t>
            </a:r>
            <a:endParaRPr lang="cs-CZ" dirty="0" smtClean="0"/>
          </a:p>
          <a:p>
            <a:pPr lvl="1"/>
            <a:r>
              <a:rPr lang="cs-CZ" dirty="0" smtClean="0"/>
              <a:t>na </a:t>
            </a:r>
            <a:r>
              <a:rPr lang="cs-CZ" dirty="0"/>
              <a:t>MU v Brně </a:t>
            </a:r>
            <a:r>
              <a:rPr lang="cs-CZ" b="1" dirty="0"/>
              <a:t>I. Možným, L. </a:t>
            </a:r>
            <a:r>
              <a:rPr lang="cs-CZ" b="1" dirty="0" err="1"/>
              <a:t>Rabušicem</a:t>
            </a:r>
            <a:r>
              <a:rPr lang="cs-CZ" b="1" dirty="0"/>
              <a:t> a L. Musilem</a:t>
            </a:r>
            <a:r>
              <a:rPr lang="cs-CZ" dirty="0"/>
              <a:t>, </a:t>
            </a:r>
            <a:endParaRPr lang="cs-CZ" dirty="0" smtClean="0"/>
          </a:p>
          <a:p>
            <a:pPr lvl="1"/>
            <a:r>
              <a:rPr lang="cs-CZ" dirty="0" smtClean="0"/>
              <a:t>v </a:t>
            </a:r>
            <a:r>
              <a:rPr lang="cs-CZ" dirty="0"/>
              <a:t>Bratislavě </a:t>
            </a:r>
            <a:r>
              <a:rPr lang="cs-CZ" b="1" dirty="0"/>
              <a:t>I. </a:t>
            </a:r>
            <a:r>
              <a:rPr lang="cs-CZ" b="1" dirty="0" err="1" smtClean="0"/>
              <a:t>Gaburou</a:t>
            </a:r>
            <a:endParaRPr lang="cs-CZ" b="1" dirty="0" smtClean="0"/>
          </a:p>
          <a:p>
            <a:r>
              <a:rPr lang="cs-CZ" b="1" dirty="0"/>
              <a:t>Nové </a:t>
            </a:r>
            <a:r>
              <a:rPr lang="cs-CZ" b="1" dirty="0" smtClean="0"/>
              <a:t>sociální problémy </a:t>
            </a:r>
            <a:r>
              <a:rPr lang="cs-CZ" b="1" dirty="0"/>
              <a:t>a </a:t>
            </a:r>
            <a:r>
              <a:rPr lang="cs-CZ" b="1" dirty="0" err="1" smtClean="0"/>
              <a:t>deinstitucionalizace</a:t>
            </a:r>
            <a:endParaRPr lang="cs-CZ" b="1" dirty="0" smtClean="0"/>
          </a:p>
          <a:p>
            <a:r>
              <a:rPr lang="cs-CZ" b="1" dirty="0" smtClean="0"/>
              <a:t>Expanze </a:t>
            </a:r>
            <a:r>
              <a:rPr lang="cs-CZ" b="1" smtClean="0"/>
              <a:t>NNO </a:t>
            </a:r>
            <a:r>
              <a:rPr lang="cs-CZ" smtClean="0"/>
              <a:t>(v </a:t>
            </a:r>
            <a:r>
              <a:rPr lang="cs-CZ" dirty="0" smtClean="0"/>
              <a:t>2024 tvořily NNO  61% všech poskytovatelů sociálních služeb v ČR)</a:t>
            </a:r>
            <a:endParaRPr lang="cs-CZ" dirty="0" smtClean="0"/>
          </a:p>
          <a:p>
            <a:r>
              <a:rPr lang="cs-CZ" b="1" dirty="0" smtClean="0"/>
              <a:t>Nové </a:t>
            </a:r>
            <a:r>
              <a:rPr lang="cs-CZ" b="1" dirty="0"/>
              <a:t>metody </a:t>
            </a:r>
            <a:r>
              <a:rPr lang="cs-CZ" dirty="0" smtClean="0"/>
              <a:t>(probace)</a:t>
            </a:r>
          </a:p>
          <a:p>
            <a:r>
              <a:rPr lang="cs-CZ" b="1" dirty="0"/>
              <a:t>S</a:t>
            </a:r>
            <a:r>
              <a:rPr lang="cs-CZ" b="1" dirty="0" smtClean="0"/>
              <a:t>tavovské </a:t>
            </a:r>
            <a:r>
              <a:rPr lang="cs-CZ" b="1" dirty="0"/>
              <a:t>subjekty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8039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Periodizace – Předmoderní a raně moderní éra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821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Do 16. </a:t>
            </a:r>
            <a:r>
              <a:rPr lang="en-US" dirty="0" err="1" smtClean="0"/>
              <a:t>století</a:t>
            </a:r>
            <a:r>
              <a:rPr lang="en-US" dirty="0" smtClean="0"/>
              <a:t> (</a:t>
            </a:r>
            <a:r>
              <a:rPr lang="en-US" dirty="0" err="1" smtClean="0"/>
              <a:t>Předmoderní</a:t>
            </a:r>
            <a:r>
              <a:rPr lang="en-US" dirty="0" smtClean="0"/>
              <a:t>): </a:t>
            </a:r>
            <a:r>
              <a:rPr lang="en-US" dirty="0" err="1" smtClean="0"/>
              <a:t>Éra</a:t>
            </a:r>
            <a:r>
              <a:rPr lang="en-US" dirty="0" smtClean="0"/>
              <a:t> </a:t>
            </a:r>
            <a:r>
              <a:rPr lang="en-US" b="1" dirty="0" err="1" smtClean="0"/>
              <a:t>náboženské</a:t>
            </a:r>
            <a:r>
              <a:rPr lang="en-US" b="1" dirty="0" smtClean="0"/>
              <a:t> solidarity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Pojmy</a:t>
            </a:r>
            <a:r>
              <a:rPr lang="en-US" dirty="0" smtClean="0"/>
              <a:t>: </a:t>
            </a:r>
            <a:r>
              <a:rPr lang="en-US" dirty="0" err="1" smtClean="0"/>
              <a:t>Cedakah</a:t>
            </a:r>
            <a:r>
              <a:rPr lang="en-US" dirty="0" smtClean="0"/>
              <a:t>, </a:t>
            </a:r>
            <a:r>
              <a:rPr lang="en-US" dirty="0" err="1" smtClean="0"/>
              <a:t>diakonia</a:t>
            </a:r>
            <a:r>
              <a:rPr lang="en-US" dirty="0" smtClean="0"/>
              <a:t>, caritas.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Aktéři</a:t>
            </a:r>
            <a:r>
              <a:rPr lang="en-US" dirty="0" smtClean="0"/>
              <a:t>: </a:t>
            </a:r>
            <a:r>
              <a:rPr lang="en-US" dirty="0" err="1" smtClean="0"/>
              <a:t>Kláštery</a:t>
            </a:r>
            <a:r>
              <a:rPr lang="en-US" dirty="0" smtClean="0"/>
              <a:t>, </a:t>
            </a:r>
            <a:r>
              <a:rPr lang="en-US" dirty="0" err="1" smtClean="0"/>
              <a:t>cechy</a:t>
            </a:r>
            <a:r>
              <a:rPr lang="en-US" dirty="0" smtClean="0"/>
              <a:t>.</a:t>
            </a:r>
          </a:p>
          <a:p>
            <a:r>
              <a:rPr lang="en-US" dirty="0" smtClean="0"/>
              <a:t>16. – 18. </a:t>
            </a:r>
            <a:r>
              <a:rPr lang="en-US" dirty="0" err="1"/>
              <a:t>století</a:t>
            </a:r>
            <a:r>
              <a:rPr lang="en-US" dirty="0" smtClean="0"/>
              <a:t> (</a:t>
            </a:r>
            <a:r>
              <a:rPr lang="en-US" dirty="0" err="1" smtClean="0"/>
              <a:t>Raně</a:t>
            </a:r>
            <a:r>
              <a:rPr lang="en-US" dirty="0" smtClean="0"/>
              <a:t> </a:t>
            </a:r>
            <a:r>
              <a:rPr lang="en-US" dirty="0" err="1" smtClean="0"/>
              <a:t>moderní</a:t>
            </a:r>
            <a:r>
              <a:rPr lang="en-US" dirty="0" smtClean="0"/>
              <a:t>): </a:t>
            </a:r>
            <a:r>
              <a:rPr lang="en-US" b="1" dirty="0" err="1" smtClean="0"/>
              <a:t>Sekularizace</a:t>
            </a:r>
            <a:r>
              <a:rPr lang="en-US" b="1" dirty="0" smtClean="0"/>
              <a:t> a </a:t>
            </a:r>
            <a:r>
              <a:rPr lang="en-US" b="1" dirty="0" err="1" smtClean="0"/>
              <a:t>státní</a:t>
            </a:r>
            <a:r>
              <a:rPr lang="en-US" b="1" dirty="0" smtClean="0"/>
              <a:t> </a:t>
            </a:r>
            <a:r>
              <a:rPr lang="en-US" b="1" dirty="0" err="1" smtClean="0"/>
              <a:t>dozor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Zlom</a:t>
            </a:r>
            <a:r>
              <a:rPr lang="en-US" dirty="0" smtClean="0"/>
              <a:t>: </a:t>
            </a:r>
            <a:r>
              <a:rPr lang="en-US" dirty="0" err="1" smtClean="0"/>
              <a:t>Reformace</a:t>
            </a:r>
            <a:r>
              <a:rPr lang="en-US" dirty="0" smtClean="0"/>
              <a:t>, </a:t>
            </a:r>
            <a:r>
              <a:rPr lang="en-US" dirty="0" err="1" smtClean="0"/>
              <a:t>josefínské</a:t>
            </a:r>
            <a:r>
              <a:rPr lang="en-US" dirty="0" smtClean="0"/>
              <a:t> </a:t>
            </a:r>
            <a:r>
              <a:rPr lang="en-US" dirty="0" err="1" smtClean="0"/>
              <a:t>reformy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Nástroje</a:t>
            </a:r>
            <a:r>
              <a:rPr lang="en-US" dirty="0" smtClean="0"/>
              <a:t>: </a:t>
            </a:r>
            <a:r>
              <a:rPr lang="en-US" dirty="0" err="1" smtClean="0"/>
              <a:t>Vznik</a:t>
            </a:r>
            <a:r>
              <a:rPr lang="en-US" dirty="0" smtClean="0"/>
              <a:t> </a:t>
            </a:r>
            <a:r>
              <a:rPr lang="en-US" dirty="0" err="1" smtClean="0"/>
              <a:t>káznic</a:t>
            </a:r>
            <a:r>
              <a:rPr lang="en-US" dirty="0" smtClean="0"/>
              <a:t> (</a:t>
            </a:r>
            <a:r>
              <a:rPr lang="en-US" i="1" dirty="0" err="1" smtClean="0"/>
              <a:t>Zuchth</a:t>
            </a:r>
            <a:r>
              <a:rPr lang="cs-CZ" i="1" dirty="0" err="1" smtClean="0"/>
              <a:t>aus</a:t>
            </a:r>
            <a:r>
              <a:rPr lang="cs-CZ" i="1" dirty="0" smtClean="0"/>
              <a:t>; </a:t>
            </a:r>
            <a:r>
              <a:rPr lang="cs-CZ" i="1" dirty="0" err="1" smtClean="0"/>
              <a:t>Workhous</a:t>
            </a:r>
            <a:r>
              <a:rPr lang="cs-CZ" i="1" dirty="0" smtClean="0"/>
              <a:t>; </a:t>
            </a:r>
            <a:r>
              <a:rPr lang="cs-CZ" i="1" dirty="0" err="1" smtClean="0"/>
              <a:t>Tuchthuys</a:t>
            </a:r>
            <a:r>
              <a:rPr lang="en-US" dirty="0" smtClean="0"/>
              <a:t>) a </a:t>
            </a:r>
            <a:r>
              <a:rPr lang="en-US" dirty="0" err="1" smtClean="0"/>
              <a:t>chudinských</a:t>
            </a:r>
            <a:r>
              <a:rPr lang="en-US" dirty="0" smtClean="0"/>
              <a:t> </a:t>
            </a:r>
            <a:r>
              <a:rPr lang="en-US" dirty="0" err="1" smtClean="0"/>
              <a:t>fondů</a:t>
            </a:r>
            <a:r>
              <a:rPr lang="en-US" dirty="0" smtClean="0"/>
              <a:t>.</a:t>
            </a:r>
            <a:endParaRPr lang="cs-CZ" dirty="0" smtClean="0"/>
          </a:p>
          <a:p>
            <a:r>
              <a:rPr lang="en-US" dirty="0" err="1" smtClean="0"/>
              <a:t>Pozdně</a:t>
            </a:r>
            <a:r>
              <a:rPr lang="en-US" dirty="0" smtClean="0"/>
              <a:t> </a:t>
            </a:r>
            <a:r>
              <a:rPr lang="en-US" dirty="0" err="1" smtClean="0"/>
              <a:t>moderní</a:t>
            </a:r>
            <a:r>
              <a:rPr lang="en-US" dirty="0" smtClean="0"/>
              <a:t> </a:t>
            </a:r>
            <a:r>
              <a:rPr lang="en-US" dirty="0" err="1" smtClean="0"/>
              <a:t>éra</a:t>
            </a:r>
            <a:r>
              <a:rPr lang="en-US" dirty="0" smtClean="0"/>
              <a:t> (19. </a:t>
            </a:r>
            <a:r>
              <a:rPr lang="en-US" dirty="0" err="1" smtClean="0"/>
              <a:t>století</a:t>
            </a:r>
            <a:r>
              <a:rPr lang="en-US" dirty="0" smtClean="0"/>
              <a:t>)</a:t>
            </a:r>
            <a:r>
              <a:rPr lang="cs-CZ" dirty="0" smtClean="0"/>
              <a:t>: </a:t>
            </a:r>
            <a:r>
              <a:rPr lang="en-US" dirty="0" err="1" smtClean="0"/>
              <a:t>Kontext</a:t>
            </a:r>
            <a:r>
              <a:rPr lang="en-US" dirty="0" smtClean="0"/>
              <a:t>: </a:t>
            </a:r>
            <a:r>
              <a:rPr lang="en-US" b="1" dirty="0" err="1" smtClean="0"/>
              <a:t>Industrializace</a:t>
            </a:r>
            <a:r>
              <a:rPr lang="en-US" b="1" dirty="0" smtClean="0"/>
              <a:t> a „</a:t>
            </a:r>
            <a:r>
              <a:rPr lang="en-US" b="1" dirty="0" err="1" smtClean="0"/>
              <a:t>sociální</a:t>
            </a:r>
            <a:r>
              <a:rPr lang="en-US" b="1" dirty="0" smtClean="0"/>
              <a:t> </a:t>
            </a:r>
            <a:r>
              <a:rPr lang="en-US" b="1" dirty="0" err="1" smtClean="0"/>
              <a:t>otázka</a:t>
            </a:r>
            <a:r>
              <a:rPr lang="en-US" b="1" dirty="0" smtClean="0"/>
              <a:t>“.</a:t>
            </a:r>
          </a:p>
          <a:p>
            <a:pPr lvl="1"/>
            <a:r>
              <a:rPr lang="en-US" dirty="0" err="1" smtClean="0"/>
              <a:t>Klíčová</a:t>
            </a:r>
            <a:r>
              <a:rPr lang="en-US" dirty="0" smtClean="0"/>
              <a:t> </a:t>
            </a:r>
            <a:r>
              <a:rPr lang="en-US" dirty="0" err="1" smtClean="0"/>
              <a:t>hnutí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    COS (Charity Organization Societies): </a:t>
            </a:r>
            <a:r>
              <a:rPr lang="en-US" dirty="0" err="1" smtClean="0"/>
              <a:t>Snaha</a:t>
            </a:r>
            <a:r>
              <a:rPr lang="en-US" dirty="0" smtClean="0"/>
              <a:t> o „</a:t>
            </a:r>
            <a:r>
              <a:rPr lang="en-US" dirty="0" err="1" smtClean="0"/>
              <a:t>vědeckou</a:t>
            </a:r>
            <a:r>
              <a:rPr lang="en-US" dirty="0" smtClean="0"/>
              <a:t>“ </a:t>
            </a:r>
            <a:r>
              <a:rPr lang="en-US" dirty="0" err="1" smtClean="0"/>
              <a:t>dobročinnost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    Settlement movement: </a:t>
            </a:r>
            <a:r>
              <a:rPr lang="en-US" dirty="0" err="1" smtClean="0"/>
              <a:t>Hnutí</a:t>
            </a:r>
            <a:r>
              <a:rPr lang="en-US" dirty="0" smtClean="0"/>
              <a:t> </a:t>
            </a:r>
            <a:r>
              <a:rPr lang="en-US" dirty="0" err="1" smtClean="0"/>
              <a:t>osad</a:t>
            </a:r>
            <a:r>
              <a:rPr lang="en-US" dirty="0" smtClean="0"/>
              <a:t> (</a:t>
            </a:r>
            <a:r>
              <a:rPr lang="en-US" dirty="0" err="1" smtClean="0"/>
              <a:t>aktivní</a:t>
            </a:r>
            <a:r>
              <a:rPr lang="en-US" dirty="0" smtClean="0"/>
              <a:t> </a:t>
            </a:r>
            <a:r>
              <a:rPr lang="en-US" dirty="0" err="1" smtClean="0"/>
              <a:t>život</a:t>
            </a:r>
            <a:r>
              <a:rPr lang="en-US" dirty="0" smtClean="0"/>
              <a:t> v </a:t>
            </a:r>
            <a:r>
              <a:rPr lang="en-US" dirty="0" err="1" smtClean="0"/>
              <a:t>komunitě</a:t>
            </a:r>
            <a:r>
              <a:rPr lang="en-US" dirty="0" smtClean="0"/>
              <a:t>).</a:t>
            </a:r>
          </a:p>
          <a:p>
            <a:pPr lvl="1"/>
            <a:r>
              <a:rPr lang="en-US" dirty="0" err="1" smtClean="0"/>
              <a:t>Zlom</a:t>
            </a:r>
            <a:r>
              <a:rPr lang="en-US" dirty="0" smtClean="0"/>
              <a:t>: </a:t>
            </a:r>
            <a:r>
              <a:rPr lang="en-US" dirty="0" err="1" smtClean="0"/>
              <a:t>Vznik</a:t>
            </a:r>
            <a:r>
              <a:rPr lang="en-US" dirty="0" smtClean="0"/>
              <a:t> </a:t>
            </a:r>
            <a:r>
              <a:rPr lang="en-US" dirty="0" err="1" smtClean="0"/>
              <a:t>prvních</a:t>
            </a:r>
            <a:r>
              <a:rPr lang="en-US" dirty="0" smtClean="0"/>
              <a:t> </a:t>
            </a:r>
            <a:r>
              <a:rPr lang="en-US" dirty="0" err="1" smtClean="0"/>
              <a:t>odborných</a:t>
            </a:r>
            <a:r>
              <a:rPr lang="en-US" dirty="0" smtClean="0"/>
              <a:t> </a:t>
            </a:r>
            <a:r>
              <a:rPr lang="en-US" dirty="0" err="1" smtClean="0"/>
              <a:t>škol</a:t>
            </a:r>
            <a:r>
              <a:rPr lang="en-US" dirty="0" smtClean="0"/>
              <a:t> a </a:t>
            </a:r>
            <a:r>
              <a:rPr lang="en-US" dirty="0" err="1" smtClean="0"/>
              <a:t>metodických</a:t>
            </a:r>
            <a:r>
              <a:rPr lang="en-US" dirty="0" smtClean="0"/>
              <a:t> </a:t>
            </a:r>
            <a:r>
              <a:rPr lang="en-US" dirty="0" err="1" smtClean="0"/>
              <a:t>postupů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875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Specifika českého kontextu ve 20. století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722007"/>
              </p:ext>
            </p:extLst>
          </p:nvPr>
        </p:nvGraphicFramePr>
        <p:xfrm>
          <a:off x="838200" y="3132614"/>
          <a:ext cx="10515600" cy="2560320"/>
        </p:xfrm>
        <a:graphic>
          <a:graphicData uri="http://schemas.openxmlformats.org/drawingml/2006/table">
            <a:tbl>
              <a:tblPr/>
              <a:tblGrid>
                <a:gridCol w="2280920">
                  <a:extLst>
                    <a:ext uri="{9D8B030D-6E8A-4147-A177-3AD203B41FA5}">
                      <a16:colId xmlns:a16="http://schemas.microsoft.com/office/drawing/2014/main" val="785785522"/>
                    </a:ext>
                  </a:extLst>
                </a:gridCol>
                <a:gridCol w="3545840">
                  <a:extLst>
                    <a:ext uri="{9D8B030D-6E8A-4147-A177-3AD203B41FA5}">
                      <a16:colId xmlns:a16="http://schemas.microsoft.com/office/drawing/2014/main" val="2993427000"/>
                    </a:ext>
                  </a:extLst>
                </a:gridCol>
                <a:gridCol w="4688840">
                  <a:extLst>
                    <a:ext uri="{9D8B030D-6E8A-4147-A177-3AD203B41FA5}">
                      <a16:colId xmlns:a16="http://schemas.microsoft.com/office/drawing/2014/main" val="4805588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2400" b="1">
                          <a:effectLst/>
                          <a:latin typeface="Google Sans Text"/>
                        </a:rPr>
                        <a:t>Období</a:t>
                      </a:r>
                      <a:endParaRPr lang="cs-CZ" sz="2400">
                        <a:effectLst/>
                        <a:latin typeface="Google Sans Tex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>
                          <a:effectLst/>
                          <a:latin typeface="Google Sans Text"/>
                        </a:rPr>
                        <a:t>Charakteristika</a:t>
                      </a:r>
                      <a:endParaRPr lang="cs-CZ" sz="2400">
                        <a:effectLst/>
                        <a:latin typeface="Google Sans Tex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>
                          <a:effectLst/>
                          <a:latin typeface="Google Sans Text"/>
                        </a:rPr>
                        <a:t>Klíčové postavy/jevy</a:t>
                      </a:r>
                      <a:endParaRPr lang="cs-CZ" sz="2400">
                        <a:effectLst/>
                        <a:latin typeface="Google Sans Tex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565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 b="1" dirty="0">
                          <a:effectLst/>
                          <a:latin typeface="Google Sans Text"/>
                        </a:rPr>
                        <a:t>1918–1939</a:t>
                      </a:r>
                      <a:endParaRPr lang="cs-CZ" sz="2400" dirty="0">
                        <a:effectLst/>
                        <a:latin typeface="Google Sans Tex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  <a:latin typeface="Google Sans Text"/>
                        </a:rPr>
                        <a:t>Zlatý věk a profesionalizace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  <a:latin typeface="Google Sans Text"/>
                        </a:rPr>
                        <a:t>A. Masaryková, M. Krakešová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2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 b="1">
                          <a:effectLst/>
                          <a:latin typeface="Google Sans Text"/>
                        </a:rPr>
                        <a:t>1939–1989</a:t>
                      </a:r>
                      <a:endParaRPr lang="cs-CZ" sz="2400">
                        <a:effectLst/>
                        <a:latin typeface="Google Sans Tex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  <a:latin typeface="Google Sans Text"/>
                        </a:rPr>
                        <a:t>Totalitní diskontinuita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  <a:latin typeface="Google Sans Text"/>
                        </a:rPr>
                        <a:t>Ideologická likvidace oboru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769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 b="1">
                          <a:effectLst/>
                          <a:latin typeface="Google Sans Text"/>
                        </a:rPr>
                        <a:t>1989–dnes</a:t>
                      </a:r>
                      <a:endParaRPr lang="cs-CZ" sz="2400">
                        <a:effectLst/>
                        <a:latin typeface="Google Sans Tex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  <a:latin typeface="Google Sans Text"/>
                        </a:rPr>
                        <a:t>Obnova a akademizace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  <a:latin typeface="Google Sans Text"/>
                        </a:rPr>
                        <a:t>Návrat k vědeckému paradigmatu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15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90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943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Přehled</a:t>
            </a:r>
            <a:r>
              <a:rPr lang="en-US" dirty="0" smtClean="0"/>
              <a:t> </a:t>
            </a:r>
            <a:r>
              <a:rPr lang="en-US" dirty="0" err="1" smtClean="0"/>
              <a:t>literatury</a:t>
            </a:r>
            <a:r>
              <a:rPr lang="en-US" dirty="0" smtClean="0"/>
              <a:t> a </a:t>
            </a:r>
            <a:r>
              <a:rPr lang="en-US" dirty="0" err="1" smtClean="0"/>
              <a:t>hlavních</a:t>
            </a:r>
            <a:r>
              <a:rPr lang="en-US" dirty="0" smtClean="0"/>
              <a:t> </a:t>
            </a:r>
            <a:r>
              <a:rPr lang="en-US" dirty="0" err="1" smtClean="0"/>
              <a:t>zdrojů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" y="924560"/>
            <a:ext cx="11805920" cy="5669280"/>
          </a:xfrm>
        </p:spPr>
        <p:txBody>
          <a:bodyPr>
            <a:noAutofit/>
          </a:bodyPr>
          <a:lstStyle/>
          <a:p>
            <a:pPr lvl="0"/>
            <a:r>
              <a:rPr lang="cs-CZ" sz="1800" dirty="0"/>
              <a:t>Matoušek, O. a kol. (2001). </a:t>
            </a:r>
            <a:r>
              <a:rPr lang="cs-CZ" sz="1800" i="1" dirty="0"/>
              <a:t>Základy sociální práce</a:t>
            </a:r>
            <a:r>
              <a:rPr lang="cs-CZ" sz="1800" dirty="0"/>
              <a:t>. Praha: Portál. (Základní faktografický přehled vývoje oboru u nás i ve světě).</a:t>
            </a:r>
          </a:p>
          <a:p>
            <a:pPr lvl="0"/>
            <a:r>
              <a:rPr lang="cs-CZ" sz="1800" dirty="0"/>
              <a:t>Matoušek, O. (</a:t>
            </a:r>
            <a:r>
              <a:rPr lang="cs-CZ" sz="1800" dirty="0" err="1"/>
              <a:t>ed</a:t>
            </a:r>
            <a:r>
              <a:rPr lang="cs-CZ" sz="1800" dirty="0"/>
              <a:t>.). (2013). </a:t>
            </a:r>
            <a:r>
              <a:rPr lang="cs-CZ" sz="1800" i="1" dirty="0"/>
              <a:t>Encyklopedie sociální práce</a:t>
            </a:r>
            <a:r>
              <a:rPr lang="cs-CZ" sz="1800" dirty="0"/>
              <a:t>. Praha: Portál. </a:t>
            </a:r>
          </a:p>
          <a:p>
            <a:pPr lvl="0"/>
            <a:r>
              <a:rPr lang="cs-CZ" sz="1800" dirty="0" err="1"/>
              <a:t>Kodymová</a:t>
            </a:r>
            <a:r>
              <a:rPr lang="cs-CZ" sz="1800" dirty="0"/>
              <a:t>, P. (2013). </a:t>
            </a:r>
            <a:r>
              <a:rPr lang="cs-CZ" sz="1800" i="1" dirty="0"/>
              <a:t>Historie české sociální práce v letech 1918–1948</a:t>
            </a:r>
            <a:r>
              <a:rPr lang="cs-CZ" sz="1800" dirty="0"/>
              <a:t>. Praha: Karolinum. </a:t>
            </a:r>
          </a:p>
          <a:p>
            <a:pPr lvl="0"/>
            <a:r>
              <a:rPr lang="cs-CZ" sz="1800" dirty="0" err="1"/>
              <a:t>Krakešová</a:t>
            </a:r>
            <a:r>
              <a:rPr lang="cs-CZ" sz="1800" dirty="0"/>
              <a:t>, M., </a:t>
            </a:r>
            <a:r>
              <a:rPr lang="cs-CZ" sz="1800" dirty="0" err="1"/>
              <a:t>Kodymová</a:t>
            </a:r>
            <a:r>
              <a:rPr lang="cs-CZ" sz="1800" dirty="0"/>
              <a:t>, P., </a:t>
            </a:r>
            <a:r>
              <a:rPr lang="cs-CZ" sz="1800" dirty="0" err="1"/>
              <a:t>Brnula</a:t>
            </a:r>
            <a:r>
              <a:rPr lang="cs-CZ" sz="1800" dirty="0"/>
              <a:t>, P. (2018). </a:t>
            </a:r>
            <a:r>
              <a:rPr lang="cs-CZ" sz="1800" i="1" dirty="0"/>
              <a:t>Sociální kliniky. Z dějin sociální práce a sociálního školství</a:t>
            </a:r>
            <a:r>
              <a:rPr lang="cs-CZ" sz="1800" dirty="0"/>
              <a:t>. Karolinum.</a:t>
            </a:r>
          </a:p>
          <a:p>
            <a:pPr lvl="0"/>
            <a:r>
              <a:rPr lang="cs-CZ" sz="1800" dirty="0" err="1"/>
              <a:t>Špiláčková</a:t>
            </a:r>
            <a:r>
              <a:rPr lang="cs-CZ" sz="1800" dirty="0"/>
              <a:t>, M. (2016). </a:t>
            </a:r>
            <a:r>
              <a:rPr lang="cs-CZ" sz="1800" i="1" dirty="0"/>
              <a:t>Česká sociální práce v letech 1968–1989</a:t>
            </a:r>
            <a:r>
              <a:rPr lang="cs-CZ" sz="1800" dirty="0"/>
              <a:t>. Ostrava: Ostravská univerzita. (Analýza vývoje oboru v období normalizace).</a:t>
            </a:r>
          </a:p>
          <a:p>
            <a:pPr lvl="0"/>
            <a:r>
              <a:rPr lang="cs-CZ" sz="1800" dirty="0"/>
              <a:t>Janák, D. (2011). </a:t>
            </a:r>
            <a:r>
              <a:rPr lang="cs-CZ" sz="1800" i="1" dirty="0"/>
              <a:t>Kapitoly z dějin sociální práce</a:t>
            </a:r>
            <a:r>
              <a:rPr lang="cs-CZ" sz="1800" dirty="0"/>
              <a:t>. Opava: Slezská univerzita. </a:t>
            </a:r>
          </a:p>
          <a:p>
            <a:pPr lvl="0"/>
            <a:r>
              <a:rPr lang="cs-CZ" sz="1800" dirty="0" err="1"/>
              <a:t>Kappl</a:t>
            </a:r>
            <a:r>
              <a:rPr lang="cs-CZ" sz="1800" dirty="0"/>
              <a:t>, M. (2008). Vývojové modely sociální práce a jejich metafory. In: Janebová, R., Smutek, M. (</a:t>
            </a:r>
            <a:r>
              <a:rPr lang="cs-CZ" sz="1800" dirty="0" err="1"/>
              <a:t>eds</a:t>
            </a:r>
            <a:r>
              <a:rPr lang="cs-CZ" sz="1800" dirty="0"/>
              <a:t>.). </a:t>
            </a:r>
            <a:r>
              <a:rPr lang="cs-CZ" sz="1800" i="1" dirty="0"/>
              <a:t>Posuzování životní situace v sociální práci</a:t>
            </a:r>
            <a:r>
              <a:rPr lang="cs-CZ" sz="1800" dirty="0"/>
              <a:t>. Hradec Králové: </a:t>
            </a:r>
            <a:r>
              <a:rPr lang="cs-CZ" sz="1800" dirty="0" err="1"/>
              <a:t>Gaudeamus</a:t>
            </a:r>
            <a:r>
              <a:rPr lang="cs-CZ" sz="1800" dirty="0"/>
              <a:t>.</a:t>
            </a:r>
          </a:p>
          <a:p>
            <a:pPr lvl="0"/>
            <a:r>
              <a:rPr lang="cs-CZ" sz="1800" dirty="0" err="1"/>
              <a:t>Wendt</a:t>
            </a:r>
            <a:r>
              <a:rPr lang="cs-CZ" sz="1800" dirty="0"/>
              <a:t>, W. R. (2008). </a:t>
            </a:r>
            <a:r>
              <a:rPr lang="cs-CZ" sz="1800" i="1" dirty="0" err="1"/>
              <a:t>Geschichte</a:t>
            </a:r>
            <a:r>
              <a:rPr lang="cs-CZ" sz="1800" i="1" dirty="0"/>
              <a:t> der </a:t>
            </a:r>
            <a:r>
              <a:rPr lang="cs-CZ" sz="1800" i="1" dirty="0" err="1"/>
              <a:t>Sozialen</a:t>
            </a:r>
            <a:r>
              <a:rPr lang="cs-CZ" sz="1800" i="1" dirty="0"/>
              <a:t> </a:t>
            </a:r>
            <a:r>
              <a:rPr lang="cs-CZ" sz="1800" i="1" dirty="0" err="1"/>
              <a:t>Arbeit</a:t>
            </a:r>
            <a:r>
              <a:rPr lang="cs-CZ" sz="1800" dirty="0"/>
              <a:t> 1,2. Stuttgart: UTB. (Standardní německé dílo pro evropský kontext).</a:t>
            </a:r>
          </a:p>
          <a:p>
            <a:pPr lvl="0"/>
            <a:r>
              <a:rPr lang="cs-CZ" sz="1800" dirty="0" err="1"/>
              <a:t>Woodroofe</a:t>
            </a:r>
            <a:r>
              <a:rPr lang="cs-CZ" sz="1800" dirty="0"/>
              <a:t>, </a:t>
            </a:r>
            <a:r>
              <a:rPr lang="cs-CZ" sz="1800" dirty="0" err="1"/>
              <a:t>Kathleen</a:t>
            </a:r>
            <a:r>
              <a:rPr lang="cs-CZ" sz="1800" dirty="0"/>
              <a:t> (1971). </a:t>
            </a:r>
            <a:r>
              <a:rPr lang="cs-CZ" sz="1800" i="1" dirty="0" err="1"/>
              <a:t>From</a:t>
            </a:r>
            <a:r>
              <a:rPr lang="cs-CZ" sz="1800" i="1" dirty="0"/>
              <a:t> Charity to </a:t>
            </a:r>
            <a:r>
              <a:rPr lang="cs-CZ" sz="1800" i="1" dirty="0" err="1"/>
              <a:t>Social</a:t>
            </a:r>
            <a:r>
              <a:rPr lang="cs-CZ" sz="1800" i="1" dirty="0"/>
              <a:t> </a:t>
            </a:r>
            <a:r>
              <a:rPr lang="cs-CZ" sz="1800" i="1" dirty="0" err="1"/>
              <a:t>Work</a:t>
            </a:r>
            <a:r>
              <a:rPr lang="cs-CZ" sz="1800" i="1" dirty="0"/>
              <a:t> in </a:t>
            </a:r>
            <a:r>
              <a:rPr lang="cs-CZ" sz="1800" i="1" dirty="0" err="1"/>
              <a:t>England</a:t>
            </a:r>
            <a:r>
              <a:rPr lang="cs-CZ" sz="1800" i="1" dirty="0"/>
              <a:t> and </a:t>
            </a:r>
            <a:r>
              <a:rPr lang="cs-CZ" sz="1800" i="1" dirty="0" err="1"/>
              <a:t>the</a:t>
            </a:r>
            <a:r>
              <a:rPr lang="cs-CZ" sz="1800" i="1" dirty="0"/>
              <a:t> United </a:t>
            </a:r>
            <a:r>
              <a:rPr lang="cs-CZ" sz="1800" i="1" dirty="0" err="1"/>
              <a:t>States</a:t>
            </a:r>
            <a:r>
              <a:rPr lang="cs-CZ" sz="1800" i="1" dirty="0"/>
              <a:t>.</a:t>
            </a:r>
            <a:r>
              <a:rPr lang="cs-CZ" sz="1800" dirty="0"/>
              <a:t> Toronto </a:t>
            </a:r>
            <a:r>
              <a:rPr lang="cs-CZ" sz="1800" dirty="0" err="1"/>
              <a:t>Press</a:t>
            </a:r>
            <a:r>
              <a:rPr lang="cs-CZ" sz="1800" dirty="0"/>
              <a:t>.</a:t>
            </a:r>
          </a:p>
          <a:p>
            <a:pPr lvl="0"/>
            <a:r>
              <a:rPr lang="cs-CZ" sz="1800" dirty="0" err="1"/>
              <a:t>Payne</a:t>
            </a:r>
            <a:r>
              <a:rPr lang="cs-CZ" sz="1800" dirty="0"/>
              <a:t>, </a:t>
            </a:r>
            <a:r>
              <a:rPr lang="cs-CZ" sz="1800" dirty="0" err="1"/>
              <a:t>Malcom</a:t>
            </a:r>
            <a:r>
              <a:rPr lang="cs-CZ" sz="1800" dirty="0"/>
              <a:t>. 2005).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Origins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Social</a:t>
            </a:r>
            <a:r>
              <a:rPr lang="cs-CZ" sz="1800" i="1" dirty="0"/>
              <a:t> </a:t>
            </a:r>
            <a:r>
              <a:rPr lang="cs-CZ" sz="1800" i="1" dirty="0" err="1"/>
              <a:t>Work</a:t>
            </a:r>
            <a:r>
              <a:rPr lang="cs-CZ" sz="1800" i="1" dirty="0"/>
              <a:t>. </a:t>
            </a:r>
            <a:r>
              <a:rPr lang="cs-CZ" sz="1800" i="1" dirty="0" err="1"/>
              <a:t>Continuity</a:t>
            </a:r>
            <a:r>
              <a:rPr lang="cs-CZ" sz="1800" i="1" dirty="0"/>
              <a:t> and </a:t>
            </a:r>
            <a:r>
              <a:rPr lang="cs-CZ" sz="1800" i="1" dirty="0" err="1"/>
              <a:t>Change</a:t>
            </a:r>
            <a:r>
              <a:rPr lang="cs-CZ" sz="1800" dirty="0"/>
              <a:t>. </a:t>
            </a:r>
            <a:r>
              <a:rPr lang="cs-CZ" sz="1800" dirty="0" err="1"/>
              <a:t>Palgrave</a:t>
            </a:r>
            <a:r>
              <a:rPr lang="cs-CZ" sz="1800" dirty="0"/>
              <a:t> </a:t>
            </a:r>
            <a:r>
              <a:rPr lang="cs-CZ" sz="1800" dirty="0" err="1"/>
              <a:t>MacMillan</a:t>
            </a:r>
            <a:r>
              <a:rPr lang="cs-CZ" sz="1800" dirty="0"/>
              <a:t>.</a:t>
            </a:r>
          </a:p>
          <a:p>
            <a:pPr lvl="0"/>
            <a:r>
              <a:rPr lang="cs-CZ" sz="1800" dirty="0"/>
              <a:t>Müller, Wolfgang (1988). </a:t>
            </a:r>
            <a:r>
              <a:rPr lang="cs-CZ" sz="1800" i="1" dirty="0" err="1"/>
              <a:t>Wie</a:t>
            </a:r>
            <a:r>
              <a:rPr lang="cs-CZ" sz="1800" i="1" dirty="0"/>
              <a:t> </a:t>
            </a:r>
            <a:r>
              <a:rPr lang="cs-CZ" sz="1800" i="1" dirty="0" err="1"/>
              <a:t>Helfen</a:t>
            </a:r>
            <a:r>
              <a:rPr lang="cs-CZ" sz="1800" i="1" dirty="0"/>
              <a:t> </a:t>
            </a:r>
            <a:r>
              <a:rPr lang="cs-CZ" sz="1800" i="1" dirty="0" err="1"/>
              <a:t>zum</a:t>
            </a:r>
            <a:r>
              <a:rPr lang="cs-CZ" sz="1800" i="1" dirty="0"/>
              <a:t> </a:t>
            </a:r>
            <a:r>
              <a:rPr lang="cs-CZ" sz="1800" i="1" dirty="0" err="1"/>
              <a:t>Beruf</a:t>
            </a:r>
            <a:r>
              <a:rPr lang="cs-CZ" sz="1800" i="1" dirty="0"/>
              <a:t> </a:t>
            </a:r>
            <a:r>
              <a:rPr lang="cs-CZ" sz="1800" i="1" dirty="0" err="1"/>
              <a:t>wurde</a:t>
            </a:r>
            <a:r>
              <a:rPr lang="cs-CZ" sz="1800" i="1" dirty="0"/>
              <a:t>. Band 1: </a:t>
            </a:r>
            <a:r>
              <a:rPr lang="cs-CZ" sz="1800" i="1" dirty="0" err="1"/>
              <a:t>Eine</a:t>
            </a:r>
            <a:r>
              <a:rPr lang="cs-CZ" sz="1800" i="1" dirty="0"/>
              <a:t> </a:t>
            </a:r>
            <a:r>
              <a:rPr lang="cs-CZ" sz="1800" i="1" dirty="0" err="1"/>
              <a:t>Methodengeschichte</a:t>
            </a:r>
            <a:r>
              <a:rPr lang="cs-CZ" sz="1800" i="1" dirty="0"/>
              <a:t> der </a:t>
            </a:r>
            <a:r>
              <a:rPr lang="cs-CZ" sz="1800" i="1" dirty="0" err="1"/>
              <a:t>Sozialarbeit</a:t>
            </a:r>
            <a:r>
              <a:rPr lang="cs-CZ" sz="1800" i="1" dirty="0"/>
              <a:t> 1883-1945</a:t>
            </a:r>
            <a:r>
              <a:rPr lang="cs-CZ" sz="1800" dirty="0"/>
              <a:t>. </a:t>
            </a:r>
            <a:r>
              <a:rPr lang="cs-CZ" sz="1800" dirty="0" err="1"/>
              <a:t>Beltz</a:t>
            </a:r>
            <a:r>
              <a:rPr lang="cs-CZ" sz="1800" dirty="0"/>
              <a:t> </a:t>
            </a:r>
            <a:r>
              <a:rPr lang="cs-CZ" sz="1800" dirty="0" err="1"/>
              <a:t>Verlag</a:t>
            </a:r>
            <a:r>
              <a:rPr lang="cs-CZ" sz="1800" dirty="0"/>
              <a:t>.</a:t>
            </a:r>
          </a:p>
          <a:p>
            <a:pPr lvl="0"/>
            <a:r>
              <a:rPr lang="cs-CZ" sz="1800" dirty="0" err="1"/>
              <a:t>Henrickson</a:t>
            </a:r>
            <a:r>
              <a:rPr lang="cs-CZ" sz="1800" dirty="0"/>
              <a:t>, Mark (2022).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Origins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Social</a:t>
            </a:r>
            <a:r>
              <a:rPr lang="cs-CZ" sz="1800" i="1" dirty="0"/>
              <a:t> Care and </a:t>
            </a:r>
            <a:r>
              <a:rPr lang="cs-CZ" sz="1800" i="1" dirty="0" err="1"/>
              <a:t>Social</a:t>
            </a:r>
            <a:r>
              <a:rPr lang="cs-CZ" sz="1800" i="1" dirty="0"/>
              <a:t> </a:t>
            </a:r>
            <a:r>
              <a:rPr lang="cs-CZ" sz="1800" i="1" dirty="0" err="1"/>
              <a:t>Work</a:t>
            </a:r>
            <a:r>
              <a:rPr lang="cs-CZ" sz="1800" i="1" dirty="0"/>
              <a:t>: </a:t>
            </a:r>
            <a:r>
              <a:rPr lang="cs-CZ" sz="1800" i="1" dirty="0" err="1"/>
              <a:t>Creating</a:t>
            </a:r>
            <a:r>
              <a:rPr lang="cs-CZ" sz="1800" i="1" dirty="0"/>
              <a:t> a </a:t>
            </a:r>
            <a:r>
              <a:rPr lang="cs-CZ" sz="1800" i="1" dirty="0" err="1"/>
              <a:t>Global</a:t>
            </a:r>
            <a:r>
              <a:rPr lang="cs-CZ" sz="1800" i="1" dirty="0"/>
              <a:t> </a:t>
            </a:r>
            <a:r>
              <a:rPr lang="cs-CZ" sz="1800" i="1" dirty="0" err="1"/>
              <a:t>Future</a:t>
            </a:r>
            <a:r>
              <a:rPr lang="cs-CZ" sz="1800" dirty="0"/>
              <a:t>. </a:t>
            </a:r>
            <a:r>
              <a:rPr lang="cs-CZ" sz="1800" dirty="0" err="1"/>
              <a:t>Brestol</a:t>
            </a:r>
            <a:r>
              <a:rPr lang="cs-CZ" sz="1800" dirty="0"/>
              <a:t> University </a:t>
            </a:r>
            <a:r>
              <a:rPr lang="cs-CZ" sz="1800" dirty="0" err="1"/>
              <a:t>Press</a:t>
            </a:r>
            <a:r>
              <a:rPr lang="cs-CZ" sz="1800" dirty="0"/>
              <a:t>.</a:t>
            </a:r>
          </a:p>
          <a:p>
            <a:pPr lvl="0"/>
            <a:r>
              <a:rPr lang="cs-CZ" sz="1800" dirty="0"/>
              <a:t>Schneider, Bernhard (2017). </a:t>
            </a:r>
            <a:r>
              <a:rPr lang="cs-CZ" sz="1800" i="1" dirty="0" err="1"/>
              <a:t>Christliche</a:t>
            </a:r>
            <a:r>
              <a:rPr lang="cs-CZ" sz="1800" i="1" dirty="0"/>
              <a:t> </a:t>
            </a:r>
            <a:r>
              <a:rPr lang="cs-CZ" sz="1800" i="1" dirty="0" err="1"/>
              <a:t>Armenfürsorge</a:t>
            </a:r>
            <a:r>
              <a:rPr lang="cs-CZ" sz="1800" i="1" dirty="0"/>
              <a:t>: Von </a:t>
            </a:r>
            <a:r>
              <a:rPr lang="cs-CZ" sz="1800" i="1" dirty="0" err="1"/>
              <a:t>Anfängen</a:t>
            </a:r>
            <a:r>
              <a:rPr lang="cs-CZ" sz="1800" i="1" dirty="0"/>
              <a:t> bis </a:t>
            </a:r>
            <a:r>
              <a:rPr lang="cs-CZ" sz="1800" i="1" dirty="0" err="1"/>
              <a:t>zum</a:t>
            </a:r>
            <a:r>
              <a:rPr lang="cs-CZ" sz="1800" i="1" dirty="0"/>
              <a:t> Ende des </a:t>
            </a:r>
            <a:r>
              <a:rPr lang="cs-CZ" sz="1800" i="1" dirty="0" err="1"/>
              <a:t>Mittelalters</a:t>
            </a:r>
            <a:r>
              <a:rPr lang="cs-CZ" sz="1800" i="1" dirty="0"/>
              <a:t>. </a:t>
            </a:r>
            <a:r>
              <a:rPr lang="cs-CZ" sz="1800" dirty="0"/>
              <a:t>Herder. </a:t>
            </a:r>
          </a:p>
        </p:txBody>
      </p:sp>
    </p:spTree>
    <p:extLst>
      <p:ext uri="{BB962C8B-B14F-4D97-AF65-F5344CB8AC3E}">
        <p14:creationId xmlns:p14="http://schemas.microsoft.com/office/powerpoint/2010/main" val="19911941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7372</Words>
  <Application>Microsoft Office PowerPoint</Application>
  <PresentationFormat>Širokoúhlá obrazovka</PresentationFormat>
  <Paragraphs>560</Paragraphs>
  <Slides>65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Google Sans Text</vt:lpstr>
      <vt:lpstr>Motiv Office</vt:lpstr>
      <vt:lpstr>Historie sociální práce</vt:lpstr>
      <vt:lpstr>Terminologický rámec: Politika – Péče – Práce</vt:lpstr>
      <vt:lpstr>Sociální politika (Rámec a cíle)</vt:lpstr>
      <vt:lpstr>Sociální péče (Instituce a nástroje)</vt:lpstr>
      <vt:lpstr>Sociální práce (Profese a interakce)</vt:lpstr>
      <vt:lpstr>Funkce studia dějin</vt:lpstr>
      <vt:lpstr>Periodizace – Předmoderní a raně moderní éra</vt:lpstr>
      <vt:lpstr>Specifika českého kontextu ve 20. století</vt:lpstr>
      <vt:lpstr>Přehled literatury a hlavních zdrojů</vt:lpstr>
      <vt:lpstr>Starý Egypt –  ELITY a SOLIDARITA s chudými</vt:lpstr>
      <vt:lpstr>ANÚP (Inpu; řec. Anúbis) přivádí zemřelého k Usirovu soudu</vt:lpstr>
      <vt:lpstr>Sumer – zrod ideje OCHRANY chudých pomocí PRÁVA</vt:lpstr>
      <vt:lpstr>Cílové skupiny sociální pomoci a ochrany v Bibli </vt:lpstr>
      <vt:lpstr>Prezentace aplikace PowerPoint</vt:lpstr>
      <vt:lpstr>Cílové skupiny v křesťanských komunitách v antice (2.-5. století)</vt:lpstr>
      <vt:lpstr>Cílové skupiny podle typů špitálů (specializovaná zařízení sociální péče) od pol. 4. stol.</vt:lpstr>
      <vt:lpstr>Cílové skupiny v dalších epochách</vt:lpstr>
      <vt:lpstr>Prezentace aplikace PowerPoint</vt:lpstr>
      <vt:lpstr>Katalog milosrdenství v praxi</vt:lpstr>
      <vt:lpstr>Analýza „Chammurapiho paradoxu“</vt:lpstr>
      <vt:lpstr>Dilema biskupa vs. zneužívání pomoci </vt:lpstr>
      <vt:lpstr>Dobová „teorie“ sociální pomoci církve</vt:lpstr>
      <vt:lpstr>Prezentace aplikace PowerPoint</vt:lpstr>
      <vt:lpstr>Prezentace aplikace PowerPoint</vt:lpstr>
      <vt:lpstr>Organizační struktury</vt:lpstr>
      <vt:lpstr>Reflexe situací zneužíváním komunitní sociální podpory</vt:lpstr>
      <vt:lpstr>Prezentace aplikace PowerPoint</vt:lpstr>
      <vt:lpstr>Prezentace aplikace PowerPoint</vt:lpstr>
      <vt:lpstr>Prezentace aplikace PowerPoint</vt:lpstr>
      <vt:lpstr>Chudinské právo a jeho reformy: Británie</vt:lpstr>
      <vt:lpstr>Chudinské právo a jeho reformy: Francie</vt:lpstr>
      <vt:lpstr>1796 Úřady pro chudé (bureaux de bienfaisance)</vt:lpstr>
      <vt:lpstr>Metodický zlom: Gérandovi „navštěvovatelé chudých“</vt:lpstr>
      <vt:lpstr>Diagnostika</vt:lpstr>
      <vt:lpstr>Nový chudinský zákon (1834)/ Poor Law Amendment Act </vt:lpstr>
      <vt:lpstr>Poor Law Amendment Act</vt:lpstr>
      <vt:lpstr>Období hospodářské konjunktury</vt:lpstr>
      <vt:lpstr>Racionalizace chudinské péče v Německu: Elberfeldský systém</vt:lpstr>
      <vt:lpstr>T. Chalmers – Farnost sv. Jana Glasgow (1815)</vt:lpstr>
      <vt:lpstr>Situace v Anglii a nutnost koordinace</vt:lpstr>
      <vt:lpstr>Vznik Charity Organisation Society (COS)</vt:lpstr>
      <vt:lpstr>Filozofie COS: Vědecká dobročinnost</vt:lpstr>
      <vt:lpstr>Zrod linie komunitní sociální práce Hnutí usazování (Settlement movement)</vt:lpstr>
      <vt:lpstr>Další vývoj</vt:lpstr>
      <vt:lpstr>ČÁST II: Rozšiřující kapitola: Kontexty vzniku sociální práce a sociálního státu</vt:lpstr>
      <vt:lpstr>Rakouské dědictví: Institut domovského práva</vt:lpstr>
      <vt:lpstr>První republika: Alice Masaryková a přímá americká inspirace</vt:lpstr>
      <vt:lpstr>Geneze profesního vzdělávání v ČSR</vt:lpstr>
      <vt:lpstr>Zrod sociálního státu: Bismarckova revoluce </vt:lpstr>
      <vt:lpstr>Beveridgeova zpráva (1942) a poválečný Welfare State</vt:lpstr>
      <vt:lpstr>Návštěvník vs. Správce workhousu</vt:lpstr>
      <vt:lpstr>Case Work vs. Settlement </vt:lpstr>
      <vt:lpstr>Vývojová paradigmata (Epistemologie) </vt:lpstr>
      <vt:lpstr>Vývojové modely sociální práce (Kappl 2008)</vt:lpstr>
      <vt:lpstr>Etický posun: Od paternalismu k autonomii</vt:lpstr>
      <vt:lpstr>Vývoj a profesionalizace sociální práce v Československu (1918–1948)</vt:lpstr>
      <vt:lpstr>2. Metodologický vrchol a Sociální kliniky (1930–1939)</vt:lpstr>
      <vt:lpstr>3. Etická dilemata a ztráta autonomie (1939–1945) </vt:lpstr>
      <vt:lpstr>4. Ideologická destrukce oboru (1945–1948) </vt:lpstr>
      <vt:lpstr>Vývoj sociální práce v našem státě od 2. sv. války po současnost (Šiklová, In Matoušek a kol. 2001) 1. Poválečné období (1945–1948) </vt:lpstr>
      <vt:lpstr>2. Padesátá léta a ideologická destrukce oboru </vt:lpstr>
      <vt:lpstr>3. Šedesátá léta: „Tání“ a Pražské jaro </vt:lpstr>
      <vt:lpstr>4. Sedmdesátá a osmdesátá léta: Normalizace a neoficiální proudy</vt:lpstr>
      <vt:lpstr>Cvičení ve dvojicích: Povolání v ilegalitě</vt:lpstr>
      <vt:lpstr>Doba po roce 1989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Historie sociální práce</dc:title>
  <dc:creator>Dolezel Jakub</dc:creator>
  <cp:lastModifiedBy>Dolezel Jakub</cp:lastModifiedBy>
  <cp:revision>44</cp:revision>
  <dcterms:created xsi:type="dcterms:W3CDTF">2026-02-24T17:26:12Z</dcterms:created>
  <dcterms:modified xsi:type="dcterms:W3CDTF">2026-04-15T07:55:58Z</dcterms:modified>
</cp:coreProperties>
</file>