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  <p:sldMasterId id="2147483852" r:id="rId2"/>
  </p:sldMasterIdLst>
  <p:sldIdLst>
    <p:sldId id="256" r:id="rId3"/>
    <p:sldId id="260" r:id="rId4"/>
    <p:sldId id="257" r:id="rId5"/>
    <p:sldId id="258" r:id="rId6"/>
    <p:sldId id="261" r:id="rId7"/>
    <p:sldId id="259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5" d="100"/>
          <a:sy n="85" d="100"/>
        </p:scale>
        <p:origin x="76" y="16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47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56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219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64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56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036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62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57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450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71403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86201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11736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0837802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90769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31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3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1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53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7923653" cy="1646302"/>
          </a:xfrm>
        </p:spPr>
        <p:txBody>
          <a:bodyPr>
            <a:normAutofit fontScale="90000"/>
          </a:bodyPr>
          <a:lstStyle/>
          <a:p>
            <a:r>
              <a:rPr lang="cs-CZ" alt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Veřejná správa a veřejné služby</a:t>
            </a:r>
            <a:br>
              <a:rPr lang="cs-CZ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UP010, UK010, UD010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25/26, letní semestr</a:t>
            </a:r>
          </a:p>
        </p:txBody>
      </p:sp>
    </p:spTree>
    <p:extLst>
      <p:ext uri="{BB962C8B-B14F-4D97-AF65-F5344CB8AC3E}">
        <p14:creationId xmlns:p14="http://schemas.microsoft.com/office/powerpoint/2010/main" val="214323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9F29DC-CEFD-4CD5-8F1B-74AC72184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/>
              <a:t>Letní semestr     AR 25/26</a:t>
            </a:r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F1ECDB8-30AA-4FCB-BC19-94EE30E14ACD}"/>
              </a:ext>
            </a:extLst>
          </p:cNvPr>
          <p:cNvSpPr/>
          <p:nvPr/>
        </p:nvSpPr>
        <p:spPr>
          <a:xfrm>
            <a:off x="547331" y="2136339"/>
            <a:ext cx="97312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Výuka v LS                           15. 2 - 17. 5. 2026</a:t>
            </a:r>
          </a:p>
          <a:p>
            <a:pPr>
              <a:lnSpc>
                <a:spcPct val="90000"/>
              </a:lnSpc>
            </a:pP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Zápočtový týden                  11. 5. -  17 5. 2026</a:t>
            </a:r>
          </a:p>
          <a:p>
            <a:pPr>
              <a:lnSpc>
                <a:spcPct val="90000"/>
              </a:lnSpc>
            </a:pP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Zkušební období pro LS     18	. 5. - 30. 6. 2026</a:t>
            </a:r>
          </a:p>
          <a:p>
            <a:pPr>
              <a:lnSpc>
                <a:spcPct val="90000"/>
              </a:lnSpc>
            </a:pP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10. 8. -  31. 8. 2026</a:t>
            </a:r>
          </a:p>
          <a:p>
            <a:pPr>
              <a:lnSpc>
                <a:spcPct val="90000"/>
              </a:lnSpc>
            </a:pPr>
            <a:endParaRPr lang="cs-CZ" alt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Přednášky/ semináře - viz </a:t>
            </a: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rozvrhové akce</a:t>
            </a:r>
          </a:p>
          <a:p>
            <a:pPr>
              <a:lnSpc>
                <a:spcPct val="90000"/>
              </a:lnSpc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prezenční forma studia</a:t>
            </a:r>
          </a:p>
          <a:p>
            <a:pPr>
              <a:lnSpc>
                <a:spcPct val="90000"/>
              </a:lnSpc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kombinovaná forma studia</a:t>
            </a:r>
          </a:p>
          <a:p>
            <a:pPr>
              <a:lnSpc>
                <a:spcPct val="90000"/>
              </a:lnSpc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celoživotní forma studia</a:t>
            </a:r>
          </a:p>
        </p:txBody>
      </p:sp>
    </p:spTree>
    <p:extLst>
      <p:ext uri="{BB962C8B-B14F-4D97-AF65-F5344CB8AC3E}">
        <p14:creationId xmlns:p14="http://schemas.microsoft.com/office/powerpoint/2010/main" val="2712783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177282"/>
            <a:ext cx="8596668" cy="1271809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Témata přednášek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5903" y="1534332"/>
            <a:ext cx="9330612" cy="5323668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cs-CZ" sz="28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Teoretické otázky související s analýzou veřejné správy: </a:t>
            </a:r>
          </a:p>
          <a:p>
            <a:pPr marL="457200" indent="-457200">
              <a:buAutoNum type="arabicPeriod"/>
            </a:pPr>
            <a:r>
              <a:rPr lang="cs-CZ" sz="28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Ústavní instituce a dělba moci v podmínkách ČR </a:t>
            </a:r>
          </a:p>
          <a:p>
            <a:pPr marL="457200" indent="-457200">
              <a:buAutoNum type="arabicPeriod"/>
            </a:pPr>
            <a:r>
              <a:rPr lang="cs-CZ" sz="28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Státní správa. Ústřední orgány státní správy: organizace, působnost a pravomoci</a:t>
            </a:r>
          </a:p>
          <a:p>
            <a:pPr marL="457200" indent="-457200">
              <a:buAutoNum type="arabicPeriod"/>
            </a:pPr>
            <a:r>
              <a:rPr lang="cs-CZ" sz="28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Samospráva. Územní orgány státní správy: organizace, působnost a pravomoci</a:t>
            </a:r>
          </a:p>
          <a:p>
            <a:pPr marL="457200" indent="-457200">
              <a:buAutoNum type="arabicPeriod"/>
            </a:pPr>
            <a:r>
              <a:rPr lang="cs-CZ" sz="28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Kontrola ve veřejné správě </a:t>
            </a:r>
          </a:p>
          <a:p>
            <a:pPr marL="457200" indent="-457200">
              <a:buAutoNum type="arabicPeriod"/>
            </a:pPr>
            <a:r>
              <a:rPr lang="cs-CZ" sz="28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Úředníci ve veřejné správě </a:t>
            </a:r>
          </a:p>
          <a:p>
            <a:pPr marL="457200" indent="-457200">
              <a:buAutoNum type="arabicPeriod"/>
            </a:pPr>
            <a:r>
              <a:rPr lang="cs-CZ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Služby ve veřejné správě</a:t>
            </a:r>
            <a:endParaRPr lang="cs-CZ" sz="2800" b="0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867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87868"/>
            <a:ext cx="8596668" cy="694266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Požadavky k absolvování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5664" y="889144"/>
            <a:ext cx="8932936" cy="5737321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Předmět je ukončen </a:t>
            </a:r>
            <a:r>
              <a:rPr lang="cs-CZ" alt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zkouškou, 4 kredity</a:t>
            </a:r>
          </a:p>
          <a:p>
            <a:pPr marL="0" indent="0">
              <a:buNone/>
              <a:defRPr/>
            </a:pP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Zkouška je písemná, ústní, nebo  kombinací písemné a ústní části.</a:t>
            </a:r>
          </a:p>
          <a:p>
            <a:pPr marL="0" indent="0">
              <a:buNone/>
              <a:defRPr/>
            </a:pPr>
            <a:r>
              <a:rPr lang="cs-CZ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úvahu bude brána úroveň vyhotovené </a:t>
            </a:r>
            <a:r>
              <a:rPr lang="cs-CZ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seminární práce</a:t>
            </a:r>
            <a:r>
              <a:rPr lang="cs-CZ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aktivní účast na seminární složce výuky.</a:t>
            </a:r>
            <a:endParaRPr lang="cs-CZ" alt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Vypracování seminární práce  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rozsahu 7 stran bez příloh (úvod, teoretická část,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praktická část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závěr, použitá lit.)</a:t>
            </a:r>
          </a:p>
          <a:p>
            <a:pPr marL="0" indent="0"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její prezentace v sem složce výuky</a:t>
            </a: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118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72C4BD-D4BE-472B-839D-602F73CE7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4933"/>
          </a:xfrm>
        </p:spPr>
        <p:txBody>
          <a:bodyPr>
            <a:normAutofit fontScale="90000"/>
          </a:bodyPr>
          <a:lstStyle/>
          <a:p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Koncepce Seminární práce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837A46F-7869-45DE-B153-1E16D2CB80D1}"/>
              </a:ext>
            </a:extLst>
          </p:cNvPr>
          <p:cNvSpPr/>
          <p:nvPr/>
        </p:nvSpPr>
        <p:spPr>
          <a:xfrm>
            <a:off x="914401" y="1320798"/>
            <a:ext cx="8596668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0600" lvl="1" indent="-533400">
              <a:lnSpc>
                <a:spcPct val="90000"/>
              </a:lnSpc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rozsahu 7 stran bez příloh (úvod, teoretická část, praktická část, závěr, použitá lit.)</a:t>
            </a:r>
          </a:p>
          <a:p>
            <a:pPr marL="990600" lvl="1" indent="-533400">
              <a:lnSpc>
                <a:spcPct val="90000"/>
              </a:lnSpc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>
              <a:lnSpc>
                <a:spcPct val="90000"/>
              </a:lnSpc>
            </a:pP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 seminární práce pro předmět „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VS a veřejné služby“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lvl="1" indent="-533400">
              <a:lnSpc>
                <a:spcPct val="90000"/>
              </a:lnSpc>
              <a:buFontTx/>
              <a:buNone/>
            </a:pPr>
            <a:endParaRPr lang="cs-CZ" alt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>
              <a:lnSpc>
                <a:spcPct val="90000"/>
              </a:lnSpc>
            </a:pPr>
            <a:r>
              <a:rPr lang="cs-CZ" alt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Úvodní (titulní) strana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(univerzita, fakulta, ústav, předmět, název seminární práce, jméno a příjmení zpracovatele, ročník a forma studia, datum)</a:t>
            </a:r>
          </a:p>
          <a:p>
            <a:pPr marL="990600" lvl="1" indent="-533400">
              <a:lnSpc>
                <a:spcPct val="90000"/>
              </a:lnSpc>
            </a:pPr>
            <a:endParaRPr lang="cs-CZ" alt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>
              <a:lnSpc>
                <a:spcPct val="90000"/>
              </a:lnSpc>
            </a:pPr>
            <a:r>
              <a:rPr lang="cs-CZ" alt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Osnova</a:t>
            </a:r>
          </a:p>
          <a:p>
            <a:pPr marL="990600" lvl="1" indent="-533400">
              <a:lnSpc>
                <a:spcPct val="90000"/>
              </a:lnSpc>
            </a:pPr>
            <a:endParaRPr lang="cs-CZ" alt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>
              <a:lnSpc>
                <a:spcPct val="90000"/>
              </a:lnSpc>
            </a:pPr>
            <a:r>
              <a:rPr lang="cs-CZ" alt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Úvod do problematiky</a:t>
            </a:r>
          </a:p>
          <a:p>
            <a:pPr marL="990600" lvl="1" indent="-533400">
              <a:lnSpc>
                <a:spcPct val="90000"/>
              </a:lnSpc>
            </a:pPr>
            <a:r>
              <a:rPr lang="cs-CZ" alt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Teorie</a:t>
            </a:r>
            <a:endParaRPr lang="cs-CZ" alt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>
              <a:lnSpc>
                <a:spcPct val="90000"/>
              </a:lnSpc>
            </a:pP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Praxe  - 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osobní zkušenost s řešenou problematikou</a:t>
            </a:r>
          </a:p>
          <a:p>
            <a:pPr marL="990600" lvl="1" indent="-533400">
              <a:lnSpc>
                <a:spcPct val="90000"/>
              </a:lnSpc>
            </a:pPr>
            <a:r>
              <a:rPr lang="cs-CZ" alt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Závěr  -   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výsledek – vlastní  hodnocení řešeného tématu.</a:t>
            </a:r>
          </a:p>
        </p:txBody>
      </p:sp>
    </p:spTree>
    <p:extLst>
      <p:ext uri="{BB962C8B-B14F-4D97-AF65-F5344CB8AC3E}">
        <p14:creationId xmlns:p14="http://schemas.microsoft.com/office/powerpoint/2010/main" val="3094800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54155"/>
            <a:ext cx="8596668" cy="4287207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90000"/>
              </a:lnSpc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SCISKALOVÁ, M.,VÝROSTKO,M.,. </a:t>
            </a:r>
            <a:r>
              <a:rPr lang="cs-CZ" sz="44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Veřejná správa a veřejná služba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Distanční studijní opora. </a:t>
            </a:r>
            <a:r>
              <a:rPr lang="cs-CZ" alt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SU, je Vám k dispozici v IS/SU r.2023</a:t>
            </a:r>
          </a:p>
          <a:p>
            <a:pPr>
              <a:lnSpc>
                <a:spcPct val="90000"/>
              </a:lnSpc>
            </a:pPr>
            <a:endParaRPr lang="cs-CZ" altLang="cs-C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SCISKALOVÁ, M.,. Kontrola ve v</a:t>
            </a:r>
            <a:r>
              <a:rPr lang="cs-CZ" altLang="cs-CZ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eřejné správě. Distanční studijní opora. </a:t>
            </a:r>
            <a:r>
              <a:rPr lang="cs-CZ" alt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SU, je Vám k dispozici v IS/SU r.2022</a:t>
            </a:r>
          </a:p>
          <a:p>
            <a:pPr>
              <a:lnSpc>
                <a:spcPct val="90000"/>
              </a:lnSpc>
            </a:pPr>
            <a:endParaRPr lang="cs-CZ" altLang="cs-C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SCISKALOVÁ, M.,. </a:t>
            </a:r>
            <a:r>
              <a:rPr lang="cs-CZ" altLang="cs-CZ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Správní právo. Distanční studijní opora. </a:t>
            </a:r>
            <a:endParaRPr lang="cs-CZ" altLang="cs-C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Dotčené právní předpisy</a:t>
            </a:r>
          </a:p>
        </p:txBody>
      </p:sp>
    </p:spTree>
    <p:extLst>
      <p:ext uri="{BB962C8B-B14F-4D97-AF65-F5344CB8AC3E}">
        <p14:creationId xmlns:p14="http://schemas.microsoft.com/office/powerpoint/2010/main" val="3686447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2412B-778E-4E2A-BF4E-59681D746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157"/>
          </a:xfrm>
        </p:spPr>
        <p:txBody>
          <a:bodyPr>
            <a:normAutofit fontScale="90000"/>
          </a:bodyPr>
          <a:lstStyle/>
          <a:p>
            <a:r>
              <a:rPr 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Další zdroje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 studiu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F65F17-C909-43FE-8023-59291440D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54047"/>
            <a:ext cx="8596668" cy="458731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HENDRYCH, D. a kol. </a:t>
            </a:r>
            <a:r>
              <a:rPr lang="cs-CZ" alt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Správní věda: teorie veřejné správy. </a:t>
            </a: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Praha: ASPI, 2003. ISBN 80-86395-86-3.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KOUDELKA, Z. </a:t>
            </a:r>
            <a:r>
              <a:rPr lang="cs-CZ" alt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Průvodce územní samosprávou. </a:t>
            </a: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Praha: Linde, 2003. ISBN 80-7201-403-X.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KOUDELKA, Z., ONDRUŠ, R., PRŮCHA, P. </a:t>
            </a:r>
            <a:r>
              <a:rPr lang="cs-CZ" alt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o obcích – komentář.</a:t>
            </a: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vydání Praha: Linde, 2005. ISBN 80-7201-525-7.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POMAHAČ, R., VIDLÁKOVÁ, O. </a:t>
            </a:r>
            <a:r>
              <a:rPr lang="cs-CZ" alt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Veřejná správa. </a:t>
            </a: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Praha: C. H. Beck, 2002. ISBN 80-7179-748-0.</a:t>
            </a:r>
          </a:p>
          <a:p>
            <a:pPr>
              <a:lnSpc>
                <a:spcPct val="80000"/>
              </a:lnSpc>
              <a:defRPr/>
            </a:pPr>
            <a:endParaRPr lang="cs-CZ" alt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Ústava České republiky, ústavní zákon č. 1/1993 Sb..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500/2004 Sb.,  správní řád ve  znění pozdějších předpisů. 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520/2005 Sb., o rozsahu hotových výdajů a ušlého výdělku, které správní orgán hradí jiným osobám, a o výši paušální částky nákladů řízení.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128/2000 Sb., o obcích (obecní řízení), ve znění pozdějších předpisů.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129/2000 Sb., o krajích (krajské řízení), ve znění pozdějších předpisů.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150/2002 Sb., soudní řád správní, ve znění pozdějších předpisů.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312/2002 Sb., o úřednících územně samosprávných celků a o změně některých zákonů.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500/2004 Sb., správní řád, ve znění pozdějších předpisů.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320/2001 Sb., o finanční kontrole ve veřejné správě a o změně některých zákonů (zákon o finanční kontrole), ve znění pozdějších předpisů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1829856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Stébla</Template>
  <TotalTime>320</TotalTime>
  <Words>625</Words>
  <Application>Microsoft Office PowerPoint</Application>
  <PresentationFormat>Širokoúhlá obrazovka</PresentationFormat>
  <Paragraphs>66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Trebuchet MS</vt:lpstr>
      <vt:lpstr>Wingdings 2</vt:lpstr>
      <vt:lpstr>Wingdings 3</vt:lpstr>
      <vt:lpstr>HDOfficeLightV0</vt:lpstr>
      <vt:lpstr>Faseta</vt:lpstr>
      <vt:lpstr>Veřejná správa a veřejné služby  UP010, UK010, UD010  </vt:lpstr>
      <vt:lpstr>Letní semestr     AR 25/26</vt:lpstr>
      <vt:lpstr>Témata přednášek</vt:lpstr>
      <vt:lpstr>Požadavky k absolvování </vt:lpstr>
      <vt:lpstr>Koncepce Seminární práce</vt:lpstr>
      <vt:lpstr>Literatura</vt:lpstr>
      <vt:lpstr>Další zdroje ke studiu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zabezpečení KSVP/SZ</dc:title>
  <dc:creator>Windows User</dc:creator>
  <cp:lastModifiedBy>Marie Sciskalová</cp:lastModifiedBy>
  <cp:revision>46</cp:revision>
  <dcterms:created xsi:type="dcterms:W3CDTF">2017-02-19T15:00:22Z</dcterms:created>
  <dcterms:modified xsi:type="dcterms:W3CDTF">2026-02-24T07:03:43Z</dcterms:modified>
</cp:coreProperties>
</file>