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2" r:id="rId15"/>
    <p:sldId id="271" r:id="rId16"/>
    <p:sldId id="274" r:id="rId17"/>
    <p:sldId id="273"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2651D41C-C084-4B29-90CF-15E3ABC6B72A}" type="datetimeFigureOut">
              <a:rPr lang="cs-CZ" smtClean="0"/>
              <a:pPr/>
              <a:t>14.10.2020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0F1222C-06CE-4928-88EE-1618A45781D8}"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2651D41C-C084-4B29-90CF-15E3ABC6B72A}" type="datetimeFigureOut">
              <a:rPr lang="cs-CZ" smtClean="0"/>
              <a:pPr/>
              <a:t>14.10.2020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0F1222C-06CE-4928-88EE-1618A45781D8}"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2651D41C-C084-4B29-90CF-15E3ABC6B72A}" type="datetimeFigureOut">
              <a:rPr lang="cs-CZ" smtClean="0"/>
              <a:pPr/>
              <a:t>14.10.2020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0F1222C-06CE-4928-88EE-1618A45781D8}"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2651D41C-C084-4B29-90CF-15E3ABC6B72A}" type="datetimeFigureOut">
              <a:rPr lang="cs-CZ" smtClean="0"/>
              <a:pPr/>
              <a:t>14.10.2020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0F1222C-06CE-4928-88EE-1618A45781D8}"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2651D41C-C084-4B29-90CF-15E3ABC6B72A}" type="datetimeFigureOut">
              <a:rPr lang="cs-CZ" smtClean="0"/>
              <a:pPr/>
              <a:t>14.10.2020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0F1222C-06CE-4928-88EE-1618A45781D8}"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2651D41C-C084-4B29-90CF-15E3ABC6B72A}" type="datetimeFigureOut">
              <a:rPr lang="cs-CZ" smtClean="0"/>
              <a:pPr/>
              <a:t>14.10.2020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50F1222C-06CE-4928-88EE-1618A45781D8}"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2651D41C-C084-4B29-90CF-15E3ABC6B72A}" type="datetimeFigureOut">
              <a:rPr lang="cs-CZ" smtClean="0"/>
              <a:pPr/>
              <a:t>14.10.2020</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50F1222C-06CE-4928-88EE-1618A45781D8}"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2651D41C-C084-4B29-90CF-15E3ABC6B72A}" type="datetimeFigureOut">
              <a:rPr lang="cs-CZ" smtClean="0"/>
              <a:pPr/>
              <a:t>14.10.2020</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50F1222C-06CE-4928-88EE-1618A45781D8}"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2651D41C-C084-4B29-90CF-15E3ABC6B72A}" type="datetimeFigureOut">
              <a:rPr lang="cs-CZ" smtClean="0"/>
              <a:pPr/>
              <a:t>14.10.2020</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50F1222C-06CE-4928-88EE-1618A45781D8}"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2651D41C-C084-4B29-90CF-15E3ABC6B72A}" type="datetimeFigureOut">
              <a:rPr lang="cs-CZ" smtClean="0"/>
              <a:pPr/>
              <a:t>14.10.2020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50F1222C-06CE-4928-88EE-1618A45781D8}"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2651D41C-C084-4B29-90CF-15E3ABC6B72A}" type="datetimeFigureOut">
              <a:rPr lang="cs-CZ" smtClean="0"/>
              <a:pPr/>
              <a:t>14.10.2020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50F1222C-06CE-4928-88EE-1618A45781D8}" type="slidenum">
              <a:rPr lang="cs-CZ" smtClean="0"/>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51D41C-C084-4B29-90CF-15E3ABC6B72A}" type="datetimeFigureOut">
              <a:rPr lang="cs-CZ" smtClean="0"/>
              <a:pPr/>
              <a:t>14.10.2020</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F1222C-06CE-4928-88EE-1618A45781D8}"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en-US" smtClean="0"/>
              <a:t>Hospital Departments</a:t>
            </a:r>
            <a:endParaRPr lang="cs-CZ" dirty="0"/>
          </a:p>
        </p:txBody>
      </p:sp>
      <p:sp>
        <p:nvSpPr>
          <p:cNvPr id="3" name="Podnadpis 2"/>
          <p:cNvSpPr>
            <a:spLocks noGrp="1"/>
          </p:cNvSpPr>
          <p:nvPr>
            <p:ph type="subTitle" idx="1"/>
          </p:nvPr>
        </p:nvSpPr>
        <p:spPr/>
        <p:txBody>
          <a:bodyPr/>
          <a:lstStyle/>
          <a:p>
            <a:r>
              <a:rPr lang="en-US" dirty="0" err="1" smtClean="0"/>
              <a:t>Ing</a:t>
            </a:r>
            <a:r>
              <a:rPr lang="en-US" dirty="0" smtClean="0"/>
              <a:t>. </a:t>
            </a:r>
            <a:r>
              <a:rPr lang="en-US" dirty="0" err="1" smtClean="0"/>
              <a:t>Pavla</a:t>
            </a:r>
            <a:r>
              <a:rPr lang="en-US" dirty="0" smtClean="0"/>
              <a:t> </a:t>
            </a:r>
            <a:r>
              <a:rPr lang="en-US" dirty="0" err="1" smtClean="0"/>
              <a:t>Melecká</a:t>
            </a:r>
            <a:endParaRPr lang="cs-CZ"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US" dirty="0" smtClean="0"/>
              <a:t>Cardiology</a:t>
            </a:r>
            <a:endParaRPr lang="cs-CZ" dirty="0"/>
          </a:p>
        </p:txBody>
      </p:sp>
      <p:sp>
        <p:nvSpPr>
          <p:cNvPr id="3" name="Zástupný symbol pro obsah 2"/>
          <p:cNvSpPr>
            <a:spLocks noGrp="1"/>
          </p:cNvSpPr>
          <p:nvPr>
            <p:ph idx="1"/>
          </p:nvPr>
        </p:nvSpPr>
        <p:spPr/>
        <p:txBody>
          <a:bodyPr/>
          <a:lstStyle/>
          <a:p>
            <a:r>
              <a:rPr lang="en-US" dirty="0" smtClean="0"/>
              <a:t>Provides </a:t>
            </a:r>
            <a:r>
              <a:rPr lang="en-US" dirty="0"/>
              <a:t>medical care to patients who have problems with their heart or circulation.</a:t>
            </a:r>
            <a:endParaRPr lang="cs-CZ"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a:t>Central Sterile Services Department (CSSD</a:t>
            </a:r>
            <a:r>
              <a:rPr lang="en-US" dirty="0" smtClean="0"/>
              <a:t>)</a:t>
            </a:r>
            <a:endParaRPr lang="cs-CZ" dirty="0"/>
          </a:p>
        </p:txBody>
      </p:sp>
      <p:sp>
        <p:nvSpPr>
          <p:cNvPr id="3" name="Zástupný symbol pro obsah 2"/>
          <p:cNvSpPr>
            <a:spLocks noGrp="1"/>
          </p:cNvSpPr>
          <p:nvPr>
            <p:ph idx="1"/>
          </p:nvPr>
        </p:nvSpPr>
        <p:spPr/>
        <p:txBody>
          <a:bodyPr/>
          <a:lstStyle/>
          <a:p>
            <a:r>
              <a:rPr lang="en-US" dirty="0" smtClean="0"/>
              <a:t>Sterile </a:t>
            </a:r>
            <a:r>
              <a:rPr lang="en-US" dirty="0"/>
              <a:t>Processing Department (SPD) - Sterile Processing - Central Supply Department (CSD) - Central Supply) </a:t>
            </a:r>
            <a:endParaRPr lang="en-US" dirty="0" smtClean="0"/>
          </a:p>
          <a:p>
            <a:r>
              <a:rPr lang="en-US" dirty="0" smtClean="0"/>
              <a:t>A </a:t>
            </a:r>
            <a:r>
              <a:rPr lang="en-US" dirty="0"/>
              <a:t>place in hospitals and other health care facilities that performs sterilization and other actions on medical equipment, devices, and consumables.</a:t>
            </a:r>
            <a:endParaRPr lang="cs-CZ"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Chaplaincy</a:t>
            </a:r>
            <a:endParaRPr lang="cs-CZ" dirty="0"/>
          </a:p>
        </p:txBody>
      </p:sp>
      <p:sp>
        <p:nvSpPr>
          <p:cNvPr id="3" name="Zástupný symbol pro obsah 2"/>
          <p:cNvSpPr>
            <a:spLocks noGrp="1"/>
          </p:cNvSpPr>
          <p:nvPr>
            <p:ph idx="1"/>
          </p:nvPr>
        </p:nvSpPr>
        <p:spPr/>
        <p:txBody>
          <a:bodyPr/>
          <a:lstStyle/>
          <a:p>
            <a:r>
              <a:rPr lang="en-US" dirty="0" smtClean="0"/>
              <a:t>Chaplains </a:t>
            </a:r>
            <a:r>
              <a:rPr lang="en-US" dirty="0"/>
              <a:t>promote the spiritual and pastoral wellbeing of patients, relatives and staff.</a:t>
            </a:r>
            <a:endParaRPr lang="cs-CZ"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Coronary Care Unit (CCU):</a:t>
            </a:r>
            <a:endParaRPr lang="cs-CZ" dirty="0"/>
          </a:p>
        </p:txBody>
      </p:sp>
      <p:sp>
        <p:nvSpPr>
          <p:cNvPr id="3" name="Zástupný symbol pro obsah 2"/>
          <p:cNvSpPr>
            <a:spLocks noGrp="1"/>
          </p:cNvSpPr>
          <p:nvPr>
            <p:ph idx="1"/>
          </p:nvPr>
        </p:nvSpPr>
        <p:spPr/>
        <p:txBody>
          <a:bodyPr/>
          <a:lstStyle/>
          <a:p>
            <a:r>
              <a:rPr lang="en-US" dirty="0" smtClean="0"/>
              <a:t>Cardiac </a:t>
            </a:r>
            <a:r>
              <a:rPr lang="en-US" dirty="0"/>
              <a:t>intensive care unit (CICU) </a:t>
            </a:r>
            <a:endParaRPr lang="en-US" dirty="0" smtClean="0"/>
          </a:p>
          <a:p>
            <a:r>
              <a:rPr lang="en-US" dirty="0" smtClean="0"/>
              <a:t>A </a:t>
            </a:r>
            <a:r>
              <a:rPr lang="en-US" dirty="0"/>
              <a:t>hospital ward specialized in the care of patients with heart attacks, unstable angina, cardiac </a:t>
            </a:r>
            <a:r>
              <a:rPr lang="en-US" dirty="0" err="1"/>
              <a:t>dysrhythmia</a:t>
            </a:r>
            <a:r>
              <a:rPr lang="en-US" dirty="0"/>
              <a:t> and other cardiac conditions that require continuous monitoring and treatment.</a:t>
            </a:r>
            <a:endParaRPr lang="cs-CZ"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Discharge Lounge</a:t>
            </a:r>
            <a:endParaRPr lang="cs-CZ" dirty="0"/>
          </a:p>
        </p:txBody>
      </p:sp>
      <p:sp>
        <p:nvSpPr>
          <p:cNvPr id="3" name="Zástupný symbol pro obsah 2"/>
          <p:cNvSpPr>
            <a:spLocks noGrp="1"/>
          </p:cNvSpPr>
          <p:nvPr>
            <p:ph idx="1"/>
          </p:nvPr>
        </p:nvSpPr>
        <p:spPr/>
        <p:txBody>
          <a:bodyPr/>
          <a:lstStyle/>
          <a:p>
            <a:r>
              <a:rPr lang="en-US" dirty="0" smtClean="0"/>
              <a:t>Patients </a:t>
            </a:r>
            <a:r>
              <a:rPr lang="en-US" dirty="0"/>
              <a:t>who don't need to stay in a ward are transferred to the lounge on the day of discharge. </a:t>
            </a:r>
            <a:endParaRPr lang="en-US" dirty="0" smtClean="0"/>
          </a:p>
          <a:p>
            <a:r>
              <a:rPr lang="en-US" dirty="0" smtClean="0"/>
              <a:t>Many </a:t>
            </a:r>
            <a:r>
              <a:rPr lang="en-US" dirty="0"/>
              <a:t>hospitals now have discharge lounges with facilities such as TV's, radio, puzzles, magazines, books and newspapers.</a:t>
            </a:r>
            <a:endParaRPr lang="cs-CZ"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Finance Department</a:t>
            </a:r>
            <a:endParaRPr lang="cs-CZ" dirty="0"/>
          </a:p>
        </p:txBody>
      </p:sp>
      <p:sp>
        <p:nvSpPr>
          <p:cNvPr id="3" name="Zástupný symbol pro obsah 2"/>
          <p:cNvSpPr>
            <a:spLocks noGrp="1"/>
          </p:cNvSpPr>
          <p:nvPr>
            <p:ph idx="1"/>
          </p:nvPr>
        </p:nvSpPr>
        <p:spPr/>
        <p:txBody>
          <a:bodyPr>
            <a:normAutofit/>
          </a:bodyPr>
          <a:lstStyle/>
          <a:p>
            <a:r>
              <a:rPr lang="en-US" dirty="0" smtClean="0"/>
              <a:t>Performs </a:t>
            </a:r>
            <a:r>
              <a:rPr lang="en-US" dirty="0"/>
              <a:t>all works related to budget and ideal use of the items of such budget. </a:t>
            </a:r>
          </a:p>
          <a:p>
            <a:r>
              <a:rPr lang="en-US" dirty="0"/>
              <a:t>I</a:t>
            </a:r>
            <a:r>
              <a:rPr lang="en-US" dirty="0" smtClean="0"/>
              <a:t>t </a:t>
            </a:r>
            <a:r>
              <a:rPr lang="en-US" dirty="0"/>
              <a:t>prepares payrolls and monthly wages, and concludes contracts of operation and maintenance and purchases. </a:t>
            </a:r>
            <a:endParaRPr lang="en-US" dirty="0" smtClean="0"/>
          </a:p>
          <a:p>
            <a:r>
              <a:rPr lang="en-US" dirty="0" smtClean="0"/>
              <a:t>In </a:t>
            </a:r>
            <a:r>
              <a:rPr lang="en-US" dirty="0"/>
              <a:t>addition, it makes available all amounts of money required for procurement of all materials and equipment.</a:t>
            </a:r>
            <a:endParaRPr lang="cs-CZ"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Gastroenterology</a:t>
            </a:r>
            <a:endParaRPr lang="cs-CZ" dirty="0"/>
          </a:p>
        </p:txBody>
      </p:sp>
      <p:sp>
        <p:nvSpPr>
          <p:cNvPr id="3" name="Zástupný symbol pro obsah 2"/>
          <p:cNvSpPr>
            <a:spLocks noGrp="1"/>
          </p:cNvSpPr>
          <p:nvPr>
            <p:ph idx="1"/>
          </p:nvPr>
        </p:nvSpPr>
        <p:spPr/>
        <p:txBody>
          <a:bodyPr/>
          <a:lstStyle/>
          <a:p>
            <a:r>
              <a:rPr lang="en-US" dirty="0" smtClean="0"/>
              <a:t>This </a:t>
            </a:r>
            <a:r>
              <a:rPr lang="en-US" dirty="0"/>
              <a:t>department investigates and treats digestive and upper and lower gastrointestinal diseases.</a:t>
            </a:r>
            <a:endParaRPr lang="cs-CZ"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General Services</a:t>
            </a:r>
            <a:endParaRPr lang="cs-CZ" dirty="0"/>
          </a:p>
        </p:txBody>
      </p:sp>
      <p:sp>
        <p:nvSpPr>
          <p:cNvPr id="3" name="Zástupný symbol pro obsah 2"/>
          <p:cNvSpPr>
            <a:spLocks noGrp="1"/>
          </p:cNvSpPr>
          <p:nvPr>
            <p:ph idx="1"/>
          </p:nvPr>
        </p:nvSpPr>
        <p:spPr/>
        <p:txBody>
          <a:bodyPr/>
          <a:lstStyle/>
          <a:p>
            <a:r>
              <a:rPr lang="en-US" dirty="0" smtClean="0"/>
              <a:t>Support </a:t>
            </a:r>
            <a:r>
              <a:rPr lang="en-US" dirty="0"/>
              <a:t>Services include services provided by Departments such as </a:t>
            </a:r>
            <a:r>
              <a:rPr lang="en-US" dirty="0" err="1"/>
              <a:t>Portering</a:t>
            </a:r>
            <a:r>
              <a:rPr lang="en-US" dirty="0"/>
              <a:t>, Catering, Housekeeping, Security, Health &amp; Safety, Switch, Laundry and the management of facilities such as parking, baby tagging, access </a:t>
            </a:r>
            <a:r>
              <a:rPr lang="en-US" dirty="0" smtClean="0"/>
              <a:t>control (</a:t>
            </a:r>
            <a:r>
              <a:rPr lang="en-US" dirty="0" err="1" smtClean="0"/>
              <a:t>fyzické</a:t>
            </a:r>
            <a:r>
              <a:rPr lang="en-US" dirty="0" smtClean="0"/>
              <a:t> </a:t>
            </a:r>
            <a:r>
              <a:rPr lang="en-US" dirty="0" err="1" smtClean="0"/>
              <a:t>zabezpečení</a:t>
            </a:r>
            <a:r>
              <a:rPr lang="en-US" dirty="0" smtClean="0"/>
              <a:t> a </a:t>
            </a:r>
            <a:r>
              <a:rPr lang="en-US" dirty="0" err="1" smtClean="0"/>
              <a:t>zabezpečení</a:t>
            </a:r>
            <a:r>
              <a:rPr lang="en-US" dirty="0" smtClean="0"/>
              <a:t> </a:t>
            </a:r>
            <a:r>
              <a:rPr lang="en-US" dirty="0" err="1" smtClean="0"/>
              <a:t>informací</a:t>
            </a:r>
            <a:r>
              <a:rPr lang="en-US" dirty="0" smtClean="0"/>
              <a:t>)</a:t>
            </a:r>
            <a:r>
              <a:rPr lang="en-US" dirty="0" smtClean="0"/>
              <a:t>, CCTV (closed-circuit television – </a:t>
            </a:r>
            <a:r>
              <a:rPr lang="en-US" dirty="0" err="1" smtClean="0"/>
              <a:t>kamerový</a:t>
            </a:r>
            <a:r>
              <a:rPr lang="en-US" dirty="0" smtClean="0"/>
              <a:t> </a:t>
            </a:r>
            <a:r>
              <a:rPr lang="en-US" dirty="0" err="1" smtClean="0"/>
              <a:t>systém</a:t>
            </a:r>
            <a:r>
              <a:rPr lang="en-US" dirty="0" smtClean="0"/>
              <a:t>) </a:t>
            </a:r>
            <a:r>
              <a:rPr lang="en-US" dirty="0"/>
              <a:t>etc.</a:t>
            </a:r>
            <a:endParaRPr lang="cs-CZ"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General Surgery</a:t>
            </a:r>
            <a:endParaRPr lang="cs-CZ" dirty="0"/>
          </a:p>
        </p:txBody>
      </p:sp>
      <p:sp>
        <p:nvSpPr>
          <p:cNvPr id="3" name="Zástupný symbol pro obsah 2"/>
          <p:cNvSpPr>
            <a:spLocks noGrp="1"/>
          </p:cNvSpPr>
          <p:nvPr>
            <p:ph idx="1"/>
          </p:nvPr>
        </p:nvSpPr>
        <p:spPr/>
        <p:txBody>
          <a:bodyPr/>
          <a:lstStyle/>
          <a:p>
            <a:r>
              <a:rPr lang="en-US" dirty="0" smtClean="0"/>
              <a:t>Covers </a:t>
            </a:r>
            <a:r>
              <a:rPr lang="en-US" dirty="0"/>
              <a:t>a wide range of types of surgery and procedures on patients.</a:t>
            </a:r>
            <a:endParaRPr lang="cs-CZ"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Gynecology</a:t>
            </a:r>
            <a:endParaRPr lang="cs-CZ" dirty="0"/>
          </a:p>
        </p:txBody>
      </p:sp>
      <p:sp>
        <p:nvSpPr>
          <p:cNvPr id="3" name="Zástupný symbol pro obsah 2"/>
          <p:cNvSpPr>
            <a:spLocks noGrp="1"/>
          </p:cNvSpPr>
          <p:nvPr>
            <p:ph idx="1"/>
          </p:nvPr>
        </p:nvSpPr>
        <p:spPr/>
        <p:txBody>
          <a:bodyPr/>
          <a:lstStyle/>
          <a:p>
            <a:r>
              <a:rPr lang="en-US" dirty="0" smtClean="0"/>
              <a:t>Investigates </a:t>
            </a:r>
            <a:r>
              <a:rPr lang="en-US" dirty="0"/>
              <a:t>and treats problems relating to the female urinary tract and reproductive organs, such as </a:t>
            </a:r>
            <a:r>
              <a:rPr lang="en-US" dirty="0" smtClean="0"/>
              <a:t>endometriosis</a:t>
            </a:r>
            <a:r>
              <a:rPr lang="en-US" dirty="0"/>
              <a:t>, infertility and incontinence.</a:t>
            </a:r>
            <a:endParaRPr lang="cs-CZ"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Hospitals</a:t>
            </a:r>
            <a:endParaRPr lang="cs-CZ" dirty="0"/>
          </a:p>
        </p:txBody>
      </p:sp>
      <p:sp>
        <p:nvSpPr>
          <p:cNvPr id="3" name="Zástupný symbol pro obsah 2"/>
          <p:cNvSpPr>
            <a:spLocks noGrp="1"/>
          </p:cNvSpPr>
          <p:nvPr>
            <p:ph idx="1"/>
          </p:nvPr>
        </p:nvSpPr>
        <p:spPr/>
        <p:txBody>
          <a:bodyPr>
            <a:normAutofit fontScale="92500" lnSpcReduction="10000"/>
          </a:bodyPr>
          <a:lstStyle/>
          <a:p>
            <a:r>
              <a:rPr lang="en-US" dirty="0"/>
              <a:t>Hospitals vary widely in the services they offer and therefore, in the departments they have</a:t>
            </a:r>
            <a:r>
              <a:rPr lang="en-US" dirty="0" smtClean="0"/>
              <a:t>.</a:t>
            </a:r>
          </a:p>
          <a:p>
            <a:endParaRPr lang="en-US" sz="900" dirty="0" smtClean="0"/>
          </a:p>
          <a:p>
            <a:r>
              <a:rPr lang="en-US" dirty="0" smtClean="0"/>
              <a:t> </a:t>
            </a:r>
            <a:r>
              <a:rPr lang="en-US" dirty="0"/>
              <a:t>Hospitals may have acute services such as an emergency department or specialist trauma center, burn unit, surgery, or urgent care. </a:t>
            </a:r>
            <a:endParaRPr lang="en-US" dirty="0" smtClean="0"/>
          </a:p>
          <a:p>
            <a:endParaRPr lang="en-US" sz="900" dirty="0" smtClean="0"/>
          </a:p>
          <a:p>
            <a:r>
              <a:rPr lang="en-US" dirty="0" smtClean="0"/>
              <a:t>These </a:t>
            </a:r>
            <a:r>
              <a:rPr lang="en-US" dirty="0"/>
              <a:t>may then be backed up by more specialist units such as cardiology or coronary care unit, intensive care unit, neurology, cancer center, and obstetrics and gynecology.</a:t>
            </a:r>
            <a:endParaRPr lang="cs-CZ"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Hematology</a:t>
            </a:r>
            <a:endParaRPr lang="cs-CZ" dirty="0"/>
          </a:p>
        </p:txBody>
      </p:sp>
      <p:sp>
        <p:nvSpPr>
          <p:cNvPr id="3" name="Zástupný symbol pro obsah 2"/>
          <p:cNvSpPr>
            <a:spLocks noGrp="1"/>
          </p:cNvSpPr>
          <p:nvPr>
            <p:ph idx="1"/>
          </p:nvPr>
        </p:nvSpPr>
        <p:spPr/>
        <p:txBody>
          <a:bodyPr/>
          <a:lstStyle/>
          <a:p>
            <a:r>
              <a:rPr lang="en-US" dirty="0" smtClean="0"/>
              <a:t>These </a:t>
            </a:r>
            <a:r>
              <a:rPr lang="en-US" dirty="0"/>
              <a:t>hospital services work with the laboratory. In addition doctors treat blood diseases and malignancies related to the blood.</a:t>
            </a:r>
            <a:endParaRPr lang="cs-CZ"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Intensive Care Unit (ICU)</a:t>
            </a:r>
            <a:endParaRPr lang="cs-CZ" dirty="0"/>
          </a:p>
        </p:txBody>
      </p:sp>
      <p:sp>
        <p:nvSpPr>
          <p:cNvPr id="3" name="Zástupný symbol pro obsah 2"/>
          <p:cNvSpPr>
            <a:spLocks noGrp="1"/>
          </p:cNvSpPr>
          <p:nvPr>
            <p:ph idx="1"/>
          </p:nvPr>
        </p:nvSpPr>
        <p:spPr/>
        <p:txBody>
          <a:bodyPr>
            <a:normAutofit lnSpcReduction="10000"/>
          </a:bodyPr>
          <a:lstStyle/>
          <a:p>
            <a:r>
              <a:rPr lang="en-US" dirty="0" smtClean="0"/>
              <a:t>Intensive Therapy Unit, Intensive Treatment Unit (ITU), Critical Care Unit (CCU) </a:t>
            </a:r>
          </a:p>
          <a:p>
            <a:r>
              <a:rPr lang="en-US" dirty="0" smtClean="0"/>
              <a:t>A special department of a hospital or health care facility that provides intensive treatment medicine and caters to patients with severe and life-threatening illnesses and injuries, which require constant, close monitoring and support from specialist equipment and medications. </a:t>
            </a:r>
            <a:endParaRPr lang="cs-CZ"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Human Resources</a:t>
            </a:r>
            <a:endParaRPr lang="cs-CZ" dirty="0"/>
          </a:p>
        </p:txBody>
      </p:sp>
      <p:sp>
        <p:nvSpPr>
          <p:cNvPr id="3" name="Zástupný symbol pro obsah 2"/>
          <p:cNvSpPr>
            <a:spLocks noGrp="1"/>
          </p:cNvSpPr>
          <p:nvPr>
            <p:ph idx="1"/>
          </p:nvPr>
        </p:nvSpPr>
        <p:spPr/>
        <p:txBody>
          <a:bodyPr/>
          <a:lstStyle/>
          <a:p>
            <a:r>
              <a:rPr lang="en-US" dirty="0" smtClean="0"/>
              <a:t>It´s r</a:t>
            </a:r>
            <a:r>
              <a:rPr lang="en-US" dirty="0" smtClean="0"/>
              <a:t>ole </a:t>
            </a:r>
            <a:r>
              <a:rPr lang="en-US" dirty="0" smtClean="0"/>
              <a:t>is to provide a professional, efficient and customer focused service to managers and staff and in turn facilitate the delivery of a professional, efficient and customer focused service to patients.</a:t>
            </a:r>
            <a:endParaRPr lang="cs-CZ"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Maternity</a:t>
            </a:r>
            <a:endParaRPr lang="cs-CZ" dirty="0"/>
          </a:p>
        </p:txBody>
      </p:sp>
      <p:sp>
        <p:nvSpPr>
          <p:cNvPr id="3" name="Zástupný symbol pro obsah 2"/>
          <p:cNvSpPr>
            <a:spLocks noGrp="1"/>
          </p:cNvSpPr>
          <p:nvPr>
            <p:ph idx="1"/>
          </p:nvPr>
        </p:nvSpPr>
        <p:spPr/>
        <p:txBody>
          <a:bodyPr/>
          <a:lstStyle/>
          <a:p>
            <a:r>
              <a:rPr lang="en-US" dirty="0" smtClean="0"/>
              <a:t>Maternity wards provide antenatal care, delivery of babies and care during childbirth, and postnatal support. </a:t>
            </a:r>
            <a:endParaRPr lang="cs-CZ"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Medical Records</a:t>
            </a:r>
            <a:endParaRPr lang="cs-CZ" dirty="0"/>
          </a:p>
        </p:txBody>
      </p:sp>
      <p:sp>
        <p:nvSpPr>
          <p:cNvPr id="3" name="Zástupný symbol pro obsah 2"/>
          <p:cNvSpPr>
            <a:spLocks noGrp="1"/>
          </p:cNvSpPr>
          <p:nvPr>
            <p:ph idx="1"/>
          </p:nvPr>
        </p:nvSpPr>
        <p:spPr/>
        <p:txBody>
          <a:bodyPr/>
          <a:lstStyle/>
          <a:p>
            <a:r>
              <a:rPr lang="en-US" dirty="0" smtClean="0"/>
              <a:t>Includes a variety of types of "notes" entered over time by health care professionals, recording observations and administration of drugs and therapies, orders for the administration of drugs and therapies, test results, x-rays, reports, etc.</a:t>
            </a:r>
            <a:endParaRPr lang="cs-CZ"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Neurology</a:t>
            </a:r>
            <a:endParaRPr lang="cs-CZ" dirty="0"/>
          </a:p>
        </p:txBody>
      </p:sp>
      <p:sp>
        <p:nvSpPr>
          <p:cNvPr id="3" name="Zástupný symbol pro obsah 2"/>
          <p:cNvSpPr>
            <a:spLocks noGrp="1"/>
          </p:cNvSpPr>
          <p:nvPr>
            <p:ph idx="1"/>
          </p:nvPr>
        </p:nvSpPr>
        <p:spPr/>
        <p:txBody>
          <a:bodyPr>
            <a:normAutofit fontScale="92500"/>
          </a:bodyPr>
          <a:lstStyle/>
          <a:p>
            <a:r>
              <a:rPr lang="en-US" dirty="0" smtClean="0"/>
              <a:t>A </a:t>
            </a:r>
            <a:r>
              <a:rPr lang="en-US" dirty="0"/>
              <a:t>medical specialty dealing with disorders of the nervous system. </a:t>
            </a:r>
            <a:endParaRPr lang="en-US" dirty="0" smtClean="0"/>
          </a:p>
          <a:p>
            <a:r>
              <a:rPr lang="en-US" dirty="0" smtClean="0"/>
              <a:t>Specifically</a:t>
            </a:r>
            <a:r>
              <a:rPr lang="en-US" dirty="0"/>
              <a:t>, it deals with the diagnosis and treatment of all categories of disease involving the central, peripheral, and autonomic nervous systems, including their coverings, blood vessels, and all </a:t>
            </a:r>
            <a:r>
              <a:rPr lang="en-US" dirty="0" err="1"/>
              <a:t>effector</a:t>
            </a:r>
            <a:r>
              <a:rPr lang="en-US" dirty="0"/>
              <a:t> tissue, such as muscle. </a:t>
            </a:r>
            <a:endParaRPr lang="en-US" dirty="0" smtClean="0"/>
          </a:p>
          <a:p>
            <a:r>
              <a:rPr lang="en-US" dirty="0" smtClean="0"/>
              <a:t>Includes </a:t>
            </a:r>
            <a:r>
              <a:rPr lang="en-US" dirty="0"/>
              <a:t>the brain, spinal cord, and spinal cord injuries (SCI).</a:t>
            </a:r>
            <a:endParaRPr lang="cs-CZ"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Oncology</a:t>
            </a:r>
            <a:endParaRPr lang="cs-CZ" dirty="0"/>
          </a:p>
        </p:txBody>
      </p:sp>
      <p:sp>
        <p:nvSpPr>
          <p:cNvPr id="3" name="Zástupný symbol pro obsah 2"/>
          <p:cNvSpPr>
            <a:spLocks noGrp="1"/>
          </p:cNvSpPr>
          <p:nvPr>
            <p:ph idx="1"/>
          </p:nvPr>
        </p:nvSpPr>
        <p:spPr/>
        <p:txBody>
          <a:bodyPr/>
          <a:lstStyle/>
          <a:p>
            <a:r>
              <a:rPr lang="en-US" dirty="0" smtClean="0"/>
              <a:t>A </a:t>
            </a:r>
            <a:r>
              <a:rPr lang="en-US" dirty="0"/>
              <a:t>branch of medicine that deals with cancer and tumors. A medical professional who practices oncology is an oncologist. </a:t>
            </a:r>
            <a:endParaRPr lang="en-US" dirty="0" smtClean="0"/>
          </a:p>
          <a:p>
            <a:r>
              <a:rPr lang="en-US" dirty="0" smtClean="0"/>
              <a:t>The </a:t>
            </a:r>
            <a:r>
              <a:rPr lang="en-US" dirty="0"/>
              <a:t>Oncology department provides treatments, including radiotherapy and chemotherapy, for cancerous tumors and blood disorders.</a:t>
            </a:r>
            <a:endParaRPr lang="cs-CZ"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Radiology</a:t>
            </a:r>
            <a:endParaRPr lang="cs-CZ" dirty="0"/>
          </a:p>
        </p:txBody>
      </p:sp>
      <p:sp>
        <p:nvSpPr>
          <p:cNvPr id="3" name="Zástupný symbol pro obsah 2"/>
          <p:cNvSpPr>
            <a:spLocks noGrp="1"/>
          </p:cNvSpPr>
          <p:nvPr>
            <p:ph idx="1"/>
          </p:nvPr>
        </p:nvSpPr>
        <p:spPr/>
        <p:txBody>
          <a:bodyPr>
            <a:normAutofit lnSpcReduction="10000"/>
          </a:bodyPr>
          <a:lstStyle/>
          <a:p>
            <a:r>
              <a:rPr lang="en-US" dirty="0" smtClean="0"/>
              <a:t>The </a:t>
            </a:r>
            <a:r>
              <a:rPr lang="en-US" dirty="0"/>
              <a:t>branch or specialty of medicine that deals with the study and application of imaging technology like x-ray and radiation to diagnosing and treating disease. </a:t>
            </a:r>
            <a:endParaRPr lang="en-US" dirty="0" smtClean="0"/>
          </a:p>
          <a:p>
            <a:r>
              <a:rPr lang="en-US" dirty="0" smtClean="0"/>
              <a:t>The </a:t>
            </a:r>
            <a:r>
              <a:rPr lang="en-US" dirty="0"/>
              <a:t>Department of Radiology is a highly specialized, full-service department which strives to meet all patient and </a:t>
            </a:r>
            <a:r>
              <a:rPr lang="en-US" dirty="0" smtClean="0"/>
              <a:t>clinician </a:t>
            </a:r>
            <a:r>
              <a:rPr lang="en-US" dirty="0"/>
              <a:t>needs in diagnostic imaging and image-guided therapies.</a:t>
            </a:r>
            <a:endParaRPr lang="cs-CZ"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Social Work</a:t>
            </a:r>
            <a:endParaRPr lang="cs-CZ" dirty="0"/>
          </a:p>
        </p:txBody>
      </p:sp>
      <p:sp>
        <p:nvSpPr>
          <p:cNvPr id="3" name="Zástupný symbol pro obsah 2"/>
          <p:cNvSpPr>
            <a:spLocks noGrp="1"/>
          </p:cNvSpPr>
          <p:nvPr>
            <p:ph idx="1"/>
          </p:nvPr>
        </p:nvSpPr>
        <p:spPr/>
        <p:txBody>
          <a:bodyPr>
            <a:normAutofit fontScale="92500" lnSpcReduction="10000"/>
          </a:bodyPr>
          <a:lstStyle/>
          <a:p>
            <a:r>
              <a:rPr lang="en-US" dirty="0" smtClean="0"/>
              <a:t>Clinical social workers help patients and their families deal with the broad range of psychosocial issues and stresses related to coping with illness and maintaining health. </a:t>
            </a:r>
          </a:p>
          <a:p>
            <a:r>
              <a:rPr lang="en-US" dirty="0" smtClean="0"/>
              <a:t>Social workers, resource specialists and advocates form a network that addresses the challenges families face, increases accessibility to health care and other human services, and serves as a bridge between the hospital setting and a patient's family life, home and community.</a:t>
            </a:r>
            <a:endParaRPr lang="cs-CZ"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Urology</a:t>
            </a:r>
            <a:endParaRPr lang="cs-CZ" dirty="0"/>
          </a:p>
        </p:txBody>
      </p:sp>
      <p:sp>
        <p:nvSpPr>
          <p:cNvPr id="3" name="Zástupný symbol pro obsah 2"/>
          <p:cNvSpPr>
            <a:spLocks noGrp="1"/>
          </p:cNvSpPr>
          <p:nvPr>
            <p:ph idx="1"/>
          </p:nvPr>
        </p:nvSpPr>
        <p:spPr/>
        <p:txBody>
          <a:bodyPr/>
          <a:lstStyle/>
          <a:p>
            <a:r>
              <a:rPr lang="en-US" dirty="0" smtClean="0"/>
              <a:t>The urology department is run by consultant urology surgeons and investigates areas linked to kidney and bladder conditions.</a:t>
            </a:r>
            <a:endParaRPr lang="cs-CZ"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Hospitals</a:t>
            </a:r>
            <a:endParaRPr lang="cs-CZ" dirty="0"/>
          </a:p>
        </p:txBody>
      </p:sp>
      <p:sp>
        <p:nvSpPr>
          <p:cNvPr id="3" name="Zástupný symbol pro obsah 2"/>
          <p:cNvSpPr>
            <a:spLocks noGrp="1"/>
          </p:cNvSpPr>
          <p:nvPr>
            <p:ph idx="1"/>
          </p:nvPr>
        </p:nvSpPr>
        <p:spPr/>
        <p:txBody>
          <a:bodyPr/>
          <a:lstStyle/>
          <a:p>
            <a:r>
              <a:rPr lang="en-US" dirty="0"/>
              <a:t>Some hospitals will also have outpatient departments and whilst others may have chronic treatment units such as behavioral health services, dentistry, dermatology, psychiatric ward, rehabilitation services (Rehab), and physical therapy.</a:t>
            </a:r>
            <a:endParaRPr lang="cs-CZ"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smtClean="0"/>
              <a:t>VIDEO – The </a:t>
            </a:r>
            <a:r>
              <a:rPr lang="en-US" smtClean="0"/>
              <a:t>London Independent </a:t>
            </a:r>
            <a:r>
              <a:rPr lang="en-US" dirty="0" smtClean="0"/>
              <a:t>Hospital</a:t>
            </a:r>
            <a:endParaRPr lang="cs-CZ" dirty="0"/>
          </a:p>
        </p:txBody>
      </p:sp>
      <p:sp>
        <p:nvSpPr>
          <p:cNvPr id="3" name="Zástupný symbol pro obsah 2"/>
          <p:cNvSpPr>
            <a:spLocks noGrp="1"/>
          </p:cNvSpPr>
          <p:nvPr>
            <p:ph idx="1"/>
          </p:nvPr>
        </p:nvSpPr>
        <p:spPr/>
        <p:txBody>
          <a:bodyPr/>
          <a:lstStyle/>
          <a:p>
            <a:pPr algn="ctr">
              <a:buNone/>
            </a:pPr>
            <a:r>
              <a:rPr lang="cs-CZ" dirty="0" smtClean="0"/>
              <a:t>https://www.youtube.com/watch?v=NoVv-5az9ns</a:t>
            </a:r>
            <a:endParaRPr lang="cs-CZ"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Hospitals</a:t>
            </a:r>
            <a:endParaRPr lang="cs-CZ" dirty="0"/>
          </a:p>
        </p:txBody>
      </p:sp>
      <p:sp>
        <p:nvSpPr>
          <p:cNvPr id="3" name="Zástupný symbol pro obsah 2"/>
          <p:cNvSpPr>
            <a:spLocks noGrp="1"/>
          </p:cNvSpPr>
          <p:nvPr>
            <p:ph idx="1"/>
          </p:nvPr>
        </p:nvSpPr>
        <p:spPr/>
        <p:txBody>
          <a:bodyPr>
            <a:normAutofit/>
          </a:bodyPr>
          <a:lstStyle/>
          <a:p>
            <a:r>
              <a:rPr lang="en-US" dirty="0"/>
              <a:t>Common hospital support units include a dispensary or pharmacy, pathology, and radiology, </a:t>
            </a:r>
            <a:r>
              <a:rPr lang="en-US" dirty="0" smtClean="0"/>
              <a:t>and </a:t>
            </a:r>
            <a:r>
              <a:rPr lang="en-US" dirty="0"/>
              <a:t>on the non-medical side, there often are medical records departments and/or a release of information department. </a:t>
            </a:r>
            <a:endParaRPr lang="en-US" dirty="0" smtClean="0"/>
          </a:p>
          <a:p>
            <a:endParaRPr lang="en-US" sz="800" dirty="0" smtClean="0"/>
          </a:p>
          <a:p>
            <a:r>
              <a:rPr lang="en-US" dirty="0" smtClean="0"/>
              <a:t>Nursing </a:t>
            </a:r>
            <a:r>
              <a:rPr lang="en-US" dirty="0"/>
              <a:t>services are considered one of the most important aspects in the process of distinguished medical care.</a:t>
            </a:r>
            <a:endParaRPr lang="cs-CZ"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Accident</a:t>
            </a:r>
            <a:r>
              <a:rPr lang="cs-CZ" dirty="0"/>
              <a:t> </a:t>
            </a:r>
            <a:r>
              <a:rPr lang="cs-CZ" dirty="0" err="1"/>
              <a:t>and</a:t>
            </a:r>
            <a:r>
              <a:rPr lang="cs-CZ" dirty="0"/>
              <a:t> </a:t>
            </a:r>
            <a:r>
              <a:rPr lang="cs-CZ" dirty="0" err="1"/>
              <a:t>emergency</a:t>
            </a:r>
            <a:r>
              <a:rPr lang="cs-CZ" dirty="0"/>
              <a:t> (A&amp;E)</a:t>
            </a:r>
          </a:p>
        </p:txBody>
      </p:sp>
      <p:sp>
        <p:nvSpPr>
          <p:cNvPr id="3" name="Zástupný symbol pro obsah 2"/>
          <p:cNvSpPr>
            <a:spLocks noGrp="1"/>
          </p:cNvSpPr>
          <p:nvPr>
            <p:ph idx="1"/>
          </p:nvPr>
        </p:nvSpPr>
        <p:spPr/>
        <p:txBody>
          <a:bodyPr/>
          <a:lstStyle/>
          <a:p>
            <a:r>
              <a:rPr lang="en-US" dirty="0"/>
              <a:t>Also called Casualty Department, where you're likely to be taken if you have arrived in an ambulance or emergency situation</a:t>
            </a:r>
            <a:r>
              <a:rPr lang="en-US" dirty="0" smtClean="0"/>
              <a:t>.</a:t>
            </a:r>
          </a:p>
          <a:p>
            <a:r>
              <a:rPr lang="en-US" dirty="0" smtClean="0"/>
              <a:t>American English ER – Emergency Room</a:t>
            </a:r>
            <a:endParaRPr lang="cs-CZ"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Admissions</a:t>
            </a:r>
            <a:endParaRPr lang="cs-CZ" dirty="0"/>
          </a:p>
        </p:txBody>
      </p:sp>
      <p:sp>
        <p:nvSpPr>
          <p:cNvPr id="3" name="Zástupný symbol pro obsah 2"/>
          <p:cNvSpPr>
            <a:spLocks noGrp="1"/>
          </p:cNvSpPr>
          <p:nvPr>
            <p:ph idx="1"/>
          </p:nvPr>
        </p:nvSpPr>
        <p:spPr/>
        <p:txBody>
          <a:bodyPr/>
          <a:lstStyle/>
          <a:p>
            <a:r>
              <a:rPr lang="en-US" dirty="0"/>
              <a:t>At the </a:t>
            </a:r>
            <a:r>
              <a:rPr lang="en-US" dirty="0" smtClean="0"/>
              <a:t>admitting </a:t>
            </a:r>
            <a:r>
              <a:rPr lang="en-US" dirty="0" smtClean="0"/>
              <a:t>d</a:t>
            </a:r>
            <a:r>
              <a:rPr lang="en-US" dirty="0" smtClean="0"/>
              <a:t>epartment (admission lounge), </a:t>
            </a:r>
            <a:r>
              <a:rPr lang="en-US" dirty="0"/>
              <a:t>the patient will be required to provide personal information and sign consent forms before being taken to the hospital unit or ward. If the individual is critically ill, then, this information is usually obtained from a family member.</a:t>
            </a:r>
            <a:endParaRPr lang="cs-CZ"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Anesthetics</a:t>
            </a:r>
            <a:endParaRPr lang="cs-CZ" dirty="0"/>
          </a:p>
        </p:txBody>
      </p:sp>
      <p:sp>
        <p:nvSpPr>
          <p:cNvPr id="3" name="Zástupný symbol pro obsah 2"/>
          <p:cNvSpPr>
            <a:spLocks noGrp="1"/>
          </p:cNvSpPr>
          <p:nvPr>
            <p:ph idx="1"/>
          </p:nvPr>
        </p:nvSpPr>
        <p:spPr/>
        <p:txBody>
          <a:bodyPr/>
          <a:lstStyle/>
          <a:p>
            <a:r>
              <a:rPr lang="en-US" dirty="0" smtClean="0"/>
              <a:t>Doctors </a:t>
            </a:r>
            <a:r>
              <a:rPr lang="en-US" dirty="0"/>
              <a:t>in this department give anesthetic for operations and procedures. An anesthetic is a drug or agent that produces a complete or partial loss of feeling</a:t>
            </a:r>
            <a:r>
              <a:rPr lang="en-US" dirty="0" smtClean="0"/>
              <a:t>. </a:t>
            </a:r>
            <a:endParaRPr lang="en-US" dirty="0" smtClean="0"/>
          </a:p>
          <a:p>
            <a:r>
              <a:rPr lang="en-US" dirty="0" smtClean="0"/>
              <a:t>There </a:t>
            </a:r>
            <a:r>
              <a:rPr lang="en-US" dirty="0"/>
              <a:t>are three kinds of anesthetic: general, regional and local.</a:t>
            </a:r>
            <a:endParaRPr lang="cs-CZ"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Breast</a:t>
            </a:r>
            <a:r>
              <a:rPr lang="cs-CZ" dirty="0"/>
              <a:t> </a:t>
            </a:r>
            <a:r>
              <a:rPr lang="cs-CZ" dirty="0" err="1" smtClean="0"/>
              <a:t>Screening</a:t>
            </a:r>
            <a:endParaRPr lang="cs-CZ" dirty="0"/>
          </a:p>
        </p:txBody>
      </p:sp>
      <p:sp>
        <p:nvSpPr>
          <p:cNvPr id="3" name="Zástupný symbol pro obsah 2"/>
          <p:cNvSpPr>
            <a:spLocks noGrp="1"/>
          </p:cNvSpPr>
          <p:nvPr>
            <p:ph idx="1"/>
          </p:nvPr>
        </p:nvSpPr>
        <p:spPr/>
        <p:txBody>
          <a:bodyPr/>
          <a:lstStyle/>
          <a:p>
            <a:r>
              <a:rPr lang="en-US" dirty="0"/>
              <a:t>Screens women for breast cancer and is usually linked to the X-ray or radiology department.</a:t>
            </a:r>
            <a:r>
              <a:rPr lang="cs-CZ" dirty="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a:t>Burn Center (Burn Unit or Burns Unit)</a:t>
            </a:r>
            <a:endParaRPr lang="cs-CZ" dirty="0"/>
          </a:p>
        </p:txBody>
      </p:sp>
      <p:sp>
        <p:nvSpPr>
          <p:cNvPr id="3" name="Zástupný symbol pro obsah 2"/>
          <p:cNvSpPr>
            <a:spLocks noGrp="1"/>
          </p:cNvSpPr>
          <p:nvPr>
            <p:ph idx="1"/>
          </p:nvPr>
        </p:nvSpPr>
        <p:spPr/>
        <p:txBody>
          <a:bodyPr/>
          <a:lstStyle/>
          <a:p>
            <a:r>
              <a:rPr lang="en-US" dirty="0"/>
              <a:t>A hospital specializing in the treatment of burns. </a:t>
            </a:r>
            <a:endParaRPr lang="en-US" dirty="0" smtClean="0"/>
          </a:p>
          <a:p>
            <a:r>
              <a:rPr lang="en-US" dirty="0" smtClean="0"/>
              <a:t>Burn </a:t>
            </a:r>
            <a:r>
              <a:rPr lang="en-US" dirty="0"/>
              <a:t>centers are often used for the treatment and recovery of patients with more severe burns.</a:t>
            </a:r>
            <a:endParaRPr lang="cs-CZ" dirty="0"/>
          </a:p>
        </p:txBody>
      </p:sp>
    </p:spTree>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1134</Words>
  <Application>Microsoft Office PowerPoint</Application>
  <PresentationFormat>Předvádění na obrazovce (4:3)</PresentationFormat>
  <Paragraphs>80</Paragraphs>
  <Slides>30</Slides>
  <Notes>0</Notes>
  <HiddenSlides>0</HiddenSlides>
  <MMClips>0</MMClips>
  <ScaleCrop>false</ScaleCrop>
  <HeadingPairs>
    <vt:vector size="4" baseType="variant">
      <vt:variant>
        <vt:lpstr>Motiv</vt:lpstr>
      </vt:variant>
      <vt:variant>
        <vt:i4>1</vt:i4>
      </vt:variant>
      <vt:variant>
        <vt:lpstr>Nadpisy snímků</vt:lpstr>
      </vt:variant>
      <vt:variant>
        <vt:i4>30</vt:i4>
      </vt:variant>
    </vt:vector>
  </HeadingPairs>
  <TitlesOfParts>
    <vt:vector size="31" baseType="lpstr">
      <vt:lpstr>Motiv sady Office</vt:lpstr>
      <vt:lpstr>Hospital Departments</vt:lpstr>
      <vt:lpstr>Hospitals</vt:lpstr>
      <vt:lpstr>Hospitals</vt:lpstr>
      <vt:lpstr>Hospitals</vt:lpstr>
      <vt:lpstr>Accident and emergency (A&amp;E)</vt:lpstr>
      <vt:lpstr>Admissions</vt:lpstr>
      <vt:lpstr>Anesthetics</vt:lpstr>
      <vt:lpstr>Breast Screening</vt:lpstr>
      <vt:lpstr>Burn Center (Burn Unit or Burns Unit)</vt:lpstr>
      <vt:lpstr>Cardiology</vt:lpstr>
      <vt:lpstr>Central Sterile Services Department (CSSD)</vt:lpstr>
      <vt:lpstr>Chaplaincy</vt:lpstr>
      <vt:lpstr>Coronary Care Unit (CCU):</vt:lpstr>
      <vt:lpstr>Discharge Lounge</vt:lpstr>
      <vt:lpstr>Finance Department</vt:lpstr>
      <vt:lpstr>Gastroenterology</vt:lpstr>
      <vt:lpstr>General Services</vt:lpstr>
      <vt:lpstr>General Surgery</vt:lpstr>
      <vt:lpstr>Gynecology</vt:lpstr>
      <vt:lpstr>Hematology</vt:lpstr>
      <vt:lpstr>Intensive Care Unit (ICU)</vt:lpstr>
      <vt:lpstr>Human Resources</vt:lpstr>
      <vt:lpstr>Maternity</vt:lpstr>
      <vt:lpstr>Medical Records</vt:lpstr>
      <vt:lpstr>Neurology</vt:lpstr>
      <vt:lpstr>Oncology</vt:lpstr>
      <vt:lpstr>Radiology</vt:lpstr>
      <vt:lpstr>Social Work</vt:lpstr>
      <vt:lpstr>Urology</vt:lpstr>
      <vt:lpstr>VIDEO – The London Independent Hospital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Hospital Departements</dc:title>
  <dc:creator>Pavla Melecká</dc:creator>
  <cp:lastModifiedBy>Pavla Melecká</cp:lastModifiedBy>
  <cp:revision>32</cp:revision>
  <dcterms:created xsi:type="dcterms:W3CDTF">2020-10-12T10:56:40Z</dcterms:created>
  <dcterms:modified xsi:type="dcterms:W3CDTF">2020-10-14T14:10:32Z</dcterms:modified>
</cp:coreProperties>
</file>