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61" r:id="rId4"/>
    <p:sldId id="265" r:id="rId5"/>
    <p:sldId id="259" r:id="rId6"/>
    <p:sldId id="258" r:id="rId7"/>
    <p:sldId id="260" r:id="rId8"/>
    <p:sldId id="262" r:id="rId9"/>
    <p:sldId id="263" r:id="rId10"/>
    <p:sldId id="266" r:id="rId11"/>
    <p:sldId id="264" r:id="rId12"/>
    <p:sldId id="267" r:id="rId13"/>
    <p:sldId id="268" r:id="rId14"/>
    <p:sldId id="269" r:id="rId15"/>
    <p:sldId id="270" r:id="rId16"/>
    <p:sldId id="271" r:id="rId17"/>
    <p:sldId id="275" r:id="rId18"/>
    <p:sldId id="272" r:id="rId19"/>
    <p:sldId id="273" r:id="rId20"/>
    <p:sldId id="274" r:id="rId2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C2BBF9-D831-40CF-827F-C19B4229F931}" type="datetimeFigureOut">
              <a:rPr lang="cs-CZ" smtClean="0"/>
              <a:pPr/>
              <a:t>05.11.2020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AE538F-9D37-4361-A86B-940B24D375D9}"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DFF81C55-686A-4E12-867E-D88734E29206}" type="datetime1">
              <a:rPr lang="cs-CZ" smtClean="0"/>
              <a:pPr/>
              <a:t>05.11.2020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FC86144-9618-4030-9E3B-AAD2D604BAD0}" type="datetime1">
              <a:rPr lang="cs-CZ" smtClean="0"/>
              <a:pPr/>
              <a:t>05.11.2020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B0323D2-5AAF-46D2-AFC9-79A6F78311E3}" type="datetime1">
              <a:rPr lang="cs-CZ" smtClean="0"/>
              <a:pPr/>
              <a:t>05.11.2020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5EEB9C2-2C01-49DB-A4EA-E12D1D188369}" type="datetime1">
              <a:rPr lang="cs-CZ" smtClean="0"/>
              <a:pPr/>
              <a:t>05.11.2020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7034B06D-5827-48E1-A2D8-779DA103679E}" type="datetime1">
              <a:rPr lang="cs-CZ" smtClean="0"/>
              <a:pPr/>
              <a:t>05.11.2020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D4EDFE2A-D54D-4CFB-98B4-142F272A4DB9}" type="datetime1">
              <a:rPr lang="cs-CZ" smtClean="0"/>
              <a:pPr/>
              <a:t>05.11.2020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FF659A6-D2FC-4029-A7C1-04A7E8B19326}" type="datetime1">
              <a:rPr lang="cs-CZ" smtClean="0"/>
              <a:pPr/>
              <a:t>05.11.2020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933860B8-CA72-462E-A05B-6453C71C1E2C}" type="datetime1">
              <a:rPr lang="cs-CZ" smtClean="0"/>
              <a:pPr/>
              <a:t>05.11.2020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7F57A572-6DD9-42C7-92B1-F4796EF26297}" type="datetime1">
              <a:rPr lang="cs-CZ" smtClean="0"/>
              <a:pPr/>
              <a:t>05.11.2020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16BD0C45-3ACD-4D20-929C-24F17733F839}" type="datetime1">
              <a:rPr lang="cs-CZ" smtClean="0"/>
              <a:pPr/>
              <a:t>05.11.2020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2AD910BD-2E32-4126-8A18-B760575127FD}" type="datetime1">
              <a:rPr lang="cs-CZ" smtClean="0"/>
              <a:pPr/>
              <a:t>05.11.2020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4BCA11E-BA7E-4210-9B33-263922F66634}"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533EC2-A82A-41AF-8A44-D8ACEDC197D7}" type="datetime1">
              <a:rPr lang="cs-CZ" smtClean="0"/>
              <a:pPr/>
              <a:t>05.11.2020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BCA11E-BA7E-4210-9B33-263922F66634}"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asam.org/quality-practice/definition-of-addic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www.na.org/" TargetMode="External"/><Relationship Id="rId13" Type="http://schemas.openxmlformats.org/officeDocument/2006/relationships/hyperlink" Target="http://www.smartrecovery.org/" TargetMode="External"/><Relationship Id="rId3" Type="http://schemas.openxmlformats.org/officeDocument/2006/relationships/hyperlink" Target="http://www.aa.org/" TargetMode="External"/><Relationship Id="rId7" Type="http://schemas.openxmlformats.org/officeDocument/2006/relationships/hyperlink" Target="https://www.marijuana-anonymous.org/" TargetMode="External"/><Relationship Id="rId12" Type="http://schemas.openxmlformats.org/officeDocument/2006/relationships/hyperlink" Target="https://www.drugabuse.gov/" TargetMode="External"/><Relationship Id="rId2" Type="http://schemas.openxmlformats.org/officeDocument/2006/relationships/hyperlink" Target="http://www.al-anon.alateen.org/" TargetMode="External"/><Relationship Id="rId1" Type="http://schemas.openxmlformats.org/officeDocument/2006/relationships/slideLayout" Target="../slideLayouts/slideLayout2.xml"/><Relationship Id="rId6" Type="http://schemas.openxmlformats.org/officeDocument/2006/relationships/hyperlink" Target="http://www.gamblersanonymous.org/ga/" TargetMode="External"/><Relationship Id="rId11" Type="http://schemas.openxmlformats.org/officeDocument/2006/relationships/hyperlink" Target="https://www.niaaa.nih.gov/" TargetMode="External"/><Relationship Id="rId5" Type="http://schemas.openxmlformats.org/officeDocument/2006/relationships/hyperlink" Target="http://crystalmeth.org/" TargetMode="External"/><Relationship Id="rId15" Type="http://schemas.openxmlformats.org/officeDocument/2006/relationships/hyperlink" Target="http://www.cadca.org/" TargetMode="External"/><Relationship Id="rId10" Type="http://schemas.openxmlformats.org/officeDocument/2006/relationships/hyperlink" Target="http://www.facesandvoicesofrecovery.org/" TargetMode="External"/><Relationship Id="rId4" Type="http://schemas.openxmlformats.org/officeDocument/2006/relationships/hyperlink" Target="https://ca.org/" TargetMode="External"/><Relationship Id="rId9" Type="http://schemas.openxmlformats.org/officeDocument/2006/relationships/hyperlink" Target="https://saa-recovery.org/" TargetMode="External"/><Relationship Id="rId14" Type="http://schemas.openxmlformats.org/officeDocument/2006/relationships/hyperlink" Target="http://www.womenforsobriety.org/beta2/"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smtClean="0"/>
              <a:t>Addictions</a:t>
            </a:r>
            <a:endParaRPr lang="cs-CZ" dirty="0"/>
          </a:p>
        </p:txBody>
      </p:sp>
      <p:sp>
        <p:nvSpPr>
          <p:cNvPr id="3" name="Podnadpis 2"/>
          <p:cNvSpPr>
            <a:spLocks noGrp="1"/>
          </p:cNvSpPr>
          <p:nvPr>
            <p:ph type="subTitle" idx="1"/>
          </p:nvPr>
        </p:nvSpPr>
        <p:spPr/>
        <p:txBody>
          <a:bodyPr/>
          <a:lstStyle/>
          <a:p>
            <a:r>
              <a:rPr lang="en-US" dirty="0" err="1" smtClean="0"/>
              <a:t>Ing</a:t>
            </a:r>
            <a:r>
              <a:rPr lang="en-US" dirty="0" smtClean="0"/>
              <a:t>. </a:t>
            </a:r>
            <a:r>
              <a:rPr lang="en-US" dirty="0" err="1" smtClean="0"/>
              <a:t>Pavla</a:t>
            </a:r>
            <a:r>
              <a:rPr lang="en-US" dirty="0" smtClean="0"/>
              <a:t> </a:t>
            </a:r>
            <a:r>
              <a:rPr lang="en-US" dirty="0" err="1" smtClean="0"/>
              <a:t>Melecká</a:t>
            </a:r>
            <a:endParaRPr lang="en-US" dirty="0" smtClean="0"/>
          </a:p>
          <a:p>
            <a:r>
              <a:rPr lang="en-US" dirty="0" err="1" smtClean="0"/>
              <a:t>Odborný</a:t>
            </a:r>
            <a:r>
              <a:rPr lang="en-US" dirty="0" smtClean="0"/>
              <a:t> </a:t>
            </a:r>
            <a:r>
              <a:rPr lang="en-US" dirty="0" err="1" smtClean="0"/>
              <a:t>anglický</a:t>
            </a:r>
            <a:r>
              <a:rPr lang="en-US" dirty="0" smtClean="0"/>
              <a:t> </a:t>
            </a:r>
            <a:r>
              <a:rPr lang="en-US" dirty="0" err="1" smtClean="0"/>
              <a:t>jazyk</a:t>
            </a:r>
            <a:r>
              <a:rPr lang="en-US" dirty="0" smtClean="0"/>
              <a:t> 1</a:t>
            </a:r>
          </a:p>
          <a:p>
            <a:r>
              <a:rPr lang="en-US" dirty="0" smtClean="0"/>
              <a:t>Zima 2020</a:t>
            </a:r>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a:t>
            </a:fld>
            <a:endParaRPr 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Signs of Addiction</a:t>
            </a:r>
            <a:endParaRPr lang="cs-CZ" dirty="0"/>
          </a:p>
        </p:txBody>
      </p:sp>
      <p:sp>
        <p:nvSpPr>
          <p:cNvPr id="3" name="Zástupný symbol pro obsah 2"/>
          <p:cNvSpPr>
            <a:spLocks noGrp="1"/>
          </p:cNvSpPr>
          <p:nvPr>
            <p:ph idx="1"/>
          </p:nvPr>
        </p:nvSpPr>
        <p:spPr/>
        <p:txBody>
          <a:bodyPr>
            <a:normAutofit fontScale="92500" lnSpcReduction="20000"/>
          </a:bodyPr>
          <a:lstStyle/>
          <a:p>
            <a:pPr>
              <a:buNone/>
            </a:pPr>
            <a:r>
              <a:rPr lang="en-US" dirty="0" smtClean="0"/>
              <a:t>	Some </a:t>
            </a:r>
            <a:r>
              <a:rPr lang="en-US" b="1" dirty="0"/>
              <a:t>behavior</a:t>
            </a:r>
            <a:r>
              <a:rPr lang="en-US" dirty="0"/>
              <a:t> </a:t>
            </a:r>
            <a:r>
              <a:rPr lang="en-US" b="1" dirty="0"/>
              <a:t>and emotional changes </a:t>
            </a:r>
            <a:r>
              <a:rPr lang="en-US" dirty="0"/>
              <a:t>associated with addiction include:</a:t>
            </a:r>
          </a:p>
          <a:p>
            <a:pPr lvl="1"/>
            <a:r>
              <a:rPr lang="en-US" dirty="0"/>
              <a:t>unrealistic or poor assessment of the pros and cons associated with using substances or behaviors</a:t>
            </a:r>
          </a:p>
          <a:p>
            <a:pPr lvl="1"/>
            <a:r>
              <a:rPr lang="en-US" dirty="0"/>
              <a:t>blaming other factors or people for their problems</a:t>
            </a:r>
          </a:p>
          <a:p>
            <a:pPr lvl="1"/>
            <a:r>
              <a:rPr lang="en-US" dirty="0"/>
              <a:t>increased levels of anxiety, depression, and sadness</a:t>
            </a:r>
          </a:p>
          <a:p>
            <a:pPr lvl="1"/>
            <a:r>
              <a:rPr lang="en-US" dirty="0"/>
              <a:t>increased sensitivity and more severe reactions to stress</a:t>
            </a:r>
          </a:p>
          <a:p>
            <a:pPr lvl="1"/>
            <a:r>
              <a:rPr lang="en-US" dirty="0"/>
              <a:t>trouble identifying feelings</a:t>
            </a:r>
          </a:p>
          <a:p>
            <a:pPr lvl="1"/>
            <a:r>
              <a:rPr lang="en-US" dirty="0"/>
              <a:t>trouble telling the difference between feelings and the physical sensations of one’s emotions</a:t>
            </a:r>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10</a:t>
            </a:fld>
            <a:endParaRPr lang="cs-CZ"/>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Signs of Addiction</a:t>
            </a:r>
            <a:endParaRPr lang="cs-CZ" dirty="0"/>
          </a:p>
        </p:txBody>
      </p:sp>
      <p:sp>
        <p:nvSpPr>
          <p:cNvPr id="3" name="Zástupný symbol pro obsah 2"/>
          <p:cNvSpPr>
            <a:spLocks noGrp="1"/>
          </p:cNvSpPr>
          <p:nvPr>
            <p:ph idx="1"/>
          </p:nvPr>
        </p:nvSpPr>
        <p:spPr/>
        <p:txBody>
          <a:bodyPr>
            <a:normAutofit fontScale="85000" lnSpcReduction="10000"/>
          </a:bodyPr>
          <a:lstStyle/>
          <a:p>
            <a:r>
              <a:rPr lang="en-US" dirty="0" smtClean="0"/>
              <a:t>Someone with an addiction </a:t>
            </a:r>
            <a:r>
              <a:rPr lang="en-US" b="1" dirty="0" smtClean="0"/>
              <a:t>won’t stop their behavior</a:t>
            </a:r>
            <a:r>
              <a:rPr lang="en-US" dirty="0" smtClean="0"/>
              <a:t>, even if they recognize the problems the addiction is causing. In some cases, they’ll also display a </a:t>
            </a:r>
            <a:r>
              <a:rPr lang="en-US" b="1" dirty="0" smtClean="0"/>
              <a:t>lack of control</a:t>
            </a:r>
            <a:r>
              <a:rPr lang="en-US" dirty="0" smtClean="0"/>
              <a:t>, like using more than intended.</a:t>
            </a:r>
          </a:p>
          <a:p>
            <a:r>
              <a:rPr lang="en-US" dirty="0"/>
              <a:t>Some habits or social behaviors look like addiction. But in the case of an addiction, a person will typically react negatively when they don’t get their “reward.” For example, someone addicted to coffee can experience physical and psychological withdrawal symptoms such as severe headaches and irritability.</a:t>
            </a:r>
            <a:endParaRPr lang="en-US" dirty="0" smtClean="0"/>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11</a:t>
            </a:fld>
            <a:endParaRPr lang="cs-CZ"/>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Causes of Addiction</a:t>
            </a:r>
            <a:endParaRPr lang="cs-CZ" dirty="0"/>
          </a:p>
        </p:txBody>
      </p:sp>
      <p:sp>
        <p:nvSpPr>
          <p:cNvPr id="3" name="Zástupný symbol pro obsah 2"/>
          <p:cNvSpPr>
            <a:spLocks noGrp="1"/>
          </p:cNvSpPr>
          <p:nvPr>
            <p:ph idx="1"/>
          </p:nvPr>
        </p:nvSpPr>
        <p:spPr/>
        <p:txBody>
          <a:bodyPr>
            <a:normAutofit fontScale="85000" lnSpcReduction="10000"/>
          </a:bodyPr>
          <a:lstStyle/>
          <a:p>
            <a:r>
              <a:rPr lang="en-US" dirty="0" smtClean="0"/>
              <a:t>Some people may try a substance or behavior and never approach it again, while others become addicted. This is partially due to the </a:t>
            </a:r>
            <a:r>
              <a:rPr lang="en-US" b="1" dirty="0" smtClean="0"/>
              <a:t>brain’s frontal lobes</a:t>
            </a:r>
            <a:r>
              <a:rPr lang="en-US" dirty="0" smtClean="0"/>
              <a:t>. The frontal lobe allows a person to delay feelings of reward or gratification. In addiction, the frontal lobe malfunctions and gratification is immediate</a:t>
            </a:r>
            <a:r>
              <a:rPr lang="en-US" dirty="0" smtClean="0"/>
              <a:t>.</a:t>
            </a:r>
            <a:endParaRPr lang="en-US" smtClean="0"/>
          </a:p>
          <a:p>
            <a:endParaRPr lang="en-US" sz="900" dirty="0" smtClean="0"/>
          </a:p>
          <a:p>
            <a:r>
              <a:rPr lang="en-US" dirty="0" smtClean="0"/>
              <a:t>Other </a:t>
            </a:r>
            <a:r>
              <a:rPr lang="en-US" dirty="0"/>
              <a:t>possible causes of addiction include </a:t>
            </a:r>
            <a:r>
              <a:rPr lang="en-US" b="1" dirty="0"/>
              <a:t>chemical imbalances</a:t>
            </a:r>
            <a:r>
              <a:rPr lang="en-US" dirty="0"/>
              <a:t> in the brain and mental disorders such as schizophrenia or bipolar disorder. These disorders can lead to coping strategies that become addictions</a:t>
            </a:r>
            <a:r>
              <a:rPr lang="en-US" dirty="0" smtClean="0"/>
              <a:t>.</a:t>
            </a:r>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12</a:t>
            </a:fld>
            <a:endParaRPr lang="cs-CZ"/>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Causes of </a:t>
            </a:r>
            <a:r>
              <a:rPr lang="en-US" dirty="0" err="1" smtClean="0"/>
              <a:t>Addicition</a:t>
            </a:r>
            <a:endParaRPr lang="cs-CZ" dirty="0"/>
          </a:p>
        </p:txBody>
      </p:sp>
      <p:sp>
        <p:nvSpPr>
          <p:cNvPr id="3" name="Zástupný symbol pro obsah 2"/>
          <p:cNvSpPr>
            <a:spLocks noGrp="1"/>
          </p:cNvSpPr>
          <p:nvPr>
            <p:ph idx="1"/>
          </p:nvPr>
        </p:nvSpPr>
        <p:spPr/>
        <p:txBody>
          <a:bodyPr>
            <a:normAutofit fontScale="77500" lnSpcReduction="20000"/>
          </a:bodyPr>
          <a:lstStyle/>
          <a:p>
            <a:r>
              <a:rPr lang="en-US" dirty="0" smtClean="0"/>
              <a:t>Experts believe that </a:t>
            </a:r>
            <a:r>
              <a:rPr lang="en-US" b="1" dirty="0" smtClean="0"/>
              <a:t>repeated and early exposure </a:t>
            </a:r>
            <a:r>
              <a:rPr lang="en-US" dirty="0" smtClean="0"/>
              <a:t>to addictive substances and behaviors play a significant role. </a:t>
            </a:r>
          </a:p>
          <a:p>
            <a:endParaRPr lang="en-US" sz="1000" dirty="0" smtClean="0"/>
          </a:p>
          <a:p>
            <a:r>
              <a:rPr lang="en-US" b="1" dirty="0" smtClean="0"/>
              <a:t>Genetics</a:t>
            </a:r>
            <a:r>
              <a:rPr lang="en-US" dirty="0" smtClean="0"/>
              <a:t> also increase the likelihood of an addiction by about 50 percent, according to the </a:t>
            </a:r>
            <a:r>
              <a:rPr lang="en-US" dirty="0" smtClean="0">
                <a:hlinkClick r:id="rId2"/>
              </a:rPr>
              <a:t>American Society of Addiction Medicine</a:t>
            </a:r>
            <a:r>
              <a:rPr lang="en-US" dirty="0" smtClean="0"/>
              <a:t>.</a:t>
            </a:r>
          </a:p>
          <a:p>
            <a:endParaRPr lang="en-US" sz="900" dirty="0" smtClean="0"/>
          </a:p>
          <a:p>
            <a:r>
              <a:rPr lang="en-US" dirty="0" smtClean="0"/>
              <a:t>But just because addiction runs in the family does not necessarily mean a person will develop one. </a:t>
            </a:r>
            <a:r>
              <a:rPr lang="en-US" b="1" dirty="0" smtClean="0"/>
              <a:t>Environment </a:t>
            </a:r>
            <a:r>
              <a:rPr lang="en-US" dirty="0" smtClean="0"/>
              <a:t>and culture also play a role in how a person responds to a substance or behavior.</a:t>
            </a:r>
          </a:p>
          <a:p>
            <a:endParaRPr lang="en-US" sz="900" b="1" dirty="0"/>
          </a:p>
          <a:p>
            <a:r>
              <a:rPr lang="en-US" b="1" dirty="0"/>
              <a:t>Traumatic experiences </a:t>
            </a:r>
            <a:r>
              <a:rPr lang="en-US" dirty="0"/>
              <a:t>that affect coping abilities can also lead to addictive behaviors.</a:t>
            </a:r>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13</a:t>
            </a:fld>
            <a:endParaRPr lang="cs-CZ"/>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Addiction Stages</a:t>
            </a:r>
            <a:endParaRPr lang="cs-CZ" dirty="0"/>
          </a:p>
        </p:txBody>
      </p:sp>
      <p:sp>
        <p:nvSpPr>
          <p:cNvPr id="3" name="Zástupný symbol pro obsah 2"/>
          <p:cNvSpPr>
            <a:spLocks noGrp="1"/>
          </p:cNvSpPr>
          <p:nvPr>
            <p:ph idx="1"/>
          </p:nvPr>
        </p:nvSpPr>
        <p:spPr/>
        <p:txBody>
          <a:bodyPr>
            <a:normAutofit fontScale="85000" lnSpcReduction="20000"/>
          </a:bodyPr>
          <a:lstStyle/>
          <a:p>
            <a:pPr>
              <a:buNone/>
            </a:pPr>
            <a:r>
              <a:rPr lang="en-US" dirty="0" smtClean="0"/>
              <a:t>	Addiction </a:t>
            </a:r>
            <a:r>
              <a:rPr lang="en-US" dirty="0"/>
              <a:t>will often play out in stages. Your brain and body’s reactions at early stages of addiction are different from reactions during the later stages.</a:t>
            </a:r>
          </a:p>
          <a:p>
            <a:pPr>
              <a:buNone/>
            </a:pPr>
            <a:r>
              <a:rPr lang="en-US" b="1" dirty="0" smtClean="0"/>
              <a:t>	The four stages of addiction </a:t>
            </a:r>
            <a:r>
              <a:rPr lang="en-US" dirty="0" smtClean="0"/>
              <a:t>are</a:t>
            </a:r>
            <a:r>
              <a:rPr lang="en-US" dirty="0"/>
              <a:t>:</a:t>
            </a:r>
          </a:p>
          <a:p>
            <a:pPr lvl="1"/>
            <a:r>
              <a:rPr lang="en-US" dirty="0" smtClean="0"/>
              <a:t>experimentation</a:t>
            </a:r>
            <a:r>
              <a:rPr lang="en-US" dirty="0"/>
              <a:t>: uses or engages out of curiosity</a:t>
            </a:r>
          </a:p>
          <a:p>
            <a:pPr lvl="1"/>
            <a:r>
              <a:rPr lang="en-US" dirty="0"/>
              <a:t>social or regular: uses or engages in social situations or for social reasons</a:t>
            </a:r>
          </a:p>
          <a:p>
            <a:pPr lvl="1"/>
            <a:r>
              <a:rPr lang="en-US" dirty="0"/>
              <a:t>problem or risk: uses or engages in an extreme way with disregard for consequences</a:t>
            </a:r>
          </a:p>
          <a:p>
            <a:pPr lvl="1"/>
            <a:r>
              <a:rPr lang="en-US" dirty="0"/>
              <a:t>dependency: uses or engages in a behavior on a daily basis, or several times per day, despite possible negative consequences</a:t>
            </a:r>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14</a:t>
            </a:fld>
            <a:endParaRPr lang="cs-CZ"/>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Complications of Addiction</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en-US" sz="3000" dirty="0" smtClean="0"/>
              <a:t>	Addiction </a:t>
            </a:r>
            <a:r>
              <a:rPr lang="en-US" sz="3000" dirty="0"/>
              <a:t>that’s left untreated can lead to long-term consequences. These </a:t>
            </a:r>
            <a:r>
              <a:rPr lang="en-US" sz="3000" b="1" dirty="0"/>
              <a:t>consequences</a:t>
            </a:r>
            <a:r>
              <a:rPr lang="en-US" sz="3000" dirty="0"/>
              <a:t> can be:</a:t>
            </a:r>
          </a:p>
          <a:p>
            <a:pPr lvl="1"/>
            <a:r>
              <a:rPr lang="en-US" dirty="0"/>
              <a:t>physical, such as heart disease, HIV/AIDS, and neurological damage</a:t>
            </a:r>
          </a:p>
          <a:p>
            <a:pPr lvl="1"/>
            <a:r>
              <a:rPr lang="en-US" dirty="0"/>
              <a:t>psychological and emotional, such as anxiety, stress, and depression</a:t>
            </a:r>
          </a:p>
          <a:p>
            <a:pPr lvl="1"/>
            <a:r>
              <a:rPr lang="en-US" dirty="0"/>
              <a:t>social, such as jail and damaged relationships</a:t>
            </a:r>
          </a:p>
          <a:p>
            <a:pPr lvl="1"/>
            <a:r>
              <a:rPr lang="en-US" dirty="0"/>
              <a:t>economic, such as bankruptcy and </a:t>
            </a:r>
            <a:r>
              <a:rPr lang="en-US" dirty="0" smtClean="0"/>
              <a:t>debt</a:t>
            </a:r>
            <a:endParaRPr lang="en-US" dirty="0"/>
          </a:p>
          <a:p>
            <a:pPr>
              <a:buNone/>
            </a:pPr>
            <a:r>
              <a:rPr lang="en-US" sz="2800" dirty="0" smtClean="0"/>
              <a:t>	</a:t>
            </a:r>
            <a:r>
              <a:rPr lang="en-US" sz="2600" dirty="0" smtClean="0"/>
              <a:t>Different </a:t>
            </a:r>
            <a:r>
              <a:rPr lang="en-US" sz="2600" dirty="0"/>
              <a:t>substances and behaviors have different effects on a person’s health. Serious complications can cause health concerns or social situations to result in the end of a life.</a:t>
            </a:r>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15</a:t>
            </a:fld>
            <a:endParaRPr lang="cs-CZ"/>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Treatment of Addiction</a:t>
            </a:r>
            <a:endParaRPr lang="cs-CZ" dirty="0"/>
          </a:p>
        </p:txBody>
      </p:sp>
      <p:sp>
        <p:nvSpPr>
          <p:cNvPr id="3" name="Zástupný symbol pro obsah 2"/>
          <p:cNvSpPr>
            <a:spLocks noGrp="1"/>
          </p:cNvSpPr>
          <p:nvPr>
            <p:ph idx="1"/>
          </p:nvPr>
        </p:nvSpPr>
        <p:spPr/>
        <p:txBody>
          <a:bodyPr>
            <a:normAutofit fontScale="77500" lnSpcReduction="20000"/>
          </a:bodyPr>
          <a:lstStyle/>
          <a:p>
            <a:pPr>
              <a:buNone/>
            </a:pPr>
            <a:r>
              <a:rPr lang="en-US" dirty="0" smtClean="0"/>
              <a:t>	All </a:t>
            </a:r>
            <a:r>
              <a:rPr lang="en-US" dirty="0"/>
              <a:t>types of addiction are treatable. </a:t>
            </a:r>
            <a:r>
              <a:rPr lang="en-US" dirty="0" smtClean="0"/>
              <a:t>Treatments </a:t>
            </a:r>
            <a:r>
              <a:rPr lang="en-US" dirty="0"/>
              <a:t>will focus on helping you or the person you know stop seeking and engaging in their addiction.</a:t>
            </a:r>
          </a:p>
          <a:p>
            <a:pPr>
              <a:buNone/>
            </a:pPr>
            <a:r>
              <a:rPr lang="en-US" dirty="0" smtClean="0"/>
              <a:t>	</a:t>
            </a:r>
            <a:r>
              <a:rPr lang="en-US" b="1" dirty="0" smtClean="0"/>
              <a:t>Common </a:t>
            </a:r>
            <a:r>
              <a:rPr lang="en-US" b="1" dirty="0"/>
              <a:t>therapies include</a:t>
            </a:r>
            <a:r>
              <a:rPr lang="en-US" dirty="0"/>
              <a:t>:</a:t>
            </a:r>
          </a:p>
          <a:p>
            <a:pPr lvl="1"/>
            <a:r>
              <a:rPr lang="en-US" dirty="0"/>
              <a:t>medications, for mental disorders such as depression or schizophrenia</a:t>
            </a:r>
          </a:p>
          <a:p>
            <a:pPr lvl="1"/>
            <a:r>
              <a:rPr lang="en-US" dirty="0"/>
              <a:t>psychotherapy, including behavioral, talk, and group therapies</a:t>
            </a:r>
          </a:p>
          <a:p>
            <a:pPr lvl="1"/>
            <a:r>
              <a:rPr lang="en-US" dirty="0"/>
              <a:t>medical services, to help treat serious complications of addiction, like withdrawal during </a:t>
            </a:r>
            <a:r>
              <a:rPr lang="en-US" dirty="0" err="1"/>
              <a:t>detox</a:t>
            </a:r>
            <a:endParaRPr lang="en-US" dirty="0"/>
          </a:p>
          <a:p>
            <a:pPr lvl="1"/>
            <a:r>
              <a:rPr lang="en-US" dirty="0"/>
              <a:t>addiction case manager, to help coordinate and check ongoing treatment</a:t>
            </a:r>
          </a:p>
          <a:p>
            <a:pPr lvl="1"/>
            <a:r>
              <a:rPr lang="en-US" dirty="0"/>
              <a:t>inpatient addiction treatment</a:t>
            </a:r>
          </a:p>
          <a:p>
            <a:pPr lvl="1"/>
            <a:r>
              <a:rPr lang="en-US" dirty="0"/>
              <a:t>self-help and support </a:t>
            </a:r>
            <a:r>
              <a:rPr lang="en-US" dirty="0" smtClean="0"/>
              <a:t>groups</a:t>
            </a:r>
          </a:p>
          <a:p>
            <a:pPr lvl="1">
              <a:buNone/>
            </a:pPr>
            <a:endParaRPr lang="en-US" dirty="0"/>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16</a:t>
            </a:fld>
            <a:endParaRPr lang="cs-CZ"/>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Treatment of Addiction</a:t>
            </a:r>
            <a:endParaRPr lang="cs-CZ" dirty="0"/>
          </a:p>
        </p:txBody>
      </p:sp>
      <p:sp>
        <p:nvSpPr>
          <p:cNvPr id="3" name="Zástupný symbol pro obsah 2"/>
          <p:cNvSpPr>
            <a:spLocks noGrp="1"/>
          </p:cNvSpPr>
          <p:nvPr>
            <p:ph idx="1"/>
          </p:nvPr>
        </p:nvSpPr>
        <p:spPr/>
        <p:txBody>
          <a:bodyPr/>
          <a:lstStyle/>
          <a:p>
            <a:pPr>
              <a:buNone/>
            </a:pPr>
            <a:r>
              <a:rPr lang="en-US" sz="2800" dirty="0" smtClean="0"/>
              <a:t>	You can also visit your primary care doctor for an evaluation. The type of treatment a doctor recommends depends on the severity and stage of the addiction. </a:t>
            </a:r>
          </a:p>
          <a:p>
            <a:pPr lvl="1"/>
            <a:r>
              <a:rPr lang="en-US" dirty="0" smtClean="0"/>
              <a:t>With early stages of addiction, a doctor may recommend medication and therapy. </a:t>
            </a:r>
          </a:p>
          <a:p>
            <a:pPr lvl="1"/>
            <a:r>
              <a:rPr lang="en-US" dirty="0" smtClean="0"/>
              <a:t>Later stages may benefit from inpatient addiction treatment in a controlled setting.</a:t>
            </a:r>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17</a:t>
            </a:fld>
            <a:endParaRPr lang="cs-CZ"/>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Support in </a:t>
            </a:r>
            <a:r>
              <a:rPr lang="en-US" dirty="0"/>
              <a:t>F</a:t>
            </a:r>
            <a:r>
              <a:rPr lang="en-US" dirty="0" smtClean="0"/>
              <a:t>ighting Addiction</a:t>
            </a:r>
            <a:endParaRPr lang="cs-CZ" dirty="0"/>
          </a:p>
        </p:txBody>
      </p:sp>
      <p:sp>
        <p:nvSpPr>
          <p:cNvPr id="3" name="Zástupný symbol pro obsah 2"/>
          <p:cNvSpPr>
            <a:spLocks noGrp="1"/>
          </p:cNvSpPr>
          <p:nvPr>
            <p:ph idx="1"/>
          </p:nvPr>
        </p:nvSpPr>
        <p:spPr/>
        <p:txBody>
          <a:bodyPr>
            <a:normAutofit fontScale="55000" lnSpcReduction="20000"/>
          </a:bodyPr>
          <a:lstStyle/>
          <a:p>
            <a:r>
              <a:rPr lang="en-US" dirty="0"/>
              <a:t>Overcoming addiction is a long journey. Support can go a long way in making the recovery process more successful. Many organizations can help, depending on the type of addiction.</a:t>
            </a:r>
          </a:p>
          <a:p>
            <a:r>
              <a:rPr lang="en-US" dirty="0"/>
              <a:t>These include:</a:t>
            </a:r>
          </a:p>
          <a:p>
            <a:pPr lvl="1"/>
            <a:r>
              <a:rPr lang="en-US" dirty="0">
                <a:hlinkClick r:id="rId2"/>
              </a:rPr>
              <a:t>Al-Anon</a:t>
            </a:r>
            <a:endParaRPr lang="en-US" dirty="0"/>
          </a:p>
          <a:p>
            <a:pPr lvl="1"/>
            <a:r>
              <a:rPr lang="en-US" dirty="0">
                <a:hlinkClick r:id="rId3"/>
              </a:rPr>
              <a:t>Alcoholics Anonymous (AA)</a:t>
            </a:r>
            <a:endParaRPr lang="en-US" dirty="0"/>
          </a:p>
          <a:p>
            <a:pPr lvl="1"/>
            <a:r>
              <a:rPr lang="en-US" dirty="0">
                <a:hlinkClick r:id="rId4"/>
              </a:rPr>
              <a:t>Cocaine Anonymous (CA)</a:t>
            </a:r>
            <a:endParaRPr lang="en-US" dirty="0"/>
          </a:p>
          <a:p>
            <a:pPr lvl="1"/>
            <a:r>
              <a:rPr lang="en-US" dirty="0">
                <a:hlinkClick r:id="rId5"/>
              </a:rPr>
              <a:t>Crystal Meth Anonymous (CMA)</a:t>
            </a:r>
            <a:endParaRPr lang="en-US" dirty="0"/>
          </a:p>
          <a:p>
            <a:pPr lvl="1"/>
            <a:r>
              <a:rPr lang="en-US" dirty="0">
                <a:hlinkClick r:id="rId6"/>
              </a:rPr>
              <a:t>Gamblers Anonymous (GA)</a:t>
            </a:r>
            <a:endParaRPr lang="en-US" dirty="0"/>
          </a:p>
          <a:p>
            <a:pPr lvl="1"/>
            <a:r>
              <a:rPr lang="en-US" dirty="0">
                <a:hlinkClick r:id="rId7"/>
              </a:rPr>
              <a:t>Marijuana Anonymous (MA)</a:t>
            </a:r>
            <a:endParaRPr lang="en-US" dirty="0"/>
          </a:p>
          <a:p>
            <a:pPr lvl="1"/>
            <a:r>
              <a:rPr lang="en-US" dirty="0">
                <a:hlinkClick r:id="rId8"/>
              </a:rPr>
              <a:t>Narcotics Anonymous (NA)</a:t>
            </a:r>
            <a:endParaRPr lang="en-US" dirty="0"/>
          </a:p>
          <a:p>
            <a:pPr lvl="1"/>
            <a:r>
              <a:rPr lang="en-US" dirty="0">
                <a:hlinkClick r:id="rId9"/>
              </a:rPr>
              <a:t>Sex Addicts Anonymous (SAA)</a:t>
            </a:r>
            <a:endParaRPr lang="en-US" dirty="0"/>
          </a:p>
          <a:p>
            <a:pPr lvl="1"/>
            <a:r>
              <a:rPr lang="en-US" dirty="0">
                <a:hlinkClick r:id="rId10"/>
              </a:rPr>
              <a:t>Faces and Voices of Recovery</a:t>
            </a:r>
            <a:endParaRPr lang="en-US" dirty="0"/>
          </a:p>
          <a:p>
            <a:pPr lvl="1"/>
            <a:r>
              <a:rPr lang="en-US" dirty="0">
                <a:hlinkClick r:id="rId11"/>
              </a:rPr>
              <a:t>National Institute on Alcoholism and Alcohol Abuse</a:t>
            </a:r>
            <a:endParaRPr lang="en-US" dirty="0"/>
          </a:p>
          <a:p>
            <a:pPr lvl="1"/>
            <a:r>
              <a:rPr lang="en-US" dirty="0">
                <a:hlinkClick r:id="rId12"/>
              </a:rPr>
              <a:t>National Institute on Drug Abuse</a:t>
            </a:r>
            <a:endParaRPr lang="en-US" dirty="0"/>
          </a:p>
          <a:p>
            <a:pPr lvl="1"/>
            <a:r>
              <a:rPr lang="en-US" dirty="0">
                <a:hlinkClick r:id="rId13"/>
              </a:rPr>
              <a:t>Smart Recovery</a:t>
            </a:r>
            <a:endParaRPr lang="en-US" dirty="0"/>
          </a:p>
          <a:p>
            <a:pPr lvl="1"/>
            <a:r>
              <a:rPr lang="en-US" dirty="0">
                <a:hlinkClick r:id="rId14"/>
              </a:rPr>
              <a:t>Women for Sobriety</a:t>
            </a:r>
            <a:endParaRPr lang="en-US" dirty="0"/>
          </a:p>
          <a:p>
            <a:pPr lvl="1"/>
            <a:r>
              <a:rPr lang="en-US" dirty="0">
                <a:hlinkClick r:id="rId15"/>
              </a:rPr>
              <a:t>Community Anti-Drug Coalition of America</a:t>
            </a:r>
            <a:endParaRPr lang="en-US" dirty="0"/>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18</a:t>
            </a:fld>
            <a:endParaRPr lang="cs-CZ"/>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Support in Fighting Addiction</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en-US" sz="3000" dirty="0" smtClean="0"/>
              <a:t>	These organizations can help connect you with support groups, such as:</a:t>
            </a:r>
          </a:p>
          <a:p>
            <a:pPr lvl="1"/>
            <a:r>
              <a:rPr lang="en-US" sz="3000" dirty="0" smtClean="0"/>
              <a:t>local community groups</a:t>
            </a:r>
          </a:p>
          <a:p>
            <a:pPr lvl="1"/>
            <a:r>
              <a:rPr lang="en-US" sz="3000" dirty="0" smtClean="0"/>
              <a:t>online forums</a:t>
            </a:r>
          </a:p>
          <a:p>
            <a:pPr lvl="1"/>
            <a:r>
              <a:rPr lang="en-US" sz="3000" dirty="0" smtClean="0"/>
              <a:t>addiction information and experts</a:t>
            </a:r>
          </a:p>
          <a:p>
            <a:pPr lvl="1"/>
            <a:r>
              <a:rPr lang="en-US" sz="3000" dirty="0" smtClean="0"/>
              <a:t>treatment plans</a:t>
            </a:r>
          </a:p>
          <a:p>
            <a:pPr>
              <a:buNone/>
            </a:pPr>
            <a:r>
              <a:rPr lang="en-US" sz="3000" dirty="0" smtClean="0"/>
              <a:t>	A strong social support system is important during recovery. Letting your friends, family, and those closest to you know about your treatment plan can help you keep on track and avoid triggers.</a:t>
            </a:r>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19</a:t>
            </a:fld>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Definition of Addiction</a:t>
            </a:r>
            <a:endParaRPr lang="cs-CZ" dirty="0"/>
          </a:p>
        </p:txBody>
      </p:sp>
      <p:sp>
        <p:nvSpPr>
          <p:cNvPr id="3" name="Zástupný symbol pro obsah 2"/>
          <p:cNvSpPr>
            <a:spLocks noGrp="1"/>
          </p:cNvSpPr>
          <p:nvPr>
            <p:ph idx="1"/>
          </p:nvPr>
        </p:nvSpPr>
        <p:spPr/>
        <p:txBody>
          <a:bodyPr>
            <a:normAutofit/>
          </a:bodyPr>
          <a:lstStyle/>
          <a:p>
            <a:r>
              <a:rPr lang="en-US" dirty="0"/>
              <a:t>An addiction is a chronic dysfunction of the brain system that involves reward, motivation, and memory. </a:t>
            </a:r>
            <a:r>
              <a:rPr lang="en-US" sz="2800" dirty="0"/>
              <a:t>It’s about the way your body craves a substance or behavior, especially if it causes a compulsive or obsessive pursuit of “reward” and lack of concern over consequences</a:t>
            </a:r>
            <a:r>
              <a:rPr lang="en-US" sz="2800" dirty="0" smtClean="0"/>
              <a:t>.</a:t>
            </a:r>
          </a:p>
          <a:p>
            <a:endParaRPr lang="en-US" sz="1000" dirty="0" smtClean="0"/>
          </a:p>
          <a:p>
            <a:r>
              <a:rPr lang="en-US" dirty="0" smtClean="0"/>
              <a:t>It is the </a:t>
            </a:r>
            <a:r>
              <a:rPr lang="en-US" dirty="0"/>
              <a:t>fact or condition of being addicted to a particular substance or activity.</a:t>
            </a:r>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2</a:t>
            </a:fld>
            <a:endParaRPr lang="cs-CZ"/>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smtClean="0"/>
              <a:t>VIDEO</a:t>
            </a:r>
            <a:endParaRPr lang="cs-CZ"/>
          </a:p>
        </p:txBody>
      </p:sp>
      <p:sp>
        <p:nvSpPr>
          <p:cNvPr id="3" name="Zástupný symbol pro obsah 2"/>
          <p:cNvSpPr>
            <a:spLocks noGrp="1"/>
          </p:cNvSpPr>
          <p:nvPr>
            <p:ph idx="1"/>
          </p:nvPr>
        </p:nvSpPr>
        <p:spPr/>
        <p:txBody>
          <a:bodyPr/>
          <a:lstStyle/>
          <a:p>
            <a:endParaRPr lang="en-US" dirty="0" smtClean="0"/>
          </a:p>
          <a:p>
            <a:endParaRPr lang="en-US" dirty="0" smtClean="0"/>
          </a:p>
          <a:p>
            <a:pPr algn="ctr"/>
            <a:r>
              <a:rPr lang="cs-CZ" dirty="0" smtClean="0"/>
              <a:t>https://www.youtube.com/watch?v=ymNaZHEqirs</a:t>
            </a:r>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20</a:t>
            </a:fld>
            <a:endParaRPr lang="cs-CZ"/>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Addiction vs. Dependence</a:t>
            </a:r>
            <a:endParaRPr lang="cs-CZ" dirty="0"/>
          </a:p>
        </p:txBody>
      </p:sp>
      <p:sp>
        <p:nvSpPr>
          <p:cNvPr id="3" name="Zástupný symbol pro obsah 2"/>
          <p:cNvSpPr>
            <a:spLocks noGrp="1"/>
          </p:cNvSpPr>
          <p:nvPr>
            <p:ph idx="1"/>
          </p:nvPr>
        </p:nvSpPr>
        <p:spPr/>
        <p:txBody>
          <a:bodyPr>
            <a:normAutofit fontScale="85000" lnSpcReduction="20000"/>
          </a:bodyPr>
          <a:lstStyle/>
          <a:p>
            <a:r>
              <a:rPr lang="en-US" b="1" dirty="0" smtClean="0"/>
              <a:t>Dependence</a:t>
            </a:r>
            <a:r>
              <a:rPr lang="en-US" dirty="0" smtClean="0"/>
              <a:t> usually means </a:t>
            </a:r>
            <a:r>
              <a:rPr lang="en-US" dirty="0"/>
              <a:t>physical dependence on a </a:t>
            </a:r>
            <a:r>
              <a:rPr lang="en-US" dirty="0" smtClean="0"/>
              <a:t>substance. It is </a:t>
            </a:r>
            <a:r>
              <a:rPr lang="en-US" dirty="0"/>
              <a:t>characterized by the symptoms of tolerance and withdrawal. </a:t>
            </a:r>
            <a:r>
              <a:rPr lang="en-US" sz="2800" dirty="0"/>
              <a:t>While it is possible to have a physical dependence without being addicted, addiction is usually right around the corner</a:t>
            </a:r>
            <a:r>
              <a:rPr lang="en-US" sz="2800" dirty="0" smtClean="0"/>
              <a:t>.</a:t>
            </a:r>
          </a:p>
          <a:p>
            <a:endParaRPr lang="en-US" sz="1000" dirty="0"/>
          </a:p>
          <a:p>
            <a:r>
              <a:rPr lang="en-US" b="1" dirty="0"/>
              <a:t>Addiction</a:t>
            </a:r>
            <a:r>
              <a:rPr lang="en-US" dirty="0"/>
              <a:t> is marked by a change in behavior caused by the biochemical changes in the brain after continued substance abuse. Substance use becomes the main priority of the addict, regardless of the harm they may cause to themselves or others. An addiction causes people to act irrationally when they don’t have the substance they are addicted to in their system.</a:t>
            </a:r>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3</a:t>
            </a:fld>
            <a:endParaRPr lang="cs-CZ"/>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Addiction</a:t>
            </a:r>
            <a:endParaRPr lang="cs-CZ" dirty="0"/>
          </a:p>
        </p:txBody>
      </p:sp>
      <p:sp>
        <p:nvSpPr>
          <p:cNvPr id="3" name="Zástupný symbol pro obsah 2"/>
          <p:cNvSpPr>
            <a:spLocks noGrp="1"/>
          </p:cNvSpPr>
          <p:nvPr>
            <p:ph idx="1"/>
          </p:nvPr>
        </p:nvSpPr>
        <p:spPr/>
        <p:txBody>
          <a:bodyPr>
            <a:normAutofit fontScale="92500"/>
          </a:bodyPr>
          <a:lstStyle/>
          <a:p>
            <a:r>
              <a:rPr lang="en-US" dirty="0"/>
              <a:t>Addictive substances and behaviors can create a pleasurable “high” that’s physical and psychological. </a:t>
            </a:r>
            <a:endParaRPr lang="en-US" dirty="0" smtClean="0"/>
          </a:p>
          <a:p>
            <a:endParaRPr lang="en-US" sz="900" dirty="0" smtClean="0"/>
          </a:p>
          <a:p>
            <a:r>
              <a:rPr lang="en-US" dirty="0" smtClean="0"/>
              <a:t>You’ll </a:t>
            </a:r>
            <a:r>
              <a:rPr lang="en-US" dirty="0"/>
              <a:t>typically use more of certain substances or engage in behaviors longer to achieve the same high again</a:t>
            </a:r>
            <a:r>
              <a:rPr lang="en-US" dirty="0" smtClean="0"/>
              <a:t>.</a:t>
            </a:r>
          </a:p>
          <a:p>
            <a:endParaRPr lang="en-US" sz="900" dirty="0" smtClean="0"/>
          </a:p>
          <a:p>
            <a:r>
              <a:rPr lang="en-US" dirty="0" smtClean="0"/>
              <a:t>Over </a:t>
            </a:r>
            <a:r>
              <a:rPr lang="en-US" dirty="0"/>
              <a:t>time, the addiction becomes difficult to </a:t>
            </a:r>
            <a:r>
              <a:rPr lang="en-US" dirty="0" smtClean="0"/>
              <a:t>stop and can seriously interfere with your daily life. </a:t>
            </a:r>
          </a:p>
          <a:p>
            <a:endParaRPr lang="en-US" dirty="0"/>
          </a:p>
          <a:p>
            <a:pPr>
              <a:buNone/>
            </a:pPr>
            <a:endParaRPr lang="en-US" sz="1000" b="1" dirty="0"/>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4</a:t>
            </a:fld>
            <a:endParaRPr lang="cs-CZ"/>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Addiction</a:t>
            </a:r>
            <a:endParaRPr lang="cs-CZ" dirty="0"/>
          </a:p>
        </p:txBody>
      </p:sp>
      <p:sp>
        <p:nvSpPr>
          <p:cNvPr id="3" name="Zástupný symbol pro obsah 2"/>
          <p:cNvSpPr>
            <a:spLocks noGrp="1"/>
          </p:cNvSpPr>
          <p:nvPr>
            <p:ph idx="1"/>
          </p:nvPr>
        </p:nvSpPr>
        <p:spPr/>
        <p:txBody>
          <a:bodyPr>
            <a:normAutofit fontScale="32500" lnSpcReduction="20000"/>
          </a:bodyPr>
          <a:lstStyle/>
          <a:p>
            <a:pPr>
              <a:buNone/>
            </a:pPr>
            <a:endParaRPr lang="en-US" sz="2000" dirty="0" smtClean="0"/>
          </a:p>
          <a:p>
            <a:r>
              <a:rPr lang="en-US" sz="6800" dirty="0" smtClean="0"/>
              <a:t>People experiencing addiction are also prone to </a:t>
            </a:r>
            <a:r>
              <a:rPr lang="en-US" sz="6800" b="1" dirty="0" smtClean="0"/>
              <a:t>cycles of relapse and remission</a:t>
            </a:r>
            <a:r>
              <a:rPr lang="en-US" sz="6800" dirty="0" smtClean="0"/>
              <a:t>. This means they may cycle between intense and mild use. </a:t>
            </a:r>
          </a:p>
          <a:p>
            <a:r>
              <a:rPr lang="en-US" sz="6800" dirty="0" smtClean="0"/>
              <a:t>Despite these cycles, addictions will typically </a:t>
            </a:r>
            <a:r>
              <a:rPr lang="en-US" sz="6800" b="1" dirty="0" smtClean="0"/>
              <a:t>worsen over time</a:t>
            </a:r>
            <a:r>
              <a:rPr lang="en-US" sz="6800" dirty="0" smtClean="0"/>
              <a:t>. They can lead to permanent health complications and serious consequences like bankruptcy. That’s why it’s important for anyone who is experiencing addiction to seek help.  </a:t>
            </a:r>
          </a:p>
          <a:p>
            <a:r>
              <a:rPr lang="en-US" sz="6800" b="1" dirty="0" smtClean="0"/>
              <a:t>Abuse and Mental Health Services Administration (SAMHSA) </a:t>
            </a:r>
            <a:r>
              <a:rPr lang="en-US" sz="6800" dirty="0" smtClean="0"/>
              <a:t>- provides more information, including guidance on prevention and mental and substance use disorders</a:t>
            </a:r>
            <a:r>
              <a:rPr lang="en-US" sz="6800" dirty="0" smtClean="0"/>
              <a:t>.</a:t>
            </a:r>
            <a:endParaRPr lang="en-US" sz="6800" dirty="0" smtClean="0"/>
          </a:p>
          <a:p>
            <a:r>
              <a:rPr lang="en-US" sz="6800" dirty="0"/>
              <a:t>According to U.K. charity </a:t>
            </a:r>
            <a:r>
              <a:rPr lang="en-US" sz="6800" b="1" dirty="0"/>
              <a:t>Action on Addiction</a:t>
            </a:r>
            <a:r>
              <a:rPr lang="en-US" sz="6800" dirty="0"/>
              <a:t>, 1 in 3 people in the world have an addiction of some kind. Addiction can come in the form of any substance or behavior.</a:t>
            </a:r>
            <a:endParaRPr lang="en-US" sz="6800" dirty="0" smtClean="0"/>
          </a:p>
          <a:p>
            <a:pPr>
              <a:buNone/>
            </a:pPr>
            <a:r>
              <a:rPr lang="en-US" b="1" dirty="0"/>
              <a:t/>
            </a:r>
            <a:br>
              <a:rPr lang="en-US" b="1" dirty="0"/>
            </a:br>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5</a:t>
            </a:fld>
            <a:endParaRPr lang="cs-CZ"/>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Addiction Symptoms</a:t>
            </a:r>
            <a:endParaRPr lang="cs-CZ" dirty="0"/>
          </a:p>
        </p:txBody>
      </p:sp>
      <p:sp>
        <p:nvSpPr>
          <p:cNvPr id="3" name="Zástupný symbol pro obsah 2"/>
          <p:cNvSpPr>
            <a:spLocks noGrp="1"/>
          </p:cNvSpPr>
          <p:nvPr>
            <p:ph idx="1"/>
          </p:nvPr>
        </p:nvSpPr>
        <p:spPr/>
        <p:txBody>
          <a:bodyPr>
            <a:normAutofit/>
          </a:bodyPr>
          <a:lstStyle/>
          <a:p>
            <a:pPr>
              <a:buNone/>
            </a:pPr>
            <a:r>
              <a:rPr lang="en-US" b="1" dirty="0" smtClean="0"/>
              <a:t>Someone experiencing an addiction will:</a:t>
            </a:r>
          </a:p>
          <a:p>
            <a:r>
              <a:rPr lang="en-US" sz="2800" dirty="0" smtClean="0"/>
              <a:t>be unable stay away from the substance or stop the addictive behavior</a:t>
            </a:r>
          </a:p>
          <a:p>
            <a:r>
              <a:rPr lang="en-US" sz="2800" dirty="0" smtClean="0"/>
              <a:t>display a lack of self-control</a:t>
            </a:r>
          </a:p>
          <a:p>
            <a:r>
              <a:rPr lang="en-US" sz="2800" dirty="0" smtClean="0"/>
              <a:t>have an increased desire for the substance or behavior</a:t>
            </a:r>
          </a:p>
          <a:p>
            <a:r>
              <a:rPr lang="en-US" sz="2800" dirty="0" smtClean="0"/>
              <a:t>dismiss how their behavior may be causing problems</a:t>
            </a:r>
          </a:p>
          <a:p>
            <a:r>
              <a:rPr lang="en-US" sz="2800" dirty="0" smtClean="0"/>
              <a:t>lack an emotional response</a:t>
            </a:r>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6</a:t>
            </a:fld>
            <a:endParaRPr lang="cs-C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Addiction Types</a:t>
            </a:r>
            <a:endParaRPr lang="cs-CZ" dirty="0"/>
          </a:p>
        </p:txBody>
      </p:sp>
      <p:sp>
        <p:nvSpPr>
          <p:cNvPr id="3" name="Zástupný symbol pro obsah 2"/>
          <p:cNvSpPr>
            <a:spLocks noGrp="1"/>
          </p:cNvSpPr>
          <p:nvPr>
            <p:ph idx="1"/>
          </p:nvPr>
        </p:nvSpPr>
        <p:spPr/>
        <p:txBody>
          <a:bodyPr>
            <a:normAutofit fontScale="92500" lnSpcReduction="10000"/>
          </a:bodyPr>
          <a:lstStyle/>
          <a:p>
            <a:r>
              <a:rPr lang="en-US" dirty="0"/>
              <a:t>The most well-known and serious addiction is to </a:t>
            </a:r>
            <a:r>
              <a:rPr lang="en-US" b="1" dirty="0"/>
              <a:t>drugs</a:t>
            </a:r>
            <a:r>
              <a:rPr lang="en-US" dirty="0"/>
              <a:t> and </a:t>
            </a:r>
            <a:r>
              <a:rPr lang="en-US" b="1" dirty="0"/>
              <a:t>alcohol</a:t>
            </a:r>
            <a:r>
              <a:rPr lang="en-US" dirty="0"/>
              <a:t>. Nearly 1 in 10 Americans have an addiction to both. Of the people with a drug addiction, more than two-thirds also abuse alcohol</a:t>
            </a:r>
            <a:r>
              <a:rPr lang="en-US" dirty="0" smtClean="0"/>
              <a:t>.</a:t>
            </a:r>
            <a:r>
              <a:rPr lang="en-US" dirty="0"/>
              <a:t> </a:t>
            </a:r>
            <a:endParaRPr lang="en-US" dirty="0" smtClean="0"/>
          </a:p>
          <a:p>
            <a:r>
              <a:rPr lang="en-US" dirty="0" smtClean="0"/>
              <a:t>The </a:t>
            </a:r>
            <a:r>
              <a:rPr lang="en-US" dirty="0"/>
              <a:t>most common drug addictions are:</a:t>
            </a:r>
          </a:p>
          <a:p>
            <a:pPr lvl="1"/>
            <a:r>
              <a:rPr lang="en-US" b="1" dirty="0"/>
              <a:t>nicotine</a:t>
            </a:r>
            <a:r>
              <a:rPr lang="en-US" dirty="0"/>
              <a:t>, found in tobacco</a:t>
            </a:r>
          </a:p>
          <a:p>
            <a:pPr lvl="1"/>
            <a:r>
              <a:rPr lang="en-US" dirty="0"/>
              <a:t>THC, found in marijuana</a:t>
            </a:r>
          </a:p>
          <a:p>
            <a:pPr lvl="1"/>
            <a:r>
              <a:rPr lang="en-US" dirty="0" err="1"/>
              <a:t>opioid</a:t>
            </a:r>
            <a:r>
              <a:rPr lang="en-US" dirty="0"/>
              <a:t> (narcotics), or pain relievers</a:t>
            </a:r>
          </a:p>
          <a:p>
            <a:pPr lvl="1"/>
            <a:r>
              <a:rPr lang="en-US" dirty="0" smtClean="0"/>
              <a:t>cocaine</a:t>
            </a:r>
            <a:endParaRPr lang="en-US"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7</a:t>
            </a:fld>
            <a:endParaRPr lang="cs-CZ"/>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Addiction Types</a:t>
            </a:r>
            <a:endParaRPr lang="cs-CZ" dirty="0"/>
          </a:p>
        </p:txBody>
      </p:sp>
      <p:sp>
        <p:nvSpPr>
          <p:cNvPr id="3" name="Zástupný symbol pro obsah 2"/>
          <p:cNvSpPr>
            <a:spLocks noGrp="1"/>
          </p:cNvSpPr>
          <p:nvPr>
            <p:ph idx="1"/>
          </p:nvPr>
        </p:nvSpPr>
        <p:spPr/>
        <p:txBody>
          <a:bodyPr>
            <a:normAutofit fontScale="85000" lnSpcReduction="20000"/>
          </a:bodyPr>
          <a:lstStyle/>
          <a:p>
            <a:pPr>
              <a:buNone/>
            </a:pPr>
            <a:r>
              <a:rPr lang="en-US" dirty="0" smtClean="0"/>
              <a:t>	</a:t>
            </a:r>
            <a:r>
              <a:rPr lang="en-US" b="1" dirty="0" smtClean="0"/>
              <a:t>Other </a:t>
            </a:r>
            <a:r>
              <a:rPr lang="en-US" b="1" dirty="0"/>
              <a:t>common addictions include:</a:t>
            </a:r>
          </a:p>
          <a:p>
            <a:r>
              <a:rPr lang="en-US" dirty="0"/>
              <a:t>coffee or caffeine</a:t>
            </a:r>
          </a:p>
          <a:p>
            <a:r>
              <a:rPr lang="en-US" dirty="0"/>
              <a:t>gambling</a:t>
            </a:r>
          </a:p>
          <a:p>
            <a:r>
              <a:rPr lang="en-US" dirty="0"/>
              <a:t>anger, as a coping strategy</a:t>
            </a:r>
          </a:p>
          <a:p>
            <a:r>
              <a:rPr lang="en-US" dirty="0"/>
              <a:t>food</a:t>
            </a:r>
          </a:p>
          <a:p>
            <a:r>
              <a:rPr lang="en-US" dirty="0"/>
              <a:t>technology</a:t>
            </a:r>
          </a:p>
          <a:p>
            <a:r>
              <a:rPr lang="en-US" dirty="0"/>
              <a:t>sex</a:t>
            </a:r>
          </a:p>
          <a:p>
            <a:r>
              <a:rPr lang="en-US" dirty="0" smtClean="0"/>
              <a:t>Work</a:t>
            </a:r>
          </a:p>
          <a:p>
            <a:pPr>
              <a:buNone/>
            </a:pPr>
            <a:r>
              <a:rPr lang="en-US" dirty="0" smtClean="0"/>
              <a:t>	</a:t>
            </a:r>
            <a:r>
              <a:rPr lang="en-US" sz="2600" dirty="0" smtClean="0"/>
              <a:t>Technology</a:t>
            </a:r>
            <a:r>
              <a:rPr lang="en-US" sz="2600" dirty="0"/>
              <a:t>, sex, and work addictions are not recognized as addictions by the American Psychiatric Association in their most recent edition of the Diagnostic and Statistical Manual of Mental Disorders.</a:t>
            </a:r>
          </a:p>
          <a:p>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8</a:t>
            </a:fld>
            <a:endParaRPr lang="cs-CZ"/>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Signs of Addiction</a:t>
            </a:r>
            <a:endParaRPr lang="cs-CZ" dirty="0"/>
          </a:p>
        </p:txBody>
      </p:sp>
      <p:sp>
        <p:nvSpPr>
          <p:cNvPr id="3" name="Zástupný symbol pro obsah 2"/>
          <p:cNvSpPr>
            <a:spLocks noGrp="1"/>
          </p:cNvSpPr>
          <p:nvPr>
            <p:ph idx="1"/>
          </p:nvPr>
        </p:nvSpPr>
        <p:spPr/>
        <p:txBody>
          <a:bodyPr>
            <a:normAutofit lnSpcReduction="10000"/>
          </a:bodyPr>
          <a:lstStyle/>
          <a:p>
            <a:pPr>
              <a:buNone/>
            </a:pPr>
            <a:r>
              <a:rPr lang="en-US" dirty="0" smtClean="0"/>
              <a:t>	Most </a:t>
            </a:r>
            <a:r>
              <a:rPr lang="en-US" dirty="0"/>
              <a:t>signs of addiction relate to a person’s </a:t>
            </a:r>
            <a:r>
              <a:rPr lang="en-US" dirty="0" smtClean="0"/>
              <a:t>impaired (</a:t>
            </a:r>
            <a:r>
              <a:rPr lang="en-US" dirty="0" err="1" smtClean="0"/>
              <a:t>demaged</a:t>
            </a:r>
            <a:r>
              <a:rPr lang="en-US" dirty="0" smtClean="0"/>
              <a:t>) </a:t>
            </a:r>
            <a:r>
              <a:rPr lang="en-US" dirty="0"/>
              <a:t>ability to maintain self-control. This includes changes that are:</a:t>
            </a:r>
          </a:p>
          <a:p>
            <a:pPr lvl="1"/>
            <a:r>
              <a:rPr lang="en-US" b="1" dirty="0"/>
              <a:t>social</a:t>
            </a:r>
            <a:r>
              <a:rPr lang="en-US" dirty="0"/>
              <a:t>, such as seeking out situations that encourage a substance or behavior</a:t>
            </a:r>
          </a:p>
          <a:p>
            <a:pPr lvl="1"/>
            <a:r>
              <a:rPr lang="en-US" b="1" dirty="0"/>
              <a:t>behavioral</a:t>
            </a:r>
            <a:r>
              <a:rPr lang="en-US" dirty="0"/>
              <a:t>, such increased secrecy</a:t>
            </a:r>
          </a:p>
          <a:p>
            <a:pPr lvl="1"/>
            <a:r>
              <a:rPr lang="en-US" b="1" dirty="0"/>
              <a:t>health related</a:t>
            </a:r>
            <a:r>
              <a:rPr lang="en-US" dirty="0"/>
              <a:t>, such as insomnia or memory loss</a:t>
            </a:r>
          </a:p>
          <a:p>
            <a:pPr lvl="1"/>
            <a:r>
              <a:rPr lang="en-US" dirty="0"/>
              <a:t>related to </a:t>
            </a:r>
            <a:r>
              <a:rPr lang="en-US" b="1" dirty="0"/>
              <a:t>personality</a:t>
            </a:r>
          </a:p>
          <a:p>
            <a:pPr>
              <a:buNone/>
            </a:pPr>
            <a:r>
              <a:rPr lang="en-US" dirty="0" smtClean="0"/>
              <a:t>	</a:t>
            </a:r>
            <a:endParaRPr lang="cs-CZ" dirty="0"/>
          </a:p>
        </p:txBody>
      </p:sp>
      <p:sp>
        <p:nvSpPr>
          <p:cNvPr id="4" name="Zástupný symbol pro číslo snímku 3"/>
          <p:cNvSpPr>
            <a:spLocks noGrp="1"/>
          </p:cNvSpPr>
          <p:nvPr>
            <p:ph type="sldNum" sz="quarter" idx="12"/>
          </p:nvPr>
        </p:nvSpPr>
        <p:spPr/>
        <p:txBody>
          <a:bodyPr/>
          <a:lstStyle/>
          <a:p>
            <a:fld id="{54BCA11E-BA7E-4210-9B33-263922F66634}" type="slidenum">
              <a:rPr lang="cs-CZ" smtClean="0"/>
              <a:pPr/>
              <a:t>9</a:t>
            </a:fld>
            <a:endParaRPr lang="cs-CZ"/>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766</Words>
  <Application>Microsoft Office PowerPoint</Application>
  <PresentationFormat>Předvádění na obrazovce (4:3)</PresentationFormat>
  <Paragraphs>155</Paragraphs>
  <Slides>20</Slides>
  <Notes>0</Notes>
  <HiddenSlides>0</HiddenSlides>
  <MMClips>0</MMClips>
  <ScaleCrop>false</ScaleCrop>
  <HeadingPairs>
    <vt:vector size="4" baseType="variant">
      <vt:variant>
        <vt:lpstr>Motiv</vt:lpstr>
      </vt:variant>
      <vt:variant>
        <vt:i4>1</vt:i4>
      </vt:variant>
      <vt:variant>
        <vt:lpstr>Nadpisy snímků</vt:lpstr>
      </vt:variant>
      <vt:variant>
        <vt:i4>20</vt:i4>
      </vt:variant>
    </vt:vector>
  </HeadingPairs>
  <TitlesOfParts>
    <vt:vector size="21" baseType="lpstr">
      <vt:lpstr>Motiv sady Office</vt:lpstr>
      <vt:lpstr>Addictions</vt:lpstr>
      <vt:lpstr>Definition of Addiction</vt:lpstr>
      <vt:lpstr>Addiction vs. Dependence</vt:lpstr>
      <vt:lpstr>Addiction</vt:lpstr>
      <vt:lpstr>Addiction</vt:lpstr>
      <vt:lpstr>Addiction Symptoms</vt:lpstr>
      <vt:lpstr>Addiction Types</vt:lpstr>
      <vt:lpstr>Addiction Types</vt:lpstr>
      <vt:lpstr>Signs of Addiction</vt:lpstr>
      <vt:lpstr>Signs of Addiction</vt:lpstr>
      <vt:lpstr>Signs of Addiction</vt:lpstr>
      <vt:lpstr>Causes of Addiction</vt:lpstr>
      <vt:lpstr>Causes of Addicition</vt:lpstr>
      <vt:lpstr>Addiction Stages</vt:lpstr>
      <vt:lpstr>Complications of Addiction</vt:lpstr>
      <vt:lpstr>Treatment of Addiction</vt:lpstr>
      <vt:lpstr>Treatment of Addiction</vt:lpstr>
      <vt:lpstr>Support in Fighting Addiction</vt:lpstr>
      <vt:lpstr>Support in Fighting Addiction</vt:lpstr>
      <vt:lpstr>VIDEO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Addiction</dc:title>
  <dc:creator>Pavla Melecká</dc:creator>
  <cp:lastModifiedBy>Pavla Melecká</cp:lastModifiedBy>
  <cp:revision>40</cp:revision>
  <dcterms:created xsi:type="dcterms:W3CDTF">2020-11-02T21:34:05Z</dcterms:created>
  <dcterms:modified xsi:type="dcterms:W3CDTF">2020-11-05T08:55:58Z</dcterms:modified>
</cp:coreProperties>
</file>