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F36A8-81C1-4E2E-894A-0490B3083420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BEA07-F097-492E-89DC-BEC290979A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3A-5C1F-44C5-A1A7-5911DFB0505B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3023-EE85-4B00-AD41-F0622C06AE35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6D77-FFA1-4D96-927F-BB8E67BBB966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7F81-C432-481C-8F5F-C3860ED7A9A7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DC7E-15A4-49CE-96C4-5449E613D8D4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4718-1019-45DE-A308-84E330D6C2AB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4A6-37BE-4936-BF83-CB1A0F466104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D81-8F27-49B3-9187-FD89A1A4B1FC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F10A-456D-4EC6-9AE1-70BDEE448DE0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2D38A-ABCD-4A25-8312-C3C63142DDDB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EC52-658A-4832-86A0-F82BA3C88C1A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1BADA-672F-4094-B503-CD15F50702F1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4EBE7-6C5F-414F-8B3A-4ABE06A1A9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2meoVOc-Rx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Bullying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Odborný</a:t>
            </a:r>
            <a:r>
              <a:rPr lang="en-US" dirty="0" smtClean="0"/>
              <a:t> </a:t>
            </a:r>
            <a:r>
              <a:rPr lang="en-US" dirty="0" err="1" smtClean="0"/>
              <a:t>Anglický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Ing</a:t>
            </a:r>
            <a:r>
              <a:rPr lang="en-US" dirty="0" smtClean="0"/>
              <a:t>. </a:t>
            </a:r>
            <a:r>
              <a:rPr lang="en-US" dirty="0" err="1" smtClean="0"/>
              <a:t>Pavla</a:t>
            </a:r>
            <a:r>
              <a:rPr lang="en-US" dirty="0" smtClean="0"/>
              <a:t> </a:t>
            </a:r>
            <a:r>
              <a:rPr lang="en-US" dirty="0" err="1" smtClean="0"/>
              <a:t>Melecká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during bullying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child who bullies</a:t>
            </a:r>
            <a:endParaRPr lang="cs-CZ" dirty="0" smtClean="0"/>
          </a:p>
          <a:p>
            <a:r>
              <a:rPr lang="en-US" dirty="0" smtClean="0"/>
              <a:t>A child being bullied</a:t>
            </a:r>
            <a:endParaRPr lang="cs-CZ" dirty="0" smtClean="0"/>
          </a:p>
          <a:p>
            <a:r>
              <a:rPr lang="en-US" dirty="0" smtClean="0"/>
              <a:t>The bully´s </a:t>
            </a:r>
            <a:r>
              <a:rPr lang="en-US" dirty="0" err="1" smtClean="0"/>
              <a:t>reinforcers</a:t>
            </a:r>
            <a:endParaRPr lang="cs-CZ" dirty="0" smtClean="0"/>
          </a:p>
          <a:p>
            <a:r>
              <a:rPr lang="en-US" dirty="0" smtClean="0"/>
              <a:t>The victim´s defenders</a:t>
            </a:r>
            <a:endParaRPr lang="cs-CZ" dirty="0" smtClean="0"/>
          </a:p>
          <a:p>
            <a:r>
              <a:rPr lang="en-US" dirty="0" smtClean="0"/>
              <a:t>Bystanders</a:t>
            </a:r>
            <a:endParaRPr lang="cs-CZ" dirty="0" smtClean="0"/>
          </a:p>
          <a:p>
            <a:r>
              <a:rPr lang="en-US" dirty="0" smtClean="0"/>
              <a:t>The bully´s helpers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groups at risk of being bullied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Disableds</a:t>
            </a:r>
            <a:endParaRPr lang="cs-CZ" dirty="0" smtClean="0"/>
          </a:p>
          <a:p>
            <a:r>
              <a:rPr lang="en-US" dirty="0" smtClean="0"/>
              <a:t>Religious people</a:t>
            </a:r>
            <a:endParaRPr lang="cs-CZ" dirty="0" smtClean="0"/>
          </a:p>
          <a:p>
            <a:r>
              <a:rPr lang="en-US" dirty="0" smtClean="0"/>
              <a:t>LGBT – Lesbian, gay, bisexual, transgender</a:t>
            </a:r>
            <a:endParaRPr lang="cs-CZ" dirty="0" smtClean="0"/>
          </a:p>
          <a:p>
            <a:r>
              <a:rPr lang="en-US" dirty="0" smtClean="0"/>
              <a:t>Race or nationality </a:t>
            </a:r>
            <a:r>
              <a:rPr lang="en-US" dirty="0" smtClean="0"/>
              <a:t>groups, </a:t>
            </a:r>
            <a:r>
              <a:rPr lang="en-US" dirty="0" smtClean="0"/>
              <a:t>people of certain origin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bullying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Physical bullying</a:t>
            </a:r>
            <a:r>
              <a:rPr lang="en-US" dirty="0" smtClean="0"/>
              <a:t> – hitting, kicking, pinching, spitting, pushing</a:t>
            </a:r>
            <a:endParaRPr lang="cs-CZ" dirty="0" smtClean="0"/>
          </a:p>
          <a:p>
            <a:r>
              <a:rPr lang="en-US" b="1" dirty="0" smtClean="0"/>
              <a:t>Relational (social) bullying</a:t>
            </a:r>
            <a:r>
              <a:rPr lang="en-US" dirty="0" smtClean="0"/>
              <a:t> – hurting someone´s reputation or relationships:</a:t>
            </a:r>
            <a:endParaRPr lang="cs-CZ" dirty="0" smtClean="0"/>
          </a:p>
          <a:p>
            <a:pPr lvl="1"/>
            <a:r>
              <a:rPr lang="en-US" dirty="0" smtClean="0"/>
              <a:t>Leaving someone out on purpose</a:t>
            </a:r>
            <a:endParaRPr lang="cs-CZ" dirty="0" smtClean="0"/>
          </a:p>
          <a:p>
            <a:pPr lvl="1"/>
            <a:r>
              <a:rPr lang="en-US" dirty="0" smtClean="0"/>
              <a:t>Telling other children not to be friends with someone</a:t>
            </a:r>
            <a:endParaRPr lang="cs-CZ" dirty="0" smtClean="0"/>
          </a:p>
          <a:p>
            <a:pPr lvl="1"/>
            <a:r>
              <a:rPr lang="en-US" dirty="0" smtClean="0"/>
              <a:t>Embarrassing someone on public</a:t>
            </a:r>
            <a:endParaRPr lang="cs-CZ" dirty="0" smtClean="0"/>
          </a:p>
          <a:p>
            <a:r>
              <a:rPr lang="en-US" b="1" dirty="0" smtClean="0"/>
              <a:t>Verbal bullying:</a:t>
            </a:r>
            <a:r>
              <a:rPr lang="en-US" dirty="0" smtClean="0"/>
              <a:t> teasing, name-calling, taunting, threatening to harm someone</a:t>
            </a:r>
            <a:endParaRPr lang="cs-CZ" dirty="0" smtClean="0"/>
          </a:p>
          <a:p>
            <a:r>
              <a:rPr lang="en-US" b="1" dirty="0" err="1" smtClean="0"/>
              <a:t>Cyberbullying</a:t>
            </a:r>
            <a:endParaRPr lang="cs-CZ" dirty="0" smtClean="0"/>
          </a:p>
          <a:p>
            <a:r>
              <a:rPr lang="en-US" b="1" dirty="0" smtClean="0"/>
              <a:t>Sexual bullying</a:t>
            </a:r>
            <a:endParaRPr lang="cs-CZ" dirty="0" smtClean="0"/>
          </a:p>
          <a:p>
            <a:r>
              <a:rPr lang="en-US" b="1" dirty="0" err="1" smtClean="0"/>
              <a:t>Prejudical</a:t>
            </a:r>
            <a:r>
              <a:rPr lang="en-US" b="1" dirty="0" smtClean="0"/>
              <a:t> Bullying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Indicators that a child is being bullied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Inability to sleep, nightmares</a:t>
            </a:r>
            <a:endParaRPr lang="cs-CZ" dirty="0" smtClean="0"/>
          </a:p>
          <a:p>
            <a:r>
              <a:rPr lang="en-US" dirty="0" smtClean="0"/>
              <a:t>Missing electronics (mobile phone, tablet)</a:t>
            </a:r>
            <a:endParaRPr lang="cs-CZ" dirty="0" smtClean="0"/>
          </a:p>
          <a:p>
            <a:r>
              <a:rPr lang="en-US" dirty="0" smtClean="0"/>
              <a:t>Injuries </a:t>
            </a:r>
            <a:endParaRPr lang="cs-CZ" dirty="0" smtClean="0"/>
          </a:p>
          <a:p>
            <a:r>
              <a:rPr lang="en-US" dirty="0" smtClean="0"/>
              <a:t>Decline in school grades/ missing classes</a:t>
            </a:r>
            <a:endParaRPr lang="cs-CZ" dirty="0" smtClean="0"/>
          </a:p>
          <a:p>
            <a:r>
              <a:rPr lang="en-US" dirty="0" smtClean="0"/>
              <a:t>Depression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Set a good example – reach out to a new student who doesn´t have any friends, show others your kindness and offer your friendship</a:t>
            </a:r>
            <a:endParaRPr lang="cs-CZ" sz="2800" dirty="0" smtClean="0"/>
          </a:p>
          <a:p>
            <a:r>
              <a:rPr lang="en-US" sz="2800" dirty="0" smtClean="0"/>
              <a:t>If you witness bullying, tell a trusted adult (a teacher, parent, coach, principal…)</a:t>
            </a:r>
            <a:endParaRPr lang="cs-CZ" sz="2800" dirty="0" smtClean="0"/>
          </a:p>
          <a:p>
            <a:r>
              <a:rPr lang="en-US" sz="2800" dirty="0" smtClean="0"/>
              <a:t>Don´t give a bully an audience </a:t>
            </a:r>
            <a:endParaRPr lang="cs-CZ" sz="2800" dirty="0" smtClean="0"/>
          </a:p>
          <a:p>
            <a:r>
              <a:rPr lang="en-US" sz="2800" dirty="0" smtClean="0"/>
              <a:t>Be friends to students who are being bullied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Children </a:t>
            </a:r>
            <a:r>
              <a:rPr lang="en-US" sz="2800" dirty="0" smtClean="0"/>
              <a:t>spend </a:t>
            </a:r>
            <a:r>
              <a:rPr lang="en-US" sz="2800" dirty="0" smtClean="0"/>
              <a:t>a great deal of time at schools. They are with a large peer group  with whom they engage in intense social relationships and social comparison </a:t>
            </a:r>
            <a:r>
              <a:rPr lang="en-US" sz="2800" dirty="0" smtClean="0"/>
              <a:t>processes</a:t>
            </a:r>
          </a:p>
          <a:p>
            <a:endParaRPr lang="en-US" sz="800" dirty="0" smtClean="0"/>
          </a:p>
          <a:p>
            <a:r>
              <a:rPr lang="en-US" sz="2800" dirty="0" smtClean="0"/>
              <a:t>Bullying is one of the biggest social problems effecting children in schools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Persistent bullying can lead to a </a:t>
            </a:r>
            <a:r>
              <a:rPr lang="en-US" sz="2800" dirty="0" smtClean="0"/>
              <a:t>suicide</a:t>
            </a:r>
          </a:p>
          <a:p>
            <a:endParaRPr lang="en-US" sz="800" dirty="0" smtClean="0"/>
          </a:p>
          <a:p>
            <a:r>
              <a:rPr lang="en-US" sz="2800" dirty="0" smtClean="0"/>
              <a:t>In western industrial countries 5 % of children are regular or sever bullies and 10 % are regular or sever victims </a:t>
            </a:r>
            <a:endParaRPr lang="en-US" sz="2800" dirty="0" smtClean="0"/>
          </a:p>
          <a:p>
            <a:endParaRPr lang="en-US" sz="800" dirty="0" smtClean="0"/>
          </a:p>
          <a:p>
            <a:r>
              <a:rPr lang="en-US" sz="2800" dirty="0" smtClean="0"/>
              <a:t>Most absence form school is as a consequence of a physical bullying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reasons for school rejection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/>
              <a:t>disliking of school life,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 boredom,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 the possibility of undertaking more enjoyable activities elsewhere, 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a</a:t>
            </a:r>
            <a:r>
              <a:rPr lang="en-US" sz="2800" dirty="0" smtClean="0"/>
              <a:t>nxiety associated with attending school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outright rejection of adult authority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smtClean="0"/>
              <a:t>pressure </a:t>
            </a:r>
            <a:r>
              <a:rPr lang="en-US" dirty="0" smtClean="0"/>
              <a:t>in the classroom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child compares his or her performance with classmates. In Western society, human value is closely related to one´s ability to achieve in competition with others</a:t>
            </a:r>
            <a:r>
              <a:rPr lang="en-US" sz="2800" dirty="0" smtClean="0"/>
              <a:t>.</a:t>
            </a:r>
          </a:p>
          <a:p>
            <a:endParaRPr lang="en-US" sz="800" dirty="0" smtClean="0"/>
          </a:p>
          <a:p>
            <a:r>
              <a:rPr lang="en-US" sz="2800" dirty="0" smtClean="0"/>
              <a:t>Such comparison can rise the child´s level of academic performance but can also result in negative self-perceptions.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smtClean="0"/>
              <a:t>pressure </a:t>
            </a:r>
            <a:r>
              <a:rPr lang="en-US" dirty="0" smtClean="0"/>
              <a:t>in the classroom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At schools, there is peer pressure to work or not to </a:t>
            </a:r>
            <a:r>
              <a:rPr lang="en-US" sz="2800" dirty="0" smtClean="0"/>
              <a:t>work</a:t>
            </a:r>
          </a:p>
          <a:p>
            <a:endParaRPr lang="en-US" sz="800" dirty="0" smtClean="0"/>
          </a:p>
          <a:p>
            <a:r>
              <a:rPr lang="en-US" sz="2800" dirty="0" smtClean="0"/>
              <a:t>E. g. In England, many children didn´t want to be the best in the class, and they felt lukewarm about getting a good mark or even praise for good work.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bullying?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Bullying is usually taken to be a subset of aggressive behavior, </a:t>
            </a:r>
            <a:r>
              <a:rPr lang="en-US" sz="2800" dirty="0" err="1" smtClean="0"/>
              <a:t>characterised</a:t>
            </a:r>
            <a:r>
              <a:rPr lang="en-US" sz="2800" dirty="0" smtClean="0"/>
              <a:t> by repetition and an </a:t>
            </a:r>
            <a:r>
              <a:rPr lang="en-US" sz="2800" dirty="0" smtClean="0"/>
              <a:t>imbalance </a:t>
            </a:r>
            <a:r>
              <a:rPr lang="en-US" sz="2800" dirty="0" smtClean="0"/>
              <a:t>of </a:t>
            </a:r>
            <a:r>
              <a:rPr lang="en-US" sz="2800" dirty="0" smtClean="0"/>
              <a:t>power</a:t>
            </a:r>
          </a:p>
          <a:p>
            <a:endParaRPr lang="en-US" sz="800" dirty="0" smtClean="0"/>
          </a:p>
          <a:p>
            <a:r>
              <a:rPr lang="en-US" sz="2800" dirty="0" smtClean="0"/>
              <a:t>Is likely to have particular </a:t>
            </a:r>
            <a:r>
              <a:rPr lang="en-US" sz="2800" dirty="0" smtClean="0"/>
              <a:t>characteristics (such as fear </a:t>
            </a:r>
            <a:r>
              <a:rPr lang="en-US" sz="2800" dirty="0" smtClean="0"/>
              <a:t>of telling by the victim) and particular outcome </a:t>
            </a:r>
            <a:r>
              <a:rPr lang="en-US" sz="2800" dirty="0" smtClean="0"/>
              <a:t>(such as development </a:t>
            </a:r>
            <a:r>
              <a:rPr lang="en-US" sz="2800" dirty="0" smtClean="0"/>
              <a:t>of low self-esteem, and depression in the victim)</a:t>
            </a:r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youtu.be/2meoVOc-RxU</a:t>
            </a:r>
            <a:r>
              <a:rPr lang="en-US" dirty="0" smtClean="0"/>
              <a:t> - VIDEO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find out about bullying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Teacher and parent reports</a:t>
            </a:r>
          </a:p>
          <a:p>
            <a:r>
              <a:rPr lang="en-US" sz="2800" dirty="0" smtClean="0"/>
              <a:t>Self-reports by pupils (anonymous </a:t>
            </a:r>
            <a:r>
              <a:rPr lang="en-US" sz="2800" dirty="0" smtClean="0"/>
              <a:t>questionnaires such as </a:t>
            </a:r>
            <a:r>
              <a:rPr lang="en-US" sz="2800" dirty="0" err="1" smtClean="0"/>
              <a:t>Olweus</a:t>
            </a:r>
            <a:r>
              <a:rPr lang="en-US" sz="2800" dirty="0" smtClean="0"/>
              <a:t> questionnaire, Life in Schools questionnaire)</a:t>
            </a:r>
            <a:endParaRPr lang="en-US" sz="2800" dirty="0" smtClean="0"/>
          </a:p>
          <a:p>
            <a:r>
              <a:rPr lang="en-US" sz="2800" dirty="0" smtClean="0"/>
              <a:t>Peer nominations – classmates are asked who is a bully, or a victim</a:t>
            </a:r>
          </a:p>
          <a:p>
            <a:r>
              <a:rPr lang="en-US" sz="2800" dirty="0" smtClean="0"/>
              <a:t>Direct observations of </a:t>
            </a:r>
            <a:r>
              <a:rPr lang="en-US" sz="2800" dirty="0" smtClean="0"/>
              <a:t>behavior </a:t>
            </a:r>
            <a:r>
              <a:rPr lang="en-US" sz="2800" dirty="0" smtClean="0"/>
              <a:t>(microphones + camera)</a:t>
            </a:r>
          </a:p>
          <a:p>
            <a:r>
              <a:rPr lang="en-US" sz="2800" dirty="0" smtClean="0"/>
              <a:t>Interviews with individuals (</a:t>
            </a:r>
            <a:r>
              <a:rPr lang="en-US" sz="2800" dirty="0" smtClean="0"/>
              <a:t>focus </a:t>
            </a:r>
            <a:r>
              <a:rPr lang="en-US" sz="2800" dirty="0" smtClean="0"/>
              <a:t>groups 4-8 pupils</a:t>
            </a:r>
            <a:r>
              <a:rPr lang="en-US" sz="2800" dirty="0" smtClean="0"/>
              <a:t>), </a:t>
            </a:r>
            <a:r>
              <a:rPr lang="en-US" sz="2800" dirty="0" smtClean="0"/>
              <a:t>incident reports kept by a school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Bullying locations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inside schools, </a:t>
            </a:r>
          </a:p>
          <a:p>
            <a:r>
              <a:rPr lang="en-US" dirty="0" smtClean="0"/>
              <a:t>online, </a:t>
            </a:r>
            <a:endParaRPr lang="en-US" dirty="0" smtClean="0"/>
          </a:p>
          <a:p>
            <a:r>
              <a:rPr lang="en-US" dirty="0" smtClean="0"/>
              <a:t>hallways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in the bus, </a:t>
            </a:r>
          </a:p>
          <a:p>
            <a:r>
              <a:rPr lang="en-US" dirty="0" smtClean="0"/>
              <a:t>cafeteria, </a:t>
            </a:r>
          </a:p>
          <a:p>
            <a:r>
              <a:rPr lang="en-US" dirty="0" smtClean="0"/>
              <a:t>playground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Anywhere where </a:t>
            </a:r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dirty="0" smtClean="0"/>
              <a:t>easy to segregate someone from the </a:t>
            </a:r>
            <a:r>
              <a:rPr lang="en-US" dirty="0" smtClean="0"/>
              <a:t>group.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EBE7-6C5F-414F-8B3A-4ABE06A1A9A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592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Bullying</vt:lpstr>
      <vt:lpstr>Introduction</vt:lpstr>
      <vt:lpstr>Introduction</vt:lpstr>
      <vt:lpstr>Other reasons for school rejection</vt:lpstr>
      <vt:lpstr>Social pressure in the classroom</vt:lpstr>
      <vt:lpstr>Social pressure in the classroom</vt:lpstr>
      <vt:lpstr>What is bullying?</vt:lpstr>
      <vt:lpstr>How do we find out about bullying</vt:lpstr>
      <vt:lpstr>Bullying locations</vt:lpstr>
      <vt:lpstr>Roles during bullying</vt:lpstr>
      <vt:lpstr>Specific groups at risk of being bullied</vt:lpstr>
      <vt:lpstr>Types of bullying</vt:lpstr>
      <vt:lpstr>Indicators that a child is being bullied</vt:lpstr>
      <vt:lpstr>What can you do?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 Melecká</dc:creator>
  <cp:lastModifiedBy>Pavla Melecká</cp:lastModifiedBy>
  <cp:revision>28</cp:revision>
  <dcterms:created xsi:type="dcterms:W3CDTF">2020-10-05T18:57:53Z</dcterms:created>
  <dcterms:modified xsi:type="dcterms:W3CDTF">2020-10-06T12:21:06Z</dcterms:modified>
</cp:coreProperties>
</file>