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72" r:id="rId8"/>
    <p:sldId id="273" r:id="rId9"/>
    <p:sldId id="274" r:id="rId10"/>
    <p:sldId id="276" r:id="rId11"/>
    <p:sldId id="263" r:id="rId12"/>
    <p:sldId id="264" r:id="rId13"/>
    <p:sldId id="262" r:id="rId14"/>
    <p:sldId id="265" r:id="rId15"/>
    <p:sldId id="266" r:id="rId16"/>
    <p:sldId id="267" r:id="rId17"/>
    <p:sldId id="268" r:id="rId18"/>
    <p:sldId id="269" r:id="rId19"/>
    <p:sldId id="270" r:id="rId20"/>
    <p:sldId id="271" r:id="rId21"/>
    <p:sldId id="275"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vla Melecká" initials="PM"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B05400-0819-49CE-895E-C29D66ADD6F1}" type="datetimeFigureOut">
              <a:rPr lang="cs-CZ" smtClean="0"/>
              <a:pPr/>
              <a:t>20.10.2020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1E3452-AD23-42B6-BF17-074B17D21E45}"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D8B3E634-8215-48FA-B1EA-77F5AE7B01AC}" type="datetime1">
              <a:rPr lang="cs-CZ" smtClean="0"/>
              <a:pPr/>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44B7454-6098-4A4B-955D-0FE07439610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784B6C2-6EEA-40DE-A3CE-B8E25D61EEE6}" type="datetime1">
              <a:rPr lang="cs-CZ" smtClean="0"/>
              <a:pPr/>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44B7454-6098-4A4B-955D-0FE07439610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6A0782D-2E95-474E-B537-994EB062F497}" type="datetime1">
              <a:rPr lang="cs-CZ" smtClean="0"/>
              <a:pPr/>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44B7454-6098-4A4B-955D-0FE07439610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429377F-A2C0-42AD-BF75-27153FCCE54E}" type="datetime1">
              <a:rPr lang="cs-CZ" smtClean="0"/>
              <a:pPr/>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44B7454-6098-4A4B-955D-0FE07439610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85EBF953-822A-4820-8128-284039CE49FB}" type="datetime1">
              <a:rPr lang="cs-CZ" smtClean="0"/>
              <a:pPr/>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44B7454-6098-4A4B-955D-0FE07439610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39F0A3E-8921-4551-B1AC-41942513365D}" type="datetime1">
              <a:rPr lang="cs-CZ" smtClean="0"/>
              <a:pPr/>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44B7454-6098-4A4B-955D-0FE07439610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AB18E04-6115-48F2-A8E7-200D3D2C34DB}" type="datetime1">
              <a:rPr lang="cs-CZ" smtClean="0"/>
              <a:pPr/>
              <a:t>20.10.2020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44B7454-6098-4A4B-955D-0FE07439610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68448F4B-2D82-401D-8580-0C9CBD250188}" type="datetime1">
              <a:rPr lang="cs-CZ" smtClean="0"/>
              <a:pPr/>
              <a:t>20.10.2020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44B7454-6098-4A4B-955D-0FE07439610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AD86C6C-6A5F-479F-971C-24DAF702B2DE}" type="datetime1">
              <a:rPr lang="cs-CZ" smtClean="0"/>
              <a:pPr/>
              <a:t>20.10.2020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9018AD5-58F0-4455-BC3A-7D02C33B0BC2}" type="datetime1">
              <a:rPr lang="cs-CZ" smtClean="0"/>
              <a:pPr/>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44B7454-6098-4A4B-955D-0FE07439610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F272DBC6-194C-417A-A873-1D24C3765BD9}" type="datetime1">
              <a:rPr lang="cs-CZ" smtClean="0"/>
              <a:pPr/>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44B7454-6098-4A4B-955D-0FE07439610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7EE5D6-1799-4CF0-80B2-228819EACF32}" type="datetime1">
              <a:rPr lang="cs-CZ" smtClean="0"/>
              <a:pPr/>
              <a:t>20.10.2020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4B7454-6098-4A4B-955D-0FE07439610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Drug Abuse</a:t>
            </a:r>
            <a:endParaRPr lang="cs-CZ" dirty="0"/>
          </a:p>
        </p:txBody>
      </p:sp>
      <p:sp>
        <p:nvSpPr>
          <p:cNvPr id="3" name="Podnadpis 2"/>
          <p:cNvSpPr>
            <a:spLocks noGrp="1"/>
          </p:cNvSpPr>
          <p:nvPr>
            <p:ph type="subTitle" idx="1"/>
          </p:nvPr>
        </p:nvSpPr>
        <p:spPr/>
        <p:txBody>
          <a:bodyPr/>
          <a:lstStyle/>
          <a:p>
            <a:r>
              <a:rPr lang="en-US" dirty="0" err="1" smtClean="0"/>
              <a:t>Ing</a:t>
            </a:r>
            <a:r>
              <a:rPr lang="en-US" dirty="0" smtClean="0"/>
              <a:t>. </a:t>
            </a:r>
            <a:r>
              <a:rPr lang="en-US" dirty="0" err="1" smtClean="0"/>
              <a:t>Pavla</a:t>
            </a:r>
            <a:r>
              <a:rPr lang="en-US" dirty="0" smtClean="0"/>
              <a:t> </a:t>
            </a:r>
            <a:r>
              <a:rPr lang="en-US" dirty="0" err="1" smtClean="0"/>
              <a:t>Melecká</a:t>
            </a:r>
            <a:endParaRPr lang="en-US" dirty="0" smtClean="0"/>
          </a:p>
          <a:p>
            <a:r>
              <a:rPr lang="en-US" dirty="0" err="1" smtClean="0"/>
              <a:t>Odborný</a:t>
            </a:r>
            <a:r>
              <a:rPr lang="en-US" dirty="0" smtClean="0"/>
              <a:t> </a:t>
            </a:r>
            <a:r>
              <a:rPr lang="en-US" dirty="0" err="1" smtClean="0"/>
              <a:t>anglický</a:t>
            </a:r>
            <a:r>
              <a:rPr lang="en-US" dirty="0" smtClean="0"/>
              <a:t> </a:t>
            </a:r>
            <a:r>
              <a:rPr lang="en-US" dirty="0" err="1" smtClean="0"/>
              <a:t>jazyk</a:t>
            </a:r>
            <a:r>
              <a:rPr lang="en-US" dirty="0" smtClean="0"/>
              <a:t> 1</a:t>
            </a:r>
          </a:p>
          <a:p>
            <a:r>
              <a:rPr lang="en-US" dirty="0" smtClean="0"/>
              <a:t>Zima 2020</a:t>
            </a:r>
            <a:endParaRPr lang="cs-CZ"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1</a:t>
            </a:fld>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Marijuana</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Contrary to common belief, marijuana is addictive. Estimates from research suggest that about 9 percent of users become addicted to marijuana; this number increases among those who start young (to about 17 percent, or 1 in 6) and among daily users (to 25–50 percent)</a:t>
            </a:r>
          </a:p>
          <a:p>
            <a:r>
              <a:rPr lang="en-US" dirty="0" smtClean="0"/>
              <a:t>Long-term marijuana users who try to quit report withdrawal symptoms including irritability, sleeplessness, decreased appetite, anxiety, and drug craving, all of which can make it difficult to stay off the drug.</a:t>
            </a:r>
            <a:endParaRPr lang="cs-CZ"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3. Addiction</a:t>
            </a:r>
            <a:endParaRPr lang="cs-CZ" dirty="0"/>
          </a:p>
        </p:txBody>
      </p:sp>
      <p:sp>
        <p:nvSpPr>
          <p:cNvPr id="3" name="Zástupný symbol pro obsah 2"/>
          <p:cNvSpPr>
            <a:spLocks noGrp="1"/>
          </p:cNvSpPr>
          <p:nvPr>
            <p:ph idx="1"/>
          </p:nvPr>
        </p:nvSpPr>
        <p:spPr/>
        <p:txBody>
          <a:bodyPr>
            <a:normAutofit/>
          </a:bodyPr>
          <a:lstStyle/>
          <a:p>
            <a:r>
              <a:rPr lang="en-US" sz="2800" dirty="0"/>
              <a:t>Addiction occurs when repeated use of drugs changes how a person’s brain functions over time</a:t>
            </a:r>
            <a:r>
              <a:rPr lang="en-US" sz="2800" dirty="0" smtClean="0"/>
              <a:t>.</a:t>
            </a:r>
          </a:p>
          <a:p>
            <a:endParaRPr lang="en-US" sz="800" dirty="0" smtClean="0"/>
          </a:p>
          <a:p>
            <a:r>
              <a:rPr lang="en-US" sz="2800" dirty="0" smtClean="0"/>
              <a:t>Becoming addicted: </a:t>
            </a:r>
            <a:r>
              <a:rPr lang="en-US" sz="2800" dirty="0"/>
              <a:t>The transition from voluntary to compulsive drug use reflects changes in the brain’s natural inhibition and reward centers that keep a person from exerting control over the impulse to use drugs even when there are negative consequences</a:t>
            </a:r>
            <a:endParaRPr lang="cs-CZ" sz="2800"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4. Risk factors for becoming addicted to drugs</a:t>
            </a:r>
            <a:endParaRPr lang="cs-CZ" dirty="0"/>
          </a:p>
        </p:txBody>
      </p:sp>
      <p:sp>
        <p:nvSpPr>
          <p:cNvPr id="3" name="Zástupný symbol pro obsah 2"/>
          <p:cNvSpPr>
            <a:spLocks noGrp="1"/>
          </p:cNvSpPr>
          <p:nvPr>
            <p:ph idx="1"/>
          </p:nvPr>
        </p:nvSpPr>
        <p:spPr/>
        <p:txBody>
          <a:bodyPr/>
          <a:lstStyle/>
          <a:p>
            <a:r>
              <a:rPr lang="en-US" sz="2800" dirty="0"/>
              <a:t>Stressful early life experiences such as being abused or suffering other forms of </a:t>
            </a:r>
            <a:r>
              <a:rPr lang="en-US" sz="2800" dirty="0" smtClean="0"/>
              <a:t>trauma </a:t>
            </a:r>
            <a:r>
              <a:rPr lang="en-US" sz="2400" dirty="0" smtClean="0"/>
              <a:t>(</a:t>
            </a:r>
            <a:r>
              <a:rPr lang="en-US" sz="2400" dirty="0"/>
              <a:t>Adolescents with a history of physical and/or sexual abuse are more likely to be diagnosed with substance use </a:t>
            </a:r>
            <a:r>
              <a:rPr lang="en-US" sz="2400" dirty="0" smtClean="0"/>
              <a:t>disorders)</a:t>
            </a:r>
          </a:p>
          <a:p>
            <a:r>
              <a:rPr lang="en-US" sz="2800" dirty="0" smtClean="0"/>
              <a:t>genetic vulnerability</a:t>
            </a:r>
            <a:endParaRPr lang="en-US" sz="2800" dirty="0" smtClean="0"/>
          </a:p>
          <a:p>
            <a:r>
              <a:rPr lang="en-US" sz="2800" dirty="0"/>
              <a:t>prenatal exposure to alcohol or other </a:t>
            </a:r>
            <a:r>
              <a:rPr lang="en-US" sz="2800" dirty="0" smtClean="0"/>
              <a:t>drugs</a:t>
            </a:r>
          </a:p>
          <a:p>
            <a:r>
              <a:rPr lang="en-US" sz="2800" dirty="0"/>
              <a:t>lack of parental supervision or </a:t>
            </a:r>
            <a:r>
              <a:rPr lang="en-US" sz="2800" dirty="0" smtClean="0"/>
              <a:t>monitoring</a:t>
            </a:r>
          </a:p>
          <a:p>
            <a:r>
              <a:rPr lang="en-US" sz="2800" dirty="0" smtClean="0"/>
              <a:t>association with drug-using peers</a:t>
            </a:r>
            <a:endParaRPr lang="en-US" sz="2800" dirty="0" smtClean="0"/>
          </a:p>
          <a:p>
            <a:endParaRPr lang="en-US" sz="2400" dirty="0" smtClean="0"/>
          </a:p>
          <a:p>
            <a:endParaRPr lang="en-US" dirty="0" smtClean="0"/>
          </a:p>
          <a:p>
            <a:endParaRPr lang="cs-CZ"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12</a:t>
            </a:fld>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5. Signs of drug use in adolescents</a:t>
            </a:r>
            <a:endParaRPr lang="en-US" dirty="0"/>
          </a:p>
        </p:txBody>
      </p:sp>
      <p:sp>
        <p:nvSpPr>
          <p:cNvPr id="3" name="Zástupný symbol pro obsah 2"/>
          <p:cNvSpPr>
            <a:spLocks noGrp="1"/>
          </p:cNvSpPr>
          <p:nvPr>
            <p:ph idx="1"/>
          </p:nvPr>
        </p:nvSpPr>
        <p:spPr/>
        <p:txBody>
          <a:bodyPr/>
          <a:lstStyle/>
          <a:p>
            <a:r>
              <a:rPr lang="en-US" dirty="0" smtClean="0"/>
              <a:t>If </a:t>
            </a:r>
            <a:r>
              <a:rPr lang="en-US" dirty="0"/>
              <a:t>an adolescent starts behaving differently for no apparent reason—such as acting withdrawn, frequently tired or depressed, or hostile—it could be a sign he or she is developing a drug-related problem. Parents and others may overlook such signs, believing them to be a normal part of puberty.</a:t>
            </a:r>
            <a:endParaRPr lang="cs-CZ"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5. Signs of drug use in adolescents</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en-US" dirty="0"/>
              <a:t>	</a:t>
            </a:r>
            <a:r>
              <a:rPr lang="en-US" sz="3900" dirty="0" smtClean="0"/>
              <a:t>Other signs:</a:t>
            </a:r>
          </a:p>
          <a:p>
            <a:r>
              <a:rPr lang="en-US" dirty="0"/>
              <a:t>a change in peer group</a:t>
            </a:r>
          </a:p>
          <a:p>
            <a:r>
              <a:rPr lang="en-US" dirty="0"/>
              <a:t>carelessness with grooming</a:t>
            </a:r>
          </a:p>
          <a:p>
            <a:r>
              <a:rPr lang="en-US" dirty="0"/>
              <a:t>decline in academic performance</a:t>
            </a:r>
          </a:p>
          <a:p>
            <a:r>
              <a:rPr lang="en-US" dirty="0"/>
              <a:t>missing classes or skipping school</a:t>
            </a:r>
          </a:p>
          <a:p>
            <a:r>
              <a:rPr lang="en-US" dirty="0"/>
              <a:t>loss of interest in favorite activities</a:t>
            </a:r>
          </a:p>
          <a:p>
            <a:r>
              <a:rPr lang="en-US" dirty="0"/>
              <a:t>changes in eating or sleeping habits</a:t>
            </a:r>
          </a:p>
          <a:p>
            <a:r>
              <a:rPr lang="en-US" dirty="0"/>
              <a:t>deteriorating relationships with family members and friends</a:t>
            </a:r>
          </a:p>
          <a:p>
            <a:pPr>
              <a:buNone/>
            </a:pPr>
            <a:endParaRPr lang="cs-CZ"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6. Drug addiction treatment</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smtClean="0"/>
              <a:t>Based on the consensus of drug treatment experts, the American Society of Addiction Medicine (ASAM) has developed guidelines for determining the appropriate intensity and length of treatment for adolescents with substance abuse problems, based on an assessment involving six areas:</a:t>
            </a:r>
            <a:endParaRPr lang="en-US" baseline="30000" dirty="0" smtClean="0"/>
          </a:p>
          <a:p>
            <a:pPr>
              <a:buNone/>
            </a:pPr>
            <a:endParaRPr lang="en-US" sz="1100" dirty="0" smtClean="0"/>
          </a:p>
          <a:p>
            <a:pPr lvl="1"/>
            <a:r>
              <a:rPr lang="en-US" dirty="0" smtClean="0"/>
              <a:t>Level of intoxication and potential for withdrawal</a:t>
            </a:r>
          </a:p>
          <a:p>
            <a:pPr lvl="1"/>
            <a:r>
              <a:rPr lang="en-US" dirty="0" smtClean="0"/>
              <a:t>Presence of other medical conditions</a:t>
            </a:r>
          </a:p>
          <a:p>
            <a:pPr lvl="1"/>
            <a:r>
              <a:rPr lang="en-US" dirty="0" smtClean="0"/>
              <a:t>Presence of other emotional, behavioral, or cognitive conditions</a:t>
            </a:r>
          </a:p>
          <a:p>
            <a:pPr lvl="1"/>
            <a:r>
              <a:rPr lang="en-US" dirty="0" smtClean="0"/>
              <a:t>Readiness or motivation to change</a:t>
            </a:r>
          </a:p>
          <a:p>
            <a:pPr lvl="1"/>
            <a:r>
              <a:rPr lang="en-US" dirty="0" smtClean="0"/>
              <a:t>Risk of relapse or continued drug use</a:t>
            </a:r>
          </a:p>
          <a:p>
            <a:pPr lvl="1"/>
            <a:r>
              <a:rPr lang="en-US" dirty="0" smtClean="0"/>
              <a:t>Recovery environment (e.g., family, peers, school, legal system)</a:t>
            </a:r>
          </a:p>
          <a:p>
            <a:endParaRPr lang="cs-CZ"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6. Drug addiction treatment</a:t>
            </a:r>
            <a:endParaRPr lang="cs-CZ" dirty="0"/>
          </a:p>
        </p:txBody>
      </p:sp>
      <p:sp>
        <p:nvSpPr>
          <p:cNvPr id="3" name="Zástupný symbol pro obsah 2"/>
          <p:cNvSpPr>
            <a:spLocks noGrp="1"/>
          </p:cNvSpPr>
          <p:nvPr>
            <p:ph idx="1"/>
          </p:nvPr>
        </p:nvSpPr>
        <p:spPr/>
        <p:txBody>
          <a:bodyPr>
            <a:normAutofit/>
          </a:bodyPr>
          <a:lstStyle/>
          <a:p>
            <a:r>
              <a:rPr lang="en-US" sz="2800" dirty="0" smtClean="0"/>
              <a:t>Because no single treatment is appropriate for every adolescent, treatments must be tailored for the individual. </a:t>
            </a:r>
            <a:endParaRPr lang="en-US" sz="2800" dirty="0" smtClean="0"/>
          </a:p>
          <a:p>
            <a:r>
              <a:rPr lang="en-US" sz="2800" dirty="0" smtClean="0"/>
              <a:t>treatment must be long enough and strong enough to be effective </a:t>
            </a:r>
            <a:endParaRPr lang="en-US" sz="2800" dirty="0" smtClean="0"/>
          </a:p>
          <a:p>
            <a:pPr lvl="1"/>
            <a:r>
              <a:rPr lang="en-US" sz="2400" dirty="0" smtClean="0"/>
              <a:t>providing lower than the recommended level of care or a shorter length of treatment than recommended will increase the risk of relapse and could cause the patient and his or her family members to lose hope in the treatment because they will see it as ineffective.</a:t>
            </a:r>
            <a:endParaRPr lang="en-US" sz="2400" dirty="0" smtClean="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47800"/>
            <a:ext cx="8229600" cy="4800600"/>
          </a:xfrm>
        </p:spPr>
        <p:txBody>
          <a:bodyPr>
            <a:normAutofit fontScale="70000" lnSpcReduction="20000"/>
          </a:bodyPr>
          <a:lstStyle/>
          <a:p>
            <a:pPr marL="914400" lvl="1" indent="-514350">
              <a:buFont typeface="+mj-lt"/>
              <a:buAutoNum type="arabicPeriod"/>
            </a:pPr>
            <a:r>
              <a:rPr lang="en-US" sz="4700" dirty="0" smtClean="0"/>
              <a:t>Outpatient/Intensive Outpatient </a:t>
            </a:r>
            <a:endParaRPr lang="en-US" sz="3600" dirty="0" smtClean="0"/>
          </a:p>
          <a:p>
            <a:pPr marL="514350" indent="-514350"/>
            <a:r>
              <a:rPr lang="en-US" sz="3400" dirty="0" smtClean="0"/>
              <a:t>It´s the most common type of the </a:t>
            </a:r>
            <a:r>
              <a:rPr lang="en-US" sz="3400" dirty="0" smtClean="0"/>
              <a:t>treatment</a:t>
            </a:r>
            <a:endParaRPr lang="en-US" sz="3400" dirty="0" smtClean="0"/>
          </a:p>
          <a:p>
            <a:pPr marL="514350" indent="-514350"/>
            <a:r>
              <a:rPr lang="en-US" sz="3400" dirty="0" smtClean="0"/>
              <a:t>When delivered by well-trained clinicians, it can be highly effective</a:t>
            </a:r>
            <a:endParaRPr lang="en-US" sz="3400" dirty="0" smtClean="0"/>
          </a:p>
          <a:p>
            <a:pPr marL="514350" indent="-514350"/>
            <a:r>
              <a:rPr lang="en-US" sz="3400" dirty="0" smtClean="0"/>
              <a:t>Outpatient treatment is traditionally recommended for adolescents with less severe addictions, few additional mental health problems, and a supportive living environment</a:t>
            </a:r>
            <a:endParaRPr lang="en-US" sz="3400" dirty="0" smtClean="0"/>
          </a:p>
          <a:p>
            <a:pPr marL="514350" indent="-514350"/>
            <a:r>
              <a:rPr lang="en-US" sz="3400" dirty="0" smtClean="0"/>
              <a:t>It varies in the type and intensity of services offered and may be delivered on an individual basis or in a group format </a:t>
            </a:r>
            <a:endParaRPr lang="en-US" sz="3400" dirty="0" smtClean="0"/>
          </a:p>
          <a:p>
            <a:pPr marL="514350" indent="-514350"/>
            <a:r>
              <a:rPr lang="en-US" sz="3400" dirty="0" smtClean="0"/>
              <a:t>Low- or moderate-intensity outpatient care is generally delivered once or twice a week</a:t>
            </a:r>
            <a:endParaRPr lang="en-US" sz="3400" dirty="0" smtClean="0"/>
          </a:p>
          <a:p>
            <a:pPr marL="514350" indent="-514350"/>
            <a:r>
              <a:rPr lang="en-US" sz="3400" dirty="0" smtClean="0"/>
              <a:t>Intensive outpatient services are delivered more frequently, typically more than twice a week for at least 3 hours per day. </a:t>
            </a:r>
            <a:endParaRPr lang="en-US" sz="3400"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17</a:t>
            </a:fld>
            <a:endParaRPr lang="cs-CZ"/>
          </a:p>
        </p:txBody>
      </p:sp>
      <p:sp>
        <p:nvSpPr>
          <p:cNvPr id="5" name="Nadpis 4"/>
          <p:cNvSpPr>
            <a:spLocks noGrp="1"/>
          </p:cNvSpPr>
          <p:nvPr>
            <p:ph type="title"/>
          </p:nvPr>
        </p:nvSpPr>
        <p:spPr>
          <a:xfrm>
            <a:off x="457200" y="274638"/>
            <a:ext cx="8229600" cy="1096962"/>
          </a:xfrm>
        </p:spPr>
        <p:txBody>
          <a:bodyPr>
            <a:normAutofit fontScale="90000"/>
          </a:bodyPr>
          <a:lstStyle/>
          <a:p>
            <a:r>
              <a:rPr lang="cs-CZ" dirty="0"/>
              <a:t/>
            </a:r>
            <a:br>
              <a:rPr lang="cs-CZ" dirty="0"/>
            </a:br>
            <a:endParaRPr lang="cs-CZ" dirty="0"/>
          </a:p>
        </p:txBody>
      </p:sp>
      <p:sp>
        <p:nvSpPr>
          <p:cNvPr id="9" name="Nadpis 1"/>
          <p:cNvSpPr txBox="1">
            <a:spLocks/>
          </p:cNvSpPr>
          <p:nvPr/>
        </p:nvSpPr>
        <p:spPr>
          <a:xfrm>
            <a:off x="457200" y="274638"/>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7. S</a:t>
            </a:r>
            <a:r>
              <a:rPr kumimoji="0" lang="cs-CZ" sz="4400" b="0" i="0" u="none" strike="noStrike" kern="1200" cap="none" spc="0" normalizeH="0" baseline="0" noProof="0" smtClean="0">
                <a:ln>
                  <a:noFill/>
                </a:ln>
                <a:solidFill>
                  <a:schemeClr val="tx1"/>
                </a:solidFill>
                <a:effectLst/>
                <a:uLnTx/>
                <a:uFillTx/>
                <a:latin typeface="+mj-lt"/>
                <a:ea typeface="+mj-ea"/>
                <a:cs typeface="+mj-cs"/>
              </a:rPr>
              <a:t>ettings </a:t>
            </a:r>
            <a:r>
              <a:rPr kumimoji="0" lang="en-US" sz="4400" b="0" i="0" u="none" strike="noStrike" kern="1200" cap="none" spc="0" normalizeH="0" baseline="0" noProof="0" smtClean="0">
                <a:ln>
                  <a:noFill/>
                </a:ln>
                <a:solidFill>
                  <a:schemeClr val="tx1"/>
                </a:solidFill>
                <a:effectLst/>
                <a:uLnTx/>
                <a:uFillTx/>
                <a:latin typeface="+mj-lt"/>
                <a:ea typeface="+mj-ea"/>
                <a:cs typeface="+mj-cs"/>
              </a:rPr>
              <a:t>for </a:t>
            </a:r>
            <a:r>
              <a:rPr kumimoji="0" lang="cs-CZ" sz="4400" b="0" i="0" u="none" strike="noStrike" kern="1200" cap="none" spc="0" normalizeH="0" baseline="0" noProof="0" smtClean="0">
                <a:ln>
                  <a:noFill/>
                </a:ln>
                <a:solidFill>
                  <a:schemeClr val="tx1"/>
                </a:solidFill>
                <a:effectLst/>
                <a:uLnTx/>
                <a:uFillTx/>
                <a:latin typeface="+mj-lt"/>
                <a:ea typeface="+mj-ea"/>
                <a:cs typeface="+mj-cs"/>
              </a:rPr>
              <a:t>adolescent drug abuse treatment</a:t>
            </a:r>
            <a:endParaRPr kumimoji="0" lang="cs-CZ"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7. </a:t>
            </a:r>
            <a:r>
              <a:rPr lang="en-US" dirty="0" smtClean="0"/>
              <a:t>Settings for adolescent drug abuse treatment</a:t>
            </a:r>
            <a:endParaRPr lang="en-US" dirty="0"/>
          </a:p>
        </p:txBody>
      </p:sp>
      <p:sp>
        <p:nvSpPr>
          <p:cNvPr id="3" name="Zástupný symbol pro obsah 2"/>
          <p:cNvSpPr>
            <a:spLocks noGrp="1"/>
          </p:cNvSpPr>
          <p:nvPr>
            <p:ph idx="1"/>
          </p:nvPr>
        </p:nvSpPr>
        <p:spPr/>
        <p:txBody>
          <a:bodyPr>
            <a:normAutofit lnSpcReduction="10000"/>
          </a:bodyPr>
          <a:lstStyle/>
          <a:p>
            <a:pPr>
              <a:buNone/>
            </a:pPr>
            <a:r>
              <a:rPr lang="en-US" sz="3900" dirty="0" smtClean="0"/>
              <a:t>	2. </a:t>
            </a:r>
            <a:r>
              <a:rPr lang="en-US" sz="3900" dirty="0" smtClean="0"/>
              <a:t>Partial Hospitalization</a:t>
            </a:r>
          </a:p>
          <a:p>
            <a:r>
              <a:rPr lang="en-US" sz="3000" dirty="0" smtClean="0"/>
              <a:t>It´s </a:t>
            </a:r>
            <a:r>
              <a:rPr lang="en-US" sz="3000" dirty="0" smtClean="0"/>
              <a:t>a higher level of care called also day treatment.</a:t>
            </a:r>
          </a:p>
          <a:p>
            <a:r>
              <a:rPr lang="en-US" sz="3000" dirty="0" smtClean="0"/>
              <a:t>Suitable for </a:t>
            </a:r>
            <a:r>
              <a:rPr lang="en-US" sz="3000" dirty="0" smtClean="0"/>
              <a:t>adolescents with more severe substance use disorders but who can still be safely managed in their home living environment</a:t>
            </a:r>
            <a:endParaRPr lang="en-US" sz="3000" dirty="0" smtClean="0"/>
          </a:p>
          <a:p>
            <a:r>
              <a:rPr lang="en-US" sz="3000" dirty="0" smtClean="0"/>
              <a:t>This setting offers adolescents the opportunity to participate in treatment 4–6 hours a day at least 5 days a week while living at home.</a:t>
            </a:r>
            <a:endParaRPr lang="en-US" sz="3000"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7. </a:t>
            </a:r>
            <a:r>
              <a:rPr lang="en-US" dirty="0" smtClean="0"/>
              <a:t>Settings for adolescent drug abuse treatment</a:t>
            </a:r>
            <a:endParaRPr lang="en-US" dirty="0"/>
          </a:p>
        </p:txBody>
      </p:sp>
      <p:sp>
        <p:nvSpPr>
          <p:cNvPr id="3" name="Zástupný symbol pro obsah 2"/>
          <p:cNvSpPr>
            <a:spLocks noGrp="1"/>
          </p:cNvSpPr>
          <p:nvPr>
            <p:ph idx="1"/>
          </p:nvPr>
        </p:nvSpPr>
        <p:spPr/>
        <p:txBody>
          <a:bodyPr>
            <a:normAutofit/>
          </a:bodyPr>
          <a:lstStyle/>
          <a:p>
            <a:pPr>
              <a:buNone/>
            </a:pPr>
            <a:r>
              <a:rPr lang="en-US" sz="3600" dirty="0" smtClean="0"/>
              <a:t>	3. </a:t>
            </a:r>
            <a:r>
              <a:rPr lang="en-US" sz="3900" dirty="0" smtClean="0"/>
              <a:t>Residential/Inpatient Treatment</a:t>
            </a:r>
          </a:p>
          <a:p>
            <a:r>
              <a:rPr lang="en-US" sz="2600" dirty="0" smtClean="0"/>
              <a:t>It´s a resource-intense high level of care, generally for adolescents with severe levels of addiction whose mental health and medical needs and addictive behaviors require a 24-hour structured environment to make recovery possible. </a:t>
            </a:r>
            <a:endParaRPr lang="en-US" sz="2600" dirty="0" smtClean="0"/>
          </a:p>
          <a:p>
            <a:r>
              <a:rPr lang="en-US" sz="2600" dirty="0" smtClean="0"/>
              <a:t>These adolescents may have complex psychiatric or medical problems or family issues that interfere with their ability to avoid substance use. </a:t>
            </a:r>
            <a:endParaRPr lang="en-US" sz="2600"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Source</a:t>
            </a:r>
            <a:endParaRPr lang="cs-CZ" dirty="0"/>
          </a:p>
        </p:txBody>
      </p:sp>
      <p:sp>
        <p:nvSpPr>
          <p:cNvPr id="3" name="Zástupný symbol pro obsah 2"/>
          <p:cNvSpPr>
            <a:spLocks noGrp="1"/>
          </p:cNvSpPr>
          <p:nvPr>
            <p:ph idx="1"/>
          </p:nvPr>
        </p:nvSpPr>
        <p:spPr/>
        <p:txBody>
          <a:bodyPr/>
          <a:lstStyle/>
          <a:p>
            <a:pPr algn="ctr">
              <a:buNone/>
            </a:pPr>
            <a:r>
              <a:rPr lang="en-US" dirty="0" smtClean="0"/>
              <a:t>	</a:t>
            </a:r>
            <a:r>
              <a:rPr lang="en-US" sz="3600" dirty="0" smtClean="0"/>
              <a:t>National Institute on Drug Abuse</a:t>
            </a:r>
          </a:p>
          <a:p>
            <a:pPr algn="ctr">
              <a:buNone/>
            </a:pPr>
            <a:r>
              <a:rPr lang="en-US" sz="3600" dirty="0" smtClean="0"/>
              <a:t>(NIDA ) USA</a:t>
            </a:r>
          </a:p>
          <a:p>
            <a:pPr>
              <a:buNone/>
            </a:pPr>
            <a:endParaRPr lang="en-US" dirty="0" smtClean="0"/>
          </a:p>
          <a:p>
            <a:pPr lvl="2"/>
            <a:r>
              <a:rPr lang="en-US" sz="2800" dirty="0" smtClean="0"/>
              <a:t>It </a:t>
            </a:r>
            <a:r>
              <a:rPr lang="en-US" sz="2800" dirty="0"/>
              <a:t>is the lead federal agency supporting scientific research on drug use and its consequences.</a:t>
            </a:r>
          </a:p>
          <a:p>
            <a:endParaRPr lang="cs-CZ"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2</a:t>
            </a:fld>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7. </a:t>
            </a:r>
            <a:r>
              <a:rPr lang="en-US" dirty="0" smtClean="0"/>
              <a:t>Settings for adolescent drug abuse treatment</a:t>
            </a:r>
            <a:endParaRPr lang="en-US" dirty="0"/>
          </a:p>
        </p:txBody>
      </p:sp>
      <p:sp>
        <p:nvSpPr>
          <p:cNvPr id="3" name="Zástupný symbol pro obsah 2"/>
          <p:cNvSpPr>
            <a:spLocks noGrp="1"/>
          </p:cNvSpPr>
          <p:nvPr>
            <p:ph idx="1"/>
          </p:nvPr>
        </p:nvSpPr>
        <p:spPr/>
        <p:txBody>
          <a:bodyPr>
            <a:normAutofit fontScale="92500" lnSpcReduction="20000"/>
          </a:bodyPr>
          <a:lstStyle/>
          <a:p>
            <a:pPr>
              <a:buNone/>
            </a:pPr>
            <a:r>
              <a:rPr lang="en-US" sz="4200" dirty="0" smtClean="0"/>
              <a:t>	3. </a:t>
            </a:r>
            <a:r>
              <a:rPr lang="en-US" sz="4200" dirty="0" smtClean="0"/>
              <a:t>Residential/Inpatient Treatment</a:t>
            </a:r>
            <a:endParaRPr lang="en-US" sz="4200" dirty="0" smtClean="0"/>
          </a:p>
          <a:p>
            <a:r>
              <a:rPr lang="en-US" sz="2800" dirty="0" smtClean="0"/>
              <a:t>A well-known long-term residential treatment model is the </a:t>
            </a:r>
            <a:r>
              <a:rPr lang="en-US" sz="2800" b="1" dirty="0" smtClean="0"/>
              <a:t>therapeutic community (TC). </a:t>
            </a:r>
            <a:endParaRPr lang="en-US" sz="2800" b="1" dirty="0" smtClean="0"/>
          </a:p>
          <a:p>
            <a:r>
              <a:rPr lang="en-US" sz="2800" dirty="0" smtClean="0"/>
              <a:t>TCs use a combination of techniques to “</a:t>
            </a:r>
            <a:r>
              <a:rPr lang="en-US" sz="2800" dirty="0" err="1" smtClean="0"/>
              <a:t>resocialize</a:t>
            </a:r>
            <a:r>
              <a:rPr lang="en-US" sz="2800" dirty="0" smtClean="0"/>
              <a:t>” the adolescent and enlist all the members of the community, including residents and staff, as active participants in treatment. </a:t>
            </a:r>
            <a:endParaRPr lang="en-US" sz="2800" dirty="0" smtClean="0"/>
          </a:p>
          <a:p>
            <a:r>
              <a:rPr lang="en-US" sz="2800" dirty="0" smtClean="0"/>
              <a:t>Treatment focuses on building personal and social responsibility and developing new coping skills. </a:t>
            </a:r>
            <a:endParaRPr lang="en-US" sz="2800" dirty="0" smtClean="0"/>
          </a:p>
          <a:p>
            <a:r>
              <a:rPr lang="en-US" sz="2800" dirty="0" smtClean="0"/>
              <a:t>Such programs offer a range of family services and may require family participation if the TC is sufficiently close to where the family lives. </a:t>
            </a:r>
            <a:endParaRPr lang="en-US" sz="2800"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20</a:t>
            </a:fld>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Drug abuse prevention</a:t>
            </a:r>
            <a:endParaRPr lang="cs-CZ" dirty="0"/>
          </a:p>
        </p:txBody>
      </p:sp>
      <p:sp>
        <p:nvSpPr>
          <p:cNvPr id="3" name="Zástupný symbol pro obsah 2"/>
          <p:cNvSpPr>
            <a:spLocks noGrp="1"/>
          </p:cNvSpPr>
          <p:nvPr>
            <p:ph idx="1"/>
          </p:nvPr>
        </p:nvSpPr>
        <p:spPr/>
        <p:txBody>
          <a:bodyPr/>
          <a:lstStyle/>
          <a:p>
            <a:endParaRPr lang="en-US" dirty="0" smtClean="0"/>
          </a:p>
          <a:p>
            <a:endParaRPr lang="en-US" dirty="0" smtClean="0"/>
          </a:p>
          <a:p>
            <a:pPr algn="ctr">
              <a:buNone/>
            </a:pPr>
            <a:r>
              <a:rPr lang="en-US" dirty="0" smtClean="0"/>
              <a:t>VIDEO: </a:t>
            </a:r>
          </a:p>
          <a:p>
            <a:pPr algn="ctr">
              <a:buNone/>
            </a:pPr>
            <a:r>
              <a:rPr lang="en-US" sz="2800" dirty="0" smtClean="0"/>
              <a:t>https://www.youtube.com/watch?v=LunoLU3XFKc</a:t>
            </a:r>
            <a:endParaRPr lang="cs-CZ" sz="2800"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21</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1. Reasons why adolescents take drugs</a:t>
            </a:r>
            <a:endParaRPr lang="cs-CZ" dirty="0"/>
          </a:p>
        </p:txBody>
      </p:sp>
      <p:sp>
        <p:nvSpPr>
          <p:cNvPr id="3" name="Zástupný symbol pro obsah 2"/>
          <p:cNvSpPr>
            <a:spLocks noGrp="1"/>
          </p:cNvSpPr>
          <p:nvPr>
            <p:ph idx="1"/>
          </p:nvPr>
        </p:nvSpPr>
        <p:spPr/>
        <p:txBody>
          <a:bodyPr>
            <a:normAutofit fontScale="77500" lnSpcReduction="20000"/>
          </a:bodyPr>
          <a:lstStyle/>
          <a:p>
            <a:pPr marL="514350" indent="-514350">
              <a:buFont typeface="+mj-lt"/>
              <a:buAutoNum type="arabicPeriod"/>
            </a:pPr>
            <a:r>
              <a:rPr lang="en-US" b="1" dirty="0" smtClean="0"/>
              <a:t>To fit </a:t>
            </a:r>
            <a:r>
              <a:rPr lang="en-US" b="1" dirty="0"/>
              <a:t>in:</a:t>
            </a:r>
            <a:r>
              <a:rPr lang="en-US" dirty="0"/>
              <a:t> Many teens use drugs “because others are doing it”—or they </a:t>
            </a:r>
            <a:r>
              <a:rPr lang="en-US" i="1" dirty="0"/>
              <a:t>think</a:t>
            </a:r>
            <a:r>
              <a:rPr lang="en-US" dirty="0"/>
              <a:t> others are doing it—and they fear not being accepted in a social circle that includes drug-using peers.</a:t>
            </a:r>
          </a:p>
          <a:p>
            <a:pPr marL="514350" indent="-514350">
              <a:buFont typeface="+mj-lt"/>
              <a:buAutoNum type="arabicPeriod"/>
            </a:pPr>
            <a:r>
              <a:rPr lang="en-US" b="1" dirty="0"/>
              <a:t>To feel good:</a:t>
            </a:r>
            <a:r>
              <a:rPr lang="en-US" dirty="0"/>
              <a:t> Abused drugs interact with the neurochemistry of the brain to produce feelings of pleasure. The intensity of this euphoria differs by the type of drug and how it is used.</a:t>
            </a:r>
          </a:p>
          <a:p>
            <a:pPr marL="514350" indent="-514350">
              <a:buFont typeface="+mj-lt"/>
              <a:buAutoNum type="arabicPeriod"/>
            </a:pPr>
            <a:r>
              <a:rPr lang="en-US" b="1" dirty="0"/>
              <a:t>To feel better:</a:t>
            </a:r>
            <a:r>
              <a:rPr lang="en-US" dirty="0"/>
              <a:t> Some adolescents suffer from depression, social anxiety, stress-related disorders, and physical pain. Using drugs may be an attempt to lessen these feelings of distress. Stress especially plays a significant role in starting and continuing drug use as well as returning to drug use (relapsing) for those recovering from an addiction.</a:t>
            </a:r>
          </a:p>
          <a:p>
            <a:endParaRPr lang="cs-CZ"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3</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1. Reasons why adolescents take drugs</a:t>
            </a:r>
            <a:endParaRPr lang="cs-CZ" dirty="0"/>
          </a:p>
        </p:txBody>
      </p:sp>
      <p:sp>
        <p:nvSpPr>
          <p:cNvPr id="3" name="Zástupný symbol pro obsah 2"/>
          <p:cNvSpPr>
            <a:spLocks noGrp="1"/>
          </p:cNvSpPr>
          <p:nvPr>
            <p:ph idx="1"/>
          </p:nvPr>
        </p:nvSpPr>
        <p:spPr/>
        <p:txBody>
          <a:bodyPr>
            <a:normAutofit/>
          </a:bodyPr>
          <a:lstStyle/>
          <a:p>
            <a:pPr>
              <a:buNone/>
            </a:pPr>
            <a:r>
              <a:rPr lang="en-US" b="1" dirty="0" smtClean="0"/>
              <a:t>4. </a:t>
            </a:r>
            <a:r>
              <a:rPr lang="en-US" sz="2600" b="1" dirty="0" smtClean="0"/>
              <a:t>To do better:</a:t>
            </a:r>
            <a:r>
              <a:rPr lang="en-US" sz="2600" dirty="0" smtClean="0"/>
              <a:t> Ours is a very competitive society, in which the pressure to perform athletically and academically can be intense. Some adolescents may turn to certain drugs like illegal or prescription stimulants because they think those substances will enhance or improve their performance.</a:t>
            </a:r>
          </a:p>
          <a:p>
            <a:pPr>
              <a:buNone/>
            </a:pPr>
            <a:r>
              <a:rPr lang="en-US" sz="2600" b="1" dirty="0" smtClean="0"/>
              <a:t>5. To experiment:</a:t>
            </a:r>
            <a:r>
              <a:rPr lang="en-US" sz="2600" dirty="0" smtClean="0"/>
              <a:t> Adolescents are often motivated to seek new experiences, particularly those they perceive as thrilling or daring.</a:t>
            </a:r>
          </a:p>
          <a:p>
            <a:endParaRPr lang="cs-CZ"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4</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06562"/>
          </a:xfrm>
        </p:spPr>
        <p:txBody>
          <a:bodyPr>
            <a:noAutofit/>
          </a:bodyPr>
          <a:lstStyle/>
          <a:p>
            <a:r>
              <a:rPr lang="en-US" sz="4000" dirty="0" smtClean="0"/>
              <a:t>2. Drugs most </a:t>
            </a:r>
            <a:r>
              <a:rPr lang="en-US" sz="4000" dirty="0"/>
              <a:t>frequently used by adolescents</a:t>
            </a:r>
            <a:br>
              <a:rPr lang="en-US" sz="4000" dirty="0"/>
            </a:br>
            <a:endParaRPr lang="cs-CZ" sz="4000" dirty="0"/>
          </a:p>
        </p:txBody>
      </p:sp>
      <p:pic>
        <p:nvPicPr>
          <p:cNvPr id="5" name="Zástupný symbol pro obsah 4" descr="mostcommonly3_large.gif"/>
          <p:cNvPicPr>
            <a:picLocks noGrp="1" noChangeAspect="1"/>
          </p:cNvPicPr>
          <p:nvPr>
            <p:ph idx="1"/>
          </p:nvPr>
        </p:nvPicPr>
        <p:blipFill>
          <a:blip r:embed="rId2"/>
          <a:stretch>
            <a:fillRect/>
          </a:stretch>
        </p:blipFill>
        <p:spPr>
          <a:xfrm>
            <a:off x="2667000" y="1395148"/>
            <a:ext cx="3962400" cy="5133509"/>
          </a:xfrm>
        </p:spPr>
      </p:pic>
      <p:sp>
        <p:nvSpPr>
          <p:cNvPr id="4" name="Zástupný symbol pro číslo snímku 3"/>
          <p:cNvSpPr>
            <a:spLocks noGrp="1"/>
          </p:cNvSpPr>
          <p:nvPr>
            <p:ph type="sldNum" sz="quarter" idx="12"/>
          </p:nvPr>
        </p:nvSpPr>
        <p:spPr/>
        <p:txBody>
          <a:bodyPr/>
          <a:lstStyle/>
          <a:p>
            <a:fld id="{A44B7454-6098-4A4B-955D-0FE074396106}" type="slidenum">
              <a:rPr lang="cs-CZ" smtClean="0"/>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2. Drugs most frequently used by adolescents</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Alcohol and tobacco are the drugs most commonly abused by adolescents, followed by marijuana. </a:t>
            </a:r>
            <a:endParaRPr lang="en-US" dirty="0" smtClean="0"/>
          </a:p>
          <a:p>
            <a:r>
              <a:rPr lang="en-US" dirty="0" smtClean="0"/>
              <a:t>The </a:t>
            </a:r>
            <a:r>
              <a:rPr lang="en-US" dirty="0"/>
              <a:t>next most popular substances differ between age </a:t>
            </a:r>
            <a:r>
              <a:rPr lang="en-US" dirty="0" smtClean="0"/>
              <a:t>groups”</a:t>
            </a:r>
          </a:p>
          <a:p>
            <a:pPr lvl="1"/>
            <a:r>
              <a:rPr lang="en-US" dirty="0" smtClean="0"/>
              <a:t>Young </a:t>
            </a:r>
            <a:r>
              <a:rPr lang="en-US" dirty="0"/>
              <a:t>adolescents tend to favor inhalant </a:t>
            </a:r>
            <a:r>
              <a:rPr lang="en-US" dirty="0" smtClean="0"/>
              <a:t>substances</a:t>
            </a:r>
          </a:p>
          <a:p>
            <a:pPr lvl="1"/>
            <a:r>
              <a:rPr lang="en-US" dirty="0" smtClean="0"/>
              <a:t> </a:t>
            </a:r>
            <a:r>
              <a:rPr lang="en-US" dirty="0"/>
              <a:t>O</a:t>
            </a:r>
            <a:r>
              <a:rPr lang="en-US" dirty="0" smtClean="0"/>
              <a:t>lder </a:t>
            </a:r>
            <a:r>
              <a:rPr lang="en-US" dirty="0"/>
              <a:t>teens are more likely to use synthetic marijuana (“K2” or “Spice”) and prescription </a:t>
            </a:r>
            <a:r>
              <a:rPr lang="en-US" dirty="0" smtClean="0"/>
              <a:t>medications (particularly </a:t>
            </a:r>
            <a:r>
              <a:rPr lang="en-US" dirty="0" err="1"/>
              <a:t>opioid</a:t>
            </a:r>
            <a:r>
              <a:rPr lang="en-US" dirty="0"/>
              <a:t> pain relievers like </a:t>
            </a:r>
            <a:r>
              <a:rPr lang="en-US" dirty="0" err="1"/>
              <a:t>Vicodin</a:t>
            </a:r>
            <a:r>
              <a:rPr lang="en-US" baseline="30000" dirty="0"/>
              <a:t>®</a:t>
            </a:r>
            <a:r>
              <a:rPr lang="en-US" dirty="0"/>
              <a:t> and stimulants like </a:t>
            </a:r>
            <a:r>
              <a:rPr lang="en-US" dirty="0" err="1"/>
              <a:t>Adderall</a:t>
            </a:r>
            <a:r>
              <a:rPr lang="en-US" baseline="30000" dirty="0" smtClean="0"/>
              <a:t>®)</a:t>
            </a:r>
            <a:r>
              <a:rPr lang="en-US" dirty="0" smtClean="0"/>
              <a:t>. </a:t>
            </a:r>
            <a:endParaRPr lang="cs-CZ"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6</a:t>
            </a:fld>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Inhalants</a:t>
            </a:r>
            <a:endParaRPr lang="cs-CZ" dirty="0"/>
          </a:p>
        </p:txBody>
      </p:sp>
      <p:sp>
        <p:nvSpPr>
          <p:cNvPr id="3" name="Zástupný symbol pro obsah 2"/>
          <p:cNvSpPr>
            <a:spLocks noGrp="1"/>
          </p:cNvSpPr>
          <p:nvPr>
            <p:ph idx="1"/>
          </p:nvPr>
        </p:nvSpPr>
        <p:spPr/>
        <p:txBody>
          <a:bodyPr/>
          <a:lstStyle/>
          <a:p>
            <a:r>
              <a:rPr lang="en-US" dirty="0"/>
              <a:t>Various household </a:t>
            </a:r>
            <a:r>
              <a:rPr lang="en-US" dirty="0" smtClean="0"/>
              <a:t>products have </a:t>
            </a:r>
            <a:r>
              <a:rPr lang="en-US" dirty="0"/>
              <a:t>fumes that are sometimes breathed to obtain a brief, typically alcohol-like </a:t>
            </a:r>
            <a:r>
              <a:rPr lang="en-US" dirty="0" smtClean="0"/>
              <a:t>high</a:t>
            </a:r>
          </a:p>
          <a:p>
            <a:r>
              <a:rPr lang="en-US" dirty="0"/>
              <a:t>E</a:t>
            </a:r>
            <a:r>
              <a:rPr lang="en-US" dirty="0" smtClean="0"/>
              <a:t>. g. , cleaning fluids, glues, lighter fluid, aerosol sprays, and office supplies </a:t>
            </a:r>
            <a:r>
              <a:rPr lang="en-US" dirty="0"/>
              <a:t>(</a:t>
            </a:r>
            <a:r>
              <a:rPr lang="en-US" dirty="0" smtClean="0"/>
              <a:t>markers and correction fluid)</a:t>
            </a:r>
            <a:endParaRPr lang="cs-CZ"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7</a:t>
            </a:fld>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Inhalants</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Although the high from inhalants typically wears off quickly, immediate health consequences of inhalant abuse may be severe: In addition to nausea or vomiting, users risk suffocation and heart failure—called "sudden sniffing death." </a:t>
            </a:r>
            <a:endParaRPr lang="en-US" dirty="0" smtClean="0"/>
          </a:p>
          <a:p>
            <a:r>
              <a:rPr lang="en-US" dirty="0" smtClean="0"/>
              <a:t>Serious </a:t>
            </a:r>
            <a:r>
              <a:rPr lang="en-US" dirty="0"/>
              <a:t>long-term consequences include liver and kidney damage, hearing loss, bone marrow damage, and brain damage. </a:t>
            </a:r>
            <a:endParaRPr lang="en-US" dirty="0" smtClean="0"/>
          </a:p>
          <a:p>
            <a:r>
              <a:rPr lang="en-US" dirty="0" smtClean="0"/>
              <a:t>Although </a:t>
            </a:r>
            <a:r>
              <a:rPr lang="en-US" dirty="0"/>
              <a:t>addiction to inhalants is not very common, it can occur with repeated abuse.</a:t>
            </a:r>
            <a:endParaRPr lang="cs-CZ"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Inhalants</a:t>
            </a:r>
            <a:endParaRPr lang="cs-CZ" dirty="0"/>
          </a:p>
        </p:txBody>
      </p:sp>
      <p:sp>
        <p:nvSpPr>
          <p:cNvPr id="3" name="Zástupný symbol pro obsah 2"/>
          <p:cNvSpPr>
            <a:spLocks noGrp="1"/>
          </p:cNvSpPr>
          <p:nvPr>
            <p:ph idx="1"/>
          </p:nvPr>
        </p:nvSpPr>
        <p:spPr/>
        <p:txBody>
          <a:bodyPr>
            <a:normAutofit lnSpcReduction="10000"/>
          </a:bodyPr>
          <a:lstStyle/>
          <a:p>
            <a:r>
              <a:rPr lang="en-US" dirty="0"/>
              <a:t>Early abuse of inhalants may also be a warning sign for later abuse of other drugs. </a:t>
            </a:r>
            <a:endParaRPr lang="en-US" dirty="0" smtClean="0"/>
          </a:p>
          <a:p>
            <a:r>
              <a:rPr lang="en-US" dirty="0" smtClean="0"/>
              <a:t>One </a:t>
            </a:r>
            <a:r>
              <a:rPr lang="en-US" dirty="0"/>
              <a:t>study found that youth who used inhalants before age 14 were twice as likely to later use opiate </a:t>
            </a:r>
            <a:r>
              <a:rPr lang="en-US" dirty="0" smtClean="0"/>
              <a:t>drugs.</a:t>
            </a:r>
            <a:endParaRPr lang="en-US" baseline="30000" dirty="0"/>
          </a:p>
          <a:p>
            <a:r>
              <a:rPr lang="en-US" dirty="0" smtClean="0"/>
              <a:t>So </a:t>
            </a:r>
            <a:r>
              <a:rPr lang="en-US" dirty="0"/>
              <a:t>it is important for parents to safeguard household products and be alert to signs that their younger teens may be abusing these substances.</a:t>
            </a:r>
            <a:endParaRPr lang="cs-CZ" dirty="0"/>
          </a:p>
        </p:txBody>
      </p:sp>
      <p:sp>
        <p:nvSpPr>
          <p:cNvPr id="4" name="Zástupný symbol pro číslo snímku 3"/>
          <p:cNvSpPr>
            <a:spLocks noGrp="1"/>
          </p:cNvSpPr>
          <p:nvPr>
            <p:ph type="sldNum" sz="quarter" idx="12"/>
          </p:nvPr>
        </p:nvSpPr>
        <p:spPr/>
        <p:txBody>
          <a:bodyPr/>
          <a:lstStyle/>
          <a:p>
            <a:fld id="{A44B7454-6098-4A4B-955D-0FE074396106}" type="slidenum">
              <a:rPr lang="cs-CZ" smtClean="0"/>
              <a:pPr/>
              <a:t>9</a:t>
            </a:fld>
            <a:endParaRPr lang="cs-CZ"/>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919</Words>
  <Application>Microsoft Office PowerPoint</Application>
  <PresentationFormat>Předvádění na obrazovce (4:3)</PresentationFormat>
  <Paragraphs>121</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Motiv sady Office</vt:lpstr>
      <vt:lpstr>Drug Abuse</vt:lpstr>
      <vt:lpstr>Source</vt:lpstr>
      <vt:lpstr>1. Reasons why adolescents take drugs</vt:lpstr>
      <vt:lpstr>1. Reasons why adolescents take drugs</vt:lpstr>
      <vt:lpstr>2. Drugs most frequently used by adolescents </vt:lpstr>
      <vt:lpstr>2. Drugs most frequently used by adolescents</vt:lpstr>
      <vt:lpstr>Inhalants</vt:lpstr>
      <vt:lpstr>Inhalants</vt:lpstr>
      <vt:lpstr>Inhalants</vt:lpstr>
      <vt:lpstr>Marijuana</vt:lpstr>
      <vt:lpstr>3. Addiction</vt:lpstr>
      <vt:lpstr>4. Risk factors for becoming addicted to drugs</vt:lpstr>
      <vt:lpstr>5. Signs of drug use in adolescents</vt:lpstr>
      <vt:lpstr>5. Signs of drug use in adolescents</vt:lpstr>
      <vt:lpstr>6. Drug addiction treatment</vt:lpstr>
      <vt:lpstr>6. Drug addiction treatment</vt:lpstr>
      <vt:lpstr> </vt:lpstr>
      <vt:lpstr>7. Settings for adolescent drug abuse treatment</vt:lpstr>
      <vt:lpstr>7. Settings for adolescent drug abuse treatment</vt:lpstr>
      <vt:lpstr>7. Settings for adolescent drug abuse treatment</vt:lpstr>
      <vt:lpstr>Drug abuse prevention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Abuse</dc:title>
  <dc:creator>Pavla Melecká</dc:creator>
  <cp:lastModifiedBy>Pavla Melecká</cp:lastModifiedBy>
  <cp:revision>42</cp:revision>
  <dcterms:created xsi:type="dcterms:W3CDTF">2020-10-19T19:11:28Z</dcterms:created>
  <dcterms:modified xsi:type="dcterms:W3CDTF">2020-10-20T19:22:17Z</dcterms:modified>
</cp:coreProperties>
</file>