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75" r:id="rId3"/>
    <p:sldId id="257" r:id="rId4"/>
    <p:sldId id="258" r:id="rId5"/>
    <p:sldId id="259" r:id="rId6"/>
    <p:sldId id="260" r:id="rId7"/>
    <p:sldId id="261" r:id="rId8"/>
    <p:sldId id="262" r:id="rId9"/>
    <p:sldId id="263" r:id="rId10"/>
    <p:sldId id="264" r:id="rId11"/>
    <p:sldId id="265" r:id="rId12"/>
    <p:sldId id="266" r:id="rId13"/>
    <p:sldId id="268" r:id="rId14"/>
    <p:sldId id="276" r:id="rId15"/>
    <p:sldId id="267" r:id="rId16"/>
    <p:sldId id="269" r:id="rId17"/>
    <p:sldId id="270" r:id="rId18"/>
    <p:sldId id="271" r:id="rId19"/>
    <p:sldId id="272" r:id="rId20"/>
    <p:sldId id="273" r:id="rId2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9754D2-0D4A-474B-B1DB-242CE6A87F40}" type="datetimeFigureOut">
              <a:rPr lang="cs-CZ" smtClean="0"/>
              <a:pPr/>
              <a:t>10.12.2020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0180B7-5841-4BD6-8885-1C63649E80B3}"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896BC13A-3CA3-4A02-ACFC-36479667E642}" type="datetime1">
              <a:rPr lang="cs-CZ" smtClean="0"/>
              <a:pPr/>
              <a:t>10.12.2020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9132179-C606-4508-AC32-58D7F8BA1C2A}"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068B89D-217A-472C-B29E-5A37BBB7112B}" type="datetime1">
              <a:rPr lang="cs-CZ" smtClean="0"/>
              <a:pPr/>
              <a:t>10.12.2020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9132179-C606-4508-AC32-58D7F8BA1C2A}"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EFF0934-59C1-4AF8-BCC3-CE9F11009E03}" type="datetime1">
              <a:rPr lang="cs-CZ" smtClean="0"/>
              <a:pPr/>
              <a:t>10.12.2020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9132179-C606-4508-AC32-58D7F8BA1C2A}"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847EA14-608E-4045-96B9-E4A9EC64DF6F}" type="datetime1">
              <a:rPr lang="cs-CZ" smtClean="0"/>
              <a:pPr/>
              <a:t>10.12.2020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9132179-C606-4508-AC32-58D7F8BA1C2A}"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A5C3A710-AC5D-4DAF-BB12-ED35F1C8BC67}" type="datetime1">
              <a:rPr lang="cs-CZ" smtClean="0"/>
              <a:pPr/>
              <a:t>10.12.2020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9132179-C606-4508-AC32-58D7F8BA1C2A}"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D8EDEC7-0AF1-42AA-AD65-F0C52EEDF91F}" type="datetime1">
              <a:rPr lang="cs-CZ" smtClean="0"/>
              <a:pPr/>
              <a:t>10.12.2020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9132179-C606-4508-AC32-58D7F8BA1C2A}"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A339879A-BA79-4DB7-9586-DFB046B04943}" type="datetime1">
              <a:rPr lang="cs-CZ" smtClean="0"/>
              <a:pPr/>
              <a:t>10.12.2020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89132179-C606-4508-AC32-58D7F8BA1C2A}"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B4B1310D-95F3-45F3-A29D-9FB7F88C6E11}" type="datetime1">
              <a:rPr lang="cs-CZ" smtClean="0"/>
              <a:pPr/>
              <a:t>10.12.2020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9132179-C606-4508-AC32-58D7F8BA1C2A}"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996B513-EB94-4AE3-AD87-2196B7D50B3C}" type="datetime1">
              <a:rPr lang="cs-CZ" smtClean="0"/>
              <a:pPr/>
              <a:t>10.12.2020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89132179-C606-4508-AC32-58D7F8BA1C2A}"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33E9692C-722F-4A83-8A9C-5FB8DF315A47}" type="datetime1">
              <a:rPr lang="cs-CZ" smtClean="0"/>
              <a:pPr/>
              <a:t>10.12.2020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9132179-C606-4508-AC32-58D7F8BA1C2A}"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DAEAF9F1-675A-4ECA-9BA0-5FD46BCFADE0}" type="datetime1">
              <a:rPr lang="cs-CZ" smtClean="0"/>
              <a:pPr/>
              <a:t>10.12.2020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9132179-C606-4508-AC32-58D7F8BA1C2A}"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BB7115-FEDD-44AC-A24F-D268D2B63575}" type="datetime1">
              <a:rPr lang="cs-CZ" smtClean="0"/>
              <a:pPr/>
              <a:t>10.12.2020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132179-C606-4508-AC32-58D7F8BA1C2A}"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skillsyouneed.com/present/visual-aids.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skillsyouneed.com/present/writing-your-presentation.htm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skillsyouneed.com/present/visual-aids.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smtClean="0"/>
              <a:t>How to Write a Presentation</a:t>
            </a:r>
            <a:endParaRPr lang="cs-CZ" dirty="0"/>
          </a:p>
        </p:txBody>
      </p:sp>
      <p:sp>
        <p:nvSpPr>
          <p:cNvPr id="3" name="Podnadpis 2"/>
          <p:cNvSpPr>
            <a:spLocks noGrp="1"/>
          </p:cNvSpPr>
          <p:nvPr>
            <p:ph type="subTitle" idx="1"/>
          </p:nvPr>
        </p:nvSpPr>
        <p:spPr/>
        <p:txBody>
          <a:bodyPr/>
          <a:lstStyle/>
          <a:p>
            <a:r>
              <a:rPr lang="en-US" dirty="0" err="1" smtClean="0"/>
              <a:t>Ing</a:t>
            </a:r>
            <a:r>
              <a:rPr lang="en-US" dirty="0" smtClean="0"/>
              <a:t>. </a:t>
            </a:r>
            <a:r>
              <a:rPr lang="en-US" dirty="0" err="1" smtClean="0"/>
              <a:t>Pavla</a:t>
            </a:r>
            <a:r>
              <a:rPr lang="en-US" dirty="0" smtClean="0"/>
              <a:t> </a:t>
            </a:r>
            <a:r>
              <a:rPr lang="en-US" dirty="0" err="1" smtClean="0"/>
              <a:t>Melecká</a:t>
            </a:r>
            <a:endParaRPr lang="en-US" dirty="0" smtClean="0"/>
          </a:p>
          <a:p>
            <a:r>
              <a:rPr lang="en-US" dirty="0" err="1" smtClean="0"/>
              <a:t>Odborný</a:t>
            </a:r>
            <a:r>
              <a:rPr lang="en-US" dirty="0" smtClean="0"/>
              <a:t> </a:t>
            </a:r>
            <a:r>
              <a:rPr lang="en-US" dirty="0" err="1" smtClean="0"/>
              <a:t>anglický</a:t>
            </a:r>
            <a:r>
              <a:rPr lang="en-US" dirty="0" smtClean="0"/>
              <a:t> </a:t>
            </a:r>
            <a:r>
              <a:rPr lang="en-US" dirty="0" err="1" smtClean="0"/>
              <a:t>jazyk</a:t>
            </a:r>
            <a:r>
              <a:rPr lang="en-US" dirty="0" smtClean="0"/>
              <a:t> 1</a:t>
            </a:r>
          </a:p>
          <a:p>
            <a:r>
              <a:rPr lang="en-US" dirty="0" smtClean="0"/>
              <a:t>Zima 2020</a:t>
            </a:r>
            <a:endParaRPr lang="cs-CZ" dirty="0"/>
          </a:p>
        </p:txBody>
      </p:sp>
      <p:sp>
        <p:nvSpPr>
          <p:cNvPr id="4" name="Zástupný symbol pro číslo snímku 3"/>
          <p:cNvSpPr>
            <a:spLocks noGrp="1"/>
          </p:cNvSpPr>
          <p:nvPr>
            <p:ph type="sldNum" sz="quarter" idx="12"/>
          </p:nvPr>
        </p:nvSpPr>
        <p:spPr/>
        <p:txBody>
          <a:bodyPr/>
          <a:lstStyle/>
          <a:p>
            <a:fld id="{89132179-C606-4508-AC32-58D7F8BA1C2A}" type="slidenum">
              <a:rPr lang="cs-CZ" smtClean="0"/>
              <a:pPr/>
              <a:t>1</a:t>
            </a:fld>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smtClean="0"/>
              <a:t>AD Length </a:t>
            </a:r>
            <a:r>
              <a:rPr lang="en-US" dirty="0"/>
              <a:t>of </a:t>
            </a:r>
            <a:r>
              <a:rPr lang="en-US" dirty="0" smtClean="0"/>
              <a:t>t</a:t>
            </a:r>
            <a:r>
              <a:rPr lang="en-US" dirty="0" smtClean="0"/>
              <a:t>alk</a:t>
            </a:r>
            <a:endParaRPr lang="cs-CZ" dirty="0"/>
          </a:p>
        </p:txBody>
      </p:sp>
      <p:sp>
        <p:nvSpPr>
          <p:cNvPr id="3" name="Zástupný symbol pro obsah 2"/>
          <p:cNvSpPr>
            <a:spLocks noGrp="1"/>
          </p:cNvSpPr>
          <p:nvPr>
            <p:ph idx="1"/>
          </p:nvPr>
        </p:nvSpPr>
        <p:spPr/>
        <p:txBody>
          <a:bodyPr>
            <a:normAutofit fontScale="77500" lnSpcReduction="20000"/>
          </a:bodyPr>
          <a:lstStyle/>
          <a:p>
            <a:r>
              <a:rPr lang="en-US" b="1" dirty="0"/>
              <a:t>Always find out how long you have to talk and check if this includes or excludes time for questions.</a:t>
            </a:r>
          </a:p>
          <a:p>
            <a:r>
              <a:rPr lang="en-US" dirty="0"/>
              <a:t>Find out if there are other speakers and, if so, where you are placed in the running order.  Never elect to go last.  Beware of over-running, as this could be disastrous if there are other speakers following you.</a:t>
            </a:r>
          </a:p>
          <a:p>
            <a:r>
              <a:rPr lang="en-US" dirty="0"/>
              <a:t>It is important to remember that people find it difficult to maintain concentration for long periods of time. This is a good reason for making a presentation succinct, well-structured and interesting. Aim for 45 minutes as </a:t>
            </a:r>
            <a:r>
              <a:rPr lang="en-US" dirty="0" smtClean="0"/>
              <a:t>maximum, </a:t>
            </a:r>
            <a:r>
              <a:rPr lang="en-US" dirty="0"/>
              <a:t>and preferably leave at least 10 or 15 minutes for questions. </a:t>
            </a:r>
            <a:r>
              <a:rPr lang="en-US" b="1" dirty="0"/>
              <a:t>Nobody minds finishing a session early</a:t>
            </a:r>
            <a:r>
              <a:rPr lang="en-US" b="1" dirty="0" smtClean="0"/>
              <a:t>.</a:t>
            </a:r>
            <a:endParaRPr lang="en-US" dirty="0"/>
          </a:p>
        </p:txBody>
      </p:sp>
      <p:sp>
        <p:nvSpPr>
          <p:cNvPr id="4" name="Zástupný symbol pro číslo snímku 3"/>
          <p:cNvSpPr>
            <a:spLocks noGrp="1"/>
          </p:cNvSpPr>
          <p:nvPr>
            <p:ph type="sldNum" sz="quarter" idx="12"/>
          </p:nvPr>
        </p:nvSpPr>
        <p:spPr/>
        <p:txBody>
          <a:bodyPr/>
          <a:lstStyle/>
          <a:p>
            <a:fld id="{89132179-C606-4508-AC32-58D7F8BA1C2A}" type="slidenum">
              <a:rPr lang="cs-CZ" smtClean="0"/>
              <a:pPr/>
              <a:t>10</a:t>
            </a:fld>
            <a:endParaRPr lang="cs-CZ"/>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err="1" smtClean="0"/>
              <a:t>Organising</a:t>
            </a:r>
            <a:r>
              <a:rPr lang="en-US" dirty="0" smtClean="0"/>
              <a:t> the presentation material</a:t>
            </a:r>
            <a:endParaRPr lang="cs-CZ" dirty="0"/>
          </a:p>
        </p:txBody>
      </p:sp>
      <p:sp>
        <p:nvSpPr>
          <p:cNvPr id="3" name="Zástupný symbol pro obsah 2"/>
          <p:cNvSpPr>
            <a:spLocks noGrp="1"/>
          </p:cNvSpPr>
          <p:nvPr>
            <p:ph idx="1"/>
          </p:nvPr>
        </p:nvSpPr>
        <p:spPr/>
        <p:txBody>
          <a:bodyPr>
            <a:normAutofit fontScale="92500" lnSpcReduction="20000"/>
          </a:bodyPr>
          <a:lstStyle/>
          <a:p>
            <a:r>
              <a:rPr lang="en-US" dirty="0"/>
              <a:t>give a clear, well-structured </a:t>
            </a:r>
            <a:r>
              <a:rPr lang="en-US" dirty="0" smtClean="0"/>
              <a:t>delivery - you </a:t>
            </a:r>
            <a:r>
              <a:rPr lang="en-US" dirty="0"/>
              <a:t>should know exactly what you want to say and the order in which you want to say it. </a:t>
            </a:r>
            <a:endParaRPr lang="en-US" dirty="0" smtClean="0"/>
          </a:p>
          <a:p>
            <a:endParaRPr lang="en-US" dirty="0" smtClean="0"/>
          </a:p>
          <a:p>
            <a:pPr>
              <a:buNone/>
            </a:pPr>
            <a:r>
              <a:rPr lang="en-US" dirty="0" smtClean="0"/>
              <a:t>	4 STEPS:</a:t>
            </a:r>
          </a:p>
          <a:p>
            <a:pPr>
              <a:buNone/>
            </a:pPr>
            <a:r>
              <a:rPr lang="en-US" dirty="0" smtClean="0"/>
              <a:t>	1. Blue Sky Thinking (the ideas)</a:t>
            </a:r>
          </a:p>
          <a:p>
            <a:pPr>
              <a:buNone/>
            </a:pPr>
            <a:r>
              <a:rPr lang="en-US" dirty="0"/>
              <a:t>	</a:t>
            </a:r>
            <a:r>
              <a:rPr lang="en-US" dirty="0" smtClean="0"/>
              <a:t>2. Selecting the main points</a:t>
            </a:r>
          </a:p>
          <a:p>
            <a:pPr>
              <a:buNone/>
            </a:pPr>
            <a:r>
              <a:rPr lang="en-US" dirty="0"/>
              <a:t>	</a:t>
            </a:r>
            <a:r>
              <a:rPr lang="en-US" dirty="0" smtClean="0"/>
              <a:t>3. Deciding whether to illustrate</a:t>
            </a:r>
          </a:p>
          <a:p>
            <a:pPr>
              <a:buNone/>
            </a:pPr>
            <a:r>
              <a:rPr lang="en-US" dirty="0"/>
              <a:t>	</a:t>
            </a:r>
            <a:r>
              <a:rPr lang="en-US" dirty="0" smtClean="0"/>
              <a:t>4. Introduction and conclusion.</a:t>
            </a:r>
            <a:br>
              <a:rPr lang="en-US" dirty="0" smtClean="0"/>
            </a:br>
            <a:endParaRPr lang="cs-CZ" dirty="0"/>
          </a:p>
        </p:txBody>
      </p:sp>
      <p:sp>
        <p:nvSpPr>
          <p:cNvPr id="4" name="Zástupný symbol pro číslo snímku 3"/>
          <p:cNvSpPr>
            <a:spLocks noGrp="1"/>
          </p:cNvSpPr>
          <p:nvPr>
            <p:ph type="sldNum" sz="quarter" idx="12"/>
          </p:nvPr>
        </p:nvSpPr>
        <p:spPr/>
        <p:txBody>
          <a:bodyPr/>
          <a:lstStyle/>
          <a:p>
            <a:fld id="{89132179-C606-4508-AC32-58D7F8BA1C2A}" type="slidenum">
              <a:rPr lang="cs-CZ" smtClean="0"/>
              <a:pPr/>
              <a:t>11</a:t>
            </a:fld>
            <a:endParaRPr lang="cs-CZ"/>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smtClean="0"/>
              <a:t>1. The ideas</a:t>
            </a:r>
            <a:endParaRPr lang="cs-CZ" dirty="0"/>
          </a:p>
        </p:txBody>
      </p:sp>
      <p:sp>
        <p:nvSpPr>
          <p:cNvPr id="3" name="Zástupný symbol pro obsah 2"/>
          <p:cNvSpPr>
            <a:spLocks noGrp="1"/>
          </p:cNvSpPr>
          <p:nvPr>
            <p:ph idx="1"/>
          </p:nvPr>
        </p:nvSpPr>
        <p:spPr/>
        <p:txBody>
          <a:bodyPr>
            <a:normAutofit/>
          </a:bodyPr>
          <a:lstStyle/>
          <a:p>
            <a:pPr>
              <a:buNone/>
            </a:pPr>
            <a:endParaRPr lang="en-US" dirty="0"/>
          </a:p>
          <a:p>
            <a:r>
              <a:rPr lang="en-US" dirty="0" smtClean="0"/>
              <a:t>Keeping </a:t>
            </a:r>
            <a:r>
              <a:rPr lang="en-US" dirty="0"/>
              <a:t>your objectives in </a:t>
            </a:r>
            <a:r>
              <a:rPr lang="en-US" dirty="0" smtClean="0"/>
              <a:t>mind, write </a:t>
            </a:r>
            <a:r>
              <a:rPr lang="en-US" dirty="0"/>
              <a:t>down all the points you wish to make, irrespective of order</a:t>
            </a:r>
            <a:r>
              <a:rPr lang="en-US" dirty="0" smtClean="0"/>
              <a:t>.</a:t>
            </a:r>
          </a:p>
          <a:p>
            <a:r>
              <a:rPr lang="en-US" dirty="0" smtClean="0"/>
              <a:t>Clarity of ideas and good </a:t>
            </a:r>
            <a:r>
              <a:rPr lang="en-US" dirty="0" err="1" smtClean="0"/>
              <a:t>organisation</a:t>
            </a:r>
            <a:r>
              <a:rPr lang="en-US" dirty="0" smtClean="0"/>
              <a:t> should help result in a lively, logical and compelling message, delivered in a confident and professional way.</a:t>
            </a:r>
          </a:p>
          <a:p>
            <a:endParaRPr lang="en-US" dirty="0"/>
          </a:p>
          <a:p>
            <a:pPr>
              <a:buNone/>
            </a:pPr>
            <a:endParaRPr lang="cs-CZ" dirty="0"/>
          </a:p>
        </p:txBody>
      </p:sp>
      <p:sp>
        <p:nvSpPr>
          <p:cNvPr id="4" name="Zástupný symbol pro číslo snímku 3"/>
          <p:cNvSpPr>
            <a:spLocks noGrp="1"/>
          </p:cNvSpPr>
          <p:nvPr>
            <p:ph type="sldNum" sz="quarter" idx="12"/>
          </p:nvPr>
        </p:nvSpPr>
        <p:spPr/>
        <p:txBody>
          <a:bodyPr/>
          <a:lstStyle/>
          <a:p>
            <a:fld id="{89132179-C606-4508-AC32-58D7F8BA1C2A}" type="slidenum">
              <a:rPr lang="cs-CZ" smtClean="0"/>
              <a:pPr/>
              <a:t>12</a:t>
            </a:fld>
            <a:endParaRPr lang="cs-CZ"/>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2. Select the main points</a:t>
            </a:r>
            <a:endParaRPr lang="cs-CZ" dirty="0"/>
          </a:p>
        </p:txBody>
      </p:sp>
      <p:sp>
        <p:nvSpPr>
          <p:cNvPr id="3" name="Zástupný symbol pro obsah 2"/>
          <p:cNvSpPr>
            <a:spLocks noGrp="1"/>
          </p:cNvSpPr>
          <p:nvPr>
            <p:ph idx="1"/>
          </p:nvPr>
        </p:nvSpPr>
        <p:spPr/>
        <p:txBody>
          <a:bodyPr>
            <a:normAutofit fontScale="92500" lnSpcReduction="20000"/>
          </a:bodyPr>
          <a:lstStyle/>
          <a:p>
            <a:r>
              <a:rPr lang="en-US" dirty="0" smtClean="0"/>
              <a:t>Work on the main content first</a:t>
            </a:r>
          </a:p>
          <a:p>
            <a:r>
              <a:rPr lang="en-US" dirty="0" smtClean="0"/>
              <a:t>From </a:t>
            </a:r>
            <a:r>
              <a:rPr lang="en-US" dirty="0"/>
              <a:t>your notes decide on the most important things that need to be said.  If you have too much material, be selective. </a:t>
            </a:r>
          </a:p>
          <a:p>
            <a:r>
              <a:rPr lang="en-US" b="1" dirty="0"/>
              <a:t>As a guide:</a:t>
            </a:r>
          </a:p>
          <a:p>
            <a:pPr lvl="1"/>
            <a:r>
              <a:rPr lang="en-US" dirty="0"/>
              <a:t>3 key points are sufficient for a 10-15 minute presentation.</a:t>
            </a:r>
          </a:p>
          <a:p>
            <a:pPr lvl="1"/>
            <a:r>
              <a:rPr lang="en-US" dirty="0"/>
              <a:t>6 key points are sufficient for a 30 minute presentation.</a:t>
            </a:r>
          </a:p>
          <a:p>
            <a:pPr lvl="1"/>
            <a:r>
              <a:rPr lang="en-US" dirty="0"/>
              <a:t>8 key points are sufficient for a 45 minute presentation</a:t>
            </a:r>
            <a:r>
              <a:rPr lang="en-US" dirty="0" smtClean="0"/>
              <a:t>.</a:t>
            </a:r>
            <a:endParaRPr lang="en-US" dirty="0"/>
          </a:p>
        </p:txBody>
      </p:sp>
      <p:sp>
        <p:nvSpPr>
          <p:cNvPr id="4" name="Zástupný symbol pro číslo snímku 3"/>
          <p:cNvSpPr>
            <a:spLocks noGrp="1"/>
          </p:cNvSpPr>
          <p:nvPr>
            <p:ph type="sldNum" sz="quarter" idx="12"/>
          </p:nvPr>
        </p:nvSpPr>
        <p:spPr/>
        <p:txBody>
          <a:bodyPr/>
          <a:lstStyle/>
          <a:p>
            <a:fld id="{89132179-C606-4508-AC32-58D7F8BA1C2A}" type="slidenum">
              <a:rPr lang="cs-CZ" smtClean="0"/>
              <a:pPr/>
              <a:t>13</a:t>
            </a:fld>
            <a:endParaRPr lang="cs-CZ"/>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2. Select the main points</a:t>
            </a:r>
            <a:endParaRPr lang="cs-CZ" dirty="0"/>
          </a:p>
        </p:txBody>
      </p:sp>
      <p:sp>
        <p:nvSpPr>
          <p:cNvPr id="3" name="Zástupný symbol pro obsah 2"/>
          <p:cNvSpPr>
            <a:spLocks noGrp="1"/>
          </p:cNvSpPr>
          <p:nvPr>
            <p:ph idx="1"/>
          </p:nvPr>
        </p:nvSpPr>
        <p:spPr/>
        <p:txBody>
          <a:bodyPr/>
          <a:lstStyle/>
          <a:p>
            <a:r>
              <a:rPr lang="en-US" dirty="0" smtClean="0"/>
              <a:t>Arrange the key points in logical order and expand them with supporting material - discussion, argument, analysis and appeal. </a:t>
            </a:r>
            <a:endParaRPr lang="en-US" dirty="0" smtClean="0"/>
          </a:p>
          <a:p>
            <a:pPr>
              <a:buNone/>
            </a:pPr>
            <a:r>
              <a:rPr lang="en-US" dirty="0" smtClean="0"/>
              <a:t> </a:t>
            </a:r>
          </a:p>
          <a:p>
            <a:r>
              <a:rPr lang="en-US" dirty="0" smtClean="0"/>
              <a:t>If </a:t>
            </a:r>
            <a:r>
              <a:rPr lang="en-US" dirty="0" smtClean="0"/>
              <a:t>you are hoping to persuade people then it is advisable to address potential objections within the presentation so that you present a reasoned, well-balanced view.</a:t>
            </a:r>
          </a:p>
          <a:p>
            <a:endParaRPr lang="cs-CZ" dirty="0"/>
          </a:p>
        </p:txBody>
      </p:sp>
      <p:sp>
        <p:nvSpPr>
          <p:cNvPr id="4" name="Zástupný symbol pro číslo snímku 3"/>
          <p:cNvSpPr>
            <a:spLocks noGrp="1"/>
          </p:cNvSpPr>
          <p:nvPr>
            <p:ph type="sldNum" sz="quarter" idx="12"/>
          </p:nvPr>
        </p:nvSpPr>
        <p:spPr/>
        <p:txBody>
          <a:bodyPr/>
          <a:lstStyle/>
          <a:p>
            <a:fld id="{89132179-C606-4508-AC32-58D7F8BA1C2A}" type="slidenum">
              <a:rPr lang="cs-CZ" smtClean="0"/>
              <a:pPr/>
              <a:t>14</a:t>
            </a:fld>
            <a:endParaRPr lang="cs-CZ"/>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Presentation structure</a:t>
            </a:r>
            <a:endParaRPr lang="cs-CZ" dirty="0"/>
          </a:p>
        </p:txBody>
      </p:sp>
      <p:sp>
        <p:nvSpPr>
          <p:cNvPr id="3" name="Zástupný symbol pro obsah 2"/>
          <p:cNvSpPr>
            <a:spLocks noGrp="1"/>
          </p:cNvSpPr>
          <p:nvPr>
            <p:ph idx="1"/>
          </p:nvPr>
        </p:nvSpPr>
        <p:spPr/>
        <p:txBody>
          <a:bodyPr>
            <a:normAutofit fontScale="85000" lnSpcReduction="10000"/>
          </a:bodyPr>
          <a:lstStyle/>
          <a:p>
            <a:pPr>
              <a:buNone/>
            </a:pPr>
            <a:r>
              <a:rPr lang="en-US" b="1" dirty="0" smtClean="0"/>
              <a:t>	A </a:t>
            </a:r>
            <a:r>
              <a:rPr lang="en-US" b="1" dirty="0"/>
              <a:t>useful structure would be the following:</a:t>
            </a:r>
          </a:p>
          <a:p>
            <a:pPr>
              <a:buNone/>
            </a:pPr>
            <a:r>
              <a:rPr lang="en-US" b="1" dirty="0" smtClean="0"/>
              <a:t>	1. Introduction: Tell </a:t>
            </a:r>
            <a:r>
              <a:rPr lang="en-US" b="1" dirty="0"/>
              <a:t>the audience in the introduction what your subject is and how you have </a:t>
            </a:r>
            <a:r>
              <a:rPr lang="en-US" b="1" dirty="0" err="1"/>
              <a:t>organised</a:t>
            </a:r>
            <a:r>
              <a:rPr lang="en-US" b="1" dirty="0"/>
              <a:t> the presentation </a:t>
            </a:r>
            <a:r>
              <a:rPr lang="en-US" dirty="0"/>
              <a:t>(by stating the key elements).</a:t>
            </a:r>
          </a:p>
          <a:p>
            <a:pPr>
              <a:buNone/>
            </a:pPr>
            <a:r>
              <a:rPr lang="en-US" b="1" dirty="0" smtClean="0"/>
              <a:t>	2. Main content: Then </a:t>
            </a:r>
            <a:r>
              <a:rPr lang="en-US" b="1" dirty="0"/>
              <a:t>tell them the details of the key elements and/or messages</a:t>
            </a:r>
            <a:r>
              <a:rPr lang="en-US" dirty="0"/>
              <a:t> (by expanding and qualifying the key points in more detail and providing supporting evidence</a:t>
            </a:r>
            <a:r>
              <a:rPr lang="en-US" dirty="0" smtClean="0"/>
              <a:t>).</a:t>
            </a:r>
          </a:p>
          <a:p>
            <a:pPr>
              <a:buNone/>
            </a:pPr>
            <a:r>
              <a:rPr lang="en-US" b="1" dirty="0"/>
              <a:t>	</a:t>
            </a:r>
            <a:r>
              <a:rPr lang="en-US" b="1" dirty="0" smtClean="0"/>
              <a:t>3. Conclusion: Then </a:t>
            </a:r>
            <a:r>
              <a:rPr lang="en-US" b="1" dirty="0"/>
              <a:t>tell the audience what you have just told them</a:t>
            </a:r>
            <a:r>
              <a:rPr lang="en-US" dirty="0"/>
              <a:t> (by </a:t>
            </a:r>
            <a:r>
              <a:rPr lang="en-US" dirty="0" err="1"/>
              <a:t>summarising</a:t>
            </a:r>
            <a:r>
              <a:rPr lang="en-US" dirty="0"/>
              <a:t> the key points, concluding with the main subject again</a:t>
            </a:r>
            <a:r>
              <a:rPr lang="en-US" dirty="0" smtClean="0"/>
              <a:t>).</a:t>
            </a:r>
            <a:endParaRPr lang="cs-CZ" dirty="0"/>
          </a:p>
        </p:txBody>
      </p:sp>
      <p:sp>
        <p:nvSpPr>
          <p:cNvPr id="4" name="Zástupný symbol pro číslo snímku 3"/>
          <p:cNvSpPr>
            <a:spLocks noGrp="1"/>
          </p:cNvSpPr>
          <p:nvPr>
            <p:ph type="sldNum" sz="quarter" idx="12"/>
          </p:nvPr>
        </p:nvSpPr>
        <p:spPr/>
        <p:txBody>
          <a:bodyPr/>
          <a:lstStyle/>
          <a:p>
            <a:fld id="{89132179-C606-4508-AC32-58D7F8BA1C2A}" type="slidenum">
              <a:rPr lang="cs-CZ" smtClean="0"/>
              <a:pPr/>
              <a:t>15</a:t>
            </a:fld>
            <a:endParaRPr lang="cs-CZ"/>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3. Decide whether to illustrate</a:t>
            </a:r>
            <a:endParaRPr lang="cs-CZ" dirty="0"/>
          </a:p>
        </p:txBody>
      </p:sp>
      <p:sp>
        <p:nvSpPr>
          <p:cNvPr id="3" name="Zástupný symbol pro obsah 2"/>
          <p:cNvSpPr>
            <a:spLocks noGrp="1"/>
          </p:cNvSpPr>
          <p:nvPr>
            <p:ph idx="1"/>
          </p:nvPr>
        </p:nvSpPr>
        <p:spPr/>
        <p:txBody>
          <a:bodyPr>
            <a:normAutofit fontScale="70000" lnSpcReduction="20000"/>
          </a:bodyPr>
          <a:lstStyle/>
          <a:p>
            <a:r>
              <a:rPr lang="en-US" dirty="0"/>
              <a:t>Most talks benefit from personal anecdotes, real-life situations or hypothetical examples to bring them to life. </a:t>
            </a:r>
            <a:endParaRPr lang="en-US" dirty="0" smtClean="0"/>
          </a:p>
          <a:p>
            <a:pPr>
              <a:buNone/>
            </a:pPr>
            <a:endParaRPr lang="en-US" sz="1100" b="1" dirty="0" smtClean="0"/>
          </a:p>
          <a:p>
            <a:r>
              <a:rPr lang="en-US" dirty="0" smtClean="0"/>
              <a:t>Use an image such as a graph, chart, or photo when you can: people are far more likely to remember information presented with a graphic or photo. After three days, most listeners only retain about 10% of what they’ve heard. However, when a visual is added, the percentage of information retained increases dramatically—to 65%. </a:t>
            </a:r>
          </a:p>
          <a:p>
            <a:endParaRPr lang="en-US" sz="1100" b="1" dirty="0" smtClean="0"/>
          </a:p>
          <a:p>
            <a:r>
              <a:rPr lang="en-US" dirty="0" smtClean="0"/>
              <a:t>If </a:t>
            </a:r>
            <a:r>
              <a:rPr lang="en-US" dirty="0"/>
              <a:t>the presentation is short and informal it is probably not necessary to use any visual </a:t>
            </a:r>
            <a:r>
              <a:rPr lang="en-US" dirty="0" smtClean="0"/>
              <a:t>aids like whiteboards and interactive whiteboards, flip charts, handouts, videos.</a:t>
            </a:r>
            <a:r>
              <a:rPr lang="en-US" dirty="0"/>
              <a:t> </a:t>
            </a:r>
            <a:endParaRPr lang="en-US" dirty="0" smtClean="0"/>
          </a:p>
          <a:p>
            <a:endParaRPr lang="en-US" sz="1100" dirty="0" smtClean="0"/>
          </a:p>
          <a:p>
            <a:r>
              <a:rPr lang="en-US" dirty="0" smtClean="0"/>
              <a:t>Illustrations </a:t>
            </a:r>
            <a:r>
              <a:rPr lang="en-US" dirty="0"/>
              <a:t>of any type should be relevant and fully explained. </a:t>
            </a:r>
            <a:r>
              <a:rPr lang="en-US" dirty="0" smtClean="0"/>
              <a:t> </a:t>
            </a:r>
          </a:p>
          <a:p>
            <a:r>
              <a:rPr lang="en-US" dirty="0" smtClean="0"/>
              <a:t>Bear </a:t>
            </a:r>
            <a:r>
              <a:rPr lang="en-US" dirty="0"/>
              <a:t>in mind that a talk will last longer if visual </a:t>
            </a:r>
            <a:r>
              <a:rPr lang="en-US" dirty="0" smtClean="0"/>
              <a:t>aids are </a:t>
            </a:r>
            <a:r>
              <a:rPr lang="en-US" dirty="0"/>
              <a:t>used</a:t>
            </a:r>
            <a:r>
              <a:rPr lang="en-US" dirty="0" smtClean="0"/>
              <a:t>.</a:t>
            </a:r>
            <a:endParaRPr lang="cs-CZ" dirty="0"/>
          </a:p>
        </p:txBody>
      </p:sp>
      <p:sp>
        <p:nvSpPr>
          <p:cNvPr id="4" name="Zástupný symbol pro číslo snímku 3"/>
          <p:cNvSpPr>
            <a:spLocks noGrp="1"/>
          </p:cNvSpPr>
          <p:nvPr>
            <p:ph type="sldNum" sz="quarter" idx="12"/>
          </p:nvPr>
        </p:nvSpPr>
        <p:spPr/>
        <p:txBody>
          <a:bodyPr/>
          <a:lstStyle/>
          <a:p>
            <a:fld id="{89132179-C606-4508-AC32-58D7F8BA1C2A}" type="slidenum">
              <a:rPr lang="cs-CZ" smtClean="0"/>
              <a:pPr/>
              <a:t>16</a:t>
            </a:fld>
            <a:endParaRPr lang="cs-CZ"/>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4. Introduction and conclusion</a:t>
            </a:r>
            <a:endParaRPr lang="cs-CZ" dirty="0"/>
          </a:p>
        </p:txBody>
      </p:sp>
      <p:sp>
        <p:nvSpPr>
          <p:cNvPr id="3" name="Zástupný symbol pro obsah 2"/>
          <p:cNvSpPr>
            <a:spLocks noGrp="1"/>
          </p:cNvSpPr>
          <p:nvPr>
            <p:ph idx="1"/>
          </p:nvPr>
        </p:nvSpPr>
        <p:spPr/>
        <p:txBody>
          <a:bodyPr>
            <a:normAutofit fontScale="85000" lnSpcReduction="20000"/>
          </a:bodyPr>
          <a:lstStyle/>
          <a:p>
            <a:r>
              <a:rPr lang="en-US" b="1" dirty="0" smtClean="0"/>
              <a:t>The </a:t>
            </a:r>
            <a:r>
              <a:rPr lang="en-US" b="1" dirty="0"/>
              <a:t>introduction should give a preview of what you are going to say and should gain the attention of the listeners with a statement of purpose. </a:t>
            </a:r>
            <a:r>
              <a:rPr lang="en-US" dirty="0"/>
              <a:t> Make it clear whether you wish to accept questions as they arise during the presentation, thereby breaking your flow and risk being side-tracked, or will invite questions at the end.</a:t>
            </a:r>
          </a:p>
          <a:p>
            <a:r>
              <a:rPr lang="en-US" b="1" dirty="0"/>
              <a:t>The conclusion should repeat the main points but this time try to use different words and </a:t>
            </a:r>
            <a:r>
              <a:rPr lang="en-US" b="1" dirty="0" err="1"/>
              <a:t>summarise</a:t>
            </a:r>
            <a:r>
              <a:rPr lang="en-US" b="1" dirty="0"/>
              <a:t> the main point and argument.</a:t>
            </a:r>
            <a:r>
              <a:rPr lang="en-US" dirty="0"/>
              <a:t>  End decisively, so that no-one is in any doubt that your presentation is finished. This is also the time to ask the audience whether they have any </a:t>
            </a:r>
            <a:r>
              <a:rPr lang="en-US" dirty="0" smtClean="0"/>
              <a:t>questions.</a:t>
            </a:r>
            <a:endParaRPr lang="cs-CZ" dirty="0"/>
          </a:p>
        </p:txBody>
      </p:sp>
      <p:sp>
        <p:nvSpPr>
          <p:cNvPr id="4" name="Zástupný symbol pro číslo snímku 3"/>
          <p:cNvSpPr>
            <a:spLocks noGrp="1"/>
          </p:cNvSpPr>
          <p:nvPr>
            <p:ph type="sldNum" sz="quarter" idx="12"/>
          </p:nvPr>
        </p:nvSpPr>
        <p:spPr/>
        <p:txBody>
          <a:bodyPr/>
          <a:lstStyle/>
          <a:p>
            <a:fld id="{89132179-C606-4508-AC32-58D7F8BA1C2A}" type="slidenum">
              <a:rPr lang="cs-CZ" smtClean="0"/>
              <a:pPr/>
              <a:t>17</a:t>
            </a:fld>
            <a:endParaRPr lang="cs-CZ"/>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Editing your content</a:t>
            </a:r>
            <a:endParaRPr lang="cs-CZ" dirty="0"/>
          </a:p>
        </p:txBody>
      </p:sp>
      <p:sp>
        <p:nvSpPr>
          <p:cNvPr id="3" name="Zástupný symbol pro obsah 2"/>
          <p:cNvSpPr>
            <a:spLocks noGrp="1"/>
          </p:cNvSpPr>
          <p:nvPr>
            <p:ph idx="1"/>
          </p:nvPr>
        </p:nvSpPr>
        <p:spPr/>
        <p:txBody>
          <a:bodyPr>
            <a:normAutofit fontScale="55000" lnSpcReduction="20000"/>
          </a:bodyPr>
          <a:lstStyle/>
          <a:p>
            <a:pPr>
              <a:buNone/>
            </a:pPr>
            <a:r>
              <a:rPr lang="en-US" b="1" dirty="0" smtClean="0"/>
              <a:t>	</a:t>
            </a:r>
            <a:r>
              <a:rPr lang="en-US" sz="3600" b="1" dirty="0" smtClean="0"/>
              <a:t>Once </a:t>
            </a:r>
            <a:r>
              <a:rPr lang="en-US" sz="3600" b="1" dirty="0"/>
              <a:t>you have a first draft of your presentation, it is important to review and edit </a:t>
            </a:r>
            <a:r>
              <a:rPr lang="en-US" sz="3600" b="1" dirty="0" smtClean="0"/>
              <a:t>it. </a:t>
            </a:r>
            <a:r>
              <a:rPr lang="en-US" sz="3600" dirty="0" smtClean="0"/>
              <a:t>This </a:t>
            </a:r>
            <a:r>
              <a:rPr lang="en-US" sz="3600" dirty="0"/>
              <a:t>will help to ensure that it really does get your message across in the most effective way</a:t>
            </a:r>
            <a:r>
              <a:rPr lang="en-US" sz="3600" dirty="0" smtClean="0"/>
              <a:t>.</a:t>
            </a:r>
          </a:p>
          <a:p>
            <a:endParaRPr lang="en-US" dirty="0"/>
          </a:p>
          <a:p>
            <a:pPr>
              <a:buNone/>
            </a:pPr>
            <a:r>
              <a:rPr lang="en-US" b="1" dirty="0"/>
              <a:t>	</a:t>
            </a:r>
            <a:r>
              <a:rPr lang="en-US" sz="3800" b="1" dirty="0" smtClean="0"/>
              <a:t>You </a:t>
            </a:r>
            <a:r>
              <a:rPr lang="en-US" sz="3800" b="1" dirty="0"/>
              <a:t>should consider:</a:t>
            </a:r>
            <a:endParaRPr lang="en-US" sz="3800" dirty="0"/>
          </a:p>
          <a:p>
            <a:r>
              <a:rPr lang="en-US" sz="3800" b="1" dirty="0"/>
              <a:t>The language</a:t>
            </a:r>
            <a:r>
              <a:rPr lang="en-US" sz="3800" dirty="0"/>
              <a:t>. Make sure that what you are saying will be clear to your audience. Remove any jargon and try to use plain English instead. If necessary, explain terms when you first use them.</a:t>
            </a:r>
          </a:p>
          <a:p>
            <a:r>
              <a:rPr lang="en-US" sz="3800" b="1" dirty="0"/>
              <a:t>Sentence structure</a:t>
            </a:r>
            <a:r>
              <a:rPr lang="en-US" sz="3800" dirty="0"/>
              <a:t>.  Use short sentences and keep the structure simple. Remember that you will be talking through your ideas and that the audience will be listening rather than reading.</a:t>
            </a:r>
          </a:p>
          <a:p>
            <a:r>
              <a:rPr lang="en-US" sz="3800" b="1" dirty="0"/>
              <a:t>The flow</a:t>
            </a:r>
            <a:r>
              <a:rPr lang="en-US" sz="3800" dirty="0"/>
              <a:t>. Make sure that your presentation structure leads your audience through your ideas and helps them to draw your conclusion for themselves</a:t>
            </a:r>
            <a:r>
              <a:rPr lang="en-US" sz="3800" dirty="0" smtClean="0"/>
              <a:t>.</a:t>
            </a:r>
            <a:endParaRPr lang="en-US" sz="3800" dirty="0"/>
          </a:p>
        </p:txBody>
      </p:sp>
      <p:sp>
        <p:nvSpPr>
          <p:cNvPr id="4" name="Zástupný symbol pro číslo snímku 3"/>
          <p:cNvSpPr>
            <a:spLocks noGrp="1"/>
          </p:cNvSpPr>
          <p:nvPr>
            <p:ph type="sldNum" sz="quarter" idx="12"/>
          </p:nvPr>
        </p:nvSpPr>
        <p:spPr/>
        <p:txBody>
          <a:bodyPr/>
          <a:lstStyle/>
          <a:p>
            <a:fld id="{89132179-C606-4508-AC32-58D7F8BA1C2A}" type="slidenum">
              <a:rPr lang="cs-CZ" smtClean="0"/>
              <a:pPr/>
              <a:t>18</a:t>
            </a:fld>
            <a:endParaRPr lang="cs-CZ"/>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Editing your content</a:t>
            </a:r>
            <a:endParaRPr lang="cs-CZ" dirty="0"/>
          </a:p>
        </p:txBody>
      </p:sp>
      <p:sp>
        <p:nvSpPr>
          <p:cNvPr id="3" name="Zástupný symbol pro obsah 2"/>
          <p:cNvSpPr>
            <a:spLocks noGrp="1"/>
          </p:cNvSpPr>
          <p:nvPr>
            <p:ph idx="1"/>
          </p:nvPr>
        </p:nvSpPr>
        <p:spPr/>
        <p:txBody>
          <a:bodyPr>
            <a:normAutofit fontScale="77500" lnSpcReduction="20000"/>
          </a:bodyPr>
          <a:lstStyle/>
          <a:p>
            <a:r>
              <a:rPr lang="en-US" b="1" dirty="0" smtClean="0"/>
              <a:t>Use metaphors and stories</a:t>
            </a:r>
            <a:r>
              <a:rPr lang="en-US" dirty="0" smtClean="0"/>
              <a:t> to aid understanding and retention.</a:t>
            </a:r>
            <a:endParaRPr lang="en-US" b="1" dirty="0" smtClean="0"/>
          </a:p>
          <a:p>
            <a:r>
              <a:rPr lang="en-US" b="1" dirty="0" smtClean="0"/>
              <a:t>‘Hooks’ to get and hold the audience’s attention</a:t>
            </a:r>
            <a:r>
              <a:rPr lang="en-US" dirty="0" smtClean="0"/>
              <a:t>. Ensure that you have included several ‘hooks’ at various points in the presentation. This will help you to get and then keep the audience’s attention. These might be stories, or audience participation, or some alternative </a:t>
            </a:r>
            <a:r>
              <a:rPr lang="en-US" b="1" dirty="0" smtClean="0">
                <a:hlinkClick r:id="rId2"/>
              </a:rPr>
              <a:t>visual aids</a:t>
            </a:r>
            <a:r>
              <a:rPr lang="en-US" dirty="0" smtClean="0"/>
              <a:t>, such as a short video.</a:t>
            </a:r>
          </a:p>
          <a:p>
            <a:r>
              <a:rPr lang="en-US" b="1" dirty="0" smtClean="0"/>
              <a:t>Check, and double check, for spelling and grammar</a:t>
            </a:r>
            <a:r>
              <a:rPr lang="en-US" dirty="0" smtClean="0"/>
              <a:t>. Make sure that any presentation slides or illustrations, titles, captions, handouts or similar are free from spelling mistakes.</a:t>
            </a:r>
          </a:p>
          <a:p>
            <a:r>
              <a:rPr lang="en-US" dirty="0" smtClean="0"/>
              <a:t>.</a:t>
            </a:r>
            <a:endParaRPr lang="cs-CZ" dirty="0"/>
          </a:p>
        </p:txBody>
      </p:sp>
      <p:sp>
        <p:nvSpPr>
          <p:cNvPr id="4" name="Zástupný symbol pro číslo snímku 3"/>
          <p:cNvSpPr>
            <a:spLocks noGrp="1"/>
          </p:cNvSpPr>
          <p:nvPr>
            <p:ph type="sldNum" sz="quarter" idx="12"/>
          </p:nvPr>
        </p:nvSpPr>
        <p:spPr/>
        <p:txBody>
          <a:bodyPr/>
          <a:lstStyle/>
          <a:p>
            <a:fld id="{89132179-C606-4508-AC32-58D7F8BA1C2A}" type="slidenum">
              <a:rPr lang="cs-CZ" smtClean="0"/>
              <a:pPr/>
              <a:t>19</a:t>
            </a:fld>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Source</a:t>
            </a:r>
            <a:endParaRPr lang="cs-CZ" dirty="0"/>
          </a:p>
        </p:txBody>
      </p:sp>
      <p:sp>
        <p:nvSpPr>
          <p:cNvPr id="3" name="Zástupný symbol pro obsah 2"/>
          <p:cNvSpPr>
            <a:spLocks noGrp="1"/>
          </p:cNvSpPr>
          <p:nvPr>
            <p:ph idx="1"/>
          </p:nvPr>
        </p:nvSpPr>
        <p:spPr/>
        <p:txBody>
          <a:bodyPr/>
          <a:lstStyle/>
          <a:p>
            <a:endParaRPr lang="en-US" dirty="0" smtClean="0">
              <a:hlinkClick r:id="rId2"/>
            </a:endParaRPr>
          </a:p>
          <a:p>
            <a:endParaRPr lang="en-US" dirty="0">
              <a:hlinkClick r:id="rId2"/>
            </a:endParaRPr>
          </a:p>
          <a:p>
            <a:r>
              <a:rPr lang="en-US" dirty="0" smtClean="0">
                <a:hlinkClick r:id="rId2"/>
              </a:rPr>
              <a:t>https://www.skillsyouneed.com/present/writing-your-presentation.html</a:t>
            </a:r>
            <a:endParaRPr lang="en-US" dirty="0" smtClean="0"/>
          </a:p>
          <a:p>
            <a:endParaRPr lang="en-US" dirty="0"/>
          </a:p>
          <a:p>
            <a:endParaRPr lang="cs-CZ" dirty="0"/>
          </a:p>
        </p:txBody>
      </p:sp>
      <p:sp>
        <p:nvSpPr>
          <p:cNvPr id="4" name="Zástupný symbol pro číslo snímku 3"/>
          <p:cNvSpPr>
            <a:spLocks noGrp="1"/>
          </p:cNvSpPr>
          <p:nvPr>
            <p:ph type="sldNum" sz="quarter" idx="12"/>
          </p:nvPr>
        </p:nvSpPr>
        <p:spPr/>
        <p:txBody>
          <a:bodyPr/>
          <a:lstStyle/>
          <a:p>
            <a:fld id="{89132179-C606-4508-AC32-58D7F8BA1C2A}" type="slidenum">
              <a:rPr lang="cs-CZ" smtClean="0"/>
              <a:pPr/>
              <a:t>2</a:t>
            </a:fld>
            <a:endParaRPr lang="cs-CZ"/>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a:t>
            </a:r>
            <a:r>
              <a:rPr lang="en-US" dirty="0" smtClean="0"/>
              <a:t>inal slide</a:t>
            </a:r>
            <a:endParaRPr lang="cs-CZ" dirty="0"/>
          </a:p>
        </p:txBody>
      </p:sp>
      <p:sp>
        <p:nvSpPr>
          <p:cNvPr id="3" name="Zástupný symbol pro obsah 2"/>
          <p:cNvSpPr>
            <a:spLocks noGrp="1"/>
          </p:cNvSpPr>
          <p:nvPr>
            <p:ph idx="1"/>
          </p:nvPr>
        </p:nvSpPr>
        <p:spPr/>
        <p:txBody>
          <a:bodyPr>
            <a:normAutofit fontScale="92500" lnSpcReduction="10000"/>
          </a:bodyPr>
          <a:lstStyle/>
          <a:p>
            <a:r>
              <a:rPr lang="en-US" dirty="0"/>
              <a:t>If you are taking questions after your presentation, and you are using PowerPoint, you will probably have a slide up on the screen during questions. You could, of course, have a final slide that says something like “Thank you for listening, any questions?”, or gives your contact details.</a:t>
            </a:r>
          </a:p>
          <a:p>
            <a:r>
              <a:rPr lang="en-US" b="1" dirty="0"/>
              <a:t>However, you could also leave up a final slide that highlights your conclusions.</a:t>
            </a:r>
            <a:endParaRPr lang="en-US" dirty="0"/>
          </a:p>
          <a:p>
            <a:r>
              <a:rPr lang="en-US" dirty="0"/>
              <a:t>This will help to ensure that your key messages remain in the minds of your audience</a:t>
            </a:r>
            <a:r>
              <a:rPr lang="en-US" dirty="0" smtClean="0"/>
              <a:t>.</a:t>
            </a:r>
            <a:endParaRPr lang="cs-CZ" dirty="0"/>
          </a:p>
        </p:txBody>
      </p:sp>
      <p:sp>
        <p:nvSpPr>
          <p:cNvPr id="4" name="Zástupný symbol pro číslo snímku 3"/>
          <p:cNvSpPr>
            <a:spLocks noGrp="1"/>
          </p:cNvSpPr>
          <p:nvPr>
            <p:ph type="sldNum" sz="quarter" idx="12"/>
          </p:nvPr>
        </p:nvSpPr>
        <p:spPr/>
        <p:txBody>
          <a:bodyPr/>
          <a:lstStyle/>
          <a:p>
            <a:fld id="{89132179-C606-4508-AC32-58D7F8BA1C2A}" type="slidenum">
              <a:rPr lang="cs-CZ" smtClean="0"/>
              <a:pPr/>
              <a:t>20</a:t>
            </a:fld>
            <a:endParaRPr lang="cs-C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Preparing your presentation</a:t>
            </a:r>
            <a:endParaRPr lang="cs-CZ" dirty="0"/>
          </a:p>
        </p:txBody>
      </p:sp>
      <p:sp>
        <p:nvSpPr>
          <p:cNvPr id="3" name="Zástupný symbol pro obsah 2"/>
          <p:cNvSpPr>
            <a:spLocks noGrp="1"/>
          </p:cNvSpPr>
          <p:nvPr>
            <p:ph idx="1"/>
          </p:nvPr>
        </p:nvSpPr>
        <p:spPr/>
        <p:txBody>
          <a:bodyPr>
            <a:normAutofit fontScale="77500" lnSpcReduction="20000"/>
          </a:bodyPr>
          <a:lstStyle/>
          <a:p>
            <a:endParaRPr lang="en-US" dirty="0" smtClean="0"/>
          </a:p>
          <a:p>
            <a:r>
              <a:rPr lang="en-US" dirty="0" smtClean="0"/>
              <a:t>Preparation </a:t>
            </a:r>
            <a:r>
              <a:rPr lang="en-US" dirty="0"/>
              <a:t>is the single most important part of making a successful presentation.</a:t>
            </a:r>
            <a:r>
              <a:rPr lang="en-US" dirty="0" smtClean="0"/>
              <a:t/>
            </a:r>
            <a:br>
              <a:rPr lang="en-US" dirty="0" smtClean="0"/>
            </a:br>
            <a:endParaRPr lang="en-US" dirty="0" smtClean="0"/>
          </a:p>
          <a:p>
            <a:r>
              <a:rPr lang="en-US" dirty="0" smtClean="0"/>
              <a:t>You should know </a:t>
            </a:r>
            <a:r>
              <a:rPr lang="en-US" dirty="0"/>
              <a:t>your material well and </a:t>
            </a:r>
            <a:r>
              <a:rPr lang="en-US" dirty="0" smtClean="0"/>
              <a:t>take </a:t>
            </a:r>
            <a:r>
              <a:rPr lang="en-US" dirty="0"/>
              <a:t>time to consider what you want to say</a:t>
            </a:r>
            <a:r>
              <a:rPr lang="en-US" dirty="0" smtClean="0"/>
              <a:t>.</a:t>
            </a:r>
          </a:p>
          <a:p>
            <a:pPr>
              <a:buNone/>
            </a:pPr>
            <a:endParaRPr lang="en-US" dirty="0" smtClean="0"/>
          </a:p>
          <a:p>
            <a:r>
              <a:rPr lang="en-US" dirty="0"/>
              <a:t>Good preparation will ensure that you have thought carefully about the messages that you want (or need) to communicate in your presentation</a:t>
            </a:r>
            <a:r>
              <a:rPr lang="en-US" dirty="0" smtClean="0"/>
              <a:t/>
            </a:r>
            <a:br>
              <a:rPr lang="en-US" dirty="0" smtClean="0"/>
            </a:br>
            <a:r>
              <a:rPr lang="en-US" dirty="0" smtClean="0"/>
              <a:t/>
            </a:r>
            <a:br>
              <a:rPr lang="en-US" dirty="0" smtClean="0"/>
            </a:br>
            <a:r>
              <a:rPr lang="en-US" dirty="0" smtClean="0"/>
              <a:t/>
            </a:r>
            <a:br>
              <a:rPr lang="en-US" dirty="0" smtClean="0"/>
            </a:br>
            <a:endParaRPr lang="cs-CZ" dirty="0"/>
          </a:p>
        </p:txBody>
      </p:sp>
      <p:sp>
        <p:nvSpPr>
          <p:cNvPr id="4" name="Zástupný symbol pro číslo snímku 3"/>
          <p:cNvSpPr>
            <a:spLocks noGrp="1"/>
          </p:cNvSpPr>
          <p:nvPr>
            <p:ph type="sldNum" sz="quarter" idx="12"/>
          </p:nvPr>
        </p:nvSpPr>
        <p:spPr/>
        <p:txBody>
          <a:bodyPr/>
          <a:lstStyle/>
          <a:p>
            <a:fld id="{89132179-C606-4508-AC32-58D7F8BA1C2A}" type="slidenum">
              <a:rPr lang="cs-CZ" smtClean="0"/>
              <a:pPr/>
              <a:t>3</a:t>
            </a:fld>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Preparing your presentation</a:t>
            </a:r>
            <a:endParaRPr lang="cs-CZ" dirty="0"/>
          </a:p>
        </p:txBody>
      </p:sp>
      <p:sp>
        <p:nvSpPr>
          <p:cNvPr id="3" name="Zástupný symbol pro obsah 2"/>
          <p:cNvSpPr>
            <a:spLocks noGrp="1"/>
          </p:cNvSpPr>
          <p:nvPr>
            <p:ph idx="1"/>
          </p:nvPr>
        </p:nvSpPr>
        <p:spPr/>
        <p:txBody>
          <a:bodyPr>
            <a:normAutofit fontScale="70000" lnSpcReduction="20000"/>
          </a:bodyPr>
          <a:lstStyle/>
          <a:p>
            <a:pPr>
              <a:buNone/>
            </a:pPr>
            <a:r>
              <a:rPr lang="en-US" dirty="0" smtClean="0"/>
              <a:t>	Aspects </a:t>
            </a:r>
            <a:r>
              <a:rPr lang="en-US" dirty="0"/>
              <a:t>that you need to consider when preparing a </a:t>
            </a:r>
            <a:r>
              <a:rPr lang="en-US" dirty="0" smtClean="0"/>
              <a:t>presentation:</a:t>
            </a:r>
          </a:p>
          <a:p>
            <a:pPr>
              <a:buNone/>
            </a:pPr>
            <a:endParaRPr lang="en-US" dirty="0" smtClean="0"/>
          </a:p>
          <a:p>
            <a:r>
              <a:rPr lang="en-US" dirty="0" smtClean="0"/>
              <a:t>the </a:t>
            </a:r>
            <a:r>
              <a:rPr lang="en-US" dirty="0"/>
              <a:t>aim of the presentation, </a:t>
            </a:r>
            <a:endParaRPr lang="en-US" dirty="0" smtClean="0"/>
          </a:p>
          <a:p>
            <a:r>
              <a:rPr lang="en-US" dirty="0" smtClean="0"/>
              <a:t>the </a:t>
            </a:r>
            <a:r>
              <a:rPr lang="en-US" dirty="0"/>
              <a:t>subject matter, </a:t>
            </a:r>
            <a:endParaRPr lang="en-US" dirty="0" smtClean="0"/>
          </a:p>
          <a:p>
            <a:r>
              <a:rPr lang="en-US" dirty="0" smtClean="0"/>
              <a:t>the </a:t>
            </a:r>
            <a:r>
              <a:rPr lang="en-US" dirty="0"/>
              <a:t>audience, </a:t>
            </a:r>
            <a:endParaRPr lang="en-US" dirty="0" smtClean="0"/>
          </a:p>
          <a:p>
            <a:r>
              <a:rPr lang="en-US" dirty="0" smtClean="0"/>
              <a:t>the </a:t>
            </a:r>
            <a:r>
              <a:rPr lang="en-US" dirty="0"/>
              <a:t>venue or place</a:t>
            </a:r>
            <a:r>
              <a:rPr lang="en-US" dirty="0" smtClean="0"/>
              <a:t>,</a:t>
            </a:r>
          </a:p>
          <a:p>
            <a:r>
              <a:rPr lang="en-US" dirty="0" smtClean="0"/>
              <a:t> </a:t>
            </a:r>
            <a:r>
              <a:rPr lang="en-US" dirty="0"/>
              <a:t>the time of day</a:t>
            </a:r>
            <a:r>
              <a:rPr lang="en-US" dirty="0" smtClean="0"/>
              <a:t>,</a:t>
            </a:r>
          </a:p>
          <a:p>
            <a:r>
              <a:rPr lang="en-US" dirty="0" smtClean="0"/>
              <a:t> </a:t>
            </a:r>
            <a:r>
              <a:rPr lang="en-US" dirty="0"/>
              <a:t>and the length of the talk. </a:t>
            </a:r>
            <a:endParaRPr lang="en-US" dirty="0" smtClean="0"/>
          </a:p>
          <a:p>
            <a:pPr>
              <a:buNone/>
            </a:pPr>
            <a:endParaRPr lang="en-US" dirty="0"/>
          </a:p>
          <a:p>
            <a:pPr>
              <a:buNone/>
            </a:pPr>
            <a:r>
              <a:rPr lang="en-US" dirty="0" smtClean="0"/>
              <a:t>	All </a:t>
            </a:r>
            <a:r>
              <a:rPr lang="en-US" dirty="0"/>
              <a:t>these will affect what you say and how you say it, as well as the </a:t>
            </a:r>
            <a:r>
              <a:rPr lang="en-US" dirty="0">
                <a:hlinkClick r:id="rId2"/>
              </a:rPr>
              <a:t>visual aids</a:t>
            </a:r>
            <a:r>
              <a:rPr lang="en-US" dirty="0"/>
              <a:t> that you use to get your point across.</a:t>
            </a:r>
            <a:r>
              <a:rPr lang="en-US" dirty="0" smtClean="0"/>
              <a:t/>
            </a:r>
            <a:br>
              <a:rPr lang="en-US" dirty="0" smtClean="0"/>
            </a:br>
            <a:r>
              <a:rPr lang="en-US" dirty="0" smtClean="0"/>
              <a:t/>
            </a:r>
            <a:br>
              <a:rPr lang="en-US" dirty="0" smtClean="0"/>
            </a:br>
            <a:endParaRPr lang="cs-CZ" dirty="0"/>
          </a:p>
        </p:txBody>
      </p:sp>
      <p:sp>
        <p:nvSpPr>
          <p:cNvPr id="4" name="Zástupný symbol pro číslo snímku 3"/>
          <p:cNvSpPr>
            <a:spLocks noGrp="1"/>
          </p:cNvSpPr>
          <p:nvPr>
            <p:ph type="sldNum" sz="quarter" idx="12"/>
          </p:nvPr>
        </p:nvSpPr>
        <p:spPr/>
        <p:txBody>
          <a:bodyPr/>
          <a:lstStyle/>
          <a:p>
            <a:fld id="{89132179-C606-4508-AC32-58D7F8BA1C2A}" type="slidenum">
              <a:rPr lang="cs-CZ" smtClean="0"/>
              <a:pPr/>
              <a:t>4</a:t>
            </a:fld>
            <a:endParaRPr lang="cs-CZ"/>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AD The </a:t>
            </a:r>
            <a:r>
              <a:rPr lang="en-US" dirty="0" smtClean="0"/>
              <a:t>Objective</a:t>
            </a:r>
            <a:endParaRPr lang="cs-CZ" dirty="0"/>
          </a:p>
        </p:txBody>
      </p:sp>
      <p:sp>
        <p:nvSpPr>
          <p:cNvPr id="3" name="Zástupný symbol pro obsah 2"/>
          <p:cNvSpPr>
            <a:spLocks noGrp="1"/>
          </p:cNvSpPr>
          <p:nvPr>
            <p:ph idx="1"/>
          </p:nvPr>
        </p:nvSpPr>
        <p:spPr/>
        <p:txBody>
          <a:bodyPr>
            <a:normAutofit fontScale="92500" lnSpcReduction="10000"/>
          </a:bodyPr>
          <a:lstStyle/>
          <a:p>
            <a:pPr>
              <a:buNone/>
            </a:pPr>
            <a:endParaRPr lang="en-US" dirty="0"/>
          </a:p>
          <a:p>
            <a:r>
              <a:rPr lang="en-US" b="1" dirty="0"/>
              <a:t>Whenever you are asked to give a presentation or speak to a group of people, you need to start by asking the purpose of the presentation</a:t>
            </a:r>
            <a:r>
              <a:rPr lang="en-US" b="1" dirty="0" smtClean="0"/>
              <a:t>.</a:t>
            </a:r>
          </a:p>
          <a:p>
            <a:pPr>
              <a:buNone/>
            </a:pPr>
            <a:endParaRPr lang="en-US" b="1" dirty="0" smtClean="0"/>
          </a:p>
          <a:p>
            <a:r>
              <a:rPr lang="en-US" dirty="0"/>
              <a:t>These outcomes will shape your presentation, because it must be designed to achieve the objective and deliver the desired outcomes.</a:t>
            </a:r>
            <a:r>
              <a:rPr lang="en-US" dirty="0" smtClean="0"/>
              <a:t/>
            </a:r>
            <a:br>
              <a:rPr lang="en-US" dirty="0" smtClean="0"/>
            </a:br>
            <a:r>
              <a:rPr lang="en-US" dirty="0" smtClean="0"/>
              <a:t/>
            </a:r>
            <a:br>
              <a:rPr lang="en-US" dirty="0" smtClean="0"/>
            </a:br>
            <a:endParaRPr lang="en-US" b="1" dirty="0"/>
          </a:p>
        </p:txBody>
      </p:sp>
      <p:sp>
        <p:nvSpPr>
          <p:cNvPr id="4" name="Zástupný symbol pro číslo snímku 3"/>
          <p:cNvSpPr>
            <a:spLocks noGrp="1"/>
          </p:cNvSpPr>
          <p:nvPr>
            <p:ph type="sldNum" sz="quarter" idx="12"/>
          </p:nvPr>
        </p:nvSpPr>
        <p:spPr/>
        <p:txBody>
          <a:bodyPr/>
          <a:lstStyle/>
          <a:p>
            <a:fld id="{89132179-C606-4508-AC32-58D7F8BA1C2A}" type="slidenum">
              <a:rPr lang="cs-CZ" smtClean="0"/>
              <a:pPr/>
              <a:t>5</a:t>
            </a:fld>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AD The Subject</a:t>
            </a:r>
            <a:endParaRPr lang="cs-CZ" dirty="0"/>
          </a:p>
        </p:txBody>
      </p:sp>
      <p:sp>
        <p:nvSpPr>
          <p:cNvPr id="3" name="Zástupný symbol pro obsah 2"/>
          <p:cNvSpPr>
            <a:spLocks noGrp="1"/>
          </p:cNvSpPr>
          <p:nvPr>
            <p:ph idx="1"/>
          </p:nvPr>
        </p:nvSpPr>
        <p:spPr/>
        <p:txBody>
          <a:bodyPr>
            <a:normAutofit fontScale="92500" lnSpcReduction="20000"/>
          </a:bodyPr>
          <a:lstStyle/>
          <a:p>
            <a:r>
              <a:rPr lang="en-US" dirty="0" smtClean="0"/>
              <a:t>The subject may be given to you by the </a:t>
            </a:r>
            <a:r>
              <a:rPr lang="en-US" dirty="0" err="1" smtClean="0"/>
              <a:t>organisation</a:t>
            </a:r>
            <a:r>
              <a:rPr lang="en-US" dirty="0" smtClean="0"/>
              <a:t> that has invited you (such as talking about pruning to the gardening club).</a:t>
            </a:r>
          </a:p>
          <a:p>
            <a:endParaRPr lang="en-US" dirty="0" smtClean="0"/>
          </a:p>
          <a:p>
            <a:r>
              <a:rPr lang="en-US" dirty="0" smtClean="0"/>
              <a:t>You may be knowledgeable in a particular field (perhaps you have an interest in local history).</a:t>
            </a:r>
          </a:p>
          <a:p>
            <a:endParaRPr lang="en-US" dirty="0" smtClean="0"/>
          </a:p>
          <a:p>
            <a:r>
              <a:rPr lang="en-US" dirty="0" smtClean="0"/>
              <a:t>The subject may be entirely your choice within certain limitations (you might, for example, be asked to give a </a:t>
            </a:r>
            <a:r>
              <a:rPr lang="en-US" dirty="0"/>
              <a:t>presentation</a:t>
            </a:r>
            <a:r>
              <a:rPr lang="en-US" b="1" dirty="0"/>
              <a:t> </a:t>
            </a:r>
            <a:r>
              <a:rPr lang="en-US" dirty="0" smtClean="0"/>
              <a:t> on a project which you feel has particularly developed your skills).</a:t>
            </a:r>
          </a:p>
        </p:txBody>
      </p:sp>
      <p:sp>
        <p:nvSpPr>
          <p:cNvPr id="4" name="Zástupný symbol pro číslo snímku 3"/>
          <p:cNvSpPr>
            <a:spLocks noGrp="1"/>
          </p:cNvSpPr>
          <p:nvPr>
            <p:ph type="sldNum" sz="quarter" idx="12"/>
          </p:nvPr>
        </p:nvSpPr>
        <p:spPr/>
        <p:txBody>
          <a:bodyPr/>
          <a:lstStyle/>
          <a:p>
            <a:fld id="{89132179-C606-4508-AC32-58D7F8BA1C2A}" type="slidenum">
              <a:rPr lang="cs-CZ" smtClean="0"/>
              <a:pPr/>
              <a:t>6</a:t>
            </a:fld>
            <a:endParaRPr lang="cs-CZ"/>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AD The </a:t>
            </a:r>
            <a:r>
              <a:rPr lang="en-US" dirty="0" smtClean="0"/>
              <a:t>audience</a:t>
            </a:r>
            <a:endParaRPr lang="cs-CZ" dirty="0"/>
          </a:p>
        </p:txBody>
      </p:sp>
      <p:sp>
        <p:nvSpPr>
          <p:cNvPr id="3" name="Zástupný symbol pro obsah 2"/>
          <p:cNvSpPr>
            <a:spLocks noGrp="1"/>
          </p:cNvSpPr>
          <p:nvPr>
            <p:ph idx="1"/>
          </p:nvPr>
        </p:nvSpPr>
        <p:spPr/>
        <p:txBody>
          <a:bodyPr>
            <a:normAutofit fontScale="77500" lnSpcReduction="20000"/>
          </a:bodyPr>
          <a:lstStyle/>
          <a:p>
            <a:r>
              <a:rPr lang="en-US" dirty="0" smtClean="0"/>
              <a:t>The size of the group or audience expected.</a:t>
            </a:r>
          </a:p>
          <a:p>
            <a:r>
              <a:rPr lang="en-US" dirty="0" smtClean="0"/>
              <a:t>The age range - a talk aimed at retired people will be quite different from one aimed at teenagers.</a:t>
            </a:r>
          </a:p>
          <a:p>
            <a:r>
              <a:rPr lang="en-US" dirty="0" smtClean="0"/>
              <a:t>Gender - will the audience be predominantly male or female?</a:t>
            </a:r>
          </a:p>
          <a:p>
            <a:r>
              <a:rPr lang="en-US" dirty="0" smtClean="0"/>
              <a:t>Is it a captive audience or will they be there out of interest?</a:t>
            </a:r>
          </a:p>
          <a:p>
            <a:r>
              <a:rPr lang="en-US" dirty="0" smtClean="0"/>
              <a:t>Will you be speaking in their work or leisure time?</a:t>
            </a:r>
          </a:p>
          <a:p>
            <a:r>
              <a:rPr lang="en-US" dirty="0" smtClean="0"/>
              <a:t>Do they know something about your subject already or will it be totally new to them?  Is the subject part of their work?</a:t>
            </a:r>
          </a:p>
          <a:p>
            <a:r>
              <a:rPr lang="en-US" dirty="0" smtClean="0"/>
              <a:t>Are you there to inform, teach, stimulate, or provoke?</a:t>
            </a:r>
          </a:p>
          <a:p>
            <a:r>
              <a:rPr lang="en-US" dirty="0" smtClean="0"/>
              <a:t>Can you use </a:t>
            </a:r>
            <a:r>
              <a:rPr lang="en-US" dirty="0" err="1" smtClean="0"/>
              <a:t>humour</a:t>
            </a:r>
            <a:r>
              <a:rPr lang="en-US" dirty="0" smtClean="0"/>
              <a:t>? What </a:t>
            </a:r>
            <a:r>
              <a:rPr lang="en-US" dirty="0"/>
              <a:t>would be considered appropriate</a:t>
            </a:r>
            <a:r>
              <a:rPr lang="en-US" dirty="0" smtClean="0"/>
              <a:t>?</a:t>
            </a:r>
            <a:endParaRPr lang="cs-CZ" dirty="0"/>
          </a:p>
        </p:txBody>
      </p:sp>
      <p:sp>
        <p:nvSpPr>
          <p:cNvPr id="4" name="Zástupný symbol pro číslo snímku 3"/>
          <p:cNvSpPr>
            <a:spLocks noGrp="1"/>
          </p:cNvSpPr>
          <p:nvPr>
            <p:ph type="sldNum" sz="quarter" idx="12"/>
          </p:nvPr>
        </p:nvSpPr>
        <p:spPr/>
        <p:txBody>
          <a:bodyPr/>
          <a:lstStyle/>
          <a:p>
            <a:fld id="{89132179-C606-4508-AC32-58D7F8BA1C2A}" type="slidenum">
              <a:rPr lang="cs-CZ" smtClean="0"/>
              <a:pPr/>
              <a:t>7</a:t>
            </a:fld>
            <a:endParaRPr lang="cs-CZ"/>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AD The </a:t>
            </a:r>
            <a:r>
              <a:rPr lang="en-US" dirty="0" smtClean="0"/>
              <a:t>place</a:t>
            </a:r>
            <a:endParaRPr lang="cs-CZ" dirty="0"/>
          </a:p>
        </p:txBody>
      </p:sp>
      <p:sp>
        <p:nvSpPr>
          <p:cNvPr id="3" name="Zástupný symbol pro obsah 2"/>
          <p:cNvSpPr>
            <a:spLocks noGrp="1"/>
          </p:cNvSpPr>
          <p:nvPr>
            <p:ph idx="1"/>
          </p:nvPr>
        </p:nvSpPr>
        <p:spPr/>
        <p:txBody>
          <a:bodyPr>
            <a:normAutofit fontScale="70000" lnSpcReduction="20000"/>
          </a:bodyPr>
          <a:lstStyle/>
          <a:p>
            <a:r>
              <a:rPr lang="en-US" dirty="0" smtClean="0"/>
              <a:t>The size of the room;</a:t>
            </a:r>
          </a:p>
          <a:p>
            <a:r>
              <a:rPr lang="en-US" dirty="0" smtClean="0"/>
              <a:t>The seating arrangements (for example, theatre-style, with rows of seats; or round-table);</a:t>
            </a:r>
          </a:p>
          <a:p>
            <a:r>
              <a:rPr lang="en-US" dirty="0" smtClean="0"/>
              <a:t>The availability of equipment, e.g., microphone, laptop and projector, flip chart;</a:t>
            </a:r>
          </a:p>
          <a:p>
            <a:r>
              <a:rPr lang="en-US" dirty="0" smtClean="0"/>
              <a:t>The availability of power points and if an extension lead is required for any equipment you intend to use;</a:t>
            </a:r>
          </a:p>
          <a:p>
            <a:r>
              <a:rPr lang="en-US" dirty="0" smtClean="0"/>
              <a:t>If the room has curtains or blinds. This is relevant if you intend to use visual aids, and so that you can ensure the correct ambiance for your presentation;</a:t>
            </a:r>
          </a:p>
          <a:p>
            <a:r>
              <a:rPr lang="en-US" dirty="0" smtClean="0"/>
              <a:t>The position of the light switches.  Check if you need someone to help if you are using audio/visual equipment and need to turn off the lights;</a:t>
            </a:r>
          </a:p>
          <a:p>
            <a:r>
              <a:rPr lang="en-US" dirty="0" smtClean="0"/>
              <a:t>The likelihood of outside distractions, e.g., noise from another room.</a:t>
            </a:r>
            <a:endParaRPr lang="cs-CZ" dirty="0"/>
          </a:p>
        </p:txBody>
      </p:sp>
      <p:sp>
        <p:nvSpPr>
          <p:cNvPr id="4" name="Zástupný symbol pro číslo snímku 3"/>
          <p:cNvSpPr>
            <a:spLocks noGrp="1"/>
          </p:cNvSpPr>
          <p:nvPr>
            <p:ph type="sldNum" sz="quarter" idx="12"/>
          </p:nvPr>
        </p:nvSpPr>
        <p:spPr/>
        <p:txBody>
          <a:bodyPr/>
          <a:lstStyle/>
          <a:p>
            <a:fld id="{89132179-C606-4508-AC32-58D7F8BA1C2A}" type="slidenum">
              <a:rPr lang="cs-CZ" smtClean="0"/>
              <a:pPr/>
              <a:t>8</a:t>
            </a:fld>
            <a:endParaRPr lang="cs-CZ"/>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smtClean="0"/>
              <a:t>AD The time of day</a:t>
            </a:r>
            <a:endParaRPr lang="cs-CZ" dirty="0"/>
          </a:p>
        </p:txBody>
      </p:sp>
      <p:sp>
        <p:nvSpPr>
          <p:cNvPr id="3" name="Zástupný symbol pro obsah 2"/>
          <p:cNvSpPr>
            <a:spLocks noGrp="1"/>
          </p:cNvSpPr>
          <p:nvPr>
            <p:ph idx="1"/>
          </p:nvPr>
        </p:nvSpPr>
        <p:spPr/>
        <p:txBody>
          <a:bodyPr>
            <a:normAutofit fontScale="47500" lnSpcReduction="20000"/>
          </a:bodyPr>
          <a:lstStyle/>
          <a:p>
            <a:pPr>
              <a:buNone/>
            </a:pPr>
            <a:r>
              <a:rPr lang="en-US" b="1" dirty="0" smtClean="0"/>
              <a:t>	</a:t>
            </a:r>
          </a:p>
          <a:p>
            <a:pPr>
              <a:buNone/>
            </a:pPr>
            <a:r>
              <a:rPr lang="en-US" b="1" dirty="0"/>
              <a:t>	</a:t>
            </a:r>
            <a:r>
              <a:rPr lang="en-US" b="1" dirty="0" smtClean="0"/>
              <a:t>Morning:</a:t>
            </a:r>
            <a:endParaRPr lang="en-US" dirty="0"/>
          </a:p>
          <a:p>
            <a:r>
              <a:rPr lang="en-US" dirty="0"/>
              <a:t>The morning is the best time to speak because people are generally at their most alert. However, as it gets towards lunch time, people begin to feel hungry and lose concentration. This is particularly true if the event has not included a coffee break</a:t>
            </a:r>
            <a:r>
              <a:rPr lang="en-US" dirty="0" smtClean="0"/>
              <a:t>.</a:t>
            </a:r>
          </a:p>
          <a:p>
            <a:endParaRPr lang="en-US" dirty="0"/>
          </a:p>
          <a:p>
            <a:pPr>
              <a:buNone/>
            </a:pPr>
            <a:r>
              <a:rPr lang="en-US" b="1" dirty="0" smtClean="0"/>
              <a:t>	Afternoon</a:t>
            </a:r>
            <a:r>
              <a:rPr lang="en-US" b="1" dirty="0"/>
              <a:t>:</a:t>
            </a:r>
            <a:endParaRPr lang="en-US" dirty="0"/>
          </a:p>
          <a:p>
            <a:r>
              <a:rPr lang="en-US" dirty="0"/>
              <a:t>After lunch, people often feel sleepy and lethargic. If you are given a slot immediately after lunch, it is a good idea to get your audience involved. A discussion or getting your audience moving about will work a lot better than simply presenting a lot of slides. A flip chart may also be a more useful tool than a laptop and projector, especially if it means you can open blinds and use natural light.</a:t>
            </a:r>
          </a:p>
          <a:p>
            <a:r>
              <a:rPr lang="en-US" dirty="0"/>
              <a:t>Towards the end of the afternoon, people again tend to lose concentration as they start to worry about getting home, the traffic or collecting children from school</a:t>
            </a:r>
            <a:r>
              <a:rPr lang="en-US" dirty="0" smtClean="0"/>
              <a:t>.</a:t>
            </a:r>
          </a:p>
          <a:p>
            <a:endParaRPr lang="en-US" dirty="0"/>
          </a:p>
          <a:p>
            <a:pPr>
              <a:buNone/>
            </a:pPr>
            <a:r>
              <a:rPr lang="en-US" b="1" dirty="0" smtClean="0"/>
              <a:t>	Evening </a:t>
            </a:r>
            <a:r>
              <a:rPr lang="en-US" b="1" dirty="0"/>
              <a:t>or Weekend:</a:t>
            </a:r>
            <a:endParaRPr lang="en-US" dirty="0"/>
          </a:p>
          <a:p>
            <a:r>
              <a:rPr lang="en-US" dirty="0"/>
              <a:t>Outside regular office hours, people are more likely to be present because they want to be rather than because they have to be there.  There is a better chance of audience attention in the evening. However, if the presentation goes on for too long, people may have to leave before you have finished. People will also be less tolerant of a poor presentation because you are in their time, not their employer’s</a:t>
            </a:r>
            <a:r>
              <a:rPr lang="en-US" dirty="0" smtClean="0"/>
              <a:t>.</a:t>
            </a:r>
            <a:endParaRPr lang="en-US" dirty="0"/>
          </a:p>
        </p:txBody>
      </p:sp>
      <p:sp>
        <p:nvSpPr>
          <p:cNvPr id="4" name="Zástupný symbol pro číslo snímku 3"/>
          <p:cNvSpPr>
            <a:spLocks noGrp="1"/>
          </p:cNvSpPr>
          <p:nvPr>
            <p:ph type="sldNum" sz="quarter" idx="12"/>
          </p:nvPr>
        </p:nvSpPr>
        <p:spPr/>
        <p:txBody>
          <a:bodyPr/>
          <a:lstStyle/>
          <a:p>
            <a:fld id="{89132179-C606-4508-AC32-58D7F8BA1C2A}" type="slidenum">
              <a:rPr lang="cs-CZ" smtClean="0"/>
              <a:pPr/>
              <a:t>9</a:t>
            </a:fld>
            <a:endParaRPr lang="cs-CZ"/>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TotalTime>
  <Words>710</Words>
  <Application>Microsoft Office PowerPoint</Application>
  <PresentationFormat>Předvádění na obrazovce (4:3)</PresentationFormat>
  <Paragraphs>144</Paragraphs>
  <Slides>20</Slides>
  <Notes>0</Notes>
  <HiddenSlides>0</HiddenSlides>
  <MMClips>0</MMClips>
  <ScaleCrop>false</ScaleCrop>
  <HeadingPairs>
    <vt:vector size="4" baseType="variant">
      <vt:variant>
        <vt:lpstr>Motiv</vt:lpstr>
      </vt:variant>
      <vt:variant>
        <vt:i4>1</vt:i4>
      </vt:variant>
      <vt:variant>
        <vt:lpstr>Nadpisy snímků</vt:lpstr>
      </vt:variant>
      <vt:variant>
        <vt:i4>20</vt:i4>
      </vt:variant>
    </vt:vector>
  </HeadingPairs>
  <TitlesOfParts>
    <vt:vector size="21" baseType="lpstr">
      <vt:lpstr>Motiv sady Office</vt:lpstr>
      <vt:lpstr>How to Write a Presentation</vt:lpstr>
      <vt:lpstr>Source</vt:lpstr>
      <vt:lpstr>Preparing your presentation</vt:lpstr>
      <vt:lpstr>Preparing your presentation</vt:lpstr>
      <vt:lpstr>AD The Objective</vt:lpstr>
      <vt:lpstr>AD The Subject</vt:lpstr>
      <vt:lpstr>AD The audience</vt:lpstr>
      <vt:lpstr>AD The place</vt:lpstr>
      <vt:lpstr>AD The time of day</vt:lpstr>
      <vt:lpstr>AD Length of talk</vt:lpstr>
      <vt:lpstr>Organising the presentation material</vt:lpstr>
      <vt:lpstr>1. The ideas</vt:lpstr>
      <vt:lpstr>2. Select the main points</vt:lpstr>
      <vt:lpstr>2. Select the main points</vt:lpstr>
      <vt:lpstr>Presentation structure</vt:lpstr>
      <vt:lpstr>3. Decide whether to illustrate</vt:lpstr>
      <vt:lpstr>4. Introduction and conclusion</vt:lpstr>
      <vt:lpstr>Editing your content</vt:lpstr>
      <vt:lpstr>Editing your content</vt:lpstr>
      <vt:lpstr>Final slide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Write a Presentation</dc:title>
  <dc:creator>Pavla Melecká</dc:creator>
  <cp:lastModifiedBy>Pavla Melecká</cp:lastModifiedBy>
  <cp:revision>26</cp:revision>
  <dcterms:created xsi:type="dcterms:W3CDTF">2020-12-08T06:50:14Z</dcterms:created>
  <dcterms:modified xsi:type="dcterms:W3CDTF">2020-12-10T15:06:11Z</dcterms:modified>
</cp:coreProperties>
</file>