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0FFA24-C4CD-45FA-B459-7CDD64E0E046}" type="datetimeFigureOut">
              <a:rPr lang="cs-CZ" smtClean="0"/>
              <a:pPr/>
              <a:t>15.10.2020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D295D-A47D-4C52-9F1F-EF8E7992ACC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06D295D-A47D-4C52-9F1F-EF8E7992ACC3}"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1DA7684-1D48-461B-96A1-D40F168FB443}" type="datetime1">
              <a:rPr lang="cs-CZ" smtClean="0"/>
              <a:pPr/>
              <a:t>15.10.2020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27F6E8-05C1-49F1-BBF6-05EBBBCA3B21}" type="datetime1">
              <a:rPr lang="cs-CZ" smtClean="0"/>
              <a:pPr/>
              <a:t>15.10.2020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594CCFC-E455-4286-AC74-6BEF90ABCEB2}" type="datetime1">
              <a:rPr lang="cs-CZ" smtClean="0"/>
              <a:pPr/>
              <a:t>15.10.2020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E4DFC38-B5E1-4AE8-B328-2AD8185AD5CF}" type="datetime1">
              <a:rPr lang="cs-CZ" smtClean="0"/>
              <a:pPr/>
              <a:t>15.10.2020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B61B289-ABF4-455D-9F2A-B31373AF4E36}" type="datetime1">
              <a:rPr lang="cs-CZ" smtClean="0"/>
              <a:pPr/>
              <a:t>15.10.2020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D6E8839-AC47-48AC-B002-D7938C632173}" type="datetime1">
              <a:rPr lang="cs-CZ" smtClean="0"/>
              <a:pPr/>
              <a:t>15.10.2020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5F01D8F-7ED9-47CE-A53C-C0B759859A02}" type="datetime1">
              <a:rPr lang="cs-CZ" smtClean="0"/>
              <a:pPr/>
              <a:t>15.10.2020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9487981-A66E-4A41-8C42-4989F906DEE6}" type="datetime1">
              <a:rPr lang="cs-CZ" smtClean="0"/>
              <a:pPr/>
              <a:t>15.10.2020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4E6EC26-D549-4727-A139-7CF17C5AA9E0}" type="datetime1">
              <a:rPr lang="cs-CZ" smtClean="0"/>
              <a:pPr/>
              <a:t>15.10.2020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F7E89E7-60DC-4ECE-8A88-6A77F4A12B0A}" type="datetime1">
              <a:rPr lang="cs-CZ" smtClean="0"/>
              <a:pPr/>
              <a:t>15.10.2020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3CF31E0-94D4-4270-8479-1CC87C533FC1}" type="datetime1">
              <a:rPr lang="cs-CZ" smtClean="0"/>
              <a:pPr/>
              <a:t>15.10.2020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5A183C-13B2-4E7F-82D1-859D60834F1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05461-18EA-41DC-A6A3-4040FA848D88}" type="datetime1">
              <a:rPr lang="cs-CZ" smtClean="0"/>
              <a:pPr/>
              <a:t>15.10.2020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A183C-13B2-4E7F-82D1-859D60834F1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iJ_T4WMf_8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Interventions to Reduce </a:t>
            </a:r>
            <a:r>
              <a:rPr lang="en-US" dirty="0"/>
              <a:t>B</a:t>
            </a:r>
            <a:r>
              <a:rPr lang="en-US" dirty="0" smtClean="0"/>
              <a:t>ullying</a:t>
            </a:r>
            <a:endParaRPr lang="cs-CZ" dirty="0"/>
          </a:p>
        </p:txBody>
      </p:sp>
      <p:sp>
        <p:nvSpPr>
          <p:cNvPr id="3" name="Podnadpis 2"/>
          <p:cNvSpPr>
            <a:spLocks noGrp="1"/>
          </p:cNvSpPr>
          <p:nvPr>
            <p:ph type="subTitle" idx="1"/>
          </p:nvPr>
        </p:nvSpPr>
        <p:spPr/>
        <p:txBody>
          <a:bodyPr/>
          <a:lstStyle/>
          <a:p>
            <a:r>
              <a:rPr lang="en-US" dirty="0" err="1" smtClean="0"/>
              <a:t>Odborný</a:t>
            </a:r>
            <a:r>
              <a:rPr lang="en-US" dirty="0" smtClean="0"/>
              <a:t> </a:t>
            </a:r>
            <a:r>
              <a:rPr lang="en-US" dirty="0" err="1" smtClean="0"/>
              <a:t>anglický</a:t>
            </a:r>
            <a:r>
              <a:rPr lang="en-US" dirty="0" smtClean="0"/>
              <a:t> </a:t>
            </a:r>
            <a:r>
              <a:rPr lang="en-US" dirty="0" err="1" smtClean="0"/>
              <a:t>jazyk</a:t>
            </a:r>
            <a:r>
              <a:rPr lang="en-US" dirty="0" smtClean="0"/>
              <a:t> 1</a:t>
            </a:r>
          </a:p>
          <a:p>
            <a:r>
              <a:rPr lang="en-US" dirty="0" err="1" smtClean="0"/>
              <a:t>Ing</a:t>
            </a:r>
            <a:r>
              <a:rPr lang="en-US" dirty="0" smtClean="0"/>
              <a:t>. </a:t>
            </a:r>
            <a:r>
              <a:rPr lang="en-US" dirty="0" err="1" smtClean="0"/>
              <a:t>Pavla</a:t>
            </a:r>
            <a:r>
              <a:rPr lang="en-US" dirty="0" smtClean="0"/>
              <a:t> </a:t>
            </a:r>
            <a:r>
              <a:rPr lang="en-US" dirty="0" err="1" smtClean="0"/>
              <a:t>Melecká</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4. Programs</a:t>
            </a:r>
            <a:endParaRPr lang="cs-CZ" dirty="0"/>
          </a:p>
        </p:txBody>
      </p:sp>
      <p:sp>
        <p:nvSpPr>
          <p:cNvPr id="3" name="Zástupný symbol pro obsah 2"/>
          <p:cNvSpPr>
            <a:spLocks noGrp="1"/>
          </p:cNvSpPr>
          <p:nvPr>
            <p:ph idx="1"/>
          </p:nvPr>
        </p:nvSpPr>
        <p:spPr/>
        <p:txBody>
          <a:bodyPr>
            <a:normAutofit lnSpcReduction="10000"/>
          </a:bodyPr>
          <a:lstStyle/>
          <a:p>
            <a:pPr>
              <a:buNone/>
            </a:pPr>
            <a:r>
              <a:rPr lang="en-US" b="1" dirty="0" smtClean="0"/>
              <a:t>	SEBS – Developing social, emotional and behavioral skills (2005)</a:t>
            </a:r>
          </a:p>
          <a:p>
            <a:r>
              <a:rPr lang="en-US" dirty="0" smtClean="0"/>
              <a:t>The program </a:t>
            </a:r>
            <a:r>
              <a:rPr lang="en-US" dirty="0"/>
              <a:t>i</a:t>
            </a:r>
            <a:r>
              <a:rPr lang="en-US" dirty="0" smtClean="0"/>
              <a:t>ncludes teaching resources for 11-12 years old with four themes:</a:t>
            </a:r>
          </a:p>
          <a:p>
            <a:pPr lvl="1"/>
            <a:r>
              <a:rPr lang="en-US" dirty="0" smtClean="0"/>
              <a:t>A place to learn</a:t>
            </a:r>
          </a:p>
          <a:p>
            <a:pPr lvl="1"/>
            <a:r>
              <a:rPr lang="en-US" dirty="0" smtClean="0"/>
              <a:t>Learning to be together (</a:t>
            </a:r>
            <a:r>
              <a:rPr lang="en-US" dirty="0" smtClean="0"/>
              <a:t>social </a:t>
            </a:r>
            <a:r>
              <a:rPr lang="en-US" dirty="0" smtClean="0"/>
              <a:t>skills and empathy)</a:t>
            </a:r>
          </a:p>
          <a:p>
            <a:pPr lvl="1"/>
            <a:r>
              <a:rPr lang="en-US" dirty="0" smtClean="0"/>
              <a:t>Keeping on learning (motivation)</a:t>
            </a:r>
          </a:p>
          <a:p>
            <a:pPr lvl="1"/>
            <a:r>
              <a:rPr lang="en-US" dirty="0" smtClean="0"/>
              <a:t>Learning about me (understanding and </a:t>
            </a:r>
            <a:r>
              <a:rPr lang="en-US" smtClean="0"/>
              <a:t>managing </a:t>
            </a:r>
            <a:r>
              <a:rPr lang="en-US" smtClean="0"/>
              <a:t>feelings)</a:t>
            </a:r>
            <a:endParaRPr lang="en-US" dirty="0" smtClean="0"/>
          </a:p>
          <a:p>
            <a:pPr lvl="1"/>
            <a:endParaRPr lang="en-US" dirty="0" smtClean="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5. Assertiveness training</a:t>
            </a:r>
            <a:endParaRPr lang="cs-CZ" dirty="0"/>
          </a:p>
        </p:txBody>
      </p:sp>
      <p:sp>
        <p:nvSpPr>
          <p:cNvPr id="3" name="Zástupný symbol pro obsah 2"/>
          <p:cNvSpPr>
            <a:spLocks noGrp="1"/>
          </p:cNvSpPr>
          <p:nvPr>
            <p:ph idx="1"/>
          </p:nvPr>
        </p:nvSpPr>
        <p:spPr/>
        <p:txBody>
          <a:bodyPr/>
          <a:lstStyle/>
          <a:p>
            <a:r>
              <a:rPr lang="en-US" dirty="0" smtClean="0"/>
              <a:t>Helps victims or potential victims of bullying to cope in non-passive but non-aggressive ways.</a:t>
            </a:r>
          </a:p>
          <a:p>
            <a:r>
              <a:rPr lang="en-US" dirty="0" smtClean="0"/>
              <a:t>These techniques are taught to pupils</a:t>
            </a:r>
          </a:p>
          <a:p>
            <a:r>
              <a:rPr lang="en-US" dirty="0" smtClean="0"/>
              <a:t>It shouldn´t be the only strategy but can be one part of a package</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6. Peer support system</a:t>
            </a:r>
            <a:endParaRPr lang="cs-CZ" dirty="0"/>
          </a:p>
        </p:txBody>
      </p:sp>
      <p:sp>
        <p:nvSpPr>
          <p:cNvPr id="3" name="Zástupný symbol pro obsah 2"/>
          <p:cNvSpPr>
            <a:spLocks noGrp="1"/>
          </p:cNvSpPr>
          <p:nvPr>
            <p:ph idx="1"/>
          </p:nvPr>
        </p:nvSpPr>
        <p:spPr/>
        <p:txBody>
          <a:bodyPr>
            <a:normAutofit fontScale="85000" lnSpcReduction="10000"/>
          </a:bodyPr>
          <a:lstStyle/>
          <a:p>
            <a:r>
              <a:rPr lang="en-US" sz="3000" dirty="0" smtClean="0"/>
              <a:t>Peer support uses the knowledge, skills and experience of children and young adults to tackle and reduce bullying through proactive and reactive strategies:</a:t>
            </a:r>
          </a:p>
          <a:p>
            <a:endParaRPr lang="en-US" sz="3000" dirty="0" smtClean="0"/>
          </a:p>
          <a:p>
            <a:pPr lvl="1"/>
            <a:r>
              <a:rPr lang="en-US" dirty="0" smtClean="0"/>
              <a:t>Circle of friends – a support team of peers to work with a vulnerable pupil</a:t>
            </a:r>
          </a:p>
          <a:p>
            <a:pPr lvl="1"/>
            <a:r>
              <a:rPr lang="en-US" dirty="0" smtClean="0"/>
              <a:t>Befriending – the assignment of a pupil to “be with” a peer</a:t>
            </a:r>
          </a:p>
          <a:p>
            <a:pPr lvl="1"/>
            <a:r>
              <a:rPr lang="en-US" dirty="0" smtClean="0"/>
              <a:t>Conflict resolution/mediation – a neutral third party assist voluntary participants to resolve their dispute</a:t>
            </a:r>
          </a:p>
          <a:p>
            <a:pPr lvl="1"/>
            <a:r>
              <a:rPr lang="en-US" dirty="0" smtClean="0"/>
              <a:t>Active listening/counseling based approach – extending the befriending and mediation approach</a:t>
            </a:r>
          </a:p>
          <a:p>
            <a:pPr lvl="1"/>
            <a:endParaRPr lang="en-US" dirty="0" smtClean="0"/>
          </a:p>
          <a:p>
            <a:pPr lvl="1"/>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6. Peer support system</a:t>
            </a:r>
            <a:endParaRPr lang="cs-CZ" dirty="0"/>
          </a:p>
        </p:txBody>
      </p:sp>
      <p:sp>
        <p:nvSpPr>
          <p:cNvPr id="3" name="Zástupný symbol pro obsah 2"/>
          <p:cNvSpPr>
            <a:spLocks noGrp="1"/>
          </p:cNvSpPr>
          <p:nvPr>
            <p:ph idx="1"/>
          </p:nvPr>
        </p:nvSpPr>
        <p:spPr/>
        <p:txBody>
          <a:bodyPr/>
          <a:lstStyle/>
          <a:p>
            <a:r>
              <a:rPr lang="en-US" dirty="0" smtClean="0"/>
              <a:t>It needs some training</a:t>
            </a:r>
          </a:p>
          <a:p>
            <a:r>
              <a:rPr lang="en-US" dirty="0" smtClean="0"/>
              <a:t>Regular supervision should be provided</a:t>
            </a:r>
          </a:p>
          <a:p>
            <a:r>
              <a:rPr lang="en-US" dirty="0" smtClean="0"/>
              <a:t>There is a sharp gender divide in recruitment of peer supporters – typically over 80 per cent being girls and only 20 per cent being boys</a:t>
            </a:r>
          </a:p>
          <a:p>
            <a:endParaRPr lang="en-US" dirty="0" smtClean="0"/>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7. Working in the playground</a:t>
            </a:r>
            <a:endParaRPr lang="cs-CZ" dirty="0"/>
          </a:p>
        </p:txBody>
      </p:sp>
      <p:sp>
        <p:nvSpPr>
          <p:cNvPr id="3" name="Zástupný symbol pro obsah 2"/>
          <p:cNvSpPr>
            <a:spLocks noGrp="1"/>
          </p:cNvSpPr>
          <p:nvPr>
            <p:ph idx="1"/>
          </p:nvPr>
        </p:nvSpPr>
        <p:spPr/>
        <p:txBody>
          <a:bodyPr/>
          <a:lstStyle/>
          <a:p>
            <a:r>
              <a:rPr lang="en-US" dirty="0" smtClean="0"/>
              <a:t>An effective playground policy and well-designed play area can significantly help to reduce bullying</a:t>
            </a:r>
          </a:p>
          <a:p>
            <a:r>
              <a:rPr lang="en-US" dirty="0" smtClean="0"/>
              <a:t>Good practice:</a:t>
            </a:r>
          </a:p>
          <a:p>
            <a:pPr lvl="1"/>
            <a:r>
              <a:rPr lang="en-US" dirty="0" smtClean="0"/>
              <a:t>Effective check of the school site</a:t>
            </a:r>
          </a:p>
          <a:p>
            <a:pPr lvl="1"/>
            <a:r>
              <a:rPr lang="en-US" dirty="0" smtClean="0"/>
              <a:t>Setting up safe play area or quiet room</a:t>
            </a:r>
          </a:p>
          <a:p>
            <a:pPr lvl="1"/>
            <a:r>
              <a:rPr lang="en-US" dirty="0" smtClean="0"/>
              <a:t>Close supervision at the start and finish of the school day/ at lunchtime</a:t>
            </a:r>
            <a:endParaRPr lang="en-US" dirty="0"/>
          </a:p>
          <a:p>
            <a:pPr lvl="1">
              <a:buNone/>
            </a:pPr>
            <a:endParaRPr lang="en-US" dirty="0" smtClean="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8. Reactive strategies</a:t>
            </a:r>
            <a:endParaRPr lang="cs-CZ" dirty="0"/>
          </a:p>
        </p:txBody>
      </p:sp>
      <p:sp>
        <p:nvSpPr>
          <p:cNvPr id="3" name="Zástupný symbol pro obsah 2"/>
          <p:cNvSpPr>
            <a:spLocks noGrp="1"/>
          </p:cNvSpPr>
          <p:nvPr>
            <p:ph idx="1"/>
          </p:nvPr>
        </p:nvSpPr>
        <p:spPr/>
        <p:txBody>
          <a:bodyPr/>
          <a:lstStyle/>
          <a:p>
            <a:r>
              <a:rPr lang="en-US" dirty="0" smtClean="0"/>
              <a:t>They deal with bullying sanctions</a:t>
            </a:r>
          </a:p>
          <a:p>
            <a:r>
              <a:rPr lang="en-US" dirty="0" smtClean="0"/>
              <a:t>They range from more punitive or direct sanction-based approaches, through restorative practices to more indirect and non-punitive approaches</a:t>
            </a:r>
          </a:p>
          <a:p>
            <a:r>
              <a:rPr lang="en-US" dirty="0" smtClean="0"/>
              <a:t>Many professionals prefer less direct approaches at least for less sever cases of bullying</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Direct sanctions</a:t>
            </a:r>
            <a:endParaRPr lang="cs-CZ"/>
          </a:p>
        </p:txBody>
      </p:sp>
      <p:sp>
        <p:nvSpPr>
          <p:cNvPr id="3" name="Zástupný symbol pro obsah 2"/>
          <p:cNvSpPr>
            <a:spLocks noGrp="1"/>
          </p:cNvSpPr>
          <p:nvPr>
            <p:ph idx="1"/>
          </p:nvPr>
        </p:nvSpPr>
        <p:spPr/>
        <p:txBody>
          <a:bodyPr>
            <a:normAutofit/>
          </a:bodyPr>
          <a:lstStyle/>
          <a:p>
            <a:r>
              <a:rPr lang="en-US" dirty="0" smtClean="0"/>
              <a:t>Direct sanctions may vary in serenity and be used on graded scale if bullying persist</a:t>
            </a:r>
          </a:p>
          <a:p>
            <a:r>
              <a:rPr lang="en-US" dirty="0" smtClean="0"/>
              <a:t>They can range from reprimands/serious talks, involving parents, temporary removal from school, withdrawal of privileges and rewards, disciplinary measures such a detention, measurements as s litter-picking/school clean-ups, to temporary or permanent exclusion</a:t>
            </a:r>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Direct sanctions</a:t>
            </a:r>
            <a:endParaRPr lang="cs-CZ" dirty="0"/>
          </a:p>
        </p:txBody>
      </p:sp>
      <p:sp>
        <p:nvSpPr>
          <p:cNvPr id="3" name="Zástupný symbol pro obsah 2"/>
          <p:cNvSpPr>
            <a:spLocks noGrp="1"/>
          </p:cNvSpPr>
          <p:nvPr>
            <p:ph idx="1"/>
          </p:nvPr>
        </p:nvSpPr>
        <p:spPr/>
        <p:txBody>
          <a:bodyPr/>
          <a:lstStyle/>
          <a:p>
            <a:r>
              <a:rPr lang="en-US" dirty="0" smtClean="0"/>
              <a:t>Direct sanctions should show the perpetrator that what she/he has done is unacceptable and promote understanding of the limits and acceptable behavior</a:t>
            </a:r>
          </a:p>
          <a:p>
            <a:r>
              <a:rPr lang="en-US" dirty="0" smtClean="0"/>
              <a:t>They are to demonstrate that school rules and politics should be taken seriously</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Restorative justice</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The bullying child is made aware of the victim feelings and the harm they have caused, and make some agreed reparation.</a:t>
            </a:r>
          </a:p>
          <a:p>
            <a:r>
              <a:rPr lang="en-US" dirty="0" smtClean="0"/>
              <a:t>It is based around 3 main principles :</a:t>
            </a:r>
          </a:p>
          <a:p>
            <a:pPr lvl="1"/>
            <a:r>
              <a:rPr lang="en-US" dirty="0" smtClean="0"/>
              <a:t>Responsibility (for one´s actions)</a:t>
            </a:r>
          </a:p>
          <a:p>
            <a:pPr lvl="1"/>
            <a:r>
              <a:rPr lang="en-US" dirty="0" smtClean="0"/>
              <a:t>Reparation (the victim is involved)</a:t>
            </a:r>
          </a:p>
          <a:p>
            <a:pPr lvl="1"/>
            <a:r>
              <a:rPr lang="en-US" dirty="0" smtClean="0"/>
              <a:t>Resolution (to successfully resolve the dispute so that pupils and their families are free to interact without threat and other conflicts)</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9. Counseling-based approach</a:t>
            </a:r>
            <a:endParaRPr lang="cs-CZ" dirty="0"/>
          </a:p>
        </p:txBody>
      </p:sp>
      <p:sp>
        <p:nvSpPr>
          <p:cNvPr id="3" name="Zástupný symbol pro obsah 2"/>
          <p:cNvSpPr>
            <a:spLocks noGrp="1"/>
          </p:cNvSpPr>
          <p:nvPr>
            <p:ph idx="1"/>
          </p:nvPr>
        </p:nvSpPr>
        <p:spPr/>
        <p:txBody>
          <a:bodyPr/>
          <a:lstStyle/>
          <a:p>
            <a:r>
              <a:rPr lang="en-US" sz="2800" dirty="0" smtClean="0"/>
              <a:t>Support Group Method (UK 2007) – It aims to change problem behaviors through the mix of peer pressure and self-</a:t>
            </a:r>
            <a:r>
              <a:rPr lang="en-US" sz="2800" dirty="0" err="1" smtClean="0"/>
              <a:t>realisation</a:t>
            </a:r>
            <a:r>
              <a:rPr lang="en-US" sz="2800" dirty="0" smtClean="0"/>
              <a:t> of the harm and suffering caused to the victim.</a:t>
            </a:r>
          </a:p>
          <a:p>
            <a:endParaRPr lang="en-US" sz="2800" dirty="0" smtClean="0"/>
          </a:p>
          <a:p>
            <a:r>
              <a:rPr lang="en-US" dirty="0" smtClean="0"/>
              <a:t>Seven steps:</a:t>
            </a:r>
          </a:p>
          <a:p>
            <a:pPr>
              <a:buNone/>
            </a:pPr>
            <a:r>
              <a:rPr lang="en-US" dirty="0" smtClean="0"/>
              <a:t>	</a:t>
            </a:r>
            <a:r>
              <a:rPr lang="en-US" sz="2800" dirty="0" smtClean="0"/>
              <a:t>1. The facilitator talks individually to the bullied pupil</a:t>
            </a:r>
          </a:p>
          <a:p>
            <a:pPr>
              <a:buNone/>
            </a:pPr>
            <a:r>
              <a:rPr lang="en-US" sz="2800" dirty="0" smtClean="0"/>
              <a:t>	2. a group meeting without the victim</a:t>
            </a:r>
          </a:p>
          <a:p>
            <a:pPr>
              <a:buNone/>
            </a:pPr>
            <a:endParaRPr lang="en-US" dirty="0" smtClean="0"/>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VIDEO</a:t>
            </a:r>
            <a:endParaRPr lang="cs-CZ" dirty="0"/>
          </a:p>
        </p:txBody>
      </p:sp>
      <p:sp>
        <p:nvSpPr>
          <p:cNvPr id="3" name="Zástupný symbol pro obsah 2"/>
          <p:cNvSpPr>
            <a:spLocks noGrp="1"/>
          </p:cNvSpPr>
          <p:nvPr>
            <p:ph idx="1"/>
          </p:nvPr>
        </p:nvSpPr>
        <p:spPr/>
        <p:txBody>
          <a:bodyPr>
            <a:normAutofit/>
          </a:bodyPr>
          <a:lstStyle/>
          <a:p>
            <a:pPr algn="ctr">
              <a:buNone/>
            </a:pPr>
            <a:endParaRPr lang="en-US" dirty="0" smtClean="0">
              <a:hlinkClick r:id="rId2"/>
            </a:endParaRPr>
          </a:p>
          <a:p>
            <a:pPr algn="ctr">
              <a:buNone/>
            </a:pPr>
            <a:endParaRPr lang="en-US" smtClean="0">
              <a:hlinkClick r:id="rId2"/>
            </a:endParaRPr>
          </a:p>
          <a:p>
            <a:pPr algn="ctr">
              <a:buNone/>
            </a:pPr>
            <a:r>
              <a:rPr lang="en-US" smtClean="0">
                <a:hlinkClick r:id="rId2"/>
              </a:rPr>
              <a:t>https</a:t>
            </a:r>
            <a:r>
              <a:rPr lang="en-US" dirty="0" smtClean="0">
                <a:hlinkClick r:id="rId2"/>
              </a:rPr>
              <a:t>://www.youtube.com/watch?v=iJ_T4WMf_8c</a:t>
            </a:r>
            <a:r>
              <a:rPr lang="en-US" dirty="0" smtClean="0"/>
              <a:t> </a:t>
            </a:r>
          </a:p>
          <a:p>
            <a:endParaRPr lang="en-US" dirty="0" smtClean="0"/>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9. Counseling-based approach</a:t>
            </a:r>
            <a:endParaRPr lang="cs-CZ" dirty="0"/>
          </a:p>
        </p:txBody>
      </p:sp>
      <p:sp>
        <p:nvSpPr>
          <p:cNvPr id="3" name="Zástupný symbol pro obsah 2"/>
          <p:cNvSpPr>
            <a:spLocks noGrp="1"/>
          </p:cNvSpPr>
          <p:nvPr>
            <p:ph idx="1"/>
          </p:nvPr>
        </p:nvSpPr>
        <p:spPr/>
        <p:txBody>
          <a:bodyPr>
            <a:normAutofit fontScale="92500"/>
          </a:bodyPr>
          <a:lstStyle/>
          <a:p>
            <a:pPr>
              <a:buNone/>
            </a:pPr>
            <a:r>
              <a:rPr lang="en-US" dirty="0" smtClean="0"/>
              <a:t>	</a:t>
            </a:r>
            <a:r>
              <a:rPr lang="en-US" sz="2600" dirty="0" smtClean="0"/>
              <a:t>3. The facilitator explains to the group that the victim has a problem but doesn´t mention the incident</a:t>
            </a:r>
          </a:p>
          <a:p>
            <a:pPr>
              <a:buNone/>
            </a:pPr>
            <a:r>
              <a:rPr lang="en-US" sz="2600" dirty="0" smtClean="0"/>
              <a:t>	4. The facilitator assures the group no punishments will be given, but they must take the join responsibility to make the victim feel better</a:t>
            </a:r>
          </a:p>
          <a:p>
            <a:pPr>
              <a:buNone/>
            </a:pPr>
            <a:r>
              <a:rPr lang="en-US" sz="2600" dirty="0" smtClean="0"/>
              <a:t>	5. Each student gives their own idea how the victim can be helped</a:t>
            </a:r>
          </a:p>
          <a:p>
            <a:pPr>
              <a:buNone/>
            </a:pPr>
            <a:r>
              <a:rPr lang="en-US" sz="2600" dirty="0" smtClean="0"/>
              <a:t>	6. The group is given responsibility to improve the victims safety and wellbeing</a:t>
            </a:r>
          </a:p>
          <a:p>
            <a:pPr>
              <a:buNone/>
            </a:pPr>
            <a:r>
              <a:rPr lang="en-US" sz="2600" dirty="0" smtClean="0"/>
              <a:t>	7. A week later individual meetings are held with teem members to check how successful the interventions has been</a:t>
            </a:r>
          </a:p>
          <a:p>
            <a:pPr>
              <a:buNone/>
            </a:pP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10. Large scale-school-based interventions</a:t>
            </a:r>
            <a:endParaRPr lang="cs-CZ" dirty="0"/>
          </a:p>
        </p:txBody>
      </p:sp>
      <p:sp>
        <p:nvSpPr>
          <p:cNvPr id="3" name="Zástupný symbol pro obsah 2"/>
          <p:cNvSpPr>
            <a:spLocks noGrp="1"/>
          </p:cNvSpPr>
          <p:nvPr>
            <p:ph idx="1"/>
          </p:nvPr>
        </p:nvSpPr>
        <p:spPr/>
        <p:txBody>
          <a:bodyPr/>
          <a:lstStyle/>
          <a:p>
            <a:pPr>
              <a:buNone/>
            </a:pPr>
            <a:r>
              <a:rPr lang="en-US" dirty="0" smtClean="0"/>
              <a:t>	</a:t>
            </a:r>
            <a:r>
              <a:rPr lang="en-US" sz="3600" b="1" dirty="0" err="1" smtClean="0"/>
              <a:t>Norwaigan</a:t>
            </a:r>
            <a:r>
              <a:rPr lang="en-US" sz="3600" b="1" dirty="0" smtClean="0"/>
              <a:t> intervention campaign </a:t>
            </a:r>
          </a:p>
          <a:p>
            <a:r>
              <a:rPr lang="en-US" dirty="0" smtClean="0"/>
              <a:t>was launched nationwide in 1983</a:t>
            </a:r>
          </a:p>
          <a:p>
            <a:r>
              <a:rPr lang="en-US" dirty="0" smtClean="0"/>
              <a:t>A survey in schools, materials, videos for teachers, advice for parents, mass publicity</a:t>
            </a:r>
          </a:p>
          <a:p>
            <a:r>
              <a:rPr lang="en-US" dirty="0" smtClean="0"/>
              <a:t>Reduction of bullying 30-50 per cent</a:t>
            </a:r>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10. Large scale-school-based interventions</a:t>
            </a:r>
            <a:endParaRPr lang="cs-CZ" dirty="0"/>
          </a:p>
        </p:txBody>
      </p:sp>
      <p:sp>
        <p:nvSpPr>
          <p:cNvPr id="3" name="Zástupný symbol pro obsah 2"/>
          <p:cNvSpPr>
            <a:spLocks noGrp="1"/>
          </p:cNvSpPr>
          <p:nvPr>
            <p:ph idx="1"/>
          </p:nvPr>
        </p:nvSpPr>
        <p:spPr/>
        <p:txBody>
          <a:bodyPr/>
          <a:lstStyle/>
          <a:p>
            <a:pPr>
              <a:buNone/>
            </a:pPr>
            <a:r>
              <a:rPr lang="en-US" dirty="0" smtClean="0"/>
              <a:t>	</a:t>
            </a:r>
            <a:r>
              <a:rPr lang="en-US" sz="3600" b="1" dirty="0" smtClean="0"/>
              <a:t>UK intervention </a:t>
            </a:r>
            <a:r>
              <a:rPr lang="en-US" sz="3600" b="1" dirty="0" err="1" smtClean="0"/>
              <a:t>programme</a:t>
            </a:r>
            <a:endParaRPr lang="en-US" sz="3600" b="1" dirty="0" smtClean="0"/>
          </a:p>
          <a:p>
            <a:r>
              <a:rPr lang="en-US" dirty="0" smtClean="0"/>
              <a:t>The Sheffield program from 1991-1994</a:t>
            </a:r>
          </a:p>
          <a:p>
            <a:r>
              <a:rPr lang="en-US" dirty="0" smtClean="0"/>
              <a:t>A whole school policy and wide range of other interventions</a:t>
            </a:r>
          </a:p>
          <a:p>
            <a:r>
              <a:rPr lang="en-US" dirty="0" smtClean="0"/>
              <a:t>17 per cent reduction in being bullied in primary school, 3-5 per cent reduction in secondary schools</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22</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Introduction</a:t>
            </a:r>
            <a:endParaRPr lang="cs-CZ" dirty="0"/>
          </a:p>
        </p:txBody>
      </p:sp>
      <p:sp>
        <p:nvSpPr>
          <p:cNvPr id="3" name="Zástupný symbol pro obsah 2"/>
          <p:cNvSpPr>
            <a:spLocks noGrp="1"/>
          </p:cNvSpPr>
          <p:nvPr>
            <p:ph idx="1"/>
          </p:nvPr>
        </p:nvSpPr>
        <p:spPr/>
        <p:txBody>
          <a:bodyPr/>
          <a:lstStyle/>
          <a:p>
            <a:r>
              <a:rPr lang="en-US" dirty="0" smtClean="0"/>
              <a:t>The study of bullying in school has expanded greatly worldwide over last 30 years.</a:t>
            </a:r>
          </a:p>
          <a:p>
            <a:endParaRPr lang="en-US" dirty="0" smtClean="0"/>
          </a:p>
          <a:p>
            <a:r>
              <a:rPr lang="en-US" dirty="0" smtClean="0"/>
              <a:t>By understanding bullying we can introduce effective strategies to reduce its prevalence and its effects on the victims.</a:t>
            </a:r>
          </a:p>
          <a:p>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Introduction</a:t>
            </a:r>
            <a:endParaRPr lang="cs-CZ" dirty="0"/>
          </a:p>
        </p:txBody>
      </p:sp>
      <p:sp>
        <p:nvSpPr>
          <p:cNvPr id="3" name="Zástupný symbol pro obsah 2"/>
          <p:cNvSpPr>
            <a:spLocks noGrp="1"/>
          </p:cNvSpPr>
          <p:nvPr>
            <p:ph idx="1"/>
          </p:nvPr>
        </p:nvSpPr>
        <p:spPr/>
        <p:txBody>
          <a:bodyPr/>
          <a:lstStyle/>
          <a:p>
            <a:r>
              <a:rPr lang="en-US" dirty="0" smtClean="0"/>
              <a:t>In 1980, Norway introduced the first national campaign against bullying.</a:t>
            </a:r>
          </a:p>
          <a:p>
            <a:endParaRPr lang="en-US" dirty="0" smtClean="0"/>
          </a:p>
          <a:p>
            <a:r>
              <a:rPr lang="en-US" dirty="0" smtClean="0"/>
              <a:t>Other countries where research on school bullying has expanded greatly are Europe, North America, Japan and Australia.</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Preventing and tackling bullying in UK </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In England the Department for Education issued revised guidance on Preventing and tacking bullying (2013)</a:t>
            </a:r>
          </a:p>
          <a:p>
            <a:r>
              <a:rPr lang="en-US" dirty="0" smtClean="0"/>
              <a:t>It says:</a:t>
            </a:r>
          </a:p>
          <a:p>
            <a:pPr lvl="1"/>
            <a:r>
              <a:rPr lang="en-US" dirty="0" smtClean="0"/>
              <a:t>“Teachers have the power to discipline pupils for misbehaving outside the school premises to such an extent as is reasonable”</a:t>
            </a:r>
            <a:endParaRPr lang="en-US" dirty="0"/>
          </a:p>
          <a:p>
            <a:pPr lvl="1"/>
            <a:r>
              <a:rPr lang="en-US" dirty="0" smtClean="0"/>
              <a:t>“Schools should apply disciplinary measures to pupils who bully in order to show clearly that their behavior is wrong.”</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1. A whole school policy</a:t>
            </a:r>
            <a:endParaRPr lang="cs-CZ" dirty="0"/>
          </a:p>
        </p:txBody>
      </p:sp>
      <p:sp>
        <p:nvSpPr>
          <p:cNvPr id="3" name="Zástupný symbol pro obsah 2"/>
          <p:cNvSpPr>
            <a:spLocks noGrp="1"/>
          </p:cNvSpPr>
          <p:nvPr>
            <p:ph idx="1"/>
          </p:nvPr>
        </p:nvSpPr>
        <p:spPr/>
        <p:txBody>
          <a:bodyPr/>
          <a:lstStyle/>
          <a:p>
            <a:r>
              <a:rPr lang="en-US" dirty="0" smtClean="0"/>
              <a:t>Since 1999, it has been a legal requirement in the UK for </a:t>
            </a:r>
            <a:r>
              <a:rPr lang="en-US" smtClean="0"/>
              <a:t>all schools </a:t>
            </a:r>
            <a:r>
              <a:rPr lang="en-US" dirty="0" smtClean="0"/>
              <a:t>to have some form of anti-bullying policy.</a:t>
            </a:r>
          </a:p>
          <a:p>
            <a:pPr lvl="1"/>
            <a:r>
              <a:rPr lang="en-US" dirty="0" smtClean="0"/>
              <a:t>It´s a written document that defines the bullying and states the responsibilities of all concerned in the school and what actions will be taken to reduce the issue and deal with incidents when they occur.</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2. Curriculum work</a:t>
            </a:r>
            <a:endParaRPr lang="cs-CZ" dirty="0"/>
          </a:p>
        </p:txBody>
      </p:sp>
      <p:sp>
        <p:nvSpPr>
          <p:cNvPr id="3" name="Zástupný symbol pro obsah 2"/>
          <p:cNvSpPr>
            <a:spLocks noGrp="1"/>
          </p:cNvSpPr>
          <p:nvPr>
            <p:ph idx="1"/>
          </p:nvPr>
        </p:nvSpPr>
        <p:spPr/>
        <p:txBody>
          <a:bodyPr>
            <a:normAutofit fontScale="92500"/>
          </a:bodyPr>
          <a:lstStyle/>
          <a:p>
            <a:r>
              <a:rPr lang="en-US" dirty="0" smtClean="0"/>
              <a:t>Classroom activities to tackle issues associated with bullying, progressively and in an age, gender and culturally appropriate way.</a:t>
            </a:r>
          </a:p>
          <a:p>
            <a:endParaRPr lang="en-US" sz="900" dirty="0" smtClean="0"/>
          </a:p>
          <a:p>
            <a:pPr lvl="1"/>
            <a:r>
              <a:rPr lang="en-US" dirty="0" smtClean="0"/>
              <a:t>Literature, audiovisual materials, videos, drama/role play, music, debates, workshops, puppets and dolls in early years, and group work.</a:t>
            </a:r>
          </a:p>
          <a:p>
            <a:pPr lvl="1"/>
            <a:endParaRPr lang="en-US" sz="900" dirty="0" smtClean="0"/>
          </a:p>
          <a:p>
            <a:pPr lvl="1"/>
            <a:r>
              <a:rPr lang="en-US" dirty="0" smtClean="0"/>
              <a:t>Goal: to raise awareness of bullying and the schools´ anti-bullying policy, and develop skills, empathy and assertiveness in confronting bullying.</a:t>
            </a:r>
            <a:endParaRPr lang="en-US"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3. Quality circles</a:t>
            </a:r>
            <a:endParaRPr lang="cs-CZ" dirty="0"/>
          </a:p>
        </p:txBody>
      </p:sp>
      <p:sp>
        <p:nvSpPr>
          <p:cNvPr id="3" name="Zástupný symbol pro obsah 2"/>
          <p:cNvSpPr>
            <a:spLocks noGrp="1"/>
          </p:cNvSpPr>
          <p:nvPr>
            <p:ph idx="1"/>
          </p:nvPr>
        </p:nvSpPr>
        <p:spPr/>
        <p:txBody>
          <a:bodyPr/>
          <a:lstStyle/>
          <a:p>
            <a:r>
              <a:rPr lang="en-US" dirty="0" smtClean="0"/>
              <a:t>Are small groups of pupils formed for regular classroom sessions.</a:t>
            </a:r>
          </a:p>
          <a:p>
            <a:r>
              <a:rPr lang="en-US" dirty="0" smtClean="0"/>
              <a:t>The groups problem-solve particular issues – such as bullying – through information gathering and presenting findings to a wider audience.</a:t>
            </a:r>
          </a:p>
          <a:p>
            <a:r>
              <a:rPr lang="en-US" dirty="0" smtClean="0"/>
              <a:t>E. g. getting pupil perceptions on </a:t>
            </a:r>
            <a:r>
              <a:rPr lang="en-US" dirty="0" err="1" smtClean="0"/>
              <a:t>cyberbullying</a:t>
            </a:r>
            <a:r>
              <a:rPr lang="en-US" dirty="0" smtClean="0"/>
              <a:t> and the forms it currently takes.</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4. Programs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dirty="0" smtClean="0"/>
              <a:t>	</a:t>
            </a:r>
            <a:r>
              <a:rPr lang="en-US" b="1" dirty="0" smtClean="0"/>
              <a:t>SEAL – Social and Emotional Aspects of Learning</a:t>
            </a:r>
          </a:p>
          <a:p>
            <a:r>
              <a:rPr lang="en-US" dirty="0" smtClean="0"/>
              <a:t>A UK relationship curriculum to developing social and emotional skills (2008)</a:t>
            </a:r>
          </a:p>
          <a:p>
            <a:r>
              <a:rPr lang="en-US" dirty="0" smtClean="0"/>
              <a:t>This program has seven themes, one of them is say no to bullying. It focuses on </a:t>
            </a:r>
          </a:p>
          <a:p>
            <a:pPr lvl="1"/>
            <a:r>
              <a:rPr lang="en-US" dirty="0" smtClean="0"/>
              <a:t>what it is </a:t>
            </a:r>
          </a:p>
          <a:p>
            <a:pPr lvl="1"/>
            <a:r>
              <a:rPr lang="en-US" dirty="0" smtClean="0"/>
              <a:t>why people bully</a:t>
            </a:r>
          </a:p>
          <a:p>
            <a:pPr lvl="1"/>
            <a:r>
              <a:rPr lang="en-US" dirty="0" smtClean="0"/>
              <a:t>how does it feel</a:t>
            </a:r>
          </a:p>
          <a:p>
            <a:pPr lvl="1"/>
            <a:r>
              <a:rPr lang="en-US" dirty="0" smtClean="0"/>
              <a:t>how school can prevent and respond to it</a:t>
            </a:r>
          </a:p>
          <a:p>
            <a:pPr lvl="1"/>
            <a:r>
              <a:rPr lang="en-US" dirty="0" smtClean="0"/>
              <a:t>how children can use their social and emotional skills</a:t>
            </a:r>
            <a:endParaRPr lang="cs-CZ" dirty="0"/>
          </a:p>
        </p:txBody>
      </p:sp>
      <p:sp>
        <p:nvSpPr>
          <p:cNvPr id="4" name="Zástupný symbol pro číslo snímku 3"/>
          <p:cNvSpPr>
            <a:spLocks noGrp="1"/>
          </p:cNvSpPr>
          <p:nvPr>
            <p:ph type="sldNum" sz="quarter" idx="12"/>
          </p:nvPr>
        </p:nvSpPr>
        <p:spPr/>
        <p:txBody>
          <a:bodyPr/>
          <a:lstStyle/>
          <a:p>
            <a:fld id="{DD5A183C-13B2-4E7F-82D1-859D60834F1D}"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1921</TotalTime>
  <Words>846</Words>
  <Application>Microsoft Office PowerPoint</Application>
  <PresentationFormat>Předvádění na obrazovce (4:3)</PresentationFormat>
  <Paragraphs>131</Paragraphs>
  <Slides>22</Slides>
  <Notes>1</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Interventions to Reduce Bullying</vt:lpstr>
      <vt:lpstr>VIDEO</vt:lpstr>
      <vt:lpstr>Introduction</vt:lpstr>
      <vt:lpstr>Introduction</vt:lpstr>
      <vt:lpstr>Preventing and tackling bullying in UK </vt:lpstr>
      <vt:lpstr>1. A whole school policy</vt:lpstr>
      <vt:lpstr>2. Curriculum work</vt:lpstr>
      <vt:lpstr>3. Quality circles</vt:lpstr>
      <vt:lpstr>4. Programs</vt:lpstr>
      <vt:lpstr>4. Programs</vt:lpstr>
      <vt:lpstr>5. Assertiveness training</vt:lpstr>
      <vt:lpstr>6. Peer support system</vt:lpstr>
      <vt:lpstr>6. Peer support system</vt:lpstr>
      <vt:lpstr>7. Working in the playground</vt:lpstr>
      <vt:lpstr>8. Reactive strategies</vt:lpstr>
      <vt:lpstr>Direct sanctions</vt:lpstr>
      <vt:lpstr>Direct sanctions</vt:lpstr>
      <vt:lpstr>Restorative justice</vt:lpstr>
      <vt:lpstr>9. Counseling-based approach</vt:lpstr>
      <vt:lpstr>9. Counseling-based approach</vt:lpstr>
      <vt:lpstr>10. Large scale-school-based interventions</vt:lpstr>
      <vt:lpstr>10. Large scale-school-based interventions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Interventions to reduce bullying</dc:title>
  <dc:creator>Pavla Melecká</dc:creator>
  <cp:lastModifiedBy>Pavla Melecká</cp:lastModifiedBy>
  <cp:revision>64</cp:revision>
  <dcterms:created xsi:type="dcterms:W3CDTF">2020-10-07T13:59:32Z</dcterms:created>
  <dcterms:modified xsi:type="dcterms:W3CDTF">2020-10-15T09:42:35Z</dcterms:modified>
</cp:coreProperties>
</file>