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75" r:id="rId3"/>
    <p:sldId id="276" r:id="rId4"/>
    <p:sldId id="257" r:id="rId5"/>
    <p:sldId id="264" r:id="rId6"/>
    <p:sldId id="258" r:id="rId7"/>
    <p:sldId id="259" r:id="rId8"/>
    <p:sldId id="260" r:id="rId9"/>
    <p:sldId id="261" r:id="rId10"/>
    <p:sldId id="262" r:id="rId11"/>
    <p:sldId id="263" r:id="rId12"/>
    <p:sldId id="265" r:id="rId13"/>
    <p:sldId id="266" r:id="rId14"/>
    <p:sldId id="267" r:id="rId15"/>
    <p:sldId id="268" r:id="rId16"/>
    <p:sldId id="269" r:id="rId17"/>
    <p:sldId id="270" r:id="rId18"/>
    <p:sldId id="271" r:id="rId19"/>
    <p:sldId id="272" r:id="rId20"/>
    <p:sldId id="273" r:id="rId21"/>
    <p:sldId id="274" r:id="rId22"/>
    <p:sldId id="277" r:id="rId2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12F263-711D-4684-A206-BC5065FB358D}" type="datetimeFigureOut">
              <a:rPr lang="cs-CZ" smtClean="0"/>
              <a:pPr/>
              <a:t>10.11.2020</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05F02-46B3-43DD-A826-973199DDCAD9}" type="slidenum">
              <a:rPr lang="cs-CZ" smtClean="0"/>
              <a:pPr/>
              <a:t>‹#›</a:t>
            </a:fld>
            <a:endParaRPr lang="cs-CZ"/>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2AF8F56F-0020-44F1-8A74-D80F7BAF8C3E}" type="datetime1">
              <a:rPr lang="cs-CZ" smtClean="0"/>
              <a:pPr/>
              <a:t>10.11.2020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6C9EEF89-9D90-4C32-9648-4CB6303B3B4A}" type="datetime1">
              <a:rPr lang="cs-CZ" smtClean="0"/>
              <a:pPr/>
              <a:t>10.11.2020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4BA50694-26E4-4AE6-95C8-2EA9ABC1CCC8}" type="datetime1">
              <a:rPr lang="cs-CZ" smtClean="0"/>
              <a:pPr/>
              <a:t>10.11.2020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E9047F72-88A1-450A-862F-A3EE3E1F8AEF}" type="datetime1">
              <a:rPr lang="cs-CZ" smtClean="0"/>
              <a:pPr/>
              <a:t>10.11.2020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16E53ED9-1FDA-435A-81AF-30FD7CB293B1}" type="datetime1">
              <a:rPr lang="cs-CZ" smtClean="0"/>
              <a:pPr/>
              <a:t>10.11.2020</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0D774BC9-7E53-4F96-AFAD-18483E4D1BC1}" type="datetime1">
              <a:rPr lang="cs-CZ" smtClean="0"/>
              <a:pPr/>
              <a:t>10.11.2020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C0CC1BB7-4755-470B-98EA-4730EA91C1C0}" type="datetime1">
              <a:rPr lang="cs-CZ" smtClean="0"/>
              <a:pPr/>
              <a:t>10.11.2020</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9BE797AA-0AB4-48BD-B145-C262AE96AE6E}" type="datetime1">
              <a:rPr lang="cs-CZ" smtClean="0"/>
              <a:pPr/>
              <a:t>10.11.2020</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539D9A1-0A64-48CB-9E0C-3E84654D59CF}" type="datetime1">
              <a:rPr lang="cs-CZ" smtClean="0"/>
              <a:pPr/>
              <a:t>10.11.2020</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26536C3-32F5-40FB-BB1D-9E43CD49391F}" type="datetime1">
              <a:rPr lang="cs-CZ" smtClean="0"/>
              <a:pPr/>
              <a:t>10.11.2020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D7F5A8D0-0E04-4E9A-8D60-F8E48023D7A5}" type="datetime1">
              <a:rPr lang="cs-CZ" smtClean="0"/>
              <a:pPr/>
              <a:t>10.11.2020</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AE5234B-8FB4-4964-851A-CB5916D3B47B}"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B9561F-A429-449C-BE06-D3A6F2A2DEE9}" type="datetime1">
              <a:rPr lang="cs-CZ" smtClean="0"/>
              <a:pPr/>
              <a:t>10.11.2020</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E5234B-8FB4-4964-851A-CB5916D3B47B}"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vkN2IKGqqDk" TargetMode="External"/><Relationship Id="rId2" Type="http://schemas.openxmlformats.org/officeDocument/2006/relationships/hyperlink" Target="https://www.youtube.com/watch?v=LSmB9PKYR38"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smtClean="0"/>
              <a:t>Outreach Work with Young People</a:t>
            </a:r>
            <a:endParaRPr lang="cs-CZ" dirty="0"/>
          </a:p>
        </p:txBody>
      </p:sp>
      <p:sp>
        <p:nvSpPr>
          <p:cNvPr id="3" name="Podnadpis 2"/>
          <p:cNvSpPr>
            <a:spLocks noGrp="1"/>
          </p:cNvSpPr>
          <p:nvPr>
            <p:ph type="subTitle" idx="1"/>
          </p:nvPr>
        </p:nvSpPr>
        <p:spPr/>
        <p:txBody>
          <a:bodyPr/>
          <a:lstStyle/>
          <a:p>
            <a:r>
              <a:rPr lang="en-US" dirty="0" err="1" smtClean="0"/>
              <a:t>Ing</a:t>
            </a:r>
            <a:r>
              <a:rPr lang="en-US" dirty="0" smtClean="0"/>
              <a:t>. </a:t>
            </a:r>
            <a:r>
              <a:rPr lang="en-US" dirty="0" err="1" smtClean="0"/>
              <a:t>Pavla</a:t>
            </a:r>
            <a:r>
              <a:rPr lang="en-US" dirty="0" smtClean="0"/>
              <a:t> </a:t>
            </a:r>
            <a:r>
              <a:rPr lang="en-US" dirty="0" err="1" smtClean="0"/>
              <a:t>Melecká</a:t>
            </a:r>
            <a:endParaRPr lang="en-US" dirty="0" smtClean="0"/>
          </a:p>
          <a:p>
            <a:r>
              <a:rPr lang="en-US" dirty="0" err="1" smtClean="0"/>
              <a:t>Sociální</a:t>
            </a:r>
            <a:r>
              <a:rPr lang="en-US" dirty="0" smtClean="0"/>
              <a:t> </a:t>
            </a:r>
            <a:r>
              <a:rPr lang="en-US" dirty="0" err="1" smtClean="0"/>
              <a:t>patologie</a:t>
            </a:r>
            <a:endParaRPr lang="en-US" dirty="0" smtClean="0"/>
          </a:p>
          <a:p>
            <a:r>
              <a:rPr lang="en-US" dirty="0" smtClean="0"/>
              <a:t>Zima 2020</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a:t>
            </a:fld>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Methods, techniques, skills</a:t>
            </a:r>
            <a:endParaRPr lang="cs-CZ" dirty="0"/>
          </a:p>
        </p:txBody>
      </p:sp>
      <p:sp>
        <p:nvSpPr>
          <p:cNvPr id="3" name="Zástupný symbol pro obsah 2"/>
          <p:cNvSpPr>
            <a:spLocks noGrp="1"/>
          </p:cNvSpPr>
          <p:nvPr>
            <p:ph idx="1"/>
          </p:nvPr>
        </p:nvSpPr>
        <p:spPr/>
        <p:txBody>
          <a:bodyPr>
            <a:normAutofit lnSpcReduction="10000"/>
          </a:bodyPr>
          <a:lstStyle/>
          <a:p>
            <a:r>
              <a:rPr lang="en-US" dirty="0"/>
              <a:t>Techniques of conversation</a:t>
            </a:r>
          </a:p>
          <a:p>
            <a:r>
              <a:rPr lang="en-US" dirty="0" smtClean="0"/>
              <a:t>Techniques </a:t>
            </a:r>
            <a:r>
              <a:rPr lang="en-US" dirty="0"/>
              <a:t>of motivation</a:t>
            </a:r>
          </a:p>
          <a:p>
            <a:r>
              <a:rPr lang="en-US" dirty="0" smtClean="0"/>
              <a:t>Family </a:t>
            </a:r>
            <a:r>
              <a:rPr lang="en-US" dirty="0"/>
              <a:t>communication and </a:t>
            </a:r>
            <a:r>
              <a:rPr lang="en-US" dirty="0" smtClean="0"/>
              <a:t>intervention</a:t>
            </a:r>
          </a:p>
          <a:p>
            <a:r>
              <a:rPr lang="en-US" dirty="0" smtClean="0"/>
              <a:t>Crisis intervention</a:t>
            </a:r>
          </a:p>
          <a:p>
            <a:r>
              <a:rPr lang="en-US" dirty="0" smtClean="0"/>
              <a:t>Social </a:t>
            </a:r>
            <a:r>
              <a:rPr lang="en-US" dirty="0"/>
              <a:t>and youth group work</a:t>
            </a:r>
          </a:p>
          <a:p>
            <a:r>
              <a:rPr lang="en-US" dirty="0" smtClean="0"/>
              <a:t>Work </a:t>
            </a:r>
            <a:r>
              <a:rPr lang="en-US" dirty="0"/>
              <a:t>with gangs</a:t>
            </a:r>
          </a:p>
          <a:p>
            <a:r>
              <a:rPr lang="en-US" dirty="0" smtClean="0"/>
              <a:t>Social </a:t>
            </a:r>
            <a:r>
              <a:rPr lang="en-US" dirty="0"/>
              <a:t>education</a:t>
            </a:r>
          </a:p>
          <a:p>
            <a:r>
              <a:rPr lang="en-US" dirty="0" smtClean="0"/>
              <a:t>Activity </a:t>
            </a:r>
            <a:r>
              <a:rPr lang="en-US" dirty="0"/>
              <a:t>education</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10</a:t>
            </a:fld>
            <a:endParaRPr lang="cs-CZ"/>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The role of the outreach worker </a:t>
            </a:r>
            <a:endParaRPr lang="cs-CZ" dirty="0"/>
          </a:p>
        </p:txBody>
      </p:sp>
      <p:sp>
        <p:nvSpPr>
          <p:cNvPr id="3" name="Zástupný symbol pro obsah 2"/>
          <p:cNvSpPr>
            <a:spLocks noGrp="1"/>
          </p:cNvSpPr>
          <p:nvPr>
            <p:ph idx="1"/>
          </p:nvPr>
        </p:nvSpPr>
        <p:spPr/>
        <p:txBody>
          <a:bodyPr/>
          <a:lstStyle/>
          <a:p>
            <a:r>
              <a:rPr lang="en-US" dirty="0"/>
              <a:t>The outreach worker is:</a:t>
            </a:r>
          </a:p>
          <a:p>
            <a:r>
              <a:rPr lang="en-US" b="1" i="1" dirty="0" smtClean="0"/>
              <a:t>Working </a:t>
            </a:r>
            <a:r>
              <a:rPr lang="en-US" b="1" i="1" dirty="0"/>
              <a:t>on public arenas</a:t>
            </a:r>
            <a:endParaRPr lang="en-US" dirty="0"/>
          </a:p>
          <a:p>
            <a:r>
              <a:rPr lang="en-US" b="1" i="1" dirty="0" smtClean="0"/>
              <a:t>Is </a:t>
            </a:r>
            <a:r>
              <a:rPr lang="en-US" b="1" i="1" dirty="0"/>
              <a:t>uninvited</a:t>
            </a:r>
            <a:endParaRPr lang="en-US" dirty="0"/>
          </a:p>
          <a:p>
            <a:r>
              <a:rPr lang="en-US" b="1" i="1" dirty="0" smtClean="0"/>
              <a:t>Acting </a:t>
            </a:r>
            <a:r>
              <a:rPr lang="en-US" b="1" i="1" dirty="0"/>
              <a:t>on someone else’s territory</a:t>
            </a:r>
            <a:endParaRPr lang="en-US" dirty="0"/>
          </a:p>
          <a:p>
            <a:r>
              <a:rPr lang="en-US" b="1" i="1" dirty="0" smtClean="0"/>
              <a:t>The </a:t>
            </a:r>
            <a:r>
              <a:rPr lang="en-US" b="1" i="1" dirty="0"/>
              <a:t>terms of contact is defined by the young people</a:t>
            </a:r>
            <a:endParaRPr lang="en-US" dirty="0"/>
          </a:p>
          <a:p>
            <a:r>
              <a:rPr lang="en-US" b="1" i="1" dirty="0" smtClean="0"/>
              <a:t>The </a:t>
            </a:r>
            <a:r>
              <a:rPr lang="en-US" b="1" i="1" dirty="0"/>
              <a:t>outreach worker has to qualify to get contact, not the other way around</a:t>
            </a:r>
            <a:endParaRPr lang="en-US"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11</a:t>
            </a:fld>
            <a:endParaRPr lang="cs-CZ"/>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Outreach worker characteristics</a:t>
            </a:r>
            <a:endParaRPr lang="cs-CZ" dirty="0"/>
          </a:p>
        </p:txBody>
      </p:sp>
      <p:sp>
        <p:nvSpPr>
          <p:cNvPr id="3" name="Zástupný symbol pro obsah 2"/>
          <p:cNvSpPr>
            <a:spLocks noGrp="1"/>
          </p:cNvSpPr>
          <p:nvPr>
            <p:ph idx="1"/>
          </p:nvPr>
        </p:nvSpPr>
        <p:spPr/>
        <p:txBody>
          <a:bodyPr>
            <a:normAutofit lnSpcReduction="10000"/>
          </a:bodyPr>
          <a:lstStyle/>
          <a:p>
            <a:r>
              <a:rPr lang="en-US" b="1" i="1" dirty="0"/>
              <a:t>The outreach workers working towards young people have few control tasks and often no money or materials to distribute</a:t>
            </a:r>
            <a:endParaRPr lang="en-US" dirty="0"/>
          </a:p>
          <a:p>
            <a:r>
              <a:rPr lang="en-US" b="1" i="1" dirty="0" smtClean="0"/>
              <a:t>The </a:t>
            </a:r>
            <a:r>
              <a:rPr lang="en-US" b="1" i="1" dirty="0"/>
              <a:t>outreach work is informal</a:t>
            </a:r>
            <a:endParaRPr lang="en-US" dirty="0"/>
          </a:p>
          <a:p>
            <a:r>
              <a:rPr lang="en-US" b="1" i="1" dirty="0" smtClean="0"/>
              <a:t>The </a:t>
            </a:r>
            <a:r>
              <a:rPr lang="en-US" b="1" i="1" dirty="0"/>
              <a:t>outreach worker is flexible and works in the </a:t>
            </a:r>
            <a:r>
              <a:rPr lang="en-US" b="1" i="1" dirty="0" smtClean="0"/>
              <a:t>moment</a:t>
            </a:r>
            <a:endParaRPr lang="en-US" dirty="0"/>
          </a:p>
          <a:p>
            <a:r>
              <a:rPr lang="en-US" b="1" i="1" dirty="0" smtClean="0"/>
              <a:t>The </a:t>
            </a:r>
            <a:r>
              <a:rPr lang="en-US" b="1" i="1" dirty="0"/>
              <a:t>outreach workers work with long- term perspectives and communicate with the entire youth group</a:t>
            </a:r>
            <a:endParaRPr lang="en-US"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12</a:t>
            </a:fld>
            <a:endParaRPr lang="cs-CZ"/>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Crises intervention</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a:t>It is often in crisis situations that young </a:t>
            </a:r>
            <a:r>
              <a:rPr lang="en-US" dirty="0" smtClean="0"/>
              <a:t>people </a:t>
            </a:r>
            <a:r>
              <a:rPr lang="en-US" dirty="0"/>
              <a:t>are the most motivated for help and change. </a:t>
            </a:r>
            <a:endParaRPr lang="en-US" dirty="0" smtClean="0"/>
          </a:p>
          <a:p>
            <a:r>
              <a:rPr lang="en-US" dirty="0" smtClean="0"/>
              <a:t>Such </a:t>
            </a:r>
            <a:r>
              <a:rPr lang="en-US" dirty="0"/>
              <a:t>crisis can, for example, consist of family affairs becoming critical or that the young people have been thrown out from their homes. Likewise expectations about housing, education and work that have not been redeemed, and depressive reactions and other psychological difficulties that experience shows can lead to suicides and other crisis for the young people. </a:t>
            </a:r>
            <a:endParaRPr lang="en-US" dirty="0" smtClean="0"/>
          </a:p>
          <a:p>
            <a:r>
              <a:rPr lang="en-US" dirty="0" smtClean="0"/>
              <a:t>It </a:t>
            </a:r>
            <a:r>
              <a:rPr lang="en-US" dirty="0"/>
              <a:t>is important for the outreach worker to have knowledge about, and practice with, and as well as possible master the work in crisis situations (crisis interventions).</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13</a:t>
            </a:fld>
            <a:endParaRPr lang="cs-CZ"/>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Family</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a:t>Children and young people cannot be seen in isolation from their remaining families. Contact with the family can therefore be of vital importance from time to time, especially connected to the youngest.</a:t>
            </a:r>
          </a:p>
          <a:p>
            <a:r>
              <a:rPr lang="en-US" dirty="0"/>
              <a:t>The condition for contact with and the following up of the entire family is that both the youth and the parents </a:t>
            </a:r>
            <a:r>
              <a:rPr lang="en-US" dirty="0" smtClean="0"/>
              <a:t>wish </a:t>
            </a:r>
            <a:r>
              <a:rPr lang="en-US" dirty="0"/>
              <a:t>for it. </a:t>
            </a:r>
            <a:r>
              <a:rPr lang="en-US" dirty="0" smtClean="0"/>
              <a:t>In </a:t>
            </a:r>
            <a:r>
              <a:rPr lang="en-US" dirty="0"/>
              <a:t>many cases the outreach workers become stable contacts for a long period of time. Many of the young people have had far to little of such stable adult contacts.</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14</a:t>
            </a:fld>
            <a:endParaRPr lang="cs-CZ"/>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Local environment</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a:t>I</a:t>
            </a:r>
            <a:r>
              <a:rPr lang="en-US" dirty="0" smtClean="0"/>
              <a:t>t </a:t>
            </a:r>
            <a:r>
              <a:rPr lang="en-US" dirty="0"/>
              <a:t>is not enough to help individual young people in crisis or social needs, if there are conditions in the local environments that repeatedly creates such problems for new young people. </a:t>
            </a:r>
            <a:endParaRPr lang="en-US" dirty="0" smtClean="0"/>
          </a:p>
          <a:p>
            <a:r>
              <a:rPr lang="en-US" dirty="0" smtClean="0"/>
              <a:t>In </a:t>
            </a:r>
            <a:r>
              <a:rPr lang="en-US" dirty="0"/>
              <a:t>such cases </a:t>
            </a:r>
            <a:r>
              <a:rPr lang="en-US" dirty="0" smtClean="0"/>
              <a:t>it is important </a:t>
            </a:r>
            <a:r>
              <a:rPr lang="en-US" dirty="0"/>
              <a:t>for the outreach worker to participate in work in the local environments. This can be local networking such as </a:t>
            </a:r>
            <a:r>
              <a:rPr lang="en-US" dirty="0" err="1"/>
              <a:t>neighbourhood</a:t>
            </a:r>
            <a:r>
              <a:rPr lang="en-US" dirty="0"/>
              <a:t> work, local committees that work for the interest of the local environments, or other activities in the living environment.  </a:t>
            </a:r>
            <a:endParaRPr lang="en-US" dirty="0" smtClean="0"/>
          </a:p>
          <a:p>
            <a:r>
              <a:rPr lang="en-US" dirty="0" smtClean="0"/>
              <a:t>The aim </a:t>
            </a:r>
            <a:r>
              <a:rPr lang="en-US" dirty="0"/>
              <a:t>will be to develop self-carrying initiatives and processes </a:t>
            </a:r>
            <a:r>
              <a:rPr lang="en-US" dirty="0" smtClean="0"/>
              <a:t>that can prevent </a:t>
            </a:r>
            <a:r>
              <a:rPr lang="en-US" dirty="0"/>
              <a:t>a crooked development among children and young people. The outreach worker can actively engage in changing the problem creating factors and improve the conditions in the local environment.</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15</a:t>
            </a:fld>
            <a:endParaRPr lang="cs-CZ"/>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Social network</a:t>
            </a:r>
            <a:endParaRPr lang="cs-CZ" dirty="0"/>
          </a:p>
        </p:txBody>
      </p:sp>
      <p:sp>
        <p:nvSpPr>
          <p:cNvPr id="3" name="Zástupný symbol pro obsah 2"/>
          <p:cNvSpPr>
            <a:spLocks noGrp="1"/>
          </p:cNvSpPr>
          <p:nvPr>
            <p:ph idx="1"/>
          </p:nvPr>
        </p:nvSpPr>
        <p:spPr/>
        <p:txBody>
          <a:bodyPr>
            <a:normAutofit fontScale="70000" lnSpcReduction="20000"/>
          </a:bodyPr>
          <a:lstStyle/>
          <a:p>
            <a:r>
              <a:rPr lang="en-US" dirty="0"/>
              <a:t>Both in the work with the individual young people, families and groups, the outreach workers should attempt to build up and strengthen the social networks in the local environments, by consciously activating as broad a selection of resources as possible, and stimulating to self carrying processes and structures.</a:t>
            </a:r>
          </a:p>
          <a:p>
            <a:r>
              <a:rPr lang="en-US" dirty="0"/>
              <a:t>Possible collaboration partners in such a work approach can be the leaders of the boards in housing co-operatives, sport clubs and other voluntary </a:t>
            </a:r>
            <a:r>
              <a:rPr lang="en-US" dirty="0" err="1"/>
              <a:t>organisations</a:t>
            </a:r>
            <a:r>
              <a:rPr lang="en-US" dirty="0"/>
              <a:t>. </a:t>
            </a:r>
            <a:endParaRPr lang="en-US" dirty="0" smtClean="0"/>
          </a:p>
          <a:p>
            <a:r>
              <a:rPr lang="en-US" dirty="0" smtClean="0"/>
              <a:t>The </a:t>
            </a:r>
            <a:r>
              <a:rPr lang="en-US" dirty="0"/>
              <a:t>goal must always be to increase the young people’s, the families and the local environments’ ability to manage on their own, and thereby also strengthen preventive work. It is important to hinder relationships that can make them into clients and thereby dependent upon the outreach workers, health workers, social workers and the remaining help apparatus.</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16</a:t>
            </a:fld>
            <a:endParaRPr lang="cs-CZ"/>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Working with gangs/groups</a:t>
            </a:r>
            <a:endParaRPr lang="cs-CZ" dirty="0"/>
          </a:p>
        </p:txBody>
      </p:sp>
      <p:sp>
        <p:nvSpPr>
          <p:cNvPr id="3" name="Zástupný symbol pro obsah 2"/>
          <p:cNvSpPr>
            <a:spLocks noGrp="1"/>
          </p:cNvSpPr>
          <p:nvPr>
            <p:ph idx="1"/>
          </p:nvPr>
        </p:nvSpPr>
        <p:spPr/>
        <p:txBody>
          <a:bodyPr>
            <a:normAutofit fontScale="92500" lnSpcReduction="10000"/>
          </a:bodyPr>
          <a:lstStyle/>
          <a:p>
            <a:r>
              <a:rPr lang="en-US" dirty="0"/>
              <a:t>Working with </a:t>
            </a:r>
            <a:r>
              <a:rPr lang="en-US" dirty="0" smtClean="0"/>
              <a:t>groups is </a:t>
            </a:r>
            <a:r>
              <a:rPr lang="en-US" dirty="0"/>
              <a:t>most common with young people within their own living and local environments. </a:t>
            </a:r>
            <a:endParaRPr lang="en-US" dirty="0" smtClean="0"/>
          </a:p>
          <a:p>
            <a:r>
              <a:rPr lang="en-US" dirty="0"/>
              <a:t>A normal target for the work is to develop and inspire the young people group to influence their own life situations. Here the starting point must be the groups’ interests and resources. The group work must aim to strengthen the positive resources and suppress the negative norms and </a:t>
            </a:r>
            <a:r>
              <a:rPr lang="en-US" dirty="0" err="1"/>
              <a:t>behaviour</a:t>
            </a:r>
            <a:r>
              <a:rPr lang="en-US" dirty="0"/>
              <a:t>.</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17</a:t>
            </a:fld>
            <a:endParaRPr lang="cs-CZ"/>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Getting out of a gang</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a:t>To get out of a gang where drugs and criminality are a part of everyday life can be very difficult. </a:t>
            </a:r>
            <a:endParaRPr lang="en-US" dirty="0" smtClean="0"/>
          </a:p>
          <a:p>
            <a:r>
              <a:rPr lang="en-US" dirty="0" smtClean="0"/>
              <a:t>The </a:t>
            </a:r>
            <a:r>
              <a:rPr lang="en-US" dirty="0"/>
              <a:t>need for attention and acceptance in a community with other </a:t>
            </a:r>
            <a:r>
              <a:rPr lang="en-US" dirty="0" smtClean="0"/>
              <a:t>peers will </a:t>
            </a:r>
            <a:r>
              <a:rPr lang="en-US" dirty="0"/>
              <a:t>often be placed in front of other values and priorities such as education or being close to one’ s family. </a:t>
            </a:r>
            <a:endParaRPr lang="en-US" dirty="0" smtClean="0"/>
          </a:p>
          <a:p>
            <a:r>
              <a:rPr lang="en-US" dirty="0" smtClean="0"/>
              <a:t>This </a:t>
            </a:r>
            <a:r>
              <a:rPr lang="en-US" dirty="0"/>
              <a:t>especially holds true when breaking with the gang can lead to isolation and loneliness and to a life with expectations and demands the young people do not feel that they can live up to outside of the gang.</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18</a:t>
            </a:fld>
            <a:endParaRPr lang="cs-CZ"/>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Information activities</a:t>
            </a:r>
            <a:endParaRPr lang="cs-CZ" dirty="0"/>
          </a:p>
        </p:txBody>
      </p:sp>
      <p:sp>
        <p:nvSpPr>
          <p:cNvPr id="3" name="Zástupný symbol pro obsah 2"/>
          <p:cNvSpPr>
            <a:spLocks noGrp="1"/>
          </p:cNvSpPr>
          <p:nvPr>
            <p:ph idx="1"/>
          </p:nvPr>
        </p:nvSpPr>
        <p:spPr/>
        <p:txBody>
          <a:bodyPr>
            <a:normAutofit fontScale="70000" lnSpcReduction="20000"/>
          </a:bodyPr>
          <a:lstStyle/>
          <a:p>
            <a:r>
              <a:rPr lang="en-US" dirty="0"/>
              <a:t>T</a:t>
            </a:r>
            <a:r>
              <a:rPr lang="en-US" dirty="0" smtClean="0"/>
              <a:t>he </a:t>
            </a:r>
            <a:r>
              <a:rPr lang="en-US" dirty="0"/>
              <a:t>outreach workers have access to very important information about the young people’s terms of adolescence and life situations.</a:t>
            </a:r>
            <a:endParaRPr lang="en-US" dirty="0" smtClean="0"/>
          </a:p>
          <a:p>
            <a:r>
              <a:rPr lang="en-US" dirty="0" smtClean="0"/>
              <a:t>Their </a:t>
            </a:r>
            <a:r>
              <a:rPr lang="en-US" dirty="0"/>
              <a:t>experience and knowledge should be admitted in local planning of the shaping of housing and leisure environments, and the further development of support , help and treatment initiatives for vulnerable groups of children and young people.</a:t>
            </a:r>
          </a:p>
          <a:p>
            <a:r>
              <a:rPr lang="en-US" dirty="0"/>
              <a:t>Outreach workers </a:t>
            </a:r>
            <a:r>
              <a:rPr lang="en-US" dirty="0" smtClean="0"/>
              <a:t>should pass </a:t>
            </a:r>
            <a:r>
              <a:rPr lang="en-US" dirty="0"/>
              <a:t>their knowledge on to other health and social workers. Likewise they should, as a part of preventive work, participate in information work, lectures, collaboration with teachers and contribute to coverage in the media. The focus should be on preventive activities and the affairs in the local environment that have had a negative influence on the young people’s life situation and social conditions</a:t>
            </a:r>
            <a:r>
              <a:rPr lang="en-US" dirty="0" smtClean="0"/>
              <a:t>.</a:t>
            </a:r>
            <a:endParaRPr lang="en-US" b="1"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19</a:t>
            </a:fld>
            <a:endParaRPr lang="cs-CZ"/>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Outreach Work</a:t>
            </a:r>
            <a:endParaRPr lang="cs-CZ" dirty="0"/>
          </a:p>
        </p:txBody>
      </p:sp>
      <p:sp>
        <p:nvSpPr>
          <p:cNvPr id="3" name="Zástupný symbol pro obsah 2"/>
          <p:cNvSpPr>
            <a:spLocks noGrp="1"/>
          </p:cNvSpPr>
          <p:nvPr>
            <p:ph idx="1"/>
          </p:nvPr>
        </p:nvSpPr>
        <p:spPr/>
        <p:txBody>
          <a:bodyPr>
            <a:normAutofit fontScale="92500" lnSpcReduction="20000"/>
          </a:bodyPr>
          <a:lstStyle/>
          <a:p>
            <a:pPr>
              <a:buNone/>
            </a:pPr>
            <a:r>
              <a:rPr lang="en-US" dirty="0" smtClean="0"/>
              <a:t>	</a:t>
            </a:r>
            <a:r>
              <a:rPr lang="en-US" b="1" dirty="0" smtClean="0"/>
              <a:t>Outreach work</a:t>
            </a:r>
            <a:r>
              <a:rPr lang="en-US" dirty="0" smtClean="0"/>
              <a:t> </a:t>
            </a:r>
            <a:r>
              <a:rPr lang="cs-CZ" dirty="0" err="1" smtClean="0"/>
              <a:t>was</a:t>
            </a:r>
            <a:r>
              <a:rPr lang="cs-CZ" dirty="0" smtClean="0"/>
              <a:t> </a:t>
            </a:r>
            <a:r>
              <a:rPr lang="cs-CZ" dirty="0" err="1" smtClean="0"/>
              <a:t>formalised</a:t>
            </a:r>
            <a:r>
              <a:rPr lang="cs-CZ" dirty="0" smtClean="0"/>
              <a:t> in </a:t>
            </a:r>
            <a:r>
              <a:rPr lang="cs-CZ" dirty="0" err="1" smtClean="0"/>
              <a:t>the</a:t>
            </a:r>
            <a:r>
              <a:rPr lang="cs-CZ" dirty="0" smtClean="0"/>
              <a:t> </a:t>
            </a:r>
            <a:r>
              <a:rPr lang="cs-CZ" dirty="0" err="1" smtClean="0"/>
              <a:t>nineteenth</a:t>
            </a:r>
            <a:r>
              <a:rPr lang="cs-CZ" dirty="0" smtClean="0"/>
              <a:t> </a:t>
            </a:r>
            <a:r>
              <a:rPr lang="cs-CZ" dirty="0" err="1" smtClean="0"/>
              <a:t>century</a:t>
            </a:r>
            <a:r>
              <a:rPr lang="cs-CZ" dirty="0" smtClean="0"/>
              <a:t>, </a:t>
            </a:r>
            <a:r>
              <a:rPr lang="cs-CZ" dirty="0" err="1" smtClean="0"/>
              <a:t>starting</a:t>
            </a:r>
            <a:r>
              <a:rPr lang="cs-CZ" dirty="0" smtClean="0"/>
              <a:t> in </a:t>
            </a:r>
            <a:r>
              <a:rPr lang="cs-CZ" dirty="0" err="1" smtClean="0"/>
              <a:t>the</a:t>
            </a:r>
            <a:r>
              <a:rPr lang="cs-CZ" dirty="0" smtClean="0"/>
              <a:t> USA. </a:t>
            </a:r>
            <a:r>
              <a:rPr lang="cs-CZ" dirty="0" err="1" smtClean="0"/>
              <a:t>After</a:t>
            </a:r>
            <a:r>
              <a:rPr lang="cs-CZ" dirty="0" smtClean="0"/>
              <a:t> </a:t>
            </a:r>
            <a:r>
              <a:rPr lang="cs-CZ" dirty="0" err="1" smtClean="0"/>
              <a:t>focusing</a:t>
            </a:r>
            <a:r>
              <a:rPr lang="cs-CZ" dirty="0" smtClean="0"/>
              <a:t> </a:t>
            </a:r>
            <a:r>
              <a:rPr lang="cs-CZ" dirty="0" err="1" smtClean="0"/>
              <a:t>initially</a:t>
            </a:r>
            <a:r>
              <a:rPr lang="cs-CZ" dirty="0" smtClean="0"/>
              <a:t> on </a:t>
            </a:r>
            <a:r>
              <a:rPr lang="cs-CZ" dirty="0" err="1" smtClean="0"/>
              <a:t>immigrants</a:t>
            </a:r>
            <a:r>
              <a:rPr lang="cs-CZ" dirty="0" smtClean="0"/>
              <a:t> </a:t>
            </a:r>
            <a:r>
              <a:rPr lang="cs-CZ" dirty="0" err="1" smtClean="0"/>
              <a:t>and</a:t>
            </a:r>
            <a:r>
              <a:rPr lang="cs-CZ" dirty="0" smtClean="0"/>
              <a:t> </a:t>
            </a:r>
            <a:r>
              <a:rPr lang="cs-CZ" dirty="0" err="1" smtClean="0"/>
              <a:t>people</a:t>
            </a:r>
            <a:r>
              <a:rPr lang="cs-CZ" dirty="0" smtClean="0"/>
              <a:t> </a:t>
            </a:r>
            <a:r>
              <a:rPr lang="cs-CZ" dirty="0" err="1" smtClean="0"/>
              <a:t>living</a:t>
            </a:r>
            <a:r>
              <a:rPr lang="cs-CZ" dirty="0" smtClean="0"/>
              <a:t> in </a:t>
            </a:r>
            <a:r>
              <a:rPr lang="cs-CZ" dirty="0" err="1" smtClean="0"/>
              <a:t>poverty</a:t>
            </a:r>
            <a:r>
              <a:rPr lang="cs-CZ" dirty="0" smtClean="0"/>
              <a:t>, </a:t>
            </a:r>
            <a:r>
              <a:rPr lang="cs-CZ" dirty="0" err="1" smtClean="0"/>
              <a:t>it</a:t>
            </a:r>
            <a:r>
              <a:rPr lang="cs-CZ" dirty="0" smtClean="0"/>
              <a:t> </a:t>
            </a:r>
            <a:r>
              <a:rPr lang="cs-CZ" dirty="0" err="1" smtClean="0"/>
              <a:t>gradually</a:t>
            </a:r>
            <a:r>
              <a:rPr lang="cs-CZ" dirty="0" smtClean="0"/>
              <a:t> </a:t>
            </a:r>
            <a:r>
              <a:rPr lang="cs-CZ" dirty="0" err="1" smtClean="0"/>
              <a:t>came</a:t>
            </a:r>
            <a:r>
              <a:rPr lang="cs-CZ" dirty="0" smtClean="0"/>
              <a:t> to </a:t>
            </a:r>
            <a:r>
              <a:rPr lang="cs-CZ" dirty="0" err="1" smtClean="0"/>
              <a:t>include</a:t>
            </a:r>
            <a:r>
              <a:rPr lang="cs-CZ" dirty="0" smtClean="0"/>
              <a:t> many </a:t>
            </a:r>
            <a:r>
              <a:rPr lang="cs-CZ" dirty="0" err="1" smtClean="0"/>
              <a:t>other</a:t>
            </a:r>
            <a:r>
              <a:rPr lang="cs-CZ" dirty="0" smtClean="0"/>
              <a:t> </a:t>
            </a:r>
            <a:r>
              <a:rPr lang="cs-CZ" dirty="0" err="1" smtClean="0"/>
              <a:t>target</a:t>
            </a:r>
            <a:r>
              <a:rPr lang="cs-CZ" dirty="0" smtClean="0"/>
              <a:t> </a:t>
            </a:r>
            <a:r>
              <a:rPr lang="cs-CZ" dirty="0" err="1" smtClean="0"/>
              <a:t>groups</a:t>
            </a:r>
            <a:r>
              <a:rPr lang="cs-CZ" dirty="0" smtClean="0"/>
              <a:t>. </a:t>
            </a:r>
            <a:r>
              <a:rPr lang="en-US" b="1" dirty="0" smtClean="0"/>
              <a:t>	</a:t>
            </a:r>
          </a:p>
          <a:p>
            <a:pPr>
              <a:buNone/>
            </a:pPr>
            <a:r>
              <a:rPr lang="en-US" b="1" dirty="0"/>
              <a:t>	</a:t>
            </a:r>
            <a:endParaRPr lang="en-US" b="1" dirty="0" smtClean="0"/>
          </a:p>
          <a:p>
            <a:pPr>
              <a:buNone/>
            </a:pPr>
            <a:r>
              <a:rPr lang="en-US" b="1" dirty="0" smtClean="0"/>
              <a:t>	O</a:t>
            </a:r>
            <a:r>
              <a:rPr lang="cs-CZ" b="1" dirty="0" err="1" smtClean="0"/>
              <a:t>utreach</a:t>
            </a:r>
            <a:r>
              <a:rPr lang="cs-CZ" b="1" dirty="0" smtClean="0"/>
              <a:t> </a:t>
            </a:r>
            <a:r>
              <a:rPr lang="cs-CZ" b="1" dirty="0" err="1" smtClean="0"/>
              <a:t>work</a:t>
            </a:r>
            <a:r>
              <a:rPr lang="en-US" b="1" dirty="0" smtClean="0"/>
              <a:t> </a:t>
            </a:r>
            <a:r>
              <a:rPr lang="cs-CZ" b="1" dirty="0" smtClean="0"/>
              <a:t>in </a:t>
            </a:r>
            <a:r>
              <a:rPr lang="cs-CZ" b="1" dirty="0" err="1"/>
              <a:t>British</a:t>
            </a:r>
            <a:r>
              <a:rPr lang="cs-CZ" b="1" dirty="0"/>
              <a:t> </a:t>
            </a:r>
            <a:r>
              <a:rPr lang="cs-CZ" b="1" dirty="0" err="1" smtClean="0"/>
              <a:t>English</a:t>
            </a:r>
            <a:r>
              <a:rPr lang="en-US" b="1" dirty="0" smtClean="0"/>
              <a:t> (Street work in German, Czech) </a:t>
            </a:r>
            <a:r>
              <a:rPr lang="en-US" dirty="0" smtClean="0"/>
              <a:t>is </a:t>
            </a:r>
            <a:r>
              <a:rPr lang="cs-CZ" dirty="0" err="1" smtClean="0"/>
              <a:t>work</a:t>
            </a:r>
            <a:r>
              <a:rPr lang="cs-CZ" dirty="0" smtClean="0"/>
              <a:t> </a:t>
            </a:r>
            <a:r>
              <a:rPr lang="cs-CZ" dirty="0"/>
              <a:t>(</a:t>
            </a:r>
            <a:r>
              <a:rPr lang="cs-CZ" dirty="0" err="1" smtClean="0"/>
              <a:t>done</a:t>
            </a:r>
            <a:r>
              <a:rPr lang="en-US" dirty="0" smtClean="0"/>
              <a:t>  by welfare workers</a:t>
            </a:r>
            <a:r>
              <a:rPr lang="cs-CZ" dirty="0" smtClean="0"/>
              <a:t>,</a:t>
            </a:r>
            <a:r>
              <a:rPr lang="cs-CZ" dirty="0"/>
              <a:t> </a:t>
            </a:r>
            <a:r>
              <a:rPr lang="cs-CZ" dirty="0" err="1"/>
              <a:t>volunteers</a:t>
            </a:r>
            <a:r>
              <a:rPr lang="cs-CZ" dirty="0"/>
              <a:t>, </a:t>
            </a:r>
            <a:r>
              <a:rPr lang="cs-CZ" dirty="0" err="1"/>
              <a:t>etc</a:t>
            </a:r>
            <a:r>
              <a:rPr lang="cs-CZ" dirty="0"/>
              <a:t>) </a:t>
            </a:r>
            <a:r>
              <a:rPr lang="cs-CZ" dirty="0" smtClean="0"/>
              <a:t>designe</a:t>
            </a:r>
            <a:r>
              <a:rPr lang="en-US" dirty="0" smtClean="0"/>
              <a:t>d to help and encourage disadvantaged members of the community. </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2</a:t>
            </a:fld>
            <a:endParaRPr lang="cs-CZ"/>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Premises</a:t>
            </a:r>
            <a:endParaRPr lang="cs-CZ" dirty="0"/>
          </a:p>
        </p:txBody>
      </p:sp>
      <p:sp>
        <p:nvSpPr>
          <p:cNvPr id="3" name="Zástupný symbol pro obsah 2"/>
          <p:cNvSpPr>
            <a:spLocks noGrp="1"/>
          </p:cNvSpPr>
          <p:nvPr>
            <p:ph idx="1"/>
          </p:nvPr>
        </p:nvSpPr>
        <p:spPr/>
        <p:txBody>
          <a:bodyPr>
            <a:normAutofit fontScale="77500" lnSpcReduction="20000"/>
          </a:bodyPr>
          <a:lstStyle/>
          <a:p>
            <a:r>
              <a:rPr lang="en-US" dirty="0"/>
              <a:t>Outreach workers should have their own premises as the base for their work. The premises should be located centrally in the geographic area for the outreach work.</a:t>
            </a:r>
          </a:p>
          <a:p>
            <a:r>
              <a:rPr lang="en-US" dirty="0"/>
              <a:t>The premises should secure the social workers adequate possibilities (space) to follow up their cases. In addition to a more informal reception </a:t>
            </a:r>
            <a:r>
              <a:rPr lang="en-US" dirty="0" smtClean="0"/>
              <a:t>room, </a:t>
            </a:r>
            <a:r>
              <a:rPr lang="en-US" dirty="0"/>
              <a:t>it should have a room for conversations with individuals and with families. It should also be given room for office work such as writing and telephoning.</a:t>
            </a:r>
          </a:p>
          <a:p>
            <a:r>
              <a:rPr lang="en-US" dirty="0"/>
              <a:t>The premises of the outreach work </a:t>
            </a:r>
            <a:r>
              <a:rPr lang="en-US" dirty="0" smtClean="0"/>
              <a:t>(Outreach work centers) should </a:t>
            </a:r>
            <a:r>
              <a:rPr lang="en-US" dirty="0"/>
              <a:t>have set opening times where the young people themselves can visit the social workers.</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20</a:t>
            </a:fld>
            <a:endParaRPr lang="cs-CZ"/>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Outreach Work Principles</a:t>
            </a:r>
            <a:endParaRPr lang="cs-CZ" dirty="0"/>
          </a:p>
        </p:txBody>
      </p:sp>
      <p:sp>
        <p:nvSpPr>
          <p:cNvPr id="3" name="Zástupný symbol pro obsah 2"/>
          <p:cNvSpPr>
            <a:spLocks noGrp="1"/>
          </p:cNvSpPr>
          <p:nvPr>
            <p:ph idx="1"/>
          </p:nvPr>
        </p:nvSpPr>
        <p:spPr/>
        <p:txBody>
          <a:bodyPr/>
          <a:lstStyle/>
          <a:p>
            <a:r>
              <a:rPr lang="en-US" b="1" i="1" dirty="0"/>
              <a:t>Trust</a:t>
            </a:r>
            <a:endParaRPr lang="en-US" dirty="0"/>
          </a:p>
          <a:p>
            <a:r>
              <a:rPr lang="en-US" b="1" i="1" dirty="0" smtClean="0"/>
              <a:t>Continuity</a:t>
            </a:r>
            <a:endParaRPr lang="en-US" dirty="0"/>
          </a:p>
          <a:p>
            <a:r>
              <a:rPr lang="en-US" b="1" i="1" dirty="0" smtClean="0"/>
              <a:t>Flexibility</a:t>
            </a:r>
            <a:endParaRPr lang="en-US" dirty="0"/>
          </a:p>
          <a:p>
            <a:r>
              <a:rPr lang="en-US" b="1" i="1" dirty="0" smtClean="0"/>
              <a:t>Accessibility</a:t>
            </a:r>
            <a:endParaRPr lang="en-US" dirty="0"/>
          </a:p>
          <a:p>
            <a:r>
              <a:rPr lang="en-US" b="1" i="1" dirty="0" smtClean="0"/>
              <a:t>Accountability</a:t>
            </a:r>
            <a:endParaRPr lang="en-US" dirty="0"/>
          </a:p>
          <a:p>
            <a:r>
              <a:rPr lang="en-US" b="1" i="1" dirty="0" smtClean="0"/>
              <a:t>Voluntary </a:t>
            </a:r>
            <a:r>
              <a:rPr lang="en-US" b="1" i="1" dirty="0"/>
              <a:t>decision</a:t>
            </a:r>
            <a:endParaRPr lang="en-US" dirty="0"/>
          </a:p>
          <a:p>
            <a:r>
              <a:rPr lang="en-US" b="1" i="1" dirty="0" smtClean="0"/>
              <a:t>Professional </a:t>
            </a:r>
            <a:r>
              <a:rPr lang="en-US" b="1" i="1" dirty="0"/>
              <a:t>Confidentiality</a:t>
            </a:r>
            <a:endParaRPr lang="en-US"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21</a:t>
            </a:fld>
            <a:endParaRPr lang="cs-CZ"/>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VIDEOS</a:t>
            </a:r>
            <a:endParaRPr lang="cs-CZ" dirty="0"/>
          </a:p>
        </p:txBody>
      </p:sp>
      <p:sp>
        <p:nvSpPr>
          <p:cNvPr id="3" name="Zástupný symbol pro obsah 2"/>
          <p:cNvSpPr>
            <a:spLocks noGrp="1"/>
          </p:cNvSpPr>
          <p:nvPr>
            <p:ph idx="1"/>
          </p:nvPr>
        </p:nvSpPr>
        <p:spPr/>
        <p:txBody>
          <a:bodyPr/>
          <a:lstStyle/>
          <a:p>
            <a:endParaRPr lang="en-US" dirty="0" smtClean="0"/>
          </a:p>
          <a:p>
            <a:r>
              <a:rPr lang="cs-CZ" dirty="0" smtClean="0">
                <a:hlinkClick r:id="rId2"/>
              </a:rPr>
              <a:t>https://www.youtube.com/watch?v=LSmB9PKYR38</a:t>
            </a:r>
            <a:endParaRPr lang="en-US" dirty="0" smtClean="0"/>
          </a:p>
          <a:p>
            <a:r>
              <a:rPr lang="cs-CZ" u="sng" dirty="0" smtClean="0">
                <a:hlinkClick r:id="rId3"/>
              </a:rPr>
              <a:t>https://www.youtube.com/watch?v=vkN2IKGqqDk</a:t>
            </a: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22</a:t>
            </a:fld>
            <a:endParaRPr lang="cs-CZ"/>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Outreach</a:t>
            </a:r>
            <a:endParaRPr lang="cs-CZ" dirty="0"/>
          </a:p>
        </p:txBody>
      </p:sp>
      <p:sp>
        <p:nvSpPr>
          <p:cNvPr id="3" name="Zástupný symbol pro obsah 2"/>
          <p:cNvSpPr>
            <a:spLocks noGrp="1"/>
          </p:cNvSpPr>
          <p:nvPr>
            <p:ph idx="1"/>
          </p:nvPr>
        </p:nvSpPr>
        <p:spPr/>
        <p:txBody>
          <a:bodyPr>
            <a:normAutofit fontScale="77500" lnSpcReduction="20000"/>
          </a:bodyPr>
          <a:lstStyle/>
          <a:p>
            <a:r>
              <a:rPr lang="cs-CZ" b="1" dirty="0" err="1"/>
              <a:t>Outreach</a:t>
            </a:r>
            <a:r>
              <a:rPr lang="cs-CZ" dirty="0"/>
              <a:t> </a:t>
            </a:r>
            <a:r>
              <a:rPr lang="cs-CZ" dirty="0" err="1"/>
              <a:t>is</a:t>
            </a:r>
            <a:r>
              <a:rPr lang="cs-CZ" dirty="0"/>
              <a:t> </a:t>
            </a:r>
            <a:r>
              <a:rPr lang="cs-CZ" dirty="0" err="1"/>
              <a:t>the</a:t>
            </a:r>
            <a:r>
              <a:rPr lang="cs-CZ" dirty="0"/>
              <a:t> </a:t>
            </a:r>
            <a:r>
              <a:rPr lang="cs-CZ" dirty="0" err="1"/>
              <a:t>activity</a:t>
            </a:r>
            <a:r>
              <a:rPr lang="cs-CZ" dirty="0"/>
              <a:t> </a:t>
            </a:r>
            <a:r>
              <a:rPr lang="cs-CZ" dirty="0" err="1"/>
              <a:t>of</a:t>
            </a:r>
            <a:r>
              <a:rPr lang="cs-CZ" dirty="0"/>
              <a:t> </a:t>
            </a:r>
            <a:r>
              <a:rPr lang="cs-CZ" dirty="0" err="1"/>
              <a:t>providing</a:t>
            </a:r>
            <a:r>
              <a:rPr lang="cs-CZ" dirty="0"/>
              <a:t> </a:t>
            </a:r>
            <a:r>
              <a:rPr lang="cs-CZ" dirty="0" err="1"/>
              <a:t>services</a:t>
            </a:r>
            <a:r>
              <a:rPr lang="cs-CZ" dirty="0"/>
              <a:t> to </a:t>
            </a:r>
            <a:r>
              <a:rPr lang="cs-CZ" dirty="0" err="1"/>
              <a:t>any</a:t>
            </a:r>
            <a:r>
              <a:rPr lang="cs-CZ" dirty="0"/>
              <a:t> </a:t>
            </a:r>
            <a:r>
              <a:rPr lang="cs-CZ" dirty="0" err="1"/>
              <a:t>population</a:t>
            </a:r>
            <a:r>
              <a:rPr lang="cs-CZ" dirty="0"/>
              <a:t> </a:t>
            </a:r>
            <a:r>
              <a:rPr lang="cs-CZ" dirty="0" err="1"/>
              <a:t>that</a:t>
            </a:r>
            <a:r>
              <a:rPr lang="cs-CZ" dirty="0"/>
              <a:t> </a:t>
            </a:r>
            <a:r>
              <a:rPr lang="cs-CZ" dirty="0" err="1"/>
              <a:t>might</a:t>
            </a:r>
            <a:r>
              <a:rPr lang="cs-CZ" dirty="0"/>
              <a:t> not </a:t>
            </a:r>
            <a:r>
              <a:rPr lang="cs-CZ" dirty="0" err="1"/>
              <a:t>otherwise</a:t>
            </a:r>
            <a:r>
              <a:rPr lang="cs-CZ" dirty="0"/>
              <a:t> </a:t>
            </a:r>
            <a:r>
              <a:rPr lang="cs-CZ" dirty="0" err="1"/>
              <a:t>have</a:t>
            </a:r>
            <a:r>
              <a:rPr lang="cs-CZ" dirty="0"/>
              <a:t> </a:t>
            </a:r>
            <a:r>
              <a:rPr lang="cs-CZ" dirty="0" err="1"/>
              <a:t>access</a:t>
            </a:r>
            <a:r>
              <a:rPr lang="cs-CZ" dirty="0"/>
              <a:t> to </a:t>
            </a:r>
            <a:r>
              <a:rPr lang="cs-CZ" dirty="0" err="1"/>
              <a:t>those</a:t>
            </a:r>
            <a:r>
              <a:rPr lang="cs-CZ" dirty="0"/>
              <a:t> </a:t>
            </a:r>
            <a:r>
              <a:rPr lang="cs-CZ" dirty="0" err="1" smtClean="0"/>
              <a:t>services</a:t>
            </a:r>
            <a:r>
              <a:rPr lang="cs-CZ" dirty="0" smtClean="0"/>
              <a:t>.</a:t>
            </a:r>
            <a:endParaRPr lang="en-US" u="sng" baseline="30000" dirty="0"/>
          </a:p>
          <a:p>
            <a:r>
              <a:rPr lang="cs-CZ" dirty="0" smtClean="0"/>
              <a:t>A </a:t>
            </a:r>
            <a:r>
              <a:rPr lang="cs-CZ" dirty="0" err="1"/>
              <a:t>key</a:t>
            </a:r>
            <a:r>
              <a:rPr lang="cs-CZ" dirty="0"/>
              <a:t> </a:t>
            </a:r>
            <a:r>
              <a:rPr lang="cs-CZ" dirty="0" err="1"/>
              <a:t>component</a:t>
            </a:r>
            <a:r>
              <a:rPr lang="cs-CZ" dirty="0"/>
              <a:t> </a:t>
            </a:r>
            <a:r>
              <a:rPr lang="cs-CZ" dirty="0" err="1"/>
              <a:t>of</a:t>
            </a:r>
            <a:r>
              <a:rPr lang="cs-CZ" dirty="0"/>
              <a:t> </a:t>
            </a:r>
            <a:r>
              <a:rPr lang="cs-CZ" dirty="0" err="1"/>
              <a:t>outreach</a:t>
            </a:r>
            <a:r>
              <a:rPr lang="cs-CZ" dirty="0"/>
              <a:t> </a:t>
            </a:r>
            <a:r>
              <a:rPr lang="cs-CZ" dirty="0" err="1"/>
              <a:t>is</a:t>
            </a:r>
            <a:r>
              <a:rPr lang="cs-CZ" dirty="0"/>
              <a:t> </a:t>
            </a:r>
            <a:r>
              <a:rPr lang="cs-CZ" dirty="0" err="1"/>
              <a:t>that</a:t>
            </a:r>
            <a:r>
              <a:rPr lang="cs-CZ" dirty="0"/>
              <a:t> </a:t>
            </a:r>
            <a:r>
              <a:rPr lang="cs-CZ" dirty="0" err="1"/>
              <a:t>the</a:t>
            </a:r>
            <a:r>
              <a:rPr lang="cs-CZ" dirty="0"/>
              <a:t> </a:t>
            </a:r>
            <a:r>
              <a:rPr lang="cs-CZ" dirty="0" err="1"/>
              <a:t>group</a:t>
            </a:r>
            <a:r>
              <a:rPr lang="cs-CZ" dirty="0"/>
              <a:t> </a:t>
            </a:r>
            <a:r>
              <a:rPr lang="cs-CZ" dirty="0" err="1"/>
              <a:t>providing</a:t>
            </a:r>
            <a:r>
              <a:rPr lang="cs-CZ" dirty="0"/>
              <a:t> </a:t>
            </a:r>
            <a:r>
              <a:rPr lang="cs-CZ" dirty="0" err="1"/>
              <a:t>it</a:t>
            </a:r>
            <a:r>
              <a:rPr lang="cs-CZ" dirty="0"/>
              <a:t> </a:t>
            </a:r>
            <a:r>
              <a:rPr lang="cs-CZ" dirty="0" err="1"/>
              <a:t>is</a:t>
            </a:r>
            <a:r>
              <a:rPr lang="cs-CZ" dirty="0"/>
              <a:t> not </a:t>
            </a:r>
            <a:r>
              <a:rPr lang="cs-CZ" dirty="0" err="1"/>
              <a:t>stationary</a:t>
            </a:r>
            <a:r>
              <a:rPr lang="cs-CZ" dirty="0"/>
              <a:t>, </a:t>
            </a:r>
            <a:r>
              <a:rPr lang="cs-CZ" dirty="0" err="1"/>
              <a:t>but</a:t>
            </a:r>
            <a:r>
              <a:rPr lang="cs-CZ" dirty="0"/>
              <a:t> mobile; in </a:t>
            </a:r>
            <a:r>
              <a:rPr lang="cs-CZ" dirty="0" err="1"/>
              <a:t>other</a:t>
            </a:r>
            <a:r>
              <a:rPr lang="cs-CZ" dirty="0"/>
              <a:t> </a:t>
            </a:r>
            <a:r>
              <a:rPr lang="cs-CZ" dirty="0" err="1"/>
              <a:t>words</a:t>
            </a:r>
            <a:r>
              <a:rPr lang="cs-CZ" dirty="0"/>
              <a:t>, </a:t>
            </a:r>
            <a:r>
              <a:rPr lang="cs-CZ" dirty="0" err="1"/>
              <a:t>it</a:t>
            </a:r>
            <a:r>
              <a:rPr lang="cs-CZ" dirty="0"/>
              <a:t> </a:t>
            </a:r>
            <a:r>
              <a:rPr lang="cs-CZ" dirty="0" err="1"/>
              <a:t>involves</a:t>
            </a:r>
            <a:r>
              <a:rPr lang="cs-CZ" dirty="0"/>
              <a:t> meeting </a:t>
            </a:r>
            <a:r>
              <a:rPr lang="cs-CZ" dirty="0" err="1"/>
              <a:t>someone</a:t>
            </a:r>
            <a:r>
              <a:rPr lang="cs-CZ" dirty="0"/>
              <a:t> in </a:t>
            </a:r>
            <a:r>
              <a:rPr lang="cs-CZ" dirty="0" err="1"/>
              <a:t>need</a:t>
            </a:r>
            <a:r>
              <a:rPr lang="cs-CZ" dirty="0"/>
              <a:t> </a:t>
            </a:r>
            <a:r>
              <a:rPr lang="cs-CZ" dirty="0" err="1"/>
              <a:t>of</a:t>
            </a:r>
            <a:r>
              <a:rPr lang="cs-CZ" dirty="0"/>
              <a:t> </a:t>
            </a:r>
            <a:r>
              <a:rPr lang="cs-CZ" dirty="0" err="1"/>
              <a:t>an</a:t>
            </a:r>
            <a:r>
              <a:rPr lang="cs-CZ" dirty="0"/>
              <a:t> </a:t>
            </a:r>
            <a:r>
              <a:rPr lang="cs-CZ" dirty="0" err="1"/>
              <a:t>outreach</a:t>
            </a:r>
            <a:r>
              <a:rPr lang="cs-CZ" dirty="0"/>
              <a:t> </a:t>
            </a:r>
            <a:r>
              <a:rPr lang="cs-CZ" dirty="0" err="1"/>
              <a:t>service</a:t>
            </a:r>
            <a:r>
              <a:rPr lang="cs-CZ" dirty="0"/>
              <a:t> </a:t>
            </a:r>
            <a:r>
              <a:rPr lang="cs-CZ" dirty="0" err="1"/>
              <a:t>at</a:t>
            </a:r>
            <a:r>
              <a:rPr lang="cs-CZ" dirty="0"/>
              <a:t> </a:t>
            </a:r>
            <a:r>
              <a:rPr lang="cs-CZ" dirty="0" err="1"/>
              <a:t>the</a:t>
            </a:r>
            <a:r>
              <a:rPr lang="cs-CZ" dirty="0"/>
              <a:t> </a:t>
            </a:r>
            <a:r>
              <a:rPr lang="cs-CZ" dirty="0" err="1"/>
              <a:t>location</a:t>
            </a:r>
            <a:r>
              <a:rPr lang="cs-CZ" dirty="0"/>
              <a:t> </a:t>
            </a:r>
            <a:r>
              <a:rPr lang="cs-CZ" dirty="0" err="1"/>
              <a:t>where</a:t>
            </a:r>
            <a:r>
              <a:rPr lang="cs-CZ" dirty="0"/>
              <a:t> </a:t>
            </a:r>
            <a:r>
              <a:rPr lang="cs-CZ" dirty="0" err="1"/>
              <a:t>they</a:t>
            </a:r>
            <a:r>
              <a:rPr lang="cs-CZ" dirty="0"/>
              <a:t> </a:t>
            </a:r>
            <a:r>
              <a:rPr lang="cs-CZ" dirty="0" smtClean="0"/>
              <a:t>are.</a:t>
            </a:r>
            <a:endParaRPr lang="en-US" u="sng" baseline="30000" dirty="0"/>
          </a:p>
          <a:p>
            <a:r>
              <a:rPr lang="cs-CZ" dirty="0" smtClean="0"/>
              <a:t>In </a:t>
            </a:r>
            <a:r>
              <a:rPr lang="cs-CZ" dirty="0" err="1"/>
              <a:t>addition</a:t>
            </a:r>
            <a:r>
              <a:rPr lang="cs-CZ" dirty="0"/>
              <a:t> to </a:t>
            </a:r>
            <a:r>
              <a:rPr lang="cs-CZ" dirty="0" err="1"/>
              <a:t>delivering</a:t>
            </a:r>
            <a:r>
              <a:rPr lang="cs-CZ" dirty="0"/>
              <a:t> </a:t>
            </a:r>
            <a:r>
              <a:rPr lang="cs-CZ" dirty="0" err="1"/>
              <a:t>services</a:t>
            </a:r>
            <a:r>
              <a:rPr lang="cs-CZ" dirty="0"/>
              <a:t>, </a:t>
            </a:r>
            <a:r>
              <a:rPr lang="cs-CZ" dirty="0" err="1"/>
              <a:t>outreach</a:t>
            </a:r>
            <a:r>
              <a:rPr lang="cs-CZ" dirty="0"/>
              <a:t> has </a:t>
            </a:r>
            <a:r>
              <a:rPr lang="cs-CZ" dirty="0" err="1"/>
              <a:t>an</a:t>
            </a:r>
            <a:r>
              <a:rPr lang="cs-CZ" dirty="0"/>
              <a:t> </a:t>
            </a:r>
            <a:r>
              <a:rPr lang="cs-CZ" dirty="0" err="1"/>
              <a:t>educational</a:t>
            </a:r>
            <a:r>
              <a:rPr lang="cs-CZ" dirty="0"/>
              <a:t> role, </a:t>
            </a:r>
            <a:r>
              <a:rPr lang="cs-CZ" dirty="0" err="1"/>
              <a:t>raising</a:t>
            </a:r>
            <a:r>
              <a:rPr lang="cs-CZ" dirty="0"/>
              <a:t> </a:t>
            </a:r>
            <a:r>
              <a:rPr lang="cs-CZ" dirty="0" err="1"/>
              <a:t>the</a:t>
            </a:r>
            <a:r>
              <a:rPr lang="cs-CZ" dirty="0"/>
              <a:t> </a:t>
            </a:r>
            <a:r>
              <a:rPr lang="cs-CZ" dirty="0" err="1"/>
              <a:t>awareness</a:t>
            </a:r>
            <a:r>
              <a:rPr lang="cs-CZ" dirty="0"/>
              <a:t> </a:t>
            </a:r>
            <a:r>
              <a:rPr lang="cs-CZ" dirty="0" err="1"/>
              <a:t>of</a:t>
            </a:r>
            <a:r>
              <a:rPr lang="cs-CZ" dirty="0"/>
              <a:t> </a:t>
            </a:r>
            <a:r>
              <a:rPr lang="cs-CZ" dirty="0" err="1"/>
              <a:t>existing</a:t>
            </a:r>
            <a:r>
              <a:rPr lang="cs-CZ" dirty="0"/>
              <a:t> </a:t>
            </a:r>
            <a:r>
              <a:rPr lang="cs-CZ" dirty="0" err="1" smtClean="0"/>
              <a:t>services</a:t>
            </a:r>
            <a:r>
              <a:rPr lang="en-US" dirty="0" smtClean="0"/>
              <a:t>.</a:t>
            </a:r>
            <a:endParaRPr lang="cs-CZ" dirty="0"/>
          </a:p>
          <a:p>
            <a:r>
              <a:rPr lang="cs-CZ" dirty="0" err="1"/>
              <a:t>Outreach</a:t>
            </a:r>
            <a:r>
              <a:rPr lang="cs-CZ" dirty="0"/>
              <a:t> </a:t>
            </a:r>
            <a:r>
              <a:rPr lang="cs-CZ" dirty="0" err="1"/>
              <a:t>is</a:t>
            </a:r>
            <a:r>
              <a:rPr lang="cs-CZ" dirty="0"/>
              <a:t> </a:t>
            </a:r>
            <a:r>
              <a:rPr lang="cs-CZ" dirty="0" err="1"/>
              <a:t>often</a:t>
            </a:r>
            <a:r>
              <a:rPr lang="cs-CZ" dirty="0"/>
              <a:t> </a:t>
            </a:r>
            <a:r>
              <a:rPr lang="cs-CZ" dirty="0" err="1"/>
              <a:t>meant</a:t>
            </a:r>
            <a:r>
              <a:rPr lang="cs-CZ" dirty="0"/>
              <a:t> to </a:t>
            </a:r>
            <a:r>
              <a:rPr lang="cs-CZ" dirty="0" err="1"/>
              <a:t>fill</a:t>
            </a:r>
            <a:r>
              <a:rPr lang="cs-CZ" dirty="0"/>
              <a:t> in </a:t>
            </a:r>
            <a:r>
              <a:rPr lang="cs-CZ" dirty="0" err="1"/>
              <a:t>the</a:t>
            </a:r>
            <a:r>
              <a:rPr lang="cs-CZ" dirty="0"/>
              <a:t> gap in </a:t>
            </a:r>
            <a:r>
              <a:rPr lang="cs-CZ" dirty="0" err="1"/>
              <a:t>the</a:t>
            </a:r>
            <a:r>
              <a:rPr lang="cs-CZ" dirty="0"/>
              <a:t> </a:t>
            </a:r>
            <a:r>
              <a:rPr lang="cs-CZ" dirty="0" err="1"/>
              <a:t>services</a:t>
            </a:r>
            <a:r>
              <a:rPr lang="cs-CZ" dirty="0"/>
              <a:t> </a:t>
            </a:r>
            <a:r>
              <a:rPr lang="cs-CZ" dirty="0" err="1"/>
              <a:t>provided</a:t>
            </a:r>
            <a:r>
              <a:rPr lang="cs-CZ" dirty="0"/>
              <a:t> by </a:t>
            </a:r>
            <a:r>
              <a:rPr lang="cs-CZ" dirty="0" err="1"/>
              <a:t>mainstream</a:t>
            </a:r>
            <a:r>
              <a:rPr lang="cs-CZ" dirty="0"/>
              <a:t> (</a:t>
            </a:r>
            <a:r>
              <a:rPr lang="cs-CZ" dirty="0" err="1"/>
              <a:t>often</a:t>
            </a:r>
            <a:r>
              <a:rPr lang="cs-CZ" dirty="0"/>
              <a:t> </a:t>
            </a:r>
            <a:r>
              <a:rPr lang="cs-CZ" dirty="0" err="1"/>
              <a:t>governmental</a:t>
            </a:r>
            <a:r>
              <a:rPr lang="cs-CZ" dirty="0"/>
              <a:t>) </a:t>
            </a:r>
            <a:r>
              <a:rPr lang="cs-CZ" dirty="0" err="1"/>
              <a:t>services</a:t>
            </a:r>
            <a:r>
              <a:rPr lang="cs-CZ" dirty="0"/>
              <a:t>, </a:t>
            </a:r>
            <a:r>
              <a:rPr lang="cs-CZ" dirty="0" err="1"/>
              <a:t>and</a:t>
            </a:r>
            <a:r>
              <a:rPr lang="cs-CZ" dirty="0"/>
              <a:t> </a:t>
            </a:r>
            <a:r>
              <a:rPr lang="cs-CZ" dirty="0" err="1"/>
              <a:t>is</a:t>
            </a:r>
            <a:r>
              <a:rPr lang="cs-CZ" dirty="0"/>
              <a:t> </a:t>
            </a:r>
            <a:r>
              <a:rPr lang="cs-CZ" dirty="0" err="1"/>
              <a:t>often</a:t>
            </a:r>
            <a:r>
              <a:rPr lang="cs-CZ" dirty="0"/>
              <a:t> </a:t>
            </a:r>
            <a:r>
              <a:rPr lang="cs-CZ" dirty="0" err="1"/>
              <a:t>carried</a:t>
            </a:r>
            <a:r>
              <a:rPr lang="cs-CZ" dirty="0"/>
              <a:t> </a:t>
            </a:r>
            <a:r>
              <a:rPr lang="cs-CZ" dirty="0" err="1"/>
              <a:t>out</a:t>
            </a:r>
            <a:r>
              <a:rPr lang="cs-CZ" dirty="0"/>
              <a:t> by non-profit, </a:t>
            </a:r>
            <a:r>
              <a:rPr lang="cs-CZ" dirty="0" err="1"/>
              <a:t>nongovernmental</a:t>
            </a:r>
            <a:r>
              <a:rPr lang="cs-CZ" dirty="0"/>
              <a:t> </a:t>
            </a:r>
            <a:r>
              <a:rPr lang="cs-CZ" dirty="0" err="1"/>
              <a:t>organizations</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3</a:t>
            </a:fld>
            <a:endParaRPr lang="cs-CZ"/>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Characteristics of Outreach Work</a:t>
            </a:r>
            <a:endParaRPr lang="cs-CZ" dirty="0"/>
          </a:p>
        </p:txBody>
      </p:sp>
      <p:sp>
        <p:nvSpPr>
          <p:cNvPr id="3" name="Zástupný symbol pro obsah 2"/>
          <p:cNvSpPr>
            <a:spLocks noGrp="1"/>
          </p:cNvSpPr>
          <p:nvPr>
            <p:ph idx="1"/>
          </p:nvPr>
        </p:nvSpPr>
        <p:spPr/>
        <p:txBody>
          <a:bodyPr>
            <a:normAutofit/>
          </a:bodyPr>
          <a:lstStyle/>
          <a:p>
            <a:r>
              <a:rPr lang="en-US" dirty="0"/>
              <a:t>Outreach youth </a:t>
            </a:r>
            <a:r>
              <a:rPr lang="en-US" dirty="0" smtClean="0"/>
              <a:t>is focusing not only </a:t>
            </a:r>
            <a:r>
              <a:rPr lang="en-US" dirty="0"/>
              <a:t>on drugs and drug addicts but </a:t>
            </a:r>
            <a:r>
              <a:rPr lang="en-US" dirty="0" smtClean="0"/>
              <a:t>very </a:t>
            </a:r>
            <a:r>
              <a:rPr lang="en-US" dirty="0"/>
              <a:t>often deals with problems from all spheres of life. </a:t>
            </a:r>
            <a:endParaRPr lang="en-US" dirty="0" smtClean="0"/>
          </a:p>
          <a:p>
            <a:r>
              <a:rPr lang="en-US" dirty="0" smtClean="0"/>
              <a:t>The </a:t>
            </a:r>
            <a:r>
              <a:rPr lang="en-US" dirty="0"/>
              <a:t>basis for the outreach work and intervention is a more holistic approach such as school, health, work, friends, and comrades and </a:t>
            </a:r>
            <a:r>
              <a:rPr lang="en-US" dirty="0" smtClean="0"/>
              <a:t>partners</a:t>
            </a:r>
            <a:r>
              <a:rPr lang="en-US" dirty="0"/>
              <a:t> </a:t>
            </a:r>
            <a:r>
              <a:rPr lang="en-US" dirty="0" smtClean="0"/>
              <a:t>(for instance </a:t>
            </a:r>
            <a:r>
              <a:rPr lang="en-US" dirty="0" err="1"/>
              <a:t>counselling</a:t>
            </a:r>
            <a:r>
              <a:rPr lang="en-US" dirty="0"/>
              <a:t> offices, hospital clinics and youth </a:t>
            </a:r>
            <a:r>
              <a:rPr lang="en-US" dirty="0" smtClean="0"/>
              <a:t>clubs). </a:t>
            </a:r>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4</a:t>
            </a:fld>
            <a:endParaRPr lang="cs-CZ"/>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Characteristics of Outreach Work</a:t>
            </a:r>
            <a:endParaRPr lang="cs-CZ" dirty="0"/>
          </a:p>
        </p:txBody>
      </p:sp>
      <p:sp>
        <p:nvSpPr>
          <p:cNvPr id="3" name="Zástupný symbol pro obsah 2"/>
          <p:cNvSpPr>
            <a:spLocks noGrp="1"/>
          </p:cNvSpPr>
          <p:nvPr>
            <p:ph idx="1"/>
          </p:nvPr>
        </p:nvSpPr>
        <p:spPr/>
        <p:txBody>
          <a:bodyPr>
            <a:normAutofit fontScale="92500" lnSpcReduction="20000"/>
          </a:bodyPr>
          <a:lstStyle/>
          <a:p>
            <a:r>
              <a:rPr lang="en-US" dirty="0" smtClean="0"/>
              <a:t>Is important to be knowledgeable about the young people’s local environment. This refers to both risk factors and resources that can work protectively and strengthen the young people’s will to master life.</a:t>
            </a:r>
          </a:p>
          <a:p>
            <a:r>
              <a:rPr lang="en-US" dirty="0" smtClean="0"/>
              <a:t>The outreach worker cooperates and works as a partner with, among others, teachers, other youth workers, nurses, social workers and other professionals in the local society. In this connection the outreach worker often acts as a coordinator or </a:t>
            </a:r>
            <a:r>
              <a:rPr lang="en-US" dirty="0" err="1" smtClean="0"/>
              <a:t>organiser</a:t>
            </a:r>
            <a:r>
              <a:rPr lang="en-US" dirty="0" smtClean="0"/>
              <a:t>. </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5</a:t>
            </a:fld>
            <a:endParaRPr lang="cs-CZ"/>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Goals</a:t>
            </a:r>
            <a:endParaRPr lang="cs-CZ" dirty="0"/>
          </a:p>
        </p:txBody>
      </p:sp>
      <p:sp>
        <p:nvSpPr>
          <p:cNvPr id="3" name="Zástupný symbol pro obsah 2"/>
          <p:cNvSpPr>
            <a:spLocks noGrp="1"/>
          </p:cNvSpPr>
          <p:nvPr>
            <p:ph idx="1"/>
          </p:nvPr>
        </p:nvSpPr>
        <p:spPr/>
        <p:txBody>
          <a:bodyPr>
            <a:normAutofit fontScale="70000" lnSpcReduction="20000"/>
          </a:bodyPr>
          <a:lstStyle/>
          <a:p>
            <a:r>
              <a:rPr lang="en-US" b="1" i="1" dirty="0" smtClean="0"/>
              <a:t>Early </a:t>
            </a:r>
            <a:r>
              <a:rPr lang="en-US" b="1" i="1" dirty="0"/>
              <a:t>detection and prevention</a:t>
            </a:r>
            <a:r>
              <a:rPr lang="en-US" dirty="0"/>
              <a:t> of social problems among children and young people as early as possible.</a:t>
            </a:r>
          </a:p>
          <a:p>
            <a:r>
              <a:rPr lang="en-US" b="1" i="1" dirty="0" smtClean="0"/>
              <a:t>To </a:t>
            </a:r>
            <a:r>
              <a:rPr lang="en-US" b="1" i="1" dirty="0"/>
              <a:t>preserve safe and healthy living </a:t>
            </a:r>
            <a:r>
              <a:rPr lang="en-US" b="1" i="1" dirty="0" smtClean="0"/>
              <a:t>environments </a:t>
            </a:r>
            <a:r>
              <a:rPr lang="en-US" dirty="0" smtClean="0"/>
              <a:t>in </a:t>
            </a:r>
            <a:r>
              <a:rPr lang="en-US" dirty="0"/>
              <a:t>the cities</a:t>
            </a:r>
          </a:p>
          <a:p>
            <a:r>
              <a:rPr lang="en-US" b="1" i="1" dirty="0" smtClean="0"/>
              <a:t>Make </a:t>
            </a:r>
            <a:r>
              <a:rPr lang="en-US" b="1" i="1" dirty="0"/>
              <a:t>the young people’s own voice </a:t>
            </a:r>
            <a:r>
              <a:rPr lang="en-US" b="1" i="1" dirty="0" smtClean="0"/>
              <a:t>heard </a:t>
            </a:r>
            <a:r>
              <a:rPr lang="en-US" dirty="0" smtClean="0"/>
              <a:t>in </a:t>
            </a:r>
            <a:r>
              <a:rPr lang="en-US" dirty="0"/>
              <a:t>youth policy making</a:t>
            </a:r>
          </a:p>
          <a:p>
            <a:r>
              <a:rPr lang="en-US" b="1" i="1" dirty="0" smtClean="0"/>
              <a:t>To </a:t>
            </a:r>
            <a:r>
              <a:rPr lang="en-US" b="1" i="1" dirty="0"/>
              <a:t>provide outreach services</a:t>
            </a:r>
            <a:r>
              <a:rPr lang="en-US" dirty="0"/>
              <a:t> for individuals and groups of children, young people and younger adults in marginalized </a:t>
            </a:r>
            <a:r>
              <a:rPr lang="en-US" dirty="0" smtClean="0"/>
              <a:t>situations</a:t>
            </a:r>
            <a:endParaRPr lang="en-US" dirty="0"/>
          </a:p>
          <a:p>
            <a:r>
              <a:rPr lang="en-US" b="1" i="1" dirty="0" smtClean="0"/>
              <a:t>To </a:t>
            </a:r>
            <a:r>
              <a:rPr lang="en-US" b="1" i="1" dirty="0"/>
              <a:t>establish contact</a:t>
            </a:r>
            <a:r>
              <a:rPr lang="en-US" dirty="0"/>
              <a:t> with these individuals and groups and their families as early as possible. Preferably before the drug abuse or deviant </a:t>
            </a:r>
            <a:r>
              <a:rPr lang="en-US" dirty="0" err="1"/>
              <a:t>behaviour</a:t>
            </a:r>
            <a:r>
              <a:rPr lang="en-US" dirty="0"/>
              <a:t> has become predominant. To work towards encouraging, motivating and informing about alternative occupations (such as schools, leisure-activities, work), and to a necessary extent motivate and inform about other care or treatment offers.</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6</a:t>
            </a:fld>
            <a:endParaRPr lang="cs-CZ"/>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Goals</a:t>
            </a:r>
            <a:endParaRPr lang="cs-CZ" dirty="0"/>
          </a:p>
        </p:txBody>
      </p:sp>
      <p:sp>
        <p:nvSpPr>
          <p:cNvPr id="3" name="Zástupný symbol pro obsah 2"/>
          <p:cNvSpPr>
            <a:spLocks noGrp="1"/>
          </p:cNvSpPr>
          <p:nvPr>
            <p:ph idx="1"/>
          </p:nvPr>
        </p:nvSpPr>
        <p:spPr/>
        <p:txBody>
          <a:bodyPr>
            <a:normAutofit fontScale="55000" lnSpcReduction="20000"/>
          </a:bodyPr>
          <a:lstStyle/>
          <a:p>
            <a:r>
              <a:rPr lang="en-US" b="1" i="1" dirty="0"/>
              <a:t>To provide necessary advice</a:t>
            </a:r>
            <a:r>
              <a:rPr lang="en-US" dirty="0"/>
              <a:t>, information and </a:t>
            </a:r>
            <a:r>
              <a:rPr lang="en-US" dirty="0" err="1"/>
              <a:t>counselling</a:t>
            </a:r>
            <a:r>
              <a:rPr lang="en-US" dirty="0"/>
              <a:t> on both risk </a:t>
            </a:r>
            <a:r>
              <a:rPr lang="en-US" dirty="0" err="1"/>
              <a:t>behaviour</a:t>
            </a:r>
            <a:r>
              <a:rPr lang="en-US" dirty="0"/>
              <a:t> and the reduction of such </a:t>
            </a:r>
            <a:r>
              <a:rPr lang="en-US" dirty="0" err="1"/>
              <a:t>behaviour</a:t>
            </a:r>
            <a:r>
              <a:rPr lang="en-US" dirty="0"/>
              <a:t>. To provide relevant services and referrals to treatment and rehabilitation </a:t>
            </a:r>
            <a:r>
              <a:rPr lang="en-US" dirty="0" err="1"/>
              <a:t>programmes</a:t>
            </a:r>
            <a:r>
              <a:rPr lang="en-US" dirty="0"/>
              <a:t> for people using narcotics. Likewise medical, psychological and social services.</a:t>
            </a:r>
          </a:p>
          <a:p>
            <a:r>
              <a:rPr lang="en-US" b="1" i="1" dirty="0" smtClean="0"/>
              <a:t>To </a:t>
            </a:r>
            <a:r>
              <a:rPr lang="en-US" b="1" i="1" dirty="0"/>
              <a:t>teach young people to </a:t>
            </a:r>
            <a:r>
              <a:rPr lang="en-US" b="1" i="1" dirty="0" err="1"/>
              <a:t>utilise</a:t>
            </a:r>
            <a:r>
              <a:rPr lang="en-US" b="1" i="1" dirty="0"/>
              <a:t> the help </a:t>
            </a:r>
            <a:r>
              <a:rPr lang="en-US" b="1" i="1" dirty="0" smtClean="0"/>
              <a:t>apparatus </a:t>
            </a:r>
            <a:r>
              <a:rPr lang="en-US" dirty="0" smtClean="0"/>
              <a:t>offers </a:t>
            </a:r>
            <a:r>
              <a:rPr lang="en-US" dirty="0"/>
              <a:t>and to contribute to the help apparatus having the optimal and most suitable offer for the young people.</a:t>
            </a:r>
          </a:p>
          <a:p>
            <a:r>
              <a:rPr lang="en-US" b="1" i="1" dirty="0" smtClean="0"/>
              <a:t>To </a:t>
            </a:r>
            <a:r>
              <a:rPr lang="en-US" b="1" i="1" dirty="0"/>
              <a:t>stimulate the development of work </a:t>
            </a:r>
            <a:r>
              <a:rPr lang="en-US" b="1" i="1" dirty="0" smtClean="0"/>
              <a:t>with children </a:t>
            </a:r>
            <a:r>
              <a:rPr lang="en-US" dirty="0" smtClean="0"/>
              <a:t>and </a:t>
            </a:r>
            <a:r>
              <a:rPr lang="en-US" dirty="0"/>
              <a:t>young people. Either indirectly through initiatives that stimulate their environments, or directly via work with the </a:t>
            </a:r>
            <a:r>
              <a:rPr lang="en-US" dirty="0" smtClean="0"/>
              <a:t>child</a:t>
            </a:r>
            <a:endParaRPr lang="en-US" dirty="0"/>
          </a:p>
          <a:p>
            <a:r>
              <a:rPr lang="en-US" b="1" i="1" dirty="0" smtClean="0"/>
              <a:t>To </a:t>
            </a:r>
            <a:r>
              <a:rPr lang="en-US" b="1" i="1" dirty="0"/>
              <a:t>gather and provide information and </a:t>
            </a:r>
            <a:r>
              <a:rPr lang="en-US" b="1" i="1" dirty="0" smtClean="0"/>
              <a:t>knowledge </a:t>
            </a:r>
            <a:r>
              <a:rPr lang="en-US" dirty="0" smtClean="0"/>
              <a:t>about </a:t>
            </a:r>
            <a:r>
              <a:rPr lang="en-US" dirty="0"/>
              <a:t>the living conditions for children and young people and the needs of marginalized young people and drug users. Thereby establishing a basic knowledge base vitally important for social planning initiatives and the taking of appropriate measures.</a:t>
            </a:r>
          </a:p>
          <a:p>
            <a:r>
              <a:rPr lang="en-US" b="1" i="1" dirty="0" smtClean="0"/>
              <a:t>Based </a:t>
            </a:r>
            <a:r>
              <a:rPr lang="en-US" b="1" i="1" dirty="0"/>
              <a:t>on knowledge and experience; take </a:t>
            </a:r>
            <a:r>
              <a:rPr lang="en-US" b="1" i="1" dirty="0" smtClean="0"/>
              <a:t>initiatives </a:t>
            </a:r>
            <a:r>
              <a:rPr lang="en-US" dirty="0" smtClean="0"/>
              <a:t>to </a:t>
            </a:r>
            <a:r>
              <a:rPr lang="en-US"/>
              <a:t>improve </a:t>
            </a:r>
            <a:r>
              <a:rPr lang="en-US" smtClean="0"/>
              <a:t>young </a:t>
            </a:r>
            <a:r>
              <a:rPr lang="en-US" dirty="0"/>
              <a:t>people’s living conditions. To systematically work towards making the administrative and political authorities take responsibility for the youth’s situations and needs.</a:t>
            </a:r>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7</a:t>
            </a:fld>
            <a:endParaRPr lang="cs-CZ"/>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Target groups</a:t>
            </a:r>
            <a:endParaRPr lang="cs-CZ" dirty="0"/>
          </a:p>
        </p:txBody>
      </p:sp>
      <p:sp>
        <p:nvSpPr>
          <p:cNvPr id="3" name="Zástupný symbol pro obsah 2"/>
          <p:cNvSpPr>
            <a:spLocks noGrp="1"/>
          </p:cNvSpPr>
          <p:nvPr>
            <p:ph idx="1"/>
          </p:nvPr>
        </p:nvSpPr>
        <p:spPr/>
        <p:txBody>
          <a:bodyPr>
            <a:normAutofit fontScale="85000" lnSpcReduction="10000"/>
          </a:bodyPr>
          <a:lstStyle/>
          <a:p>
            <a:pPr>
              <a:buNone/>
            </a:pPr>
            <a:endParaRPr lang="en-US" dirty="0"/>
          </a:p>
          <a:p>
            <a:r>
              <a:rPr lang="en-US" b="1" i="1" dirty="0" smtClean="0"/>
              <a:t>Children </a:t>
            </a:r>
            <a:r>
              <a:rPr lang="en-US" b="1" i="1" dirty="0"/>
              <a:t>and young people who are in danger of developing problems to a such degree that their social and/or mental skills are threatened</a:t>
            </a:r>
            <a:endParaRPr lang="en-US" dirty="0"/>
          </a:p>
          <a:p>
            <a:r>
              <a:rPr lang="en-US" b="1" i="1" dirty="0" smtClean="0"/>
              <a:t>Children </a:t>
            </a:r>
            <a:r>
              <a:rPr lang="en-US" b="1" i="1" dirty="0"/>
              <a:t>and young people with problems who have no contact with the ordinary help apparatus</a:t>
            </a:r>
            <a:endParaRPr lang="en-US" dirty="0"/>
          </a:p>
          <a:p>
            <a:r>
              <a:rPr lang="en-US" b="1" i="1" dirty="0" smtClean="0"/>
              <a:t>Children </a:t>
            </a:r>
            <a:r>
              <a:rPr lang="en-US" b="1" i="1" dirty="0"/>
              <a:t>and young with problems who have established contact with the ordinary help apparatus, but who need the outreach workers’ efforts as a supplement to the help they already are receiving</a:t>
            </a:r>
            <a:endParaRPr lang="en-US"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8</a:t>
            </a:fld>
            <a:endParaRPr lang="cs-CZ"/>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smtClean="0"/>
              <a:t>Stages in good outreach work</a:t>
            </a:r>
            <a:endParaRPr lang="cs-CZ" dirty="0"/>
          </a:p>
        </p:txBody>
      </p:sp>
      <p:sp>
        <p:nvSpPr>
          <p:cNvPr id="3" name="Zástupný symbol pro obsah 2"/>
          <p:cNvSpPr>
            <a:spLocks noGrp="1"/>
          </p:cNvSpPr>
          <p:nvPr>
            <p:ph idx="1"/>
          </p:nvPr>
        </p:nvSpPr>
        <p:spPr/>
        <p:txBody>
          <a:bodyPr>
            <a:normAutofit fontScale="92500"/>
          </a:bodyPr>
          <a:lstStyle/>
          <a:p>
            <a:r>
              <a:rPr lang="en-US" b="1" i="1" dirty="0" smtClean="0"/>
              <a:t>Establishing </a:t>
            </a:r>
            <a:r>
              <a:rPr lang="en-US" b="1" i="1" dirty="0"/>
              <a:t>contact</a:t>
            </a:r>
            <a:endParaRPr lang="en-US" dirty="0"/>
          </a:p>
          <a:p>
            <a:r>
              <a:rPr lang="en-US" b="1" i="1" dirty="0" smtClean="0"/>
              <a:t>Establishing </a:t>
            </a:r>
            <a:r>
              <a:rPr lang="en-US" b="1" i="1" dirty="0"/>
              <a:t>mutual trust</a:t>
            </a:r>
            <a:endParaRPr lang="en-US" dirty="0"/>
          </a:p>
          <a:p>
            <a:r>
              <a:rPr lang="en-US" b="1" i="1" dirty="0" smtClean="0"/>
              <a:t>Surveillance </a:t>
            </a:r>
            <a:r>
              <a:rPr lang="en-US" b="1" i="1" dirty="0"/>
              <a:t>(Problems, </a:t>
            </a:r>
            <a:r>
              <a:rPr lang="en-US" b="1" i="1" dirty="0" smtClean="0"/>
              <a:t>resources, </a:t>
            </a:r>
            <a:r>
              <a:rPr lang="en-US" b="1" i="1" dirty="0"/>
              <a:t>possibilities, family, further networks, dreams </a:t>
            </a:r>
            <a:r>
              <a:rPr lang="en-US" b="1" i="1" dirty="0" smtClean="0"/>
              <a:t>etc.)</a:t>
            </a:r>
            <a:endParaRPr lang="en-US" dirty="0" smtClean="0"/>
          </a:p>
          <a:p>
            <a:r>
              <a:rPr lang="en-US" b="1" i="1" dirty="0" smtClean="0"/>
              <a:t>Planning of initiatives (More instant planning than a long term planning process)</a:t>
            </a:r>
            <a:endParaRPr lang="en-US" dirty="0" smtClean="0"/>
          </a:p>
          <a:p>
            <a:r>
              <a:rPr lang="en-US" b="1" i="1" dirty="0" smtClean="0"/>
              <a:t>Carry </a:t>
            </a:r>
            <a:r>
              <a:rPr lang="en-US" b="1" i="1" dirty="0"/>
              <a:t>out and see through the initiatives</a:t>
            </a:r>
            <a:endParaRPr lang="en-US" dirty="0"/>
          </a:p>
          <a:p>
            <a:r>
              <a:rPr lang="en-US" b="1" i="1" dirty="0" smtClean="0"/>
              <a:t>Conclusion</a:t>
            </a:r>
            <a:endParaRPr lang="en-US" dirty="0"/>
          </a:p>
          <a:p>
            <a:endParaRPr lang="cs-CZ" dirty="0"/>
          </a:p>
        </p:txBody>
      </p:sp>
      <p:sp>
        <p:nvSpPr>
          <p:cNvPr id="4" name="Zástupný symbol pro číslo snímku 3"/>
          <p:cNvSpPr>
            <a:spLocks noGrp="1"/>
          </p:cNvSpPr>
          <p:nvPr>
            <p:ph type="sldNum" sz="quarter" idx="12"/>
          </p:nvPr>
        </p:nvSpPr>
        <p:spPr/>
        <p:txBody>
          <a:bodyPr/>
          <a:lstStyle/>
          <a:p>
            <a:fld id="{BAE5234B-8FB4-4964-851A-CB5916D3B47B}" type="slidenum">
              <a:rPr lang="cs-CZ" smtClean="0"/>
              <a:pPr/>
              <a:t>9</a:t>
            </a:fld>
            <a:endParaRPr lang="cs-CZ"/>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1444</Words>
  <Application>Microsoft Office PowerPoint</Application>
  <PresentationFormat>Předvádění na obrazovce (4:3)</PresentationFormat>
  <Paragraphs>128</Paragraphs>
  <Slides>22</Slides>
  <Notes>0</Notes>
  <HiddenSlides>0</HiddenSlides>
  <MMClips>0</MMClips>
  <ScaleCrop>false</ScaleCrop>
  <HeadingPairs>
    <vt:vector size="4" baseType="variant">
      <vt:variant>
        <vt:lpstr>Motiv</vt:lpstr>
      </vt:variant>
      <vt:variant>
        <vt:i4>1</vt:i4>
      </vt:variant>
      <vt:variant>
        <vt:lpstr>Nadpisy snímků</vt:lpstr>
      </vt:variant>
      <vt:variant>
        <vt:i4>22</vt:i4>
      </vt:variant>
    </vt:vector>
  </HeadingPairs>
  <TitlesOfParts>
    <vt:vector size="23" baseType="lpstr">
      <vt:lpstr>Motiv sady Office</vt:lpstr>
      <vt:lpstr>Outreach Work with Young People</vt:lpstr>
      <vt:lpstr>Outreach Work</vt:lpstr>
      <vt:lpstr>Outreach</vt:lpstr>
      <vt:lpstr>Characteristics of Outreach Work</vt:lpstr>
      <vt:lpstr>Characteristics of Outreach Work</vt:lpstr>
      <vt:lpstr>Goals</vt:lpstr>
      <vt:lpstr>Goals</vt:lpstr>
      <vt:lpstr>Target groups</vt:lpstr>
      <vt:lpstr>Stages in good outreach work</vt:lpstr>
      <vt:lpstr>Methods, techniques, skills</vt:lpstr>
      <vt:lpstr>The role of the outreach worker </vt:lpstr>
      <vt:lpstr>Outreach worker characteristics</vt:lpstr>
      <vt:lpstr>Crises intervention</vt:lpstr>
      <vt:lpstr>Family</vt:lpstr>
      <vt:lpstr>Local environment</vt:lpstr>
      <vt:lpstr>Social network</vt:lpstr>
      <vt:lpstr>Working with gangs/groups</vt:lpstr>
      <vt:lpstr>Getting out of a gang</vt:lpstr>
      <vt:lpstr>Information activities</vt:lpstr>
      <vt:lpstr>Premises</vt:lpstr>
      <vt:lpstr>Outreach Work Principles</vt:lpstr>
      <vt:lpstr>VIDEOS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Outreach Wok</dc:title>
  <dc:creator>Pavla Melecká</dc:creator>
  <cp:lastModifiedBy>Pavla Melecká</cp:lastModifiedBy>
  <cp:revision>36</cp:revision>
  <dcterms:created xsi:type="dcterms:W3CDTF">2020-11-10T04:10:27Z</dcterms:created>
  <dcterms:modified xsi:type="dcterms:W3CDTF">2020-11-10T10:23:27Z</dcterms:modified>
</cp:coreProperties>
</file>