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 péče a podpory od narození po stáří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46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To, jak se rodiče vyrovnají s postižením svého dítěte, jaké jsou reakce a chování okolí se odráží na výchovných přístupech k dítěti.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Přinosilová </a:t>
            </a:r>
            <a:r>
              <a:rPr lang="cs-CZ" sz="2400" dirty="0"/>
              <a:t>(</a:t>
            </a:r>
            <a:r>
              <a:rPr lang="cs-CZ" sz="2400" dirty="0" smtClean="0"/>
              <a:t>2006) </a:t>
            </a:r>
            <a:r>
              <a:rPr lang="cs-CZ" sz="2400" dirty="0"/>
              <a:t>uvádí následující nevhodné přístupy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b="1" dirty="0" smtClean="0"/>
              <a:t>1. Zavrhující </a:t>
            </a:r>
            <a:r>
              <a:rPr lang="cs-CZ" sz="2400" b="1" dirty="0"/>
              <a:t>výchova </a:t>
            </a:r>
            <a:r>
              <a:rPr lang="cs-CZ" sz="2400" dirty="0"/>
              <a:t>- nejčastěji se vyskytuje skrytě. Projevem je nadměrné trestání, omezování nebo útlak, na což dítě reaguje buďto vzdorem, protestem nebo rezignací a projevy pasivity. Objevuje se v případě, kdy dítě není schopné splnit jejich </a:t>
            </a:r>
            <a:r>
              <a:rPr lang="cs-CZ" sz="2400" dirty="0" smtClean="0"/>
              <a:t>očekávání.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790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 smtClean="0"/>
              <a:t>2. Zanedbávající </a:t>
            </a:r>
            <a:r>
              <a:rPr lang="cs-CZ" sz="2000" b="1" dirty="0"/>
              <a:t>výchova </a:t>
            </a:r>
            <a:r>
              <a:rPr lang="cs-CZ" sz="2000" dirty="0"/>
              <a:t>- projeví se většinou neuspokojováním potřeb dítěte – buď jen některé nebo celkovým zanedbáváním. Tento postoj obvykle vyplývá z rezignace rodičů na možnosti budoucího uplatnění </a:t>
            </a:r>
            <a:r>
              <a:rPr lang="cs-CZ" sz="2000" dirty="0" smtClean="0"/>
              <a:t>dítěte.</a:t>
            </a:r>
          </a:p>
          <a:p>
            <a:pPr marL="0" indent="0">
              <a:buNone/>
            </a:pPr>
            <a:r>
              <a:rPr lang="cs-CZ" sz="2000" b="1" dirty="0" smtClean="0"/>
              <a:t>3. Rozmazlující </a:t>
            </a:r>
            <a:r>
              <a:rPr lang="cs-CZ" sz="2000" b="1" dirty="0"/>
              <a:t>výchova </a:t>
            </a:r>
            <a:r>
              <a:rPr lang="cs-CZ" sz="2000" dirty="0"/>
              <a:t>- taková výchova, při které rodiče na dítěti až nezdravě citově lpí, hodnotí jej nekriticky a oceňují každý jeho běžný projev a nepatrný vývojový pokrok. Snaží se přemírou lásky nahradit dítěti to, o co bylo </a:t>
            </a:r>
            <a:r>
              <a:rPr lang="cs-CZ" sz="2000" dirty="0" smtClean="0"/>
              <a:t>podle </a:t>
            </a:r>
            <a:r>
              <a:rPr lang="cs-CZ" sz="2000" dirty="0"/>
              <a:t>jejich představ v životě ochuzeno. Snaží se udržet jej v citové závislosti na sobě, brání mu ve společenském osamostatnění, zcela se mu podřizují a posluhují mu. Děti tak mají uměle prodloužené dětství, v dospělosti se pak obtížně samostatně orientují a prosazují v pracovních, partnerských a společenských vztazích. Rozmazlování se projevuje egoismem a panovačností </a:t>
            </a:r>
            <a:r>
              <a:rPr lang="cs-CZ" sz="2000" dirty="0" smtClean="0"/>
              <a:t>dítěte.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8457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3. Úzkostná </a:t>
            </a:r>
            <a:r>
              <a:rPr lang="cs-CZ" sz="2000" b="1" dirty="0"/>
              <a:t>výchova </a:t>
            </a:r>
            <a:r>
              <a:rPr lang="cs-CZ" sz="2000" dirty="0"/>
              <a:t>- je nadměrně ochraňující. Rodiče brání dítěti v činnostech, které by podle nich mohly dítěti ublížit. Základem je také nezdravé lpění na dítěti. Projeví se zbavením dítěte jeho vlastní přirozené iniciativy a neustálým omezováním jeho snahy po ní. Dítě je tak frustrováno v neuspokojení potřeby stimulace, aktivity a poznávání prostřednictvím své iniciativy a brání se této situaci nebo naopak rezignují a přijímají plně jejich péči.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Rodiče </a:t>
            </a:r>
            <a:r>
              <a:rPr lang="cs-CZ" sz="2000" dirty="0"/>
              <a:t>se takto mohou snažit kompenzovat své vnitřní nepřijetí dítěte, nesmíření se s jeho postižením, které </a:t>
            </a:r>
            <a:r>
              <a:rPr lang="cs-CZ" sz="2000" dirty="0" smtClean="0"/>
              <a:t>navene</a:t>
            </a:r>
            <a:r>
              <a:rPr lang="cs-CZ" sz="2000" dirty="0"/>
              <a:t>k</a:t>
            </a:r>
            <a:r>
              <a:rPr lang="cs-CZ" sz="2000" dirty="0" smtClean="0"/>
              <a:t> </a:t>
            </a:r>
            <a:r>
              <a:rPr lang="cs-CZ" sz="2000" dirty="0"/>
              <a:t>demonstrují jako obětování se </a:t>
            </a:r>
            <a:r>
              <a:rPr lang="cs-CZ" sz="2000" dirty="0" smtClean="0"/>
              <a:t>dítěti.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816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4. Perfekcionistická </a:t>
            </a:r>
            <a:r>
              <a:rPr lang="cs-CZ" sz="2000" b="1" dirty="0"/>
              <a:t>výchova </a:t>
            </a:r>
            <a:r>
              <a:rPr lang="cs-CZ" sz="2000" dirty="0"/>
              <a:t>- rodiče se příliš snaží o dokonalost dítěte. Jde jim o to, aby postižené dítě bylo co nejdokonalejší ve všem, v čem to lze vzhledem k jeho postižení očekávat.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Rodiče </a:t>
            </a:r>
            <a:r>
              <a:rPr lang="cs-CZ" sz="2000" dirty="0"/>
              <a:t>bývají nejvíce zaměřeni na úspěch ve škole, což je projev snahy kompenzovat před společností narušení vlastní identity jako rodičů postiženého dítěte. Často přitom nedokáží realisticky zhodnotit možnosti dítěte a nedoceňují jiné, stejně důležité oblasti, jako je samostatnost dítěte, schopnost adaptace na kolektiv, přijetí autority učitele a jiné.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 </a:t>
            </a:r>
            <a:r>
              <a:rPr lang="cs-CZ" sz="2000" dirty="0"/>
              <a:t>rodiče je nesmírně důležité dosažení kompenzace a ocenění v očích společnosti tím, že se jejich dítě vyrovná a případně ještě i předčí své vrstevníky, čímž je z pohledu rodiny </a:t>
            </a:r>
            <a:r>
              <a:rPr lang="cs-CZ" sz="2000" b="1" dirty="0"/>
              <a:t>zachován sociální </a:t>
            </a:r>
            <a:r>
              <a:rPr lang="cs-CZ" sz="2000" b="1" dirty="0" smtClean="0"/>
              <a:t>status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7949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Výchovné přístupy rodičů k dítěti s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5. Protekční </a:t>
            </a:r>
            <a:r>
              <a:rPr lang="cs-CZ" sz="2400" b="1" dirty="0"/>
              <a:t>výchova </a:t>
            </a:r>
            <a:r>
              <a:rPr lang="cs-CZ" sz="2400" dirty="0"/>
              <a:t>- se nesnaží o dokonalost dítěte, ale aby dosáhlo těch hodnot a postavení, které rodiče považují za výhodné a významné. Způsob dosažení těchto met není pro ně důležitý, proto se rodiče snaží odstranit dítěti překážky a vyžadují takové chování i od všech, kteří jsou s dítětem v kontaktu.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Takové </a:t>
            </a:r>
            <a:r>
              <a:rPr lang="cs-CZ" sz="2400" dirty="0"/>
              <a:t>chování vede u dítěte </a:t>
            </a:r>
            <a:r>
              <a:rPr lang="cs-CZ" sz="2400" b="1" dirty="0"/>
              <a:t>k nezdravému očekávání</a:t>
            </a:r>
            <a:r>
              <a:rPr lang="cs-CZ" sz="2400" dirty="0"/>
              <a:t>, že všechno bude zajištěno v jeho prospěch, že na to má nárok. Dítě je pak nesamostatné a domnívá se, že má právo na různá </a:t>
            </a:r>
            <a:r>
              <a:rPr lang="cs-CZ" sz="2400" dirty="0" smtClean="0"/>
              <a:t>privilegia.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8923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Podmínky usnadňující život rodinám s postiženým </a:t>
            </a:r>
            <a:r>
              <a:rPr lang="cs-CZ" b="1" dirty="0" smtClean="0"/>
              <a:t>dítětem:</a:t>
            </a:r>
          </a:p>
          <a:p>
            <a:pPr>
              <a:buAutoNum type="arabicPeriod"/>
            </a:pPr>
            <a:r>
              <a:rPr lang="cs-CZ" sz="2000" dirty="0" smtClean="0"/>
              <a:t>Rodiče </a:t>
            </a:r>
            <a:r>
              <a:rPr lang="cs-CZ" sz="2000" dirty="0"/>
              <a:t>mají o svém dítěti vědět co nejvíce – nejlépe z odborných zdrojů. </a:t>
            </a:r>
            <a:endParaRPr lang="cs-CZ" sz="2000" b="1" dirty="0"/>
          </a:p>
          <a:p>
            <a:pPr>
              <a:buAutoNum type="arabicPeriod"/>
            </a:pPr>
            <a:r>
              <a:rPr lang="cs-CZ" sz="2000" dirty="0" smtClean="0"/>
              <a:t>Dítě </a:t>
            </a:r>
            <a:r>
              <a:rPr lang="cs-CZ" sz="2000" dirty="0"/>
              <a:t>s postižením potřebuje značnou dávku obětavosti (porozumění, výchovného vedení), ale </a:t>
            </a:r>
            <a:r>
              <a:rPr lang="cs-CZ" sz="2000" b="1" dirty="0"/>
              <a:t>ne „obětování se“</a:t>
            </a:r>
            <a:r>
              <a:rPr lang="cs-CZ" sz="2000" dirty="0"/>
              <a:t>- péči o dítě je třeba rozdělit mezi členy rodiny. </a:t>
            </a:r>
            <a:endParaRPr lang="cs-CZ" sz="2000" dirty="0" smtClean="0"/>
          </a:p>
          <a:p>
            <a:pPr>
              <a:buAutoNum type="arabicPeriod"/>
            </a:pPr>
            <a:r>
              <a:rPr lang="cs-CZ" sz="2000" dirty="0" smtClean="0"/>
              <a:t>Vztah </a:t>
            </a:r>
            <a:r>
              <a:rPr lang="cs-CZ" sz="2000" dirty="0"/>
              <a:t>k postiženému dítěti nemá mít charakter pasivního prožívání neštěstí – spíše aktivního řešení úkolů, který je třeba zorganizovat, rozpracovat do dílčích činností, získat pro něho odborné i laické spolupracovníky. 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0026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08432"/>
            <a:ext cx="8596668" cy="1320800"/>
          </a:xfrm>
        </p:spPr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4. Rodiče musí znát a přijmout pravdu o budoucnosti vývoje svého dítěte.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5</a:t>
            </a:r>
            <a:r>
              <a:rPr lang="cs-CZ" sz="2400" dirty="0"/>
              <a:t>. Pro zdárný vývoj dítěte je důležitější mu pomáhat k radostnému životu (včetně vedení k samostatnosti, překonávání překážek, řešení úkolů), než je litovat.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6</a:t>
            </a:r>
            <a:r>
              <a:rPr lang="cs-CZ" sz="2400" dirty="0"/>
              <a:t>. Každý cílevědomý krok ve výchově, v učení, rehabilitaci chce </a:t>
            </a:r>
            <a:r>
              <a:rPr lang="cs-CZ" sz="2400" dirty="0" smtClean="0"/>
              <a:t>svůj </a:t>
            </a:r>
            <a:r>
              <a:rPr lang="cs-CZ" sz="2400" dirty="0"/>
              <a:t>čas a náležitou míru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7. Rodiče </a:t>
            </a:r>
            <a:r>
              <a:rPr lang="cs-CZ" sz="2400" dirty="0" smtClean="0"/>
              <a:t>dítěte s postižením </a:t>
            </a:r>
            <a:r>
              <a:rPr lang="cs-CZ" sz="2400" dirty="0"/>
              <a:t>by se neměli izolovat od okolního světa ani od rodin s podobným osudem.  </a:t>
            </a:r>
          </a:p>
        </p:txBody>
      </p:sp>
    </p:spTree>
    <p:extLst>
      <p:ext uri="{BB962C8B-B14F-4D97-AF65-F5344CB8AC3E}">
        <p14:creationId xmlns:p14="http://schemas.microsoft.com/office/powerpoint/2010/main" val="3047985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klima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8. </a:t>
            </a:r>
            <a:r>
              <a:rPr lang="cs-CZ" sz="2400" dirty="0" smtClean="0"/>
              <a:t>Rodiče dítěte s postižením </a:t>
            </a:r>
            <a:r>
              <a:rPr lang="cs-CZ" sz="2400" dirty="0"/>
              <a:t>by se měli zbavit přecitlivělosti na reakce okolí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9</a:t>
            </a:r>
            <a:r>
              <a:rPr lang="cs-CZ" sz="2400" dirty="0"/>
              <a:t>. Je nutné si do maximální míry chránit manželství a rodinu.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10</a:t>
            </a:r>
            <a:r>
              <a:rPr lang="cs-CZ" sz="2400" dirty="0"/>
              <a:t>. Je třeba realisticky vyhlížet do budoucnosti (stran vlastní schopnosti zajistit potřeby dítěte i reálné pomoci okolí, stran institucionálního zajištění výchovy apod.). </a:t>
            </a:r>
          </a:p>
        </p:txBody>
      </p:sp>
    </p:spTree>
    <p:extLst>
      <p:ext uri="{BB962C8B-B14F-4D97-AF65-F5344CB8AC3E}">
        <p14:creationId xmlns:p14="http://schemas.microsoft.com/office/powerpoint/2010/main" val="3112766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Systém tří rezortů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Rezort ministerstva zdravotnictví</a:t>
            </a:r>
          </a:p>
          <a:p>
            <a:pPr marL="0" indent="0">
              <a:buNone/>
            </a:pPr>
            <a:r>
              <a:rPr lang="cs-CZ" sz="3600" dirty="0" smtClean="0"/>
              <a:t>Rezort ministerstva školství, mládeže a tělovýchovy</a:t>
            </a:r>
          </a:p>
          <a:p>
            <a:pPr marL="0" indent="0">
              <a:buNone/>
            </a:pPr>
            <a:r>
              <a:rPr lang="cs-CZ" sz="3600" dirty="0" smtClean="0"/>
              <a:t>Rezort ministerstva práce a sociálních věcí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6600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Rodina s postiženým dítěte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/>
              <a:t>Základní charakteristika rodiny a její funkce </a:t>
            </a:r>
            <a:endParaRPr lang="pl-PL" sz="3200" b="1" dirty="0" smtClean="0"/>
          </a:p>
          <a:p>
            <a:pPr marL="0" indent="0">
              <a:buNone/>
            </a:pPr>
            <a:r>
              <a:rPr lang="cs-CZ" sz="2800" dirty="0"/>
              <a:t>Nejdůležitější roli ve </a:t>
            </a:r>
            <a:r>
              <a:rPr lang="cs-CZ" sz="2800" b="1" dirty="0"/>
              <a:t>výchově a socializaci </a:t>
            </a:r>
            <a:r>
              <a:rPr lang="cs-CZ" sz="2800" dirty="0"/>
              <a:t>dítěte by měla hrát jeho rodina. Rodina je totiž prvním nejpřirozenějším prostředím, s nímž dítě přichází do styku – toto prostředí má navíc předpoklady ovlivnit některé limitující faktory </a:t>
            </a:r>
            <a:r>
              <a:rPr lang="cs-CZ" sz="2800" dirty="0" smtClean="0"/>
              <a:t>vyplývající </a:t>
            </a:r>
            <a:r>
              <a:rPr lang="cs-CZ" sz="2800" dirty="0"/>
              <a:t>z jeho postižení (Valenta, Müller, 2003, s. 236). </a:t>
            </a:r>
          </a:p>
        </p:txBody>
      </p:sp>
    </p:spTree>
    <p:extLst>
      <p:ext uri="{BB962C8B-B14F-4D97-AF65-F5344CB8AC3E}">
        <p14:creationId xmlns:p14="http://schemas.microsoft.com/office/powerpoint/2010/main" val="428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Funkce rodiny </a:t>
            </a:r>
            <a:r>
              <a:rPr lang="cs-CZ" sz="2400" dirty="0"/>
              <a:t>jsou chápány jako úkoly, které rodina plní jednak vůči sobě, ale také vůči společnosti. Ve většině případů se autoři shodují na následujících základních funkcích rodiny</a:t>
            </a:r>
            <a:r>
              <a:rPr lang="cs-CZ" sz="2400" dirty="0" smtClean="0"/>
              <a:t>:</a:t>
            </a:r>
          </a:p>
          <a:p>
            <a:r>
              <a:rPr lang="cs-CZ" sz="2400" dirty="0"/>
              <a:t>1. </a:t>
            </a:r>
            <a:r>
              <a:rPr lang="cs-CZ" sz="2400" dirty="0" err="1"/>
              <a:t>biologicko</a:t>
            </a:r>
            <a:r>
              <a:rPr lang="cs-CZ" sz="2400" dirty="0"/>
              <a:t> – reprodukční (sexuální) </a:t>
            </a:r>
            <a:r>
              <a:rPr lang="cs-CZ" sz="2400" dirty="0" smtClean="0"/>
              <a:t>funkce</a:t>
            </a:r>
          </a:p>
          <a:p>
            <a:r>
              <a:rPr lang="cs-CZ" sz="2400" dirty="0"/>
              <a:t>2. socializačně – výchovná funkce </a:t>
            </a:r>
            <a:endParaRPr lang="cs-CZ" sz="2400" dirty="0" smtClean="0"/>
          </a:p>
          <a:p>
            <a:r>
              <a:rPr lang="cs-CZ" sz="2400" dirty="0"/>
              <a:t>3. </a:t>
            </a:r>
            <a:r>
              <a:rPr lang="cs-CZ" sz="2400" dirty="0" err="1"/>
              <a:t>ekonomicko</a:t>
            </a:r>
            <a:r>
              <a:rPr lang="cs-CZ" sz="2400" dirty="0"/>
              <a:t> – zabezpečovací funkce </a:t>
            </a:r>
            <a:endParaRPr lang="cs-CZ" sz="2400" dirty="0" smtClean="0"/>
          </a:p>
          <a:p>
            <a:r>
              <a:rPr lang="cs-CZ" sz="2400" dirty="0"/>
              <a:t>4. emocionální funkce </a:t>
            </a:r>
          </a:p>
        </p:txBody>
      </p:sp>
    </p:spTree>
    <p:extLst>
      <p:ext uri="{BB962C8B-B14F-4D97-AF65-F5344CB8AC3E}">
        <p14:creationId xmlns:p14="http://schemas.microsoft.com/office/powerpoint/2010/main" val="346992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rodičů na postižení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Přijmout </a:t>
            </a:r>
            <a:r>
              <a:rPr lang="cs-CZ" sz="2400" dirty="0"/>
              <a:t>skutečnost, že je dítě postižené, je pro rodiče velmi těžké.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Hledají </a:t>
            </a:r>
            <a:r>
              <a:rPr lang="cs-CZ" sz="2400" dirty="0"/>
              <a:t>pomoc a podporu u příbuzných, nejlepších přátel a samozřejmě u </a:t>
            </a:r>
            <a:r>
              <a:rPr lang="cs-CZ" sz="2400" b="1" dirty="0"/>
              <a:t>odborníků.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Zpravidla </a:t>
            </a:r>
            <a:r>
              <a:rPr lang="cs-CZ" sz="2400" dirty="0"/>
              <a:t>se jim dostatečné podpory a povzbuzení nedostává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Pokud </a:t>
            </a:r>
            <a:r>
              <a:rPr lang="cs-CZ" sz="2400" dirty="0"/>
              <a:t>navíc působí dojmem, že svou situaci zvládají, ostatní předpokládají, že je všechno v pořádku a že pomoc nepotřebují. </a:t>
            </a:r>
          </a:p>
        </p:txBody>
      </p:sp>
    </p:spTree>
    <p:extLst>
      <p:ext uri="{BB962C8B-B14F-4D97-AF65-F5344CB8AC3E}">
        <p14:creationId xmlns:p14="http://schemas.microsoft.com/office/powerpoint/2010/main" val="30294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rodičovské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Představy o očekávaném dítěti </a:t>
            </a:r>
            <a:r>
              <a:rPr lang="cs-CZ" sz="2000" b="1" dirty="0"/>
              <a:t>byly pozitivní </a:t>
            </a:r>
            <a:r>
              <a:rPr lang="cs-CZ" sz="2000" dirty="0"/>
              <a:t>a na novou, nečekanou situaci </a:t>
            </a:r>
            <a:r>
              <a:rPr lang="cs-CZ" sz="2000" b="1" dirty="0"/>
              <a:t>nejsou</a:t>
            </a:r>
            <a:r>
              <a:rPr lang="cs-CZ" sz="2000" dirty="0"/>
              <a:t> připraveni.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Postižené </a:t>
            </a:r>
            <a:r>
              <a:rPr lang="cs-CZ" sz="2000" dirty="0"/>
              <a:t>dítě bude těžko rozvíjet </a:t>
            </a:r>
            <a:r>
              <a:rPr lang="cs-CZ" sz="2000" b="1" dirty="0"/>
              <a:t>rodičovské ambice</a:t>
            </a:r>
            <a:r>
              <a:rPr lang="cs-CZ" sz="2000" dirty="0"/>
              <a:t>, obtížně si bude vybudovávat vztahy k členům rodiny, jeho osobní vývoj bude pomalý, srovnání s nepostiženými sourozenci či vrstevníky bude pro </a:t>
            </a:r>
            <a:r>
              <a:rPr lang="cs-CZ" sz="2000" dirty="0" smtClean="0"/>
              <a:t>dítě s postižením </a:t>
            </a:r>
            <a:r>
              <a:rPr lang="cs-CZ" sz="2000" dirty="0"/>
              <a:t>vždy nepříznivé (Matoušek 2003</a:t>
            </a:r>
            <a:r>
              <a:rPr lang="cs-CZ" sz="2000" dirty="0" smtClean="0"/>
              <a:t>).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dirty="0"/>
              <a:t>„O adekvátních rodičovských přístupech se dá hovořit až po zvládnutí tíživé situace, která vznikem postižení nastává“ (Valenta, </a:t>
            </a:r>
            <a:r>
              <a:rPr lang="cs-CZ" sz="2000" dirty="0" smtClean="0"/>
              <a:t>Müller</a:t>
            </a:r>
            <a:r>
              <a:rPr lang="cs-CZ" sz="2000" dirty="0"/>
              <a:t>, 2003 s. 237</a:t>
            </a:r>
            <a:r>
              <a:rPr lang="cs-CZ" sz="2000" dirty="0" smtClean="0"/>
              <a:t>).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  <a:r>
              <a:rPr lang="cs-CZ" sz="2000" dirty="0"/>
              <a:t>Při zvládání této situace procházejí rodiče tzv. </a:t>
            </a:r>
            <a:r>
              <a:rPr lang="cs-CZ" sz="2000" b="1" dirty="0"/>
              <a:t>krizí rodičovské identity.</a:t>
            </a:r>
          </a:p>
        </p:txBody>
      </p:sp>
    </p:spTree>
    <p:extLst>
      <p:ext uri="{BB962C8B-B14F-4D97-AF65-F5344CB8AC3E}">
        <p14:creationId xmlns:p14="http://schemas.microsoft.com/office/powerpoint/2010/main" val="3350934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vyrovnání se rodičů s postižením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Vágnerová (2004) dělí fáze vyrovnávání se rodičů s postižením dítěte následovně</a:t>
            </a:r>
            <a:r>
              <a:rPr lang="cs-CZ" sz="2400" dirty="0" smtClean="0"/>
              <a:t>:</a:t>
            </a:r>
          </a:p>
          <a:p>
            <a:r>
              <a:rPr lang="cs-CZ" sz="2400" b="1" dirty="0"/>
              <a:t>1.Fáze šoku a popření </a:t>
            </a:r>
            <a:r>
              <a:rPr lang="cs-CZ" sz="2400" dirty="0"/>
              <a:t>- představuje první reakci na vzniklou skutečnost, že je dítě postižené. Popření toho, že je dítě postižené, je projevem obrany vlastní psychické rovnováhy a znamená jakýsi předstupeň „boje“ za normální život dítěte. V této době se musí rodiče s danou informací nejprve vyrovnat (což </a:t>
            </a:r>
            <a:r>
              <a:rPr lang="cs-CZ" sz="2400" dirty="0" smtClean="0"/>
              <a:t>může </a:t>
            </a:r>
            <a:r>
              <a:rPr lang="cs-CZ" sz="2400" dirty="0"/>
              <a:t>trvat různě dlouho, přičemž důležitou primární roli zde hraje zdravotnický personál) a teprve potom přemýšlí o budoucích </a:t>
            </a:r>
            <a:r>
              <a:rPr lang="cs-CZ" sz="2400" dirty="0" smtClean="0"/>
              <a:t>krocích.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978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vyrovnání se rodičů s postižením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2. Fáze postupné akceptace a vyrovnání se s problémem </a:t>
            </a:r>
            <a:r>
              <a:rPr lang="cs-CZ" sz="2400" dirty="0"/>
              <a:t>- představuje vznik a nárůst rodičovského zájmu o potřebné informace. Rodiče v této fázi „balancují“ mezi emočním a racionálním zpracováním problému, což je do jisté míry závislé na jejich vlastních zkušenostech, osobnostní výbavě, zdravotním stavu, věku, kvalitě partnerského vztahu, počtu společných dětí, druhu a příčině postižení, ale i na vnější informovanosti o postižení jejich dítěte a o možnostech jeho rozvoje. Subjektivní zvládnutí onoho zpracování má nezastupitelný význam pro další postoje a přístupy k dítěti.</a:t>
            </a:r>
          </a:p>
        </p:txBody>
      </p:sp>
    </p:spTree>
    <p:extLst>
      <p:ext uri="{BB962C8B-B14F-4D97-AF65-F5344CB8AC3E}">
        <p14:creationId xmlns:p14="http://schemas.microsoft.com/office/powerpoint/2010/main" val="308905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vyrovnání se rodičů s postižením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3. Fáze </a:t>
            </a:r>
            <a:r>
              <a:rPr lang="cs-CZ" sz="2400" b="1" dirty="0"/>
              <a:t>realismu </a:t>
            </a:r>
            <a:r>
              <a:rPr lang="cs-CZ" sz="2400" dirty="0"/>
              <a:t>– představuje skutečnost postupného rodičovského smíření se s problémem a vznik chování přiměřenějšího situaci. Teprve s fází realismu by měla být plně připravena „půda“ nejen pro adekvátní výchovné přístupy k dítěti, ale i pro budování žádoucího rodinného klimatu. </a:t>
            </a:r>
          </a:p>
        </p:txBody>
      </p:sp>
    </p:spTree>
    <p:extLst>
      <p:ext uri="{BB962C8B-B14F-4D97-AF65-F5344CB8AC3E}">
        <p14:creationId xmlns:p14="http://schemas.microsoft.com/office/powerpoint/2010/main" val="14416636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1374</Words>
  <Application>Microsoft Office PowerPoint</Application>
  <PresentationFormat>Širokoúhlá obrazovka</PresentationFormat>
  <Paragraphs>62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Faseta</vt:lpstr>
      <vt:lpstr>Systém péče a podpory od narození po stáří</vt:lpstr>
      <vt:lpstr>Systém tří rezortů</vt:lpstr>
      <vt:lpstr>Rodina s postiženým dítěte</vt:lpstr>
      <vt:lpstr>Funkce rodiny</vt:lpstr>
      <vt:lpstr>Adaptace rodičů na postižení dítěte</vt:lpstr>
      <vt:lpstr>Krize rodičovské identity</vt:lpstr>
      <vt:lpstr>Fáze vyrovnání se rodičů s postižením dítěte</vt:lpstr>
      <vt:lpstr>Fáze vyrovnání se rodičů s postižením dítěte</vt:lpstr>
      <vt:lpstr>Fáze vyrovnání se rodičů s postižením dítěte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Výchovné přístupy rodičů k dítěti s postižením</vt:lpstr>
      <vt:lpstr>Rodinné klima</vt:lpstr>
      <vt:lpstr>Rodinné klima</vt:lpstr>
      <vt:lpstr>Rodinné klima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péče a podpory od narození po stáří</dc:title>
  <dc:creator>Jarmila Pipeková</dc:creator>
  <cp:lastModifiedBy>Jarmila Pipeková</cp:lastModifiedBy>
  <cp:revision>6</cp:revision>
  <dcterms:created xsi:type="dcterms:W3CDTF">2020-12-09T14:52:44Z</dcterms:created>
  <dcterms:modified xsi:type="dcterms:W3CDTF">2020-12-09T16:00:51Z</dcterms:modified>
</cp:coreProperties>
</file>