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2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75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135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5929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986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504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436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375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58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13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70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54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1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30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75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39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9D673-DA77-466E-92D9-9DC34EA831F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88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9D673-DA77-466E-92D9-9DC34EA831F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30AF459-259E-4E92-BF00-C5B3D4E720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359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EF8DE9-AD80-4478-9195-7D560ECC43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Uvedení </a:t>
            </a:r>
            <a:br>
              <a:rPr lang="cs-CZ" dirty="0"/>
            </a:br>
            <a:r>
              <a:rPr lang="cs-CZ" dirty="0"/>
              <a:t>do psychologie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DEAC62-7172-4C7A-BD9D-A17D4C5BAA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274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0E652-E54C-49BE-9539-D25CDAF47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6927" y="624110"/>
            <a:ext cx="9627686" cy="851764"/>
          </a:xfrm>
        </p:spPr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ZÁKLADNÍ POJMY OBECNÉ PSYCHOLOGIE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CCFF9E-37D5-454F-A7C8-4CCD21879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6926" y="1540189"/>
            <a:ext cx="8915400" cy="3777622"/>
          </a:xfrm>
        </p:spPr>
        <p:txBody>
          <a:bodyPr/>
          <a:lstStyle/>
          <a:p>
            <a:r>
              <a:rPr lang="cs-CZ" sz="2800" b="1" dirty="0"/>
              <a:t>PSYCHIKA</a:t>
            </a:r>
            <a:endParaRPr lang="cs-CZ" sz="2800" dirty="0"/>
          </a:p>
          <a:p>
            <a:r>
              <a:rPr lang="cs-CZ" sz="2800" b="1" dirty="0"/>
              <a:t>PROŽÍVÁNÍ</a:t>
            </a:r>
            <a:endParaRPr lang="cs-CZ" sz="2800" dirty="0"/>
          </a:p>
          <a:p>
            <a:r>
              <a:rPr lang="cs-CZ" sz="2800" b="1" dirty="0"/>
              <a:t>PSYCHICKÝ PROCES</a:t>
            </a:r>
            <a:endParaRPr lang="cs-CZ" sz="2800" dirty="0"/>
          </a:p>
          <a:p>
            <a:r>
              <a:rPr lang="cs-CZ" sz="2800" b="1" dirty="0"/>
              <a:t>PSYCHICKÝ OBSAH</a:t>
            </a:r>
            <a:endParaRPr lang="cs-CZ" sz="2800" dirty="0"/>
          </a:p>
          <a:p>
            <a:r>
              <a:rPr lang="cs-CZ" sz="2800" b="1" dirty="0"/>
              <a:t>PSYCHICKÝ STAV</a:t>
            </a:r>
            <a:endParaRPr lang="cs-CZ" sz="2800" dirty="0"/>
          </a:p>
          <a:p>
            <a:r>
              <a:rPr lang="cs-CZ" sz="2800" b="1" dirty="0"/>
              <a:t>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498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69843-1A0C-481F-A65A-337836C2D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DFD582-0B05-48B0-971B-380AD15E0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495" y="2133600"/>
            <a:ext cx="10619873" cy="3777622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Plháková (2003, s. 43) „</a:t>
            </a:r>
            <a:r>
              <a:rPr lang="cs-CZ" sz="2400" i="1" dirty="0">
                <a:solidFill>
                  <a:schemeClr val="tx1"/>
                </a:solidFill>
              </a:rPr>
              <a:t>Souhrn duševních dějů během celého lidského života.“</a:t>
            </a:r>
          </a:p>
          <a:p>
            <a:r>
              <a:rPr lang="cs-CZ" sz="2400" dirty="0">
                <a:solidFill>
                  <a:schemeClr val="tx1"/>
                </a:solidFill>
              </a:rPr>
              <a:t>Kohoutek (2002, s. 15) „</a:t>
            </a:r>
            <a:r>
              <a:rPr lang="cs-CZ" sz="2400" i="1" dirty="0">
                <a:solidFill>
                  <a:schemeClr val="tx1"/>
                </a:solidFill>
              </a:rPr>
              <a:t>dynamický a relativně trvalý systém obecných, skupinových a individuálních duševních procesů, stavů a vlastností</a:t>
            </a:r>
            <a:r>
              <a:rPr lang="cs-CZ" sz="2400" dirty="0">
                <a:solidFill>
                  <a:schemeClr val="tx1"/>
                </a:solidFill>
              </a:rPr>
              <a:t>.“ </a:t>
            </a:r>
          </a:p>
          <a:p>
            <a:endParaRPr lang="cs-CZ" sz="2400" dirty="0"/>
          </a:p>
          <a:p>
            <a:r>
              <a:rPr lang="cs-CZ" sz="2400" b="1" dirty="0"/>
              <a:t>Lidská psychika představuje souhrn psychických jevů, které jsou funkcí mozku, formují se ve společnosti hlavně působením výchovy a umožňují člověku poznávat svět a působit na něj.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922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6117B-A4C1-4867-B1CA-7DB582FC6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PROŽÍVÁNÍ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C83421-3BC2-4871-8EED-00FDBFF4B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137" y="1507959"/>
            <a:ext cx="9336505" cy="5021178"/>
          </a:xfrm>
        </p:spPr>
        <p:txBody>
          <a:bodyPr>
            <a:normAutofit/>
          </a:bodyPr>
          <a:lstStyle/>
          <a:p>
            <a:r>
              <a:rPr lang="cs-CZ" sz="2400" i="1" dirty="0">
                <a:solidFill>
                  <a:schemeClr val="tx1"/>
                </a:solidFill>
              </a:rPr>
              <a:t>„sled uvědomovaných psychických zážitků, je to nepřetržitý tok psychických zážitků (obsahů), který probíhá při různých stupních jasnosti vědomí, resp. bdělosti.“ </a:t>
            </a:r>
          </a:p>
          <a:p>
            <a:r>
              <a:rPr lang="cs-CZ" sz="2400" i="1" dirty="0">
                <a:solidFill>
                  <a:schemeClr val="tx1"/>
                </a:solidFill>
              </a:rPr>
              <a:t>3 složky </a:t>
            </a:r>
          </a:p>
          <a:p>
            <a:r>
              <a:rPr lang="cs-CZ" sz="2400" i="1" dirty="0">
                <a:solidFill>
                  <a:schemeClr val="tx1"/>
                </a:solidFill>
              </a:rPr>
              <a:t>Znaky prožívání: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časovost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subjektivnost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jedinečnost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omezení pouze na část psychiky (prožívání zahrnuje jen uvědomovanou stránku)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nevyjádřitelnost chováním ani řečí</a:t>
            </a:r>
            <a:endParaRPr lang="cs-CZ" sz="2000" i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9510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75420-4FA5-4BCA-88E4-B96F1725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PSYCHICKÝ PROCES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E1129C-46B0-44ED-B049-4431F2E47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9633" y="1905000"/>
            <a:ext cx="8915400" cy="3777622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i="1" dirty="0"/>
              <a:t>„určitý děj nebo sekvence psychických operací, při kterých se určitý psychický subsystém dostává z výchozího do konečného stavu.“</a:t>
            </a:r>
          </a:p>
          <a:p>
            <a:endParaRPr lang="cs-CZ" sz="2400" dirty="0"/>
          </a:p>
          <a:p>
            <a:r>
              <a:rPr lang="cs-CZ" sz="2400" dirty="0"/>
              <a:t>Neustále probíhá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Kognitivní</a:t>
            </a:r>
          </a:p>
          <a:p>
            <a:r>
              <a:rPr lang="cs-CZ" sz="2400" dirty="0"/>
              <a:t>Emocionální</a:t>
            </a:r>
          </a:p>
          <a:p>
            <a:r>
              <a:rPr lang="cs-CZ" sz="2400" dirty="0"/>
              <a:t>motivační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190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BD6A8F-70CF-4D56-B187-42013AA29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PSYCHICKÝ OBSAH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2F1E8B-72E7-437D-8D61-4434F13F3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443789"/>
            <a:ext cx="10042358" cy="519764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„</a:t>
            </a:r>
            <a:r>
              <a:rPr lang="cs-CZ" sz="2400" b="1" dirty="0"/>
              <a:t>způsob, jakým lidská psychika znázorňuje vnější i vnitřní realitu“</a:t>
            </a:r>
          </a:p>
          <a:p>
            <a:r>
              <a:rPr lang="cs-CZ" sz="2400" b="1" dirty="0"/>
              <a:t>Lze si je vybavit</a:t>
            </a:r>
          </a:p>
          <a:p>
            <a:r>
              <a:rPr lang="cs-CZ" sz="2400" b="1" dirty="0"/>
              <a:t> </a:t>
            </a:r>
          </a:p>
          <a:p>
            <a:r>
              <a:rPr lang="cs-CZ" sz="2400" dirty="0"/>
              <a:t>počitky, </a:t>
            </a:r>
          </a:p>
          <a:p>
            <a:r>
              <a:rPr lang="cs-CZ" sz="2400" dirty="0"/>
              <a:t>vjemy, </a:t>
            </a:r>
          </a:p>
          <a:p>
            <a:r>
              <a:rPr lang="cs-CZ" sz="2400" dirty="0"/>
              <a:t>představy,</a:t>
            </a:r>
          </a:p>
          <a:p>
            <a:r>
              <a:rPr lang="cs-CZ" sz="2400" dirty="0"/>
              <a:t> myšlenky, </a:t>
            </a:r>
          </a:p>
          <a:p>
            <a:r>
              <a:rPr lang="cs-CZ" sz="2400" dirty="0"/>
              <a:t>sny, </a:t>
            </a:r>
          </a:p>
          <a:p>
            <a:r>
              <a:rPr lang="cs-CZ" sz="2400" dirty="0"/>
              <a:t>fantazijní představy,</a:t>
            </a:r>
          </a:p>
          <a:p>
            <a:r>
              <a:rPr lang="cs-CZ" sz="2400" dirty="0"/>
              <a:t> paměťové představy, </a:t>
            </a:r>
          </a:p>
          <a:p>
            <a:r>
              <a:rPr lang="cs-CZ" sz="2400" dirty="0"/>
              <a:t>vzpomínky, přání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742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3A9DD-CC77-4FF8-B827-771D0EA76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PSYCHICKÝ STAV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B5EED0-EEC0-45ED-8BD0-F72DC90A8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599" y="1507958"/>
            <a:ext cx="9577137" cy="5350042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relativně stabilní</a:t>
            </a:r>
          </a:p>
          <a:p>
            <a:r>
              <a:rPr lang="cs-CZ" sz="2400" dirty="0"/>
              <a:t>převážně pouze metodou introspekce </a:t>
            </a:r>
          </a:p>
          <a:p>
            <a:r>
              <a:rPr lang="cs-CZ" sz="2400" dirty="0"/>
              <a:t>„stav vědomí“, je pozadím, na kterém probíhají psychické procesy a vznikají psychické obsahy</a:t>
            </a:r>
          </a:p>
          <a:p>
            <a:pPr marL="0" indent="0">
              <a:buNone/>
            </a:pPr>
            <a:r>
              <a:rPr lang="cs-CZ" sz="2400" dirty="0"/>
              <a:t>a/ale</a:t>
            </a:r>
          </a:p>
          <a:p>
            <a:r>
              <a:rPr lang="cs-CZ" sz="2400" dirty="0"/>
              <a:t>může výrazně ovlivňovat průběh psychických procesů, prožívání a chování </a:t>
            </a:r>
          </a:p>
          <a:p>
            <a:r>
              <a:rPr lang="cs-CZ" sz="2400" dirty="0"/>
              <a:t>měnit v průběhu dne nebo delší doby</a:t>
            </a:r>
          </a:p>
          <a:p>
            <a:pPr marL="0" indent="0">
              <a:buNone/>
            </a:pPr>
            <a:endParaRPr lang="cs-CZ" sz="2400" dirty="0"/>
          </a:p>
          <a:p>
            <a:pPr lvl="0"/>
            <a:r>
              <a:rPr lang="cs-CZ" sz="2400" dirty="0"/>
              <a:t>DOČASNÉ (aktuální naladění člověka)</a:t>
            </a:r>
          </a:p>
          <a:p>
            <a:pPr lvl="0"/>
            <a:r>
              <a:rPr lang="cs-CZ" sz="2400" dirty="0"/>
              <a:t>TRVALÉ (relativně stálé podmínky psychického dění). (Plháková, 2017)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545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D335AD-E1A1-4944-AFFB-D23039801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CHOVÁNÍ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683EA-D0DF-4FEF-8009-BE020AD7B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6925" y="1459832"/>
            <a:ext cx="9930063" cy="5181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700" dirty="0">
                <a:solidFill>
                  <a:schemeClr val="tx1"/>
                </a:solidFill>
              </a:rPr>
              <a:t>„souhrn vnějších projevů, činností, jednání a reakcí organismu.“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volní (úmyslné, záměrné = aktivita člověka, která směruje k určitému cíli a je řízena vědomou intencí, záměrem)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mimovolní (neúmyslné, bezděčné = nepodmíněné reflexy, instinktivní projevy)</a:t>
            </a:r>
          </a:p>
          <a:p>
            <a:endParaRPr lang="cs-CZ" sz="3700" dirty="0">
              <a:solidFill>
                <a:schemeClr val="tx1"/>
              </a:solidFill>
            </a:endParaRP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verbální (zahrnuje řeč, především její obsahovou, resp. významovou stránku) 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neverbální </a:t>
            </a:r>
          </a:p>
          <a:p>
            <a:pPr marL="0" indent="0">
              <a:buNone/>
            </a:pPr>
            <a:endParaRPr lang="cs-CZ" sz="3700" dirty="0">
              <a:solidFill>
                <a:schemeClr val="tx1"/>
              </a:solidFill>
            </a:endParaRP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spontánní (bez vnějších příčin)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reaktivní (v důsledku působení vnějšího podnětu)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operativní (souhrn složité aktivity člověka při vykonávání určitého úkolu).</a:t>
            </a:r>
          </a:p>
          <a:p>
            <a:pPr marL="0" indent="0">
              <a:buNone/>
            </a:pPr>
            <a:endParaRPr lang="cs-CZ" sz="3700" dirty="0">
              <a:solidFill>
                <a:schemeClr val="tx1"/>
              </a:solidFill>
            </a:endParaRP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expresivní (chování představuje bezprostřední výraz prožívání)</a:t>
            </a:r>
          </a:p>
          <a:p>
            <a:pPr lvl="0"/>
            <a:r>
              <a:rPr lang="cs-CZ" sz="3700" dirty="0">
                <a:solidFill>
                  <a:schemeClr val="tx1"/>
                </a:solidFill>
              </a:rPr>
              <a:t>adaptivní (zaměřeno na přizpůsobení se okolnostem).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0784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4" name="Picture 4">
            <a:extLst>
              <a:ext uri="{FF2B5EF4-FFF2-40B4-BE49-F238E27FC236}">
                <a16:creationId xmlns:a16="http://schemas.microsoft.com/office/drawing/2014/main" id="{B6FDDB23-2BDA-4F8F-B5B6-FD4BFE33BF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765176"/>
            <a:ext cx="2808288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66" name="Picture 6">
            <a:extLst>
              <a:ext uri="{FF2B5EF4-FFF2-40B4-BE49-F238E27FC236}">
                <a16:creationId xmlns:a16="http://schemas.microsoft.com/office/drawing/2014/main" id="{E49FDF50-ECF5-4536-B1F7-885811505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63" y="908050"/>
            <a:ext cx="2787650" cy="410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167" name="Rectangle 7">
            <a:extLst>
              <a:ext uri="{FF2B5EF4-FFF2-40B4-BE49-F238E27FC236}">
                <a16:creationId xmlns:a16="http://schemas.microsoft.com/office/drawing/2014/main" id="{B36F8E04-A9B9-4E64-B735-E4E366514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1" y="5373688"/>
            <a:ext cx="3186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altLang="cs-CZ" sz="2400">
                <a:latin typeface="Times New Roman" panose="02020603050405020304" pitchFamily="18" charset="0"/>
              </a:rPr>
              <a:t>Praha : Academia, 2005 </a:t>
            </a:r>
          </a:p>
        </p:txBody>
      </p:sp>
      <p:graphicFrame>
        <p:nvGraphicFramePr>
          <p:cNvPr id="92180" name="Group 20">
            <a:extLst>
              <a:ext uri="{FF2B5EF4-FFF2-40B4-BE49-F238E27FC236}">
                <a16:creationId xmlns:a16="http://schemas.microsoft.com/office/drawing/2014/main" id="{6F551975-07C2-4535-8B69-687FDE2EF2DF}"/>
              </a:ext>
            </a:extLst>
          </p:cNvPr>
          <p:cNvGraphicFramePr>
            <a:graphicFrameLocks noGrp="1"/>
          </p:cNvGraphicFramePr>
          <p:nvPr/>
        </p:nvGraphicFramePr>
        <p:xfrm>
          <a:off x="2208214" y="5373688"/>
          <a:ext cx="3527425" cy="472440"/>
        </p:xfrm>
        <a:graphic>
          <a:graphicData uri="http://schemas.openxmlformats.org/drawingml/2006/table">
            <a:tbl>
              <a:tblPr/>
              <a:tblGrid>
                <a:gridCol w="242887">
                  <a:extLst>
                    <a:ext uri="{9D8B030D-6E8A-4147-A177-3AD203B41FA5}">
                      <a16:colId xmlns:a16="http://schemas.microsoft.com/office/drawing/2014/main" val="184851009"/>
                    </a:ext>
                  </a:extLst>
                </a:gridCol>
                <a:gridCol w="3284538">
                  <a:extLst>
                    <a:ext uri="{9D8B030D-6E8A-4147-A177-3AD203B41FA5}">
                      <a16:colId xmlns:a16="http://schemas.microsoft.com/office/drawing/2014/main" val="1279733840"/>
                    </a:ext>
                  </a:extLst>
                </a:gridCol>
              </a:tblGrid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Praha: Academia, 2004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5972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0306EAAD-F12C-4913-8FCB-DB14BAF5BA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 </a:t>
            </a: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27BDA932-9374-4511-8965-C7F0AFD545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311901" y="1844675"/>
            <a:ext cx="3895725" cy="4114800"/>
          </a:xfrm>
        </p:spPr>
        <p:txBody>
          <a:bodyPr/>
          <a:lstStyle/>
          <a:p>
            <a:r>
              <a:rPr lang="cs-CZ" altLang="cs-CZ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dějin psychologie</a:t>
            </a:r>
          </a:p>
          <a:p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Olomouc: Univerzita Palackého, 2000</a:t>
            </a:r>
            <a:endParaRPr lang="cs-CZ" altLang="cs-CZ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cs-CZ" altLang="cs-CZ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3190" name="Picture 6">
            <a:extLst>
              <a:ext uri="{FF2B5EF4-FFF2-40B4-BE49-F238E27FC236}">
                <a16:creationId xmlns:a16="http://schemas.microsoft.com/office/drawing/2014/main" id="{6E75F53E-99B1-4713-9F8A-E88502FC7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4" y="981076"/>
            <a:ext cx="292417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3204" name="Group 20">
            <a:extLst>
              <a:ext uri="{FF2B5EF4-FFF2-40B4-BE49-F238E27FC236}">
                <a16:creationId xmlns:a16="http://schemas.microsoft.com/office/drawing/2014/main" id="{DFD18DC4-A43A-41B5-8B22-D45AD5206401}"/>
              </a:ext>
            </a:extLst>
          </p:cNvPr>
          <p:cNvGraphicFramePr>
            <a:graphicFrameLocks noGrp="1"/>
          </p:cNvGraphicFramePr>
          <p:nvPr/>
        </p:nvGraphicFramePr>
        <p:xfrm>
          <a:off x="3000375" y="5300664"/>
          <a:ext cx="2863850" cy="472440"/>
        </p:xfrm>
        <a:graphic>
          <a:graphicData uri="http://schemas.openxmlformats.org/drawingml/2006/table">
            <a:tbl>
              <a:tblPr/>
              <a:tblGrid>
                <a:gridCol w="230188">
                  <a:extLst>
                    <a:ext uri="{9D8B030D-6E8A-4147-A177-3AD203B41FA5}">
                      <a16:colId xmlns:a16="http://schemas.microsoft.com/office/drawing/2014/main" val="3446322007"/>
                    </a:ext>
                  </a:extLst>
                </a:gridCol>
                <a:gridCol w="2633662">
                  <a:extLst>
                    <a:ext uri="{9D8B030D-6E8A-4147-A177-3AD203B41FA5}">
                      <a16:colId xmlns:a16="http://schemas.microsoft.com/office/drawing/2014/main" val="1791852363"/>
                    </a:ext>
                  </a:extLst>
                </a:gridCol>
              </a:tblGrid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Praha: Grada, 2006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217413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F134285D-3E23-4CDB-A0EF-F0A9EFC632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15EFB826-F01D-4080-A4E5-926BCEC30E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94013" y="5084763"/>
            <a:ext cx="7313612" cy="8572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Praha : Portál, 2003</a:t>
            </a:r>
          </a:p>
        </p:txBody>
      </p:sp>
      <p:pic>
        <p:nvPicPr>
          <p:cNvPr id="94212" name="Picture 4">
            <a:extLst>
              <a:ext uri="{FF2B5EF4-FFF2-40B4-BE49-F238E27FC236}">
                <a16:creationId xmlns:a16="http://schemas.microsoft.com/office/drawing/2014/main" id="{FFC2A3E7-86D8-4A41-A1EC-EF9E8D837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6" y="908051"/>
            <a:ext cx="2740025" cy="396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4214" name="Rectangle 6">
            <a:extLst>
              <a:ext uri="{FF2B5EF4-FFF2-40B4-BE49-F238E27FC236}">
                <a16:creationId xmlns:a16="http://schemas.microsoft.com/office/drawing/2014/main" id="{07943014-9567-4215-85DE-251110B0C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1" y="5762775"/>
            <a:ext cx="43220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altLang="cs-CZ" sz="2400">
                <a:latin typeface="Times New Roman" panose="02020603050405020304" pitchFamily="18" charset="0"/>
              </a:rPr>
              <a:t>Praha : Victoria Publishing, 1995</a:t>
            </a:r>
            <a:r>
              <a:rPr lang="cs-CZ" altLang="cs-CZ"/>
              <a:t> </a:t>
            </a:r>
          </a:p>
        </p:txBody>
      </p:sp>
      <p:pic>
        <p:nvPicPr>
          <p:cNvPr id="94215" name="Picture 7">
            <a:extLst>
              <a:ext uri="{FF2B5EF4-FFF2-40B4-BE49-F238E27FC236}">
                <a16:creationId xmlns:a16="http://schemas.microsoft.com/office/drawing/2014/main" id="{F9F31F35-764D-48AB-A0A7-7987634E7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1" y="692150"/>
            <a:ext cx="2640013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4230" name="Group 22">
            <a:extLst>
              <a:ext uri="{FF2B5EF4-FFF2-40B4-BE49-F238E27FC236}">
                <a16:creationId xmlns:a16="http://schemas.microsoft.com/office/drawing/2014/main" id="{89B33405-6AA6-418F-9937-39F4B6C61092}"/>
              </a:ext>
            </a:extLst>
          </p:cNvPr>
          <p:cNvGraphicFramePr>
            <a:graphicFrameLocks noGrp="1"/>
          </p:cNvGraphicFramePr>
          <p:nvPr/>
        </p:nvGraphicFramePr>
        <p:xfrm>
          <a:off x="7032626" y="5157789"/>
          <a:ext cx="2879725" cy="472440"/>
        </p:xfrm>
        <a:graphic>
          <a:graphicData uri="http://schemas.openxmlformats.org/drawingml/2006/table">
            <a:tbl>
              <a:tblPr/>
              <a:tblGrid>
                <a:gridCol w="236538">
                  <a:extLst>
                    <a:ext uri="{9D8B030D-6E8A-4147-A177-3AD203B41FA5}">
                      <a16:colId xmlns:a16="http://schemas.microsoft.com/office/drawing/2014/main" val="3998325334"/>
                    </a:ext>
                  </a:extLst>
                </a:gridCol>
                <a:gridCol w="2643187">
                  <a:extLst>
                    <a:ext uri="{9D8B030D-6E8A-4147-A177-3AD203B41FA5}">
                      <a16:colId xmlns:a16="http://schemas.microsoft.com/office/drawing/2014/main" val="1503554726"/>
                    </a:ext>
                  </a:extLst>
                </a:gridCol>
              </a:tblGrid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Praha: Portál, 2004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916735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8886F-55F9-49D4-B0B2-D0D995CF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088805" cy="1049235"/>
          </a:xfrm>
        </p:spPr>
        <p:txBody>
          <a:bodyPr/>
          <a:lstStyle/>
          <a:p>
            <a:pPr algn="ctr"/>
            <a:r>
              <a:rPr lang="cs-CZ" dirty="0"/>
              <a:t>počátky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2E4CDB-58AF-498A-90D7-D3B16C0BD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317" y="1235242"/>
            <a:ext cx="11088804" cy="5975684"/>
          </a:xfrm>
        </p:spPr>
        <p:txBody>
          <a:bodyPr>
            <a:normAutofit/>
          </a:bodyPr>
          <a:lstStyle/>
          <a:p>
            <a:r>
              <a:rPr lang="cs-CZ" sz="2000" b="1" i="1" dirty="0"/>
              <a:t>rozvoj filozofie (pozitivismus, Herbert </a:t>
            </a:r>
            <a:r>
              <a:rPr lang="cs-CZ" sz="2000" b="1" i="1" dirty="0" err="1"/>
              <a:t>Spencer</a:t>
            </a:r>
            <a:r>
              <a:rPr lang="cs-CZ" sz="2000" b="1" i="1" dirty="0"/>
              <a:t>: „</a:t>
            </a:r>
            <a:r>
              <a:rPr lang="cs-CZ" sz="2000" dirty="0"/>
              <a:t>mentální funkce jsou výsledek dlouhého evolučního vývoje, jsou součástí adaptace k okolnímu světu.“. Věřil v jednosměrný vývoj, od nejjednoduššího ke složitějšímu; tvrdil, že pokrok tedy není nahodilý, ale nutný</a:t>
            </a:r>
            <a:r>
              <a:rPr lang="cs-CZ" sz="2000" b="1" i="1" dirty="0"/>
              <a:t>)</a:t>
            </a:r>
          </a:p>
          <a:p>
            <a:r>
              <a:rPr lang="cs-CZ" sz="2000" b="1" i="1" dirty="0"/>
              <a:t>vývojové teorie: organické druhy nejsou stvořené a neměnné</a:t>
            </a:r>
          </a:p>
          <a:p>
            <a:pPr lvl="1"/>
            <a:r>
              <a:rPr lang="cs-CZ" sz="1800" b="1" i="1" dirty="0" err="1"/>
              <a:t>Lamark</a:t>
            </a:r>
            <a:r>
              <a:rPr lang="cs-CZ" sz="1800" b="1" i="1" dirty="0"/>
              <a:t>: hybné síly: vůle k pokroku a snaha o přizpůsobení se prostředí</a:t>
            </a:r>
          </a:p>
          <a:p>
            <a:pPr lvl="1"/>
            <a:r>
              <a:rPr lang="cs-CZ" sz="1800" b="1" i="1" dirty="0"/>
              <a:t>Darwin: </a:t>
            </a:r>
            <a:r>
              <a:rPr lang="cs-CZ" sz="1800" dirty="0"/>
              <a:t>interakce mezi organismem a prostředím, vliv instinktů a pudů na lidské chování a prožívání</a:t>
            </a:r>
            <a:endParaRPr lang="cs-CZ" sz="1800" b="1" i="1" dirty="0"/>
          </a:p>
          <a:p>
            <a:r>
              <a:rPr lang="cs-CZ" sz="2000" b="1" i="1" dirty="0"/>
              <a:t>rozvoj lékařských oborů, zvláště fyziologie a neurologie</a:t>
            </a:r>
          </a:p>
          <a:p>
            <a:pPr lvl="1"/>
            <a:r>
              <a:rPr lang="cs-CZ" sz="1800" b="1" dirty="0"/>
              <a:t>Herman </a:t>
            </a:r>
            <a:r>
              <a:rPr lang="cs-CZ" sz="1800" b="1" dirty="0" err="1"/>
              <a:t>Helmholtz</a:t>
            </a:r>
            <a:r>
              <a:rPr lang="cs-CZ" sz="1800" b="1" dirty="0"/>
              <a:t> </a:t>
            </a:r>
            <a:r>
              <a:rPr lang="cs-CZ" sz="1800" dirty="0"/>
              <a:t>teorie barevného vidění </a:t>
            </a:r>
          </a:p>
          <a:p>
            <a:pPr lvl="1"/>
            <a:r>
              <a:rPr lang="cs-CZ" sz="1800" b="1" dirty="0"/>
              <a:t>Paul </a:t>
            </a:r>
            <a:r>
              <a:rPr lang="cs-CZ" sz="1800" b="1" dirty="0" err="1"/>
              <a:t>Broca</a:t>
            </a:r>
            <a:r>
              <a:rPr lang="cs-CZ" sz="1800" b="1" dirty="0"/>
              <a:t> a Karl </a:t>
            </a:r>
            <a:r>
              <a:rPr lang="cs-CZ" sz="1800" b="1" dirty="0" err="1"/>
              <a:t>Wernicke</a:t>
            </a:r>
            <a:r>
              <a:rPr lang="cs-CZ" sz="1800" dirty="0"/>
              <a:t> </a:t>
            </a:r>
            <a:endParaRPr lang="cs-CZ" sz="1800" b="1" dirty="0"/>
          </a:p>
          <a:p>
            <a:pPr lvl="1"/>
            <a:r>
              <a:rPr lang="cs-CZ" sz="1800" b="1" dirty="0"/>
              <a:t>Jan Evangelista Purkyně </a:t>
            </a:r>
            <a:endParaRPr lang="cs-CZ" sz="1800" b="1" i="1" dirty="0"/>
          </a:p>
          <a:p>
            <a:r>
              <a:rPr lang="cs-CZ" sz="2000" b="1" i="1" dirty="0"/>
              <a:t>Psychofyzika</a:t>
            </a:r>
          </a:p>
          <a:p>
            <a:pPr lvl="1"/>
            <a:r>
              <a:rPr lang="cs-CZ" sz="1800" b="1" dirty="0"/>
              <a:t>Weber a </a:t>
            </a:r>
            <a:r>
              <a:rPr lang="cs-CZ" sz="1800" b="1" dirty="0" err="1"/>
              <a:t>Fechner</a:t>
            </a:r>
            <a:endParaRPr lang="cs-CZ" dirty="0"/>
          </a:p>
        </p:txBody>
      </p:sp>
      <p:pic>
        <p:nvPicPr>
          <p:cNvPr id="1026" name="Picture 2" descr="Herbert Spencer.jpg">
            <a:extLst>
              <a:ext uri="{FF2B5EF4-FFF2-40B4-BE49-F238E27FC236}">
                <a16:creationId xmlns:a16="http://schemas.microsoft.com/office/drawing/2014/main" id="{8B1E7743-C29F-47F5-985C-BE42153E9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401" y="312070"/>
            <a:ext cx="880720" cy="1356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437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8886F-55F9-49D4-B0B2-D0D995CF5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678" y="804519"/>
            <a:ext cx="11088805" cy="1049235"/>
          </a:xfrm>
        </p:spPr>
        <p:txBody>
          <a:bodyPr/>
          <a:lstStyle/>
          <a:p>
            <a:pPr algn="ctr"/>
            <a:r>
              <a:rPr lang="cs-CZ" dirty="0"/>
              <a:t>Počátky vědy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2E4CDB-58AF-498A-90D7-D3B16C0BD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79" y="2015732"/>
            <a:ext cx="11088804" cy="3450613"/>
          </a:xfrm>
        </p:spPr>
        <p:txBody>
          <a:bodyPr>
            <a:normAutofit/>
          </a:bodyPr>
          <a:lstStyle/>
          <a:p>
            <a:r>
              <a:rPr lang="cs-CZ" sz="2800" dirty="0"/>
              <a:t>1879: </a:t>
            </a:r>
            <a:r>
              <a:rPr lang="cs-CZ" sz="2800" b="1" dirty="0"/>
              <a:t>Wilhelm Maximilian </a:t>
            </a:r>
            <a:r>
              <a:rPr lang="cs-CZ" sz="2800" b="1" dirty="0" err="1"/>
              <a:t>Wundt</a:t>
            </a:r>
            <a:r>
              <a:rPr lang="cs-CZ" sz="2800" dirty="0"/>
              <a:t> (1832 - 1920): experimenty, introspekce, </a:t>
            </a:r>
          </a:p>
          <a:p>
            <a:r>
              <a:rPr lang="cs-CZ" sz="2800" dirty="0"/>
              <a:t>1890:  </a:t>
            </a:r>
            <a:r>
              <a:rPr lang="cs-CZ" sz="2800" b="1" dirty="0"/>
              <a:t>William James:</a:t>
            </a:r>
            <a:r>
              <a:rPr lang="cs-CZ" sz="2800" dirty="0"/>
              <a:t> „Principy psychologie“ </a:t>
            </a:r>
          </a:p>
        </p:txBody>
      </p:sp>
    </p:spTree>
    <p:extLst>
      <p:ext uri="{BB962C8B-B14F-4D97-AF65-F5344CB8AC3E}">
        <p14:creationId xmlns:p14="http://schemas.microsoft.com/office/powerpoint/2010/main" val="1202943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1AF2A-942F-4E09-B39E-C155C37EC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C7EA69-8DA7-49A0-899A-E7F529471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6431" y="620099"/>
            <a:ext cx="10924674" cy="5422892"/>
          </a:xfrm>
        </p:spPr>
        <p:txBody>
          <a:bodyPr>
            <a:normAutofit/>
          </a:bodyPr>
          <a:lstStyle/>
          <a:p>
            <a:r>
              <a:rPr lang="cs-CZ" sz="2600" b="1" i="1" dirty="0"/>
              <a:t>„Psychologie je definována jako věda, která studuje lidské chování, mentální procesy a tělesné dění, včetně jejich vzájemných vztahů a interakcí.“</a:t>
            </a:r>
            <a:r>
              <a:rPr lang="cs-CZ" sz="2600" b="1" dirty="0"/>
              <a:t> </a:t>
            </a:r>
          </a:p>
          <a:p>
            <a:r>
              <a:rPr lang="cs-CZ" sz="2600" b="1" dirty="0"/>
              <a:t>POSTAVENÍ PSYCHOLOGIE V SYSTÉMU VĚD: </a:t>
            </a:r>
            <a:r>
              <a:rPr lang="cs-CZ" sz="2600" dirty="0" err="1"/>
              <a:t>Nakonečný</a:t>
            </a:r>
            <a:r>
              <a:rPr lang="cs-CZ" sz="2600" dirty="0"/>
              <a:t> (1998, s. 42)„</a:t>
            </a:r>
            <a:r>
              <a:rPr lang="cs-CZ" sz="2600" i="1" dirty="0"/>
              <a:t>dvojitá determinace lidské psychiky vytváří z psychologie vědu přírodně-společenskou.“ </a:t>
            </a:r>
            <a:endParaRPr lang="cs-CZ" sz="2600" dirty="0"/>
          </a:p>
          <a:p>
            <a:pPr marL="0" indent="0">
              <a:buNone/>
            </a:pPr>
            <a:endParaRPr lang="cs-CZ" sz="2600" b="1" dirty="0"/>
          </a:p>
          <a:p>
            <a:r>
              <a:rPr lang="cs-CZ" sz="2600" b="1" dirty="0"/>
              <a:t>Věda: </a:t>
            </a:r>
          </a:p>
          <a:p>
            <a:pPr lvl="1"/>
            <a:r>
              <a:rPr lang="cs-CZ" sz="2600" b="1" dirty="0"/>
              <a:t>Předmět</a:t>
            </a:r>
          </a:p>
          <a:p>
            <a:pPr lvl="1"/>
            <a:r>
              <a:rPr lang="cs-CZ" sz="2600" b="1" dirty="0"/>
              <a:t>Teorie</a:t>
            </a:r>
          </a:p>
          <a:p>
            <a:pPr lvl="1"/>
            <a:r>
              <a:rPr lang="cs-CZ" sz="2600" b="1" dirty="0"/>
              <a:t>Vědecká metodologie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30417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1AF2A-942F-4E09-B39E-C155C37EC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C7EA69-8DA7-49A0-899A-E7F529471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3623" y="1692589"/>
            <a:ext cx="4283243" cy="3777622"/>
          </a:xfrm>
        </p:spPr>
        <p:txBody>
          <a:bodyPr/>
          <a:lstStyle/>
          <a:p>
            <a:pPr algn="just">
              <a:lnSpc>
                <a:spcPct val="115000"/>
              </a:lnSpc>
            </a:pPr>
            <a:endParaRPr lang="cs-CZ" sz="2400" b="1" i="1" dirty="0">
              <a:latin typeface="Arial Rounded MT Bold" panose="020F07040305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b="1" dirty="0">
                <a:solidFill>
                  <a:srgbClr val="FF0000"/>
                </a:solidFill>
              </a:rPr>
              <a:t>CÍLE PSYCHOLOGIE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</a:rPr>
              <a:t>POPSAT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VYSVĚTLIT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PŘEDVÍDAT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APLIKOVAT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A63FC30D-86E2-4E30-9457-C82747C1BFBD}"/>
              </a:ext>
            </a:extLst>
          </p:cNvPr>
          <p:cNvSpPr txBox="1">
            <a:spLocks/>
          </p:cNvSpPr>
          <p:nvPr/>
        </p:nvSpPr>
        <p:spPr>
          <a:xfrm>
            <a:off x="1195136" y="1692589"/>
            <a:ext cx="4283243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</a:pPr>
            <a:endParaRPr lang="cs-CZ" sz="2400" b="1" i="1" dirty="0">
              <a:latin typeface="Arial Rounded MT Bold" panose="020F07040305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b="1" dirty="0">
                <a:solidFill>
                  <a:srgbClr val="FF0000"/>
                </a:solidFill>
              </a:rPr>
              <a:t>PŘEDMĚT PSYCHOLOGIE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</a:rPr>
              <a:t>BIOLOGICKÝ PŘÍSTUP 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BEHAVIORÁLNÍ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KOGNITIVNÍ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PSYCHOANALYTICKÝ</a:t>
            </a:r>
          </a:p>
          <a:p>
            <a:pPr algn="just">
              <a:lnSpc>
                <a:spcPct val="115000"/>
              </a:lnSpc>
            </a:pPr>
            <a:r>
              <a:rPr lang="cs-CZ" sz="2400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FENOMENOLOGICKÝ</a:t>
            </a:r>
          </a:p>
        </p:txBody>
      </p:sp>
    </p:spTree>
    <p:extLst>
      <p:ext uri="{BB962C8B-B14F-4D97-AF65-F5344CB8AC3E}">
        <p14:creationId xmlns:p14="http://schemas.microsoft.com/office/powerpoint/2010/main" val="2150254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3E902F-E1FD-4934-AFA3-6957E1AE7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psychologických disciplín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BE29B9-A505-4E7E-8EFB-E1A5F2765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106" y="1540188"/>
            <a:ext cx="9717505" cy="4693701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9EC623F0-7723-4E44-8246-1419A83A8A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050901"/>
              </p:ext>
            </p:extLst>
          </p:nvPr>
        </p:nvGraphicFramePr>
        <p:xfrm>
          <a:off x="1106822" y="1917638"/>
          <a:ext cx="10812791" cy="3400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Document" r:id="rId3" imgW="5775241" imgH="1816573" progId="Word.Document.12">
                  <p:embed/>
                </p:oleObj>
              </mc:Choice>
              <mc:Fallback>
                <p:oleObj name="Document" r:id="rId3" imgW="5775241" imgH="181657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6822" y="1917638"/>
                        <a:ext cx="10812791" cy="34001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17174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146</TotalTime>
  <Words>647</Words>
  <Application>Microsoft Office PowerPoint</Application>
  <PresentationFormat>Širokoúhlá obrazovka</PresentationFormat>
  <Paragraphs>110</Paragraphs>
  <Slides>16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6" baseType="lpstr">
      <vt:lpstr>Arial</vt:lpstr>
      <vt:lpstr>Arial Rounded MT Bold</vt:lpstr>
      <vt:lpstr>Calibri</vt:lpstr>
      <vt:lpstr>Century Gothic</vt:lpstr>
      <vt:lpstr>Times New Roman</vt:lpstr>
      <vt:lpstr>Verdana</vt:lpstr>
      <vt:lpstr>Wingdings</vt:lpstr>
      <vt:lpstr>Wingdings 3</vt:lpstr>
      <vt:lpstr>Stébla</vt:lpstr>
      <vt:lpstr>Document</vt:lpstr>
      <vt:lpstr>Uvedení  do psychologie</vt:lpstr>
      <vt:lpstr>Prezentace aplikace PowerPoint</vt:lpstr>
      <vt:lpstr> </vt:lpstr>
      <vt:lpstr>Prezentace aplikace PowerPoint</vt:lpstr>
      <vt:lpstr>počátky</vt:lpstr>
      <vt:lpstr>Počátky vědy</vt:lpstr>
      <vt:lpstr>Prezentace aplikace PowerPoint</vt:lpstr>
      <vt:lpstr>Prezentace aplikace PowerPoint</vt:lpstr>
      <vt:lpstr>Struktura psychologických disciplín</vt:lpstr>
      <vt:lpstr>ZÁKLADNÍ POJMY OBECNÉ PSYCHOLOGIE</vt:lpstr>
      <vt:lpstr>PSYCHIKA </vt:lpstr>
      <vt:lpstr>PROŽÍVÁNÍ </vt:lpstr>
      <vt:lpstr>PSYCHICKÝ PROCES </vt:lpstr>
      <vt:lpstr>PSYCHICKÝ OBSAH </vt:lpstr>
      <vt:lpstr>PSYCHICKÝ STAV </vt:lpstr>
      <vt:lpstr>CHOVÁNÍ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Marta Kolaříková</dc:creator>
  <cp:lastModifiedBy>Marta Kolaříková</cp:lastModifiedBy>
  <cp:revision>22</cp:revision>
  <dcterms:created xsi:type="dcterms:W3CDTF">2020-09-30T17:51:40Z</dcterms:created>
  <dcterms:modified xsi:type="dcterms:W3CDTF">2020-10-10T11:54:34Z</dcterms:modified>
</cp:coreProperties>
</file>