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5" r:id="rId10"/>
    <p:sldId id="266" r:id="rId11"/>
    <p:sldId id="267" r:id="rId12"/>
    <p:sldId id="271" r:id="rId13"/>
    <p:sldId id="268" r:id="rId14"/>
    <p:sldId id="269" r:id="rId15"/>
    <p:sldId id="264" r:id="rId16"/>
    <p:sldId id="270" r:id="rId17"/>
    <p:sldId id="272" r:id="rId18"/>
    <p:sldId id="273" r:id="rId19"/>
    <p:sldId id="274" r:id="rId20"/>
    <p:sldId id="275"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177B1D-E114-424C-84CE-D58A1A2E7D0E}" type="datetimeFigureOut">
              <a:rPr lang="cs-CZ" smtClean="0"/>
              <a:pPr/>
              <a:t>27.10.2020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A48029-4311-4EF9-BD65-19848AE14F9B}"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52996A1F-B782-4A77-BAD4-4C4FD87EF1B8}" type="datetime1">
              <a:rPr lang="cs-CZ" smtClean="0"/>
              <a:pPr/>
              <a:t>27.10.2020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0504367-AA3A-4F95-9A09-D5DDA50D7E07}" type="datetime1">
              <a:rPr lang="cs-CZ" smtClean="0"/>
              <a:pPr/>
              <a:t>27.10.2020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020FEAC-3DC0-487A-958B-42B58C090571}" type="datetime1">
              <a:rPr lang="cs-CZ" smtClean="0"/>
              <a:pPr/>
              <a:t>27.10.2020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9D7CE7A-0112-451A-993C-AF97A32BF600}" type="datetime1">
              <a:rPr lang="cs-CZ" smtClean="0"/>
              <a:pPr/>
              <a:t>27.10.2020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C473375D-F895-40E0-B745-8B114D7E6AB3}" type="datetime1">
              <a:rPr lang="cs-CZ" smtClean="0"/>
              <a:pPr/>
              <a:t>27.10.2020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4A8CD4B-0454-4108-9717-7BD386F9975C}" type="datetime1">
              <a:rPr lang="cs-CZ" smtClean="0"/>
              <a:pPr/>
              <a:t>27.10.2020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6D855E8-B80F-48FF-BD2A-07A58CCDC7BA}" type="datetime1">
              <a:rPr lang="cs-CZ" smtClean="0"/>
              <a:pPr/>
              <a:t>27.10.2020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37520126-6FAE-4D1B-8DAC-2F68FCF8E75A}" type="datetime1">
              <a:rPr lang="cs-CZ" smtClean="0"/>
              <a:pPr/>
              <a:t>27.10.2020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DEEAA70-7994-45C8-AAEB-100EAAB244AB}" type="datetime1">
              <a:rPr lang="cs-CZ" smtClean="0"/>
              <a:pPr/>
              <a:t>27.10.2020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DFE325B-AE7B-41AC-9DFB-C6D0E7CCE01D}" type="datetime1">
              <a:rPr lang="cs-CZ" smtClean="0"/>
              <a:pPr/>
              <a:t>27.10.2020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76EC85F-40BF-4E8A-BC2F-493A858AF81D}" type="datetime1">
              <a:rPr lang="cs-CZ" smtClean="0"/>
              <a:pPr/>
              <a:t>27.10.2020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85F1BF2-5A79-43EC-82AD-A9BE3B71677C}"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BD4A5-8463-4A4A-8D6D-8FDED4077566}" type="datetime1">
              <a:rPr lang="cs-CZ" smtClean="0"/>
              <a:pPr/>
              <a:t>27.10.2020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F1BF2-5A79-43EC-82AD-A9BE3B71677C}"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healthline.com/health/best-alcoholism-blogs-of-the-yea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ealthline.com/health/stress-and-anxiety" TargetMode="External"/><Relationship Id="rId2" Type="http://schemas.openxmlformats.org/officeDocument/2006/relationships/hyperlink" Target="https://www.healthline.com/health/depression" TargetMode="External"/><Relationship Id="rId1" Type="http://schemas.openxmlformats.org/officeDocument/2006/relationships/slideLayout" Target="../slideLayouts/slideLayout2.xml"/><Relationship Id="rId4" Type="http://schemas.openxmlformats.org/officeDocument/2006/relationships/hyperlink" Target="https://www.healthline.com/health/schizophreni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mayoclinic.org/diseases-conditions/alcohol-use-disorder/basics/preparing-for-your-appointment/con-2002086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b="1" smtClean="0"/>
              <a:t>Alcohol Use Disorder</a:t>
            </a:r>
            <a:r>
              <a:rPr lang="cs-CZ" b="1" dirty="0"/>
              <a:t/>
            </a:r>
            <a:br>
              <a:rPr lang="cs-CZ" b="1" dirty="0"/>
            </a:br>
            <a:endParaRPr lang="cs-CZ" dirty="0"/>
          </a:p>
        </p:txBody>
      </p:sp>
      <p:sp>
        <p:nvSpPr>
          <p:cNvPr id="3" name="Podnadpis 2"/>
          <p:cNvSpPr>
            <a:spLocks noGrp="1"/>
          </p:cNvSpPr>
          <p:nvPr>
            <p:ph type="subTitle" idx="1"/>
          </p:nvPr>
        </p:nvSpPr>
        <p:spPr/>
        <p:txBody>
          <a:bodyPr/>
          <a:lstStyle/>
          <a:p>
            <a:r>
              <a:rPr lang="en-US" dirty="0" err="1" smtClean="0"/>
              <a:t>Ing</a:t>
            </a:r>
            <a:r>
              <a:rPr lang="en-US" dirty="0" smtClean="0"/>
              <a:t>. </a:t>
            </a:r>
            <a:r>
              <a:rPr lang="en-US" dirty="0" err="1" smtClean="0"/>
              <a:t>Pavla</a:t>
            </a:r>
            <a:r>
              <a:rPr lang="en-US" dirty="0" smtClean="0"/>
              <a:t> </a:t>
            </a:r>
            <a:r>
              <a:rPr lang="en-US" dirty="0" err="1" smtClean="0"/>
              <a:t>Melecká</a:t>
            </a:r>
            <a:endParaRPr lang="en-US" dirty="0" smtClean="0"/>
          </a:p>
          <a:p>
            <a:r>
              <a:rPr lang="en-US" dirty="0" err="1" smtClean="0"/>
              <a:t>Odborný</a:t>
            </a:r>
            <a:r>
              <a:rPr lang="en-US" dirty="0" smtClean="0"/>
              <a:t> </a:t>
            </a:r>
            <a:r>
              <a:rPr lang="en-US" dirty="0" err="1" smtClean="0"/>
              <a:t>anglický</a:t>
            </a:r>
            <a:r>
              <a:rPr lang="en-US" dirty="0" smtClean="0"/>
              <a:t> </a:t>
            </a:r>
            <a:r>
              <a:rPr lang="en-US" dirty="0" err="1" smtClean="0"/>
              <a:t>jazyk</a:t>
            </a:r>
            <a:r>
              <a:rPr lang="en-US" dirty="0" smtClean="0"/>
              <a:t> 1</a:t>
            </a:r>
          </a:p>
          <a:p>
            <a:r>
              <a:rPr lang="en-US" dirty="0" smtClean="0"/>
              <a:t>Zima 2020</a:t>
            </a:r>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a:t>
            </a:fld>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Professional diagnosis</a:t>
            </a:r>
            <a:endParaRPr lang="cs-CZ" dirty="0"/>
          </a:p>
        </p:txBody>
      </p:sp>
      <p:sp>
        <p:nvSpPr>
          <p:cNvPr id="3" name="Zástupný symbol pro obsah 2"/>
          <p:cNvSpPr>
            <a:spLocks noGrp="1"/>
          </p:cNvSpPr>
          <p:nvPr>
            <p:ph idx="1"/>
          </p:nvPr>
        </p:nvSpPr>
        <p:spPr/>
        <p:txBody>
          <a:bodyPr>
            <a:normAutofit fontScale="62500" lnSpcReduction="20000"/>
          </a:bodyPr>
          <a:lstStyle/>
          <a:p>
            <a:r>
              <a:rPr lang="en-US" sz="4000" dirty="0"/>
              <a:t>Your doctor </a:t>
            </a:r>
            <a:r>
              <a:rPr lang="en-US" sz="4000" dirty="0" smtClean="0"/>
              <a:t>may </a:t>
            </a:r>
            <a:r>
              <a:rPr lang="en-US" sz="4000" dirty="0"/>
              <a:t>use a questionnaire </a:t>
            </a:r>
            <a:r>
              <a:rPr lang="en-US" sz="4000" dirty="0" smtClean="0"/>
              <a:t>(or ask questions) that </a:t>
            </a:r>
            <a:r>
              <a:rPr lang="en-US" sz="4000" dirty="0"/>
              <a:t>assesses alcohol use disorder to help diagnose your condition</a:t>
            </a:r>
            <a:r>
              <a:rPr lang="en-US" sz="4000" dirty="0" smtClean="0"/>
              <a:t>.</a:t>
            </a:r>
          </a:p>
          <a:p>
            <a:endParaRPr lang="en-US" sz="1300" dirty="0"/>
          </a:p>
          <a:p>
            <a:r>
              <a:rPr lang="en-US" sz="4000" dirty="0" smtClean="0"/>
              <a:t>Possible questions:</a:t>
            </a:r>
            <a:endParaRPr lang="en-US" sz="3400" dirty="0"/>
          </a:p>
          <a:p>
            <a:pPr lvl="1"/>
            <a:r>
              <a:rPr lang="en-US" sz="3800" dirty="0" smtClean="0"/>
              <a:t>Do you drive </a:t>
            </a:r>
            <a:r>
              <a:rPr lang="en-US" sz="3800" dirty="0"/>
              <a:t>when you’re </a:t>
            </a:r>
            <a:r>
              <a:rPr lang="en-US" sz="3800" dirty="0" smtClean="0"/>
              <a:t>drunk?</a:t>
            </a:r>
            <a:endParaRPr lang="en-US" sz="3800" dirty="0"/>
          </a:p>
          <a:p>
            <a:pPr lvl="1"/>
            <a:r>
              <a:rPr lang="en-US" sz="3800" dirty="0" smtClean="0"/>
              <a:t>Have you missed </a:t>
            </a:r>
            <a:r>
              <a:rPr lang="en-US" sz="3800" dirty="0"/>
              <a:t>work or have lost a job as a result of your </a:t>
            </a:r>
            <a:r>
              <a:rPr lang="en-US" sz="3800" dirty="0" smtClean="0"/>
              <a:t>drinking?</a:t>
            </a:r>
            <a:endParaRPr lang="en-US" sz="3800" dirty="0"/>
          </a:p>
          <a:p>
            <a:pPr lvl="1"/>
            <a:r>
              <a:rPr lang="en-US" sz="3800" dirty="0" smtClean="0"/>
              <a:t>Do you need </a:t>
            </a:r>
            <a:r>
              <a:rPr lang="en-US" sz="3800" dirty="0"/>
              <a:t>more alcohol to feel “drunk” when you </a:t>
            </a:r>
            <a:r>
              <a:rPr lang="en-US" sz="3800" dirty="0" smtClean="0"/>
              <a:t>drink?</a:t>
            </a:r>
            <a:endParaRPr lang="en-US" sz="3800" dirty="0"/>
          </a:p>
          <a:p>
            <a:pPr lvl="1"/>
            <a:r>
              <a:rPr lang="en-US" sz="3800" dirty="0" smtClean="0"/>
              <a:t>Have you experienced </a:t>
            </a:r>
            <a:r>
              <a:rPr lang="en-US" sz="3800" dirty="0"/>
              <a:t>blackouts as a result of your </a:t>
            </a:r>
            <a:r>
              <a:rPr lang="en-US" sz="3800" dirty="0" smtClean="0"/>
              <a:t>drinking?</a:t>
            </a:r>
            <a:endParaRPr lang="en-US" sz="3800" dirty="0"/>
          </a:p>
          <a:p>
            <a:pPr lvl="1"/>
            <a:r>
              <a:rPr lang="en-US" sz="3800" dirty="0" smtClean="0"/>
              <a:t>Have you tried </a:t>
            </a:r>
            <a:r>
              <a:rPr lang="en-US" sz="3800" dirty="0"/>
              <a:t>to cut back on your drinking but </a:t>
            </a:r>
            <a:r>
              <a:rPr lang="en-US" sz="3800" dirty="0" smtClean="0"/>
              <a:t>couldn’t?</a:t>
            </a:r>
            <a:endParaRPr lang="en-US" sz="3800" dirty="0"/>
          </a:p>
          <a:p>
            <a:pPr>
              <a:buNone/>
            </a:pPr>
            <a:r>
              <a:rPr lang="en-US" dirty="0" smtClean="0"/>
              <a:t/>
            </a:r>
            <a:br>
              <a:rPr lang="en-US" dirty="0" smtClean="0"/>
            </a:br>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10</a:t>
            </a:fld>
            <a:endParaRPr 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Professional diagnosis</a:t>
            </a:r>
            <a:endParaRPr lang="cs-CZ" dirty="0"/>
          </a:p>
        </p:txBody>
      </p:sp>
      <p:sp>
        <p:nvSpPr>
          <p:cNvPr id="3" name="Zástupný symbol pro obsah 2"/>
          <p:cNvSpPr>
            <a:spLocks noGrp="1"/>
          </p:cNvSpPr>
          <p:nvPr>
            <p:ph idx="1"/>
          </p:nvPr>
        </p:nvSpPr>
        <p:spPr/>
        <p:txBody>
          <a:bodyPr>
            <a:normAutofit fontScale="85000" lnSpcReduction="20000"/>
          </a:bodyPr>
          <a:lstStyle/>
          <a:p>
            <a:r>
              <a:rPr lang="en-US" dirty="0"/>
              <a:t>Typically, a diagnosis of alcohol use disorder doesn’t require any other type of diagnostic test. </a:t>
            </a:r>
            <a:endParaRPr lang="en-US" dirty="0" smtClean="0"/>
          </a:p>
          <a:p>
            <a:endParaRPr lang="en-US" sz="1200" dirty="0" smtClean="0"/>
          </a:p>
          <a:p>
            <a:r>
              <a:rPr lang="en-US" dirty="0" smtClean="0"/>
              <a:t>There’s </a:t>
            </a:r>
            <a:r>
              <a:rPr lang="en-US" dirty="0"/>
              <a:t>a chance your doctor may order blood work to check your liver function if you show signs or symptoms of liver disease</a:t>
            </a:r>
            <a:r>
              <a:rPr lang="en-US" dirty="0" smtClean="0"/>
              <a:t>.</a:t>
            </a:r>
          </a:p>
          <a:p>
            <a:endParaRPr lang="en-US" sz="1200" dirty="0"/>
          </a:p>
          <a:p>
            <a:r>
              <a:rPr lang="en-US" dirty="0"/>
              <a:t>Alcohol use disorder can cause serious and lasting damage to your liver. Your liver is responsible for removing toxins from your blood. When you drink too much, your liver has a harder time filtering the alcohol and other toxins from your bloodstream. This can lead to liver disease and other complications.</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11</a:t>
            </a:fld>
            <a:endParaRPr 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Treatment</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Treatment for alcohol use disorder varies, but each method is meant to help you stop drinking altogether. This is called abstinence. </a:t>
            </a:r>
          </a:p>
          <a:p>
            <a:endParaRPr lang="en-US" sz="900" dirty="0" smtClean="0"/>
          </a:p>
          <a:p>
            <a:r>
              <a:rPr lang="en-US" dirty="0" smtClean="0"/>
              <a:t>You </a:t>
            </a:r>
            <a:r>
              <a:rPr lang="en-US" dirty="0" smtClean="0"/>
              <a:t>may need to seek treatment at an inpatient facility if your addiction to alcohol is severe. </a:t>
            </a:r>
          </a:p>
          <a:p>
            <a:r>
              <a:rPr lang="en-US" dirty="0" smtClean="0"/>
              <a:t>These facilities will provide you with 24-hour care as you withdraw from alcohol and recover from your addiction. </a:t>
            </a:r>
          </a:p>
          <a:p>
            <a:r>
              <a:rPr lang="en-US" dirty="0" smtClean="0"/>
              <a:t>Once you’re well enough to leave, you’ll need to continue to receive treatment on an outpatient basis.</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12</a:t>
            </a:fld>
            <a:endParaRPr 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Treatment</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Treatment </a:t>
            </a:r>
            <a:r>
              <a:rPr lang="en-US" dirty="0"/>
              <a:t>may occur in stages and can include the following:</a:t>
            </a:r>
          </a:p>
          <a:p>
            <a:pPr lvl="1"/>
            <a:r>
              <a:rPr lang="en-US" dirty="0"/>
              <a:t>detoxification or withdrawal to rid your body of alcohol</a:t>
            </a:r>
          </a:p>
          <a:p>
            <a:pPr lvl="1"/>
            <a:r>
              <a:rPr lang="en-US" dirty="0"/>
              <a:t>rehabilitation to learn new coping skills and behaviors</a:t>
            </a:r>
          </a:p>
          <a:p>
            <a:pPr lvl="1"/>
            <a:r>
              <a:rPr lang="en-US" dirty="0"/>
              <a:t>counseling to address emotional problems that may cause you to drink</a:t>
            </a:r>
          </a:p>
          <a:p>
            <a:pPr lvl="1"/>
            <a:r>
              <a:rPr lang="en-US" dirty="0">
                <a:hlinkClick r:id="rId2"/>
              </a:rPr>
              <a:t>support groups</a:t>
            </a:r>
            <a:r>
              <a:rPr lang="en-US" dirty="0"/>
              <a:t>, including 12-step programs such as Alcoholics Anonymous (AA)</a:t>
            </a:r>
          </a:p>
          <a:p>
            <a:pPr lvl="1"/>
            <a:r>
              <a:rPr lang="en-US" dirty="0"/>
              <a:t>medical treatment for health problems associated with alcohol use disorder</a:t>
            </a:r>
          </a:p>
          <a:p>
            <a:pPr lvl="1"/>
            <a:r>
              <a:rPr lang="en-US" dirty="0"/>
              <a:t>medications to help control addiction</a:t>
            </a:r>
          </a:p>
          <a:p>
            <a:pPr>
              <a:buNone/>
            </a:pPr>
            <a:endParaRPr lang="en-US" dirty="0"/>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13</a:t>
            </a:fld>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Twelve Steps of Alcoholics Anonymous</a:t>
            </a:r>
            <a:endParaRPr lang="cs-CZ" dirty="0"/>
          </a:p>
        </p:txBody>
      </p:sp>
      <p:sp>
        <p:nvSpPr>
          <p:cNvPr id="3" name="Zástupný symbol pro obsah 2"/>
          <p:cNvSpPr>
            <a:spLocks noGrp="1"/>
          </p:cNvSpPr>
          <p:nvPr>
            <p:ph idx="1"/>
          </p:nvPr>
        </p:nvSpPr>
        <p:spPr/>
        <p:txBody>
          <a:bodyPr>
            <a:normAutofit fontScale="62500" lnSpcReduction="20000"/>
          </a:bodyPr>
          <a:lstStyle/>
          <a:p>
            <a:r>
              <a:rPr lang="en-US" dirty="0" smtClean="0"/>
              <a:t>The Twelve Steps (1935, Oxford Group) are a set of guiding principles in addiction treatment that outline a course of action for tackling problems including alcoholism, drug addiction and compulsion.</a:t>
            </a:r>
          </a:p>
          <a:p>
            <a:endParaRPr lang="en-US" sz="1400" dirty="0" smtClean="0"/>
          </a:p>
          <a:p>
            <a:pPr lvl="1">
              <a:buNone/>
            </a:pPr>
            <a:r>
              <a:rPr lang="en-US" sz="3400" b="1" dirty="0" smtClean="0"/>
              <a:t>Step 1</a:t>
            </a:r>
            <a:r>
              <a:rPr lang="en-US" dirty="0" smtClean="0"/>
              <a:t>: We admitted we were powerless over alcohol—that our lives had become unmanageable.</a:t>
            </a:r>
          </a:p>
          <a:p>
            <a:pPr lvl="1">
              <a:buNone/>
            </a:pPr>
            <a:r>
              <a:rPr lang="en-US" sz="3400" b="1" dirty="0" smtClean="0"/>
              <a:t>Step 2</a:t>
            </a:r>
            <a:r>
              <a:rPr lang="en-US" dirty="0" smtClean="0"/>
              <a:t>: Came to believe that a Power greater than ourselves could restore us to sanity.</a:t>
            </a:r>
          </a:p>
          <a:p>
            <a:pPr lvl="1">
              <a:buNone/>
            </a:pPr>
            <a:r>
              <a:rPr lang="en-US" sz="3400" b="1" dirty="0" smtClean="0"/>
              <a:t>Step 3</a:t>
            </a:r>
            <a:r>
              <a:rPr lang="en-US" dirty="0" smtClean="0"/>
              <a:t>: Made a decision to turn our will and our lives over to the care of God </a:t>
            </a:r>
            <a:r>
              <a:rPr lang="en-US" i="1" dirty="0" smtClean="0"/>
              <a:t>as we understood Him</a:t>
            </a:r>
            <a:r>
              <a:rPr lang="en-US" dirty="0" smtClean="0"/>
              <a:t>.</a:t>
            </a:r>
          </a:p>
          <a:p>
            <a:pPr lvl="1">
              <a:buNone/>
            </a:pPr>
            <a:r>
              <a:rPr lang="en-US" sz="3400" b="1" dirty="0" smtClean="0"/>
              <a:t>Step 4</a:t>
            </a:r>
            <a:r>
              <a:rPr lang="en-US" dirty="0" smtClean="0"/>
              <a:t>: Made a searching and fearless moral inventory of ourselves.</a:t>
            </a:r>
          </a:p>
          <a:p>
            <a:pPr lvl="1">
              <a:buNone/>
            </a:pPr>
            <a:r>
              <a:rPr lang="en-US" sz="3400" b="1" dirty="0" smtClean="0"/>
              <a:t>Step 5</a:t>
            </a:r>
            <a:r>
              <a:rPr lang="en-US" dirty="0" smtClean="0"/>
              <a:t>: Admitted to God, to ourselves, and to another human being the exact nature of our wrongs.</a:t>
            </a:r>
          </a:p>
          <a:p>
            <a:pPr lvl="1">
              <a:buNone/>
            </a:pPr>
            <a:r>
              <a:rPr lang="en-US" sz="3400" b="1" dirty="0" smtClean="0"/>
              <a:t>Step 6</a:t>
            </a:r>
            <a:r>
              <a:rPr lang="en-US" dirty="0" smtClean="0"/>
              <a:t>: Were entirely ready to have God remove all these defects of character.</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Twelve Steps of Alcoholics Anonymous</a:t>
            </a:r>
            <a:endParaRPr lang="cs-CZ" dirty="0"/>
          </a:p>
        </p:txBody>
      </p:sp>
      <p:sp>
        <p:nvSpPr>
          <p:cNvPr id="3" name="Zástupný symbol pro obsah 2"/>
          <p:cNvSpPr>
            <a:spLocks noGrp="1"/>
          </p:cNvSpPr>
          <p:nvPr>
            <p:ph idx="1"/>
          </p:nvPr>
        </p:nvSpPr>
        <p:spPr/>
        <p:txBody>
          <a:bodyPr>
            <a:normAutofit fontScale="77500" lnSpcReduction="20000"/>
          </a:bodyPr>
          <a:lstStyle/>
          <a:p>
            <a:pPr lvl="1"/>
            <a:r>
              <a:rPr lang="en-US" sz="3100" b="1" dirty="0" smtClean="0"/>
              <a:t>Step </a:t>
            </a:r>
            <a:r>
              <a:rPr lang="en-US" sz="3100" b="1" dirty="0"/>
              <a:t>7</a:t>
            </a:r>
            <a:r>
              <a:rPr lang="en-US" dirty="0"/>
              <a:t>: Humbly asked Him to remove our shortcomings.</a:t>
            </a:r>
          </a:p>
          <a:p>
            <a:pPr lvl="1"/>
            <a:r>
              <a:rPr lang="en-US" sz="3100" b="1" dirty="0"/>
              <a:t>Step 8</a:t>
            </a:r>
            <a:r>
              <a:rPr lang="en-US" dirty="0"/>
              <a:t>: Made a list of all persons we had harmed, and became willing to make amends to them all.</a:t>
            </a:r>
          </a:p>
          <a:p>
            <a:pPr lvl="1"/>
            <a:r>
              <a:rPr lang="en-US" sz="3100" b="1" dirty="0"/>
              <a:t>Step 9</a:t>
            </a:r>
            <a:r>
              <a:rPr lang="en-US" dirty="0"/>
              <a:t>: Made direct amends to such people wherever possible, except when to do so would injure them or others.</a:t>
            </a:r>
          </a:p>
          <a:p>
            <a:pPr lvl="1"/>
            <a:r>
              <a:rPr lang="en-US" sz="3100" b="1" dirty="0"/>
              <a:t>Step 10</a:t>
            </a:r>
            <a:r>
              <a:rPr lang="en-US" dirty="0"/>
              <a:t>: Continued to take personal inventory and when we were wrong promptly admitted it.</a:t>
            </a:r>
          </a:p>
          <a:p>
            <a:pPr lvl="1"/>
            <a:r>
              <a:rPr lang="en-US" sz="3100" b="1" dirty="0"/>
              <a:t>Step 11</a:t>
            </a:r>
            <a:r>
              <a:rPr lang="en-US" dirty="0"/>
              <a:t>: Sought through prayer and meditation to improve our conscious contact with God, </a:t>
            </a:r>
            <a:r>
              <a:rPr lang="en-US" i="1" dirty="0"/>
              <a:t>as we understood Him</a:t>
            </a:r>
            <a:r>
              <a:rPr lang="en-US" dirty="0"/>
              <a:t>, praying only for knowledge of His will for us and the power to carry that out.</a:t>
            </a:r>
          </a:p>
          <a:p>
            <a:pPr lvl="1"/>
            <a:r>
              <a:rPr lang="en-US" sz="3100" b="1" dirty="0"/>
              <a:t>Step 12</a:t>
            </a:r>
            <a:r>
              <a:rPr lang="en-US" dirty="0"/>
              <a:t>: Having had a spiritual awakening as the result of these Steps, we tried to carry this message to alcoholics, and to practice these principles in all our affairs.</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15</a:t>
            </a:fld>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lvl="1" algn="ctr"/>
            <a:r>
              <a:rPr lang="en-US" sz="3200" dirty="0"/>
              <a:t>M</a:t>
            </a:r>
            <a:r>
              <a:rPr lang="en-US" sz="3200" dirty="0" smtClean="0"/>
              <a:t>edications to help control addiction</a:t>
            </a:r>
            <a:endParaRPr lang="en-US" sz="3200" dirty="0"/>
          </a:p>
        </p:txBody>
      </p:sp>
      <p:sp>
        <p:nvSpPr>
          <p:cNvPr id="3" name="Zástupný symbol pro obsah 2"/>
          <p:cNvSpPr>
            <a:spLocks noGrp="1"/>
          </p:cNvSpPr>
          <p:nvPr>
            <p:ph idx="1"/>
          </p:nvPr>
        </p:nvSpPr>
        <p:spPr/>
        <p:txBody>
          <a:bodyPr>
            <a:normAutofit fontScale="85000" lnSpcReduction="20000"/>
          </a:bodyPr>
          <a:lstStyle/>
          <a:p>
            <a:r>
              <a:rPr lang="en-US" dirty="0"/>
              <a:t>There are a couple of different medications that may help with alcohol use disorder:</a:t>
            </a:r>
          </a:p>
          <a:p>
            <a:pPr lvl="1"/>
            <a:r>
              <a:rPr lang="en-US" b="1" dirty="0" err="1"/>
              <a:t>Naltrexone</a:t>
            </a:r>
            <a:r>
              <a:rPr lang="en-US" b="1" dirty="0"/>
              <a:t> (</a:t>
            </a:r>
            <a:r>
              <a:rPr lang="en-US" b="1" dirty="0" err="1"/>
              <a:t>ReVia</a:t>
            </a:r>
            <a:r>
              <a:rPr lang="en-US" dirty="0"/>
              <a:t>) is used only after someone has </a:t>
            </a:r>
            <a:r>
              <a:rPr lang="en-US" dirty="0" err="1"/>
              <a:t>detoxed</a:t>
            </a:r>
            <a:r>
              <a:rPr lang="en-US" dirty="0"/>
              <a:t> from alcohol. This type of drug works by blocking certain receptors in the brain that are associated with the alcoholic “high.” This type of drug, in combination with counseling, may help decrease a person’s craving for alcohol.</a:t>
            </a:r>
          </a:p>
          <a:p>
            <a:pPr lvl="1"/>
            <a:r>
              <a:rPr lang="en-US" b="1" dirty="0" err="1"/>
              <a:t>Acamprosate</a:t>
            </a:r>
            <a:r>
              <a:rPr lang="en-US" dirty="0"/>
              <a:t> is a medication that can help re-establish the brain’s original chemical state before alcohol dependence. This drug should also be combined with therapy.</a:t>
            </a:r>
          </a:p>
          <a:p>
            <a:pPr lvl="1"/>
            <a:r>
              <a:rPr lang="en-US" b="1" dirty="0" err="1"/>
              <a:t>Disulfiram</a:t>
            </a:r>
            <a:r>
              <a:rPr lang="en-US" b="1" dirty="0"/>
              <a:t> (</a:t>
            </a:r>
            <a:r>
              <a:rPr lang="en-US" b="1" dirty="0" err="1"/>
              <a:t>Antabuse</a:t>
            </a:r>
            <a:r>
              <a:rPr lang="en-US" b="1" dirty="0"/>
              <a:t>) </a:t>
            </a:r>
            <a:r>
              <a:rPr lang="en-US" dirty="0"/>
              <a:t>is a drug that causes physical discomfort (such as nausea, vomiting, and headaches) any time the person consumes alcohol.</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16</a:t>
            </a:fld>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Outlook</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a:t>Recovering from alcohol use disorder is difficult. </a:t>
            </a:r>
            <a:endParaRPr lang="en-US" dirty="0" smtClean="0"/>
          </a:p>
          <a:p>
            <a:r>
              <a:rPr lang="en-US" dirty="0" smtClean="0"/>
              <a:t>Your </a:t>
            </a:r>
            <a:r>
              <a:rPr lang="en-US" dirty="0"/>
              <a:t>outlook will depend on your ability to stop drinking. </a:t>
            </a:r>
            <a:endParaRPr lang="en-US" dirty="0" smtClean="0"/>
          </a:p>
          <a:p>
            <a:endParaRPr lang="en-US" sz="900" dirty="0" smtClean="0"/>
          </a:p>
          <a:p>
            <a:r>
              <a:rPr lang="en-US" dirty="0" smtClean="0"/>
              <a:t>Many </a:t>
            </a:r>
            <a:r>
              <a:rPr lang="en-US" dirty="0"/>
              <a:t>people who seek treatment are able to overcome the addiction. A strong support system is helpful for making a complete recovery</a:t>
            </a:r>
            <a:r>
              <a:rPr lang="en-US" dirty="0" smtClean="0"/>
              <a:t>.</a:t>
            </a:r>
          </a:p>
          <a:p>
            <a:endParaRPr lang="en-US" sz="900" dirty="0"/>
          </a:p>
          <a:p>
            <a:r>
              <a:rPr lang="en-US" dirty="0"/>
              <a:t>Your outlook will also depend on the health complications that have developed as a result of your drinking. </a:t>
            </a:r>
            <a:endParaRPr lang="en-US" dirty="0" smtClean="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17</a:t>
            </a:fld>
            <a:endParaRPr lang="cs-CZ"/>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Outlook</a:t>
            </a:r>
            <a:endParaRPr lang="cs-CZ" dirty="0"/>
          </a:p>
        </p:txBody>
      </p:sp>
      <p:sp>
        <p:nvSpPr>
          <p:cNvPr id="3" name="Zástupný symbol pro obsah 2"/>
          <p:cNvSpPr>
            <a:spLocks noGrp="1"/>
          </p:cNvSpPr>
          <p:nvPr>
            <p:ph idx="1"/>
          </p:nvPr>
        </p:nvSpPr>
        <p:spPr/>
        <p:txBody>
          <a:bodyPr>
            <a:normAutofit fontScale="47500" lnSpcReduction="20000"/>
          </a:bodyPr>
          <a:lstStyle/>
          <a:p>
            <a:pPr>
              <a:buNone/>
            </a:pPr>
            <a:r>
              <a:rPr lang="en-US" sz="1100" dirty="0" smtClean="0"/>
              <a:t>	</a:t>
            </a:r>
          </a:p>
          <a:p>
            <a:pPr lvl="1">
              <a:buNone/>
            </a:pPr>
            <a:r>
              <a:rPr lang="en-US" sz="5100" dirty="0" smtClean="0"/>
              <a:t>Health complications connected with alcohol use disorder:</a:t>
            </a:r>
          </a:p>
          <a:p>
            <a:pPr lvl="1">
              <a:buNone/>
            </a:pPr>
            <a:endParaRPr lang="en-US" sz="1500" dirty="0" smtClean="0"/>
          </a:p>
          <a:p>
            <a:pPr lvl="1"/>
            <a:r>
              <a:rPr lang="en-US" sz="3600" dirty="0" smtClean="0"/>
              <a:t>liver damage</a:t>
            </a:r>
          </a:p>
          <a:p>
            <a:pPr lvl="1"/>
            <a:r>
              <a:rPr lang="en-US" sz="3600" dirty="0" smtClean="0"/>
              <a:t>heart damage</a:t>
            </a:r>
          </a:p>
          <a:p>
            <a:pPr lvl="1"/>
            <a:r>
              <a:rPr lang="en-US" sz="3600" dirty="0" smtClean="0"/>
              <a:t>damage to brain cells</a:t>
            </a:r>
          </a:p>
          <a:p>
            <a:pPr lvl="1"/>
            <a:r>
              <a:rPr lang="en-US" sz="3600" dirty="0" smtClean="0"/>
              <a:t>malnutrition</a:t>
            </a:r>
          </a:p>
          <a:p>
            <a:pPr lvl="1"/>
            <a:r>
              <a:rPr lang="en-US" sz="3600" dirty="0" smtClean="0"/>
              <a:t>bleeding in the gastrointestinal (GI) tract</a:t>
            </a:r>
          </a:p>
          <a:p>
            <a:pPr lvl="1"/>
            <a:r>
              <a:rPr lang="en-US" sz="3600" dirty="0" smtClean="0"/>
              <a:t>cancer in the GI tract</a:t>
            </a:r>
          </a:p>
          <a:p>
            <a:pPr lvl="1"/>
            <a:r>
              <a:rPr lang="en-US" sz="3600" dirty="0" smtClean="0"/>
              <a:t>dementia</a:t>
            </a:r>
          </a:p>
          <a:p>
            <a:pPr lvl="1"/>
            <a:r>
              <a:rPr lang="en-US" sz="3600" dirty="0" smtClean="0"/>
              <a:t>depression</a:t>
            </a:r>
          </a:p>
          <a:p>
            <a:pPr lvl="1"/>
            <a:r>
              <a:rPr lang="en-US" sz="3600" dirty="0" smtClean="0"/>
              <a:t>high blood pressure</a:t>
            </a:r>
          </a:p>
          <a:p>
            <a:pPr lvl="1"/>
            <a:r>
              <a:rPr lang="en-US" sz="3600" dirty="0" smtClean="0"/>
              <a:t>pancreatitis (inflammation of the pancreas)</a:t>
            </a:r>
          </a:p>
          <a:p>
            <a:pPr lvl="1"/>
            <a:r>
              <a:rPr lang="en-US" sz="3600" dirty="0" smtClean="0"/>
              <a:t>nerve damage</a:t>
            </a:r>
          </a:p>
          <a:p>
            <a:pPr lvl="1"/>
            <a:r>
              <a:rPr lang="en-US" sz="3600" dirty="0" smtClean="0"/>
              <a:t>mental health disorders, including </a:t>
            </a:r>
            <a:r>
              <a:rPr lang="en-US" sz="3600" dirty="0" err="1" smtClean="0"/>
              <a:t>Wernicke-Korsakoff</a:t>
            </a:r>
            <a:r>
              <a:rPr lang="en-US" sz="3600" dirty="0" smtClean="0"/>
              <a:t> syndrome (a brain disease that causes symptoms such as confusion, vision changes, or memory loss), increased risk of suicide</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18</a:t>
            </a:fld>
            <a:endParaRPr lang="cs-CZ"/>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Prevention</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a:t>You can prevent alcohol use disorder by limiting your alcohol intake. </a:t>
            </a:r>
            <a:endParaRPr lang="en-US" dirty="0" smtClean="0"/>
          </a:p>
          <a:p>
            <a:r>
              <a:rPr lang="en-US" dirty="0" smtClean="0"/>
              <a:t>According </a:t>
            </a:r>
            <a:r>
              <a:rPr lang="en-US" dirty="0"/>
              <a:t>to the </a:t>
            </a:r>
            <a:r>
              <a:rPr lang="en-US" b="1" dirty="0"/>
              <a:t>National Institute on Alcohol Abuse and Alcoholism</a:t>
            </a:r>
            <a:r>
              <a:rPr lang="en-US" dirty="0"/>
              <a:t>, women shouldn’t drink more than one drink per day, and men shouldn’t drink more than two drinks per day.</a:t>
            </a:r>
          </a:p>
          <a:p>
            <a:r>
              <a:rPr lang="en-US" dirty="0"/>
              <a:t>See your doctor if you begin to engage in behaviors that are signs of alcohol use disorder or if you think that you may have a problem with alcohol. You should also consider attending a local AA meeting or participating in a self-help program such as Women for Sobriety.</a:t>
            </a:r>
          </a:p>
          <a:p>
            <a:pPr>
              <a:buNone/>
            </a:pPr>
            <a:r>
              <a:rPr lang="en-US" dirty="0"/>
              <a:t/>
            </a:r>
            <a:br>
              <a:rPr lang="en-US" dirty="0"/>
            </a:br>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smtClean="0"/>
              <a:t>Alcohol use disorder</a:t>
            </a:r>
            <a:endParaRPr lang="cs-CZ" dirty="0"/>
          </a:p>
        </p:txBody>
      </p:sp>
      <p:sp>
        <p:nvSpPr>
          <p:cNvPr id="3" name="Zástupný symbol pro obsah 2"/>
          <p:cNvSpPr>
            <a:spLocks noGrp="1"/>
          </p:cNvSpPr>
          <p:nvPr>
            <p:ph idx="1"/>
          </p:nvPr>
        </p:nvSpPr>
        <p:spPr/>
        <p:txBody>
          <a:bodyPr>
            <a:normAutofit lnSpcReduction="10000"/>
          </a:bodyPr>
          <a:lstStyle/>
          <a:p>
            <a:r>
              <a:rPr lang="en-US" dirty="0"/>
              <a:t>Alcoholism has been known by a variety of terms, including alcohol abuse and alcohol dependence. Today, it’s referred to as alcohol use disorder</a:t>
            </a:r>
            <a:r>
              <a:rPr lang="en-US" dirty="0" smtClean="0"/>
              <a:t>.</a:t>
            </a:r>
          </a:p>
          <a:p>
            <a:endParaRPr lang="en-US" sz="900" dirty="0"/>
          </a:p>
          <a:p>
            <a:r>
              <a:rPr lang="en-US" dirty="0"/>
              <a:t>It occurs when you drink so much that your body eventually becomes dependent on or addicted to alcohol. When this happens, alcohol becomes the most important thing in your life</a:t>
            </a:r>
            <a:r>
              <a:rPr lang="en-US" dirty="0" smtClean="0"/>
              <a:t>.</a:t>
            </a:r>
            <a:endParaRPr lang="en-US" dirty="0"/>
          </a:p>
        </p:txBody>
      </p:sp>
      <p:sp>
        <p:nvSpPr>
          <p:cNvPr id="5" name="Zástupný symbol pro číslo snímku 4"/>
          <p:cNvSpPr>
            <a:spLocks noGrp="1"/>
          </p:cNvSpPr>
          <p:nvPr>
            <p:ph type="sldNum" sz="quarter" idx="12"/>
          </p:nvPr>
        </p:nvSpPr>
        <p:spPr/>
        <p:txBody>
          <a:bodyPr/>
          <a:lstStyle/>
          <a:p>
            <a:fld id="{E85F1BF2-5A79-43EC-82AD-A9BE3B71677C}" type="slidenum">
              <a:rPr lang="cs-CZ" smtClean="0"/>
              <a:pPr/>
              <a:t>2</a:t>
            </a:fld>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VIDEO</a:t>
            </a:r>
            <a:endParaRPr lang="cs-CZ" dirty="0"/>
          </a:p>
        </p:txBody>
      </p:sp>
      <p:sp>
        <p:nvSpPr>
          <p:cNvPr id="3" name="Zástupný symbol pro obsah 2"/>
          <p:cNvSpPr>
            <a:spLocks noGrp="1"/>
          </p:cNvSpPr>
          <p:nvPr>
            <p:ph idx="1"/>
          </p:nvPr>
        </p:nvSpPr>
        <p:spPr/>
        <p:txBody>
          <a:bodyPr/>
          <a:lstStyle/>
          <a:p>
            <a:endParaRPr lang="en-US" dirty="0" smtClean="0"/>
          </a:p>
          <a:p>
            <a:pPr algn="ctr"/>
            <a:r>
              <a:rPr lang="cs-CZ" smtClean="0"/>
              <a:t>https://www.youtube.com/watch?v=rs5QHWMLATI</a:t>
            </a:r>
            <a:endParaRPr lang="cs-CZ"/>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20</a:t>
            </a:fld>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Alcohol use disorder</a:t>
            </a:r>
            <a:endParaRPr lang="cs-CZ" dirty="0"/>
          </a:p>
        </p:txBody>
      </p:sp>
      <p:sp>
        <p:nvSpPr>
          <p:cNvPr id="3" name="Zástupný symbol pro obsah 2"/>
          <p:cNvSpPr>
            <a:spLocks noGrp="1"/>
          </p:cNvSpPr>
          <p:nvPr>
            <p:ph idx="1"/>
          </p:nvPr>
        </p:nvSpPr>
        <p:spPr/>
        <p:txBody>
          <a:bodyPr>
            <a:normAutofit fontScale="85000" lnSpcReduction="20000"/>
          </a:bodyPr>
          <a:lstStyle/>
          <a:p>
            <a:r>
              <a:rPr lang="en-US" dirty="0" smtClean="0"/>
              <a:t>People with alcohol use disorder will continue to drink even when drinking causes negative consequences, like losing a job or destroying relationships with people they love. </a:t>
            </a:r>
          </a:p>
          <a:p>
            <a:endParaRPr lang="en-US" sz="900" dirty="0" smtClean="0"/>
          </a:p>
          <a:p>
            <a:r>
              <a:rPr lang="en-US" dirty="0" smtClean="0"/>
              <a:t>They may know that their alcohol use negatively affects their lives, but it’s often not enough to make them stop drinking.</a:t>
            </a:r>
          </a:p>
          <a:p>
            <a:endParaRPr lang="en-US" sz="900" dirty="0" smtClean="0"/>
          </a:p>
          <a:p>
            <a:r>
              <a:rPr lang="en-US" dirty="0" smtClean="0"/>
              <a:t>Some people may drink alcohol to the point that it causes problems, but they’re not physically dependent on alcohol. This used to be referred to as alcohol abuse.</a:t>
            </a:r>
          </a:p>
          <a:p>
            <a:pPr>
              <a:buNone/>
            </a:pPr>
            <a:endParaRPr lang="en-US"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3</a:t>
            </a:fld>
            <a:endParaRPr 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Cause</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a:t>The cause of alcohol use disorder is still unknown. Alcohol use disorder develops when you drink so much that chemical changes in the brain occur. These changes increase the pleasurable feelings you get when you drink alcohol. This makes you want to drink more often, even if it causes harm</a:t>
            </a:r>
            <a:r>
              <a:rPr lang="en-US" dirty="0" smtClean="0"/>
              <a:t>.</a:t>
            </a:r>
          </a:p>
          <a:p>
            <a:endParaRPr lang="en-US" sz="1100" dirty="0"/>
          </a:p>
          <a:p>
            <a:r>
              <a:rPr lang="en-US" dirty="0"/>
              <a:t>Eventually, the pleasurable feelings associated with alcohol use go away and the person with alcohol use disorder will engage in drinking to prevent withdrawal symptoms. These withdrawal symptoms can be quite unpleasant and even dangerous</a:t>
            </a:r>
            <a:r>
              <a:rPr lang="en-US" dirty="0" smtClean="0"/>
              <a:t>.</a:t>
            </a:r>
          </a:p>
          <a:p>
            <a:endParaRPr lang="en-US" sz="1100" dirty="0"/>
          </a:p>
          <a:p>
            <a:r>
              <a:rPr lang="en-US" dirty="0"/>
              <a:t>Alcohol use disorder typically develops gradually over time. It’s also known to run in families.</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4</a:t>
            </a:fld>
            <a:endParaRPr lang="cs-C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Risk factors</a:t>
            </a:r>
            <a:endParaRPr lang="cs-CZ" dirty="0"/>
          </a:p>
        </p:txBody>
      </p:sp>
      <p:sp>
        <p:nvSpPr>
          <p:cNvPr id="3" name="Zástupný symbol pro obsah 2"/>
          <p:cNvSpPr>
            <a:spLocks noGrp="1"/>
          </p:cNvSpPr>
          <p:nvPr>
            <p:ph idx="1"/>
          </p:nvPr>
        </p:nvSpPr>
        <p:spPr/>
        <p:txBody>
          <a:bodyPr>
            <a:normAutofit fontScale="77500" lnSpcReduction="20000"/>
          </a:bodyPr>
          <a:lstStyle/>
          <a:p>
            <a:pPr>
              <a:buNone/>
            </a:pPr>
            <a:r>
              <a:rPr lang="en-US" dirty="0"/>
              <a:t>Although the exact cause of alcohol use </a:t>
            </a:r>
            <a:r>
              <a:rPr lang="en-US" dirty="0" smtClean="0"/>
              <a:t>disorder is unknown,</a:t>
            </a:r>
          </a:p>
          <a:p>
            <a:pPr>
              <a:buNone/>
            </a:pPr>
            <a:r>
              <a:rPr lang="en-US" dirty="0" smtClean="0"/>
              <a:t>there are certain </a:t>
            </a:r>
            <a:r>
              <a:rPr lang="en-US" dirty="0"/>
              <a:t>factors that may increase your risk </a:t>
            </a:r>
            <a:r>
              <a:rPr lang="en-US" dirty="0" smtClean="0"/>
              <a:t>for </a:t>
            </a:r>
          </a:p>
          <a:p>
            <a:pPr>
              <a:buNone/>
            </a:pPr>
            <a:r>
              <a:rPr lang="en-US" dirty="0" smtClean="0"/>
              <a:t>developing </a:t>
            </a:r>
            <a:r>
              <a:rPr lang="en-US" dirty="0"/>
              <a:t>this disease</a:t>
            </a:r>
            <a:r>
              <a:rPr lang="en-US" dirty="0" smtClean="0"/>
              <a:t>.</a:t>
            </a:r>
          </a:p>
          <a:p>
            <a:pPr>
              <a:buNone/>
            </a:pPr>
            <a:endParaRPr lang="en-US" sz="1500" dirty="0" smtClean="0"/>
          </a:p>
          <a:p>
            <a:pPr>
              <a:buNone/>
            </a:pPr>
            <a:r>
              <a:rPr lang="en-US" sz="3600" b="1" dirty="0" smtClean="0"/>
              <a:t>Known </a:t>
            </a:r>
            <a:r>
              <a:rPr lang="en-US" sz="3600" b="1" dirty="0"/>
              <a:t>risk factors include having:</a:t>
            </a:r>
          </a:p>
          <a:p>
            <a:r>
              <a:rPr lang="en-US" dirty="0"/>
              <a:t>more than 15 drinks per week if you’re male</a:t>
            </a:r>
          </a:p>
          <a:p>
            <a:r>
              <a:rPr lang="en-US" dirty="0"/>
              <a:t>more than 12 drinks per week if you’re female</a:t>
            </a:r>
          </a:p>
          <a:p>
            <a:r>
              <a:rPr lang="en-US" dirty="0"/>
              <a:t>more than 5 drinks per day at least once a week (</a:t>
            </a:r>
            <a:r>
              <a:rPr lang="en-US" b="1" dirty="0"/>
              <a:t>binge </a:t>
            </a:r>
            <a:r>
              <a:rPr lang="en-US" b="1" dirty="0" smtClean="0"/>
              <a:t>drinking </a:t>
            </a:r>
            <a:r>
              <a:rPr lang="en-US" dirty="0" smtClean="0"/>
              <a:t>= </a:t>
            </a:r>
            <a:r>
              <a:rPr lang="en-US" smtClean="0"/>
              <a:t>nárazové</a:t>
            </a:r>
            <a:r>
              <a:rPr lang="en-US" smtClean="0"/>
              <a:t> </a:t>
            </a:r>
            <a:r>
              <a:rPr lang="en-US" dirty="0" err="1" smtClean="0"/>
              <a:t>pití</a:t>
            </a:r>
            <a:r>
              <a:rPr lang="en-US" dirty="0" smtClean="0"/>
              <a:t>)</a:t>
            </a:r>
            <a:endParaRPr lang="en-US" dirty="0"/>
          </a:p>
          <a:p>
            <a:r>
              <a:rPr lang="en-US" dirty="0"/>
              <a:t>a parent with alcohol use disorder</a:t>
            </a:r>
          </a:p>
          <a:p>
            <a:r>
              <a:rPr lang="en-US" dirty="0"/>
              <a:t>a mental health problem, such as </a:t>
            </a:r>
            <a:r>
              <a:rPr lang="en-US" dirty="0">
                <a:hlinkClick r:id="rId2"/>
              </a:rPr>
              <a:t>depression</a:t>
            </a:r>
            <a:r>
              <a:rPr lang="en-US" dirty="0"/>
              <a:t>, </a:t>
            </a:r>
            <a:r>
              <a:rPr lang="en-US" dirty="0">
                <a:hlinkClick r:id="rId3"/>
              </a:rPr>
              <a:t>anxiety</a:t>
            </a:r>
            <a:r>
              <a:rPr lang="en-US" dirty="0"/>
              <a:t>, or </a:t>
            </a:r>
            <a:r>
              <a:rPr lang="en-US" dirty="0">
                <a:hlinkClick r:id="rId4"/>
              </a:rPr>
              <a:t>schizophrenia</a:t>
            </a:r>
            <a:endParaRPr lang="en-US" dirty="0"/>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5</a:t>
            </a:fld>
            <a:endParaRPr 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Risk </a:t>
            </a:r>
            <a:r>
              <a:rPr lang="en-US" dirty="0" smtClean="0"/>
              <a:t>factors</a:t>
            </a:r>
            <a:endParaRPr lang="cs-CZ" dirty="0"/>
          </a:p>
        </p:txBody>
      </p:sp>
      <p:sp>
        <p:nvSpPr>
          <p:cNvPr id="3" name="Zástupný symbol pro obsah 2"/>
          <p:cNvSpPr>
            <a:spLocks noGrp="1"/>
          </p:cNvSpPr>
          <p:nvPr>
            <p:ph idx="1"/>
          </p:nvPr>
        </p:nvSpPr>
        <p:spPr/>
        <p:txBody>
          <a:bodyPr/>
          <a:lstStyle/>
          <a:p>
            <a:pPr>
              <a:buNone/>
            </a:pPr>
            <a:r>
              <a:rPr lang="en-US" dirty="0" smtClean="0"/>
              <a:t>	</a:t>
            </a:r>
            <a:r>
              <a:rPr lang="en-US" b="1" dirty="0" smtClean="0"/>
              <a:t>You may also be at a greater risk for alcohol use disorder if you</a:t>
            </a:r>
            <a:r>
              <a:rPr lang="en-US" dirty="0" smtClean="0"/>
              <a:t>:</a:t>
            </a:r>
          </a:p>
          <a:p>
            <a:r>
              <a:rPr lang="en-US" dirty="0" smtClean="0"/>
              <a:t>are a young adult experiencing peer pressure</a:t>
            </a:r>
          </a:p>
          <a:p>
            <a:r>
              <a:rPr lang="en-US" dirty="0" smtClean="0"/>
              <a:t>have low self-esteem</a:t>
            </a:r>
          </a:p>
          <a:p>
            <a:r>
              <a:rPr lang="en-US" dirty="0" smtClean="0"/>
              <a:t>experience a high level of stress</a:t>
            </a:r>
          </a:p>
          <a:p>
            <a:r>
              <a:rPr lang="en-US" dirty="0" smtClean="0"/>
              <a:t>live in a family or culture where alcohol use is common and accepted</a:t>
            </a:r>
          </a:p>
          <a:p>
            <a:r>
              <a:rPr lang="en-US" dirty="0" smtClean="0"/>
              <a:t>have a close relative with alcohol use disorder</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6</a:t>
            </a:fld>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Symptoms</a:t>
            </a:r>
            <a:endParaRPr lang="cs-CZ" dirty="0"/>
          </a:p>
        </p:txBody>
      </p:sp>
      <p:sp>
        <p:nvSpPr>
          <p:cNvPr id="3" name="Zástupný symbol pro obsah 2"/>
          <p:cNvSpPr>
            <a:spLocks noGrp="1"/>
          </p:cNvSpPr>
          <p:nvPr>
            <p:ph idx="1"/>
          </p:nvPr>
        </p:nvSpPr>
        <p:spPr/>
        <p:txBody>
          <a:bodyPr>
            <a:normAutofit fontScale="55000" lnSpcReduction="20000"/>
          </a:bodyPr>
          <a:lstStyle/>
          <a:p>
            <a:r>
              <a:rPr lang="en-US" sz="3800" dirty="0" smtClean="0"/>
              <a:t>Symptoms </a:t>
            </a:r>
            <a:r>
              <a:rPr lang="en-US" sz="3800" dirty="0"/>
              <a:t>of alcohol use disorder are based on the behaviors and physical outcomes that occur as a result of alcohol addiction.</a:t>
            </a:r>
          </a:p>
          <a:p>
            <a:r>
              <a:rPr lang="en-US" sz="3800" dirty="0" smtClean="0"/>
              <a:t>People </a:t>
            </a:r>
            <a:r>
              <a:rPr lang="en-US" sz="3800" dirty="0"/>
              <a:t>with alcohol use disorder may engage in the following behaviors:</a:t>
            </a:r>
          </a:p>
          <a:p>
            <a:pPr lvl="1"/>
            <a:r>
              <a:rPr lang="en-US" sz="3300" dirty="0"/>
              <a:t>drinking alone</a:t>
            </a:r>
          </a:p>
          <a:p>
            <a:pPr lvl="1"/>
            <a:r>
              <a:rPr lang="en-US" sz="3300" dirty="0"/>
              <a:t>drinking more to feel the effects of alcohol (having a high tolerance)</a:t>
            </a:r>
          </a:p>
          <a:p>
            <a:pPr lvl="1"/>
            <a:r>
              <a:rPr lang="en-US" sz="3300" dirty="0"/>
              <a:t>becoming violent or angry when asked about their drinking habits</a:t>
            </a:r>
          </a:p>
          <a:p>
            <a:pPr lvl="1"/>
            <a:r>
              <a:rPr lang="en-US" sz="3300" dirty="0"/>
              <a:t>not eating or eating poorly</a:t>
            </a:r>
          </a:p>
          <a:p>
            <a:pPr lvl="1"/>
            <a:r>
              <a:rPr lang="en-US" sz="3300" dirty="0"/>
              <a:t>neglecting personal hygiene</a:t>
            </a:r>
          </a:p>
          <a:p>
            <a:pPr lvl="1"/>
            <a:r>
              <a:rPr lang="en-US" sz="3300" dirty="0"/>
              <a:t>missing work or school because of drinking</a:t>
            </a:r>
          </a:p>
          <a:p>
            <a:pPr lvl="1"/>
            <a:r>
              <a:rPr lang="en-US" sz="3300" dirty="0"/>
              <a:t>being unable to control alcohol intake</a:t>
            </a:r>
          </a:p>
          <a:p>
            <a:pPr lvl="1"/>
            <a:r>
              <a:rPr lang="en-US" sz="3300" dirty="0"/>
              <a:t>making excuses to drink</a:t>
            </a:r>
          </a:p>
          <a:p>
            <a:pPr lvl="1"/>
            <a:r>
              <a:rPr lang="en-US" sz="3300" dirty="0"/>
              <a:t>continuing to drink even when legal, social, or economic problems develop</a:t>
            </a:r>
          </a:p>
          <a:p>
            <a:pPr lvl="1"/>
            <a:r>
              <a:rPr lang="en-US" sz="3300" dirty="0"/>
              <a:t>giving up important social, occupational, or recreational activities because of alcohol use</a:t>
            </a:r>
          </a:p>
          <a:p>
            <a:endParaRPr lang="cs-CZ" sz="3300"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7</a:t>
            </a:fld>
            <a:endParaRPr lang="cs-C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Symptoms</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a:t>People with alcohol use disorder may also experience the following physical symptoms:</a:t>
            </a:r>
          </a:p>
          <a:p>
            <a:pPr lvl="1"/>
            <a:r>
              <a:rPr lang="en-US" dirty="0"/>
              <a:t>alcohol cravings</a:t>
            </a:r>
          </a:p>
          <a:p>
            <a:pPr lvl="1"/>
            <a:r>
              <a:rPr lang="en-US" dirty="0"/>
              <a:t>withdrawal symptoms when not drinking, including shaking, nausea, and vomiting</a:t>
            </a:r>
          </a:p>
          <a:p>
            <a:pPr lvl="1"/>
            <a:r>
              <a:rPr lang="en-US" dirty="0"/>
              <a:t>tremors (involuntary shaking) the morning after drinking</a:t>
            </a:r>
          </a:p>
          <a:p>
            <a:pPr lvl="1"/>
            <a:r>
              <a:rPr lang="en-US" dirty="0"/>
              <a:t>lapses in memory (blacking out) after a night of drinking</a:t>
            </a:r>
          </a:p>
          <a:p>
            <a:pPr lvl="1"/>
            <a:r>
              <a:rPr lang="en-US" dirty="0"/>
              <a:t>illnesses, such as alcoholic </a:t>
            </a:r>
            <a:r>
              <a:rPr lang="en-US" dirty="0" err="1" smtClean="0"/>
              <a:t>ketoacidosis</a:t>
            </a:r>
            <a:r>
              <a:rPr lang="en-US" dirty="0" smtClean="0"/>
              <a:t> (includes </a:t>
            </a:r>
            <a:r>
              <a:rPr lang="en-US" dirty="0"/>
              <a:t>dehydration-type symptoms) or cirrhosis</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8</a:t>
            </a:fld>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Self-testing</a:t>
            </a:r>
            <a:endParaRPr lang="cs-CZ" dirty="0"/>
          </a:p>
        </p:txBody>
      </p:sp>
      <p:sp>
        <p:nvSpPr>
          <p:cNvPr id="3" name="Zástupný symbol pro obsah 2"/>
          <p:cNvSpPr>
            <a:spLocks noGrp="1"/>
          </p:cNvSpPr>
          <p:nvPr>
            <p:ph idx="1"/>
          </p:nvPr>
        </p:nvSpPr>
        <p:spPr/>
        <p:txBody>
          <a:bodyPr>
            <a:normAutofit fontScale="85000" lnSpcReduction="20000"/>
          </a:bodyPr>
          <a:lstStyle/>
          <a:p>
            <a:r>
              <a:rPr lang="en-US" dirty="0"/>
              <a:t>Sometimes it can be hard to draw the line between safe alcohol use and the misuse of alcohol. </a:t>
            </a:r>
            <a:endParaRPr lang="en-US" dirty="0" smtClean="0"/>
          </a:p>
          <a:p>
            <a:r>
              <a:rPr lang="en-US" dirty="0" smtClean="0">
                <a:hlinkClick r:id="rId2"/>
              </a:rPr>
              <a:t>The </a:t>
            </a:r>
            <a:r>
              <a:rPr lang="en-US" dirty="0">
                <a:hlinkClick r:id="rId2"/>
              </a:rPr>
              <a:t>Mayo Clinic</a:t>
            </a:r>
            <a:r>
              <a:rPr lang="en-US" dirty="0"/>
              <a:t> suggests that you may misuse alcohol if you answer “yes” to some of the following questions:</a:t>
            </a:r>
          </a:p>
          <a:p>
            <a:pPr lvl="1"/>
            <a:r>
              <a:rPr lang="en-US" dirty="0"/>
              <a:t>Do you need to drink more in order to feel the effects of alcohol?</a:t>
            </a:r>
          </a:p>
          <a:p>
            <a:pPr lvl="1"/>
            <a:r>
              <a:rPr lang="en-US" dirty="0"/>
              <a:t>Do you feel guilty about drinking?</a:t>
            </a:r>
          </a:p>
          <a:p>
            <a:pPr lvl="1"/>
            <a:r>
              <a:rPr lang="en-US" dirty="0"/>
              <a:t>Do you become irritable or violent when you’re drinking?</a:t>
            </a:r>
          </a:p>
          <a:p>
            <a:pPr lvl="1"/>
            <a:r>
              <a:rPr lang="en-US" dirty="0"/>
              <a:t>Do you have problems at school or work because of drinking?</a:t>
            </a:r>
          </a:p>
          <a:p>
            <a:pPr lvl="1"/>
            <a:r>
              <a:rPr lang="en-US" dirty="0"/>
              <a:t>Do you think it might be better if you cut back on your drinking?</a:t>
            </a:r>
          </a:p>
          <a:p>
            <a:endParaRPr lang="cs-CZ" dirty="0"/>
          </a:p>
        </p:txBody>
      </p:sp>
      <p:sp>
        <p:nvSpPr>
          <p:cNvPr id="4" name="Zástupný symbol pro číslo snímku 3"/>
          <p:cNvSpPr>
            <a:spLocks noGrp="1"/>
          </p:cNvSpPr>
          <p:nvPr>
            <p:ph type="sldNum" sz="quarter" idx="12"/>
          </p:nvPr>
        </p:nvSpPr>
        <p:spPr/>
        <p:txBody>
          <a:bodyPr/>
          <a:lstStyle/>
          <a:p>
            <a:fld id="{E85F1BF2-5A79-43EC-82AD-A9BE3B71677C}" type="slidenum">
              <a:rPr lang="cs-CZ" smtClean="0"/>
              <a:pPr/>
              <a:t>9</a:t>
            </a:fld>
            <a:endParaRPr lang="cs-CZ"/>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1298</Words>
  <Application>Microsoft Office PowerPoint</Application>
  <PresentationFormat>Předvádění na obrazovce (4:3)</PresentationFormat>
  <Paragraphs>168</Paragraphs>
  <Slides>20</Slides>
  <Notes>0</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Motiv sady Office</vt:lpstr>
      <vt:lpstr>Alcohol Use Disorder </vt:lpstr>
      <vt:lpstr>Alcohol use disorder</vt:lpstr>
      <vt:lpstr>Alcohol use disorder</vt:lpstr>
      <vt:lpstr>Cause</vt:lpstr>
      <vt:lpstr>Risk factors</vt:lpstr>
      <vt:lpstr>Risk factors</vt:lpstr>
      <vt:lpstr>Symptoms</vt:lpstr>
      <vt:lpstr>Symptoms</vt:lpstr>
      <vt:lpstr>Self-testing</vt:lpstr>
      <vt:lpstr>Professional diagnosis</vt:lpstr>
      <vt:lpstr>Professional diagnosis</vt:lpstr>
      <vt:lpstr>Treatment</vt:lpstr>
      <vt:lpstr>Treatment</vt:lpstr>
      <vt:lpstr>Twelve Steps of Alcoholics Anonymous</vt:lpstr>
      <vt:lpstr>Twelve Steps of Alcoholics Anonymous</vt:lpstr>
      <vt:lpstr>Medications to help control addiction</vt:lpstr>
      <vt:lpstr>Outlook</vt:lpstr>
      <vt:lpstr>Outlook</vt:lpstr>
      <vt:lpstr>Prevention</vt:lpstr>
      <vt:lpstr>VIDEO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Alcoholism </dc:title>
  <dc:creator>Pavla Melecká</dc:creator>
  <cp:lastModifiedBy>Pavla Melecká</cp:lastModifiedBy>
  <cp:revision>38</cp:revision>
  <dcterms:created xsi:type="dcterms:W3CDTF">2020-10-26T15:22:33Z</dcterms:created>
  <dcterms:modified xsi:type="dcterms:W3CDTF">2020-10-27T16:06:37Z</dcterms:modified>
</cp:coreProperties>
</file>