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7" r:id="rId22"/>
    <p:sldId id="276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61E32-2C34-4080-B02C-F3F4844B826F}" type="datetimeFigureOut">
              <a:rPr lang="cs-CZ" smtClean="0"/>
              <a:pPr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CC5A-272F-482E-8911-01C7745DB3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D565-A237-4CC0-85AE-825DA266C8DA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F4E9-B81A-40B3-B7C2-1FA4828F5F52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8428-B156-4564-8190-D3BBC665D77D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8A6A-4C5B-458A-A13B-376AE0869752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09FB-2B2C-4BD4-8113-4EF9B7A69EC3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68A7-9B6D-4B05-8FE0-0BB0432D882D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F389-4729-47B1-9102-9EAFD60EF369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FA3C-EE18-4368-9B10-839B6CA05D9E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0B21-4CFD-477A-8476-71280852C757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0C6F-1ED6-4CED-895B-81B8E321884F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ED0C-8985-4306-AE5C-AD8E8C757BC7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90D20-8015-4B5D-A463-8ECEEB28AFDA}" type="datetime1">
              <a:rPr lang="cs-CZ" smtClean="0"/>
              <a:pPr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E27CC-7F07-4D93-B1D8-5877E03C30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aisingchildren.net.au/pre-teens/mental-health-physical-health/about-mental-health/teen-mental-health" TargetMode="External"/><Relationship Id="rId2" Type="http://schemas.openxmlformats.org/officeDocument/2006/relationships/hyperlink" Target="https://raisingchildren.net.au/pre-teens/development/social-emotional-development/confidence-in-tee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aisingchildren.net.au/pre-teens/communicating-relationships/family-relationships/shifting-responsibility-teen-year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aisingchildren.net.au/pre-teens/family-life/routines-rituals-rules/family-rul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Free </a:t>
            </a:r>
            <a:r>
              <a:rPr lang="en-US" dirty="0" smtClean="0"/>
              <a:t>Time </a:t>
            </a:r>
            <a:r>
              <a:rPr lang="en-US" dirty="0" smtClean="0"/>
              <a:t>and </a:t>
            </a:r>
            <a:r>
              <a:rPr lang="en-US" dirty="0" smtClean="0"/>
              <a:t>Teenagers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Ing</a:t>
            </a:r>
            <a:r>
              <a:rPr lang="en-US" dirty="0" smtClean="0"/>
              <a:t>. </a:t>
            </a:r>
            <a:r>
              <a:rPr lang="en-US" dirty="0" err="1" smtClean="0"/>
              <a:t>Pavla</a:t>
            </a:r>
            <a:r>
              <a:rPr lang="en-US" dirty="0" smtClean="0"/>
              <a:t> </a:t>
            </a:r>
            <a:r>
              <a:rPr lang="en-US" dirty="0" err="1" smtClean="0"/>
              <a:t>Melecká</a:t>
            </a:r>
            <a:endParaRPr lang="en-US" dirty="0" smtClean="0"/>
          </a:p>
          <a:p>
            <a:r>
              <a:rPr lang="en-US" dirty="0" err="1" smtClean="0"/>
              <a:t>Odborný</a:t>
            </a:r>
            <a:r>
              <a:rPr lang="en-US" dirty="0" smtClean="0"/>
              <a:t> </a:t>
            </a:r>
            <a:r>
              <a:rPr lang="en-US" dirty="0" err="1" smtClean="0"/>
              <a:t>anglický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1</a:t>
            </a:r>
          </a:p>
          <a:p>
            <a:r>
              <a:rPr lang="en-US" dirty="0" smtClean="0"/>
              <a:t>Zima 2020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time with friends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Open house:</a:t>
            </a:r>
            <a:endParaRPr lang="en-US" dirty="0"/>
          </a:p>
          <a:p>
            <a:r>
              <a:rPr lang="en-US" sz="2800" dirty="0" smtClean="0"/>
              <a:t>Getting </a:t>
            </a:r>
            <a:r>
              <a:rPr lang="en-US" sz="2800" dirty="0"/>
              <a:t>to know your child’s friends shows </a:t>
            </a:r>
            <a:r>
              <a:rPr lang="en-US" sz="2800" dirty="0" smtClean="0"/>
              <a:t>your </a:t>
            </a:r>
            <a:r>
              <a:rPr lang="en-US" sz="2800" dirty="0"/>
              <a:t>child </a:t>
            </a:r>
            <a:r>
              <a:rPr lang="en-US" sz="2800" dirty="0" smtClean="0"/>
              <a:t>you understand </a:t>
            </a:r>
            <a:r>
              <a:rPr lang="en-US" sz="2800" dirty="0"/>
              <a:t>how important </a:t>
            </a:r>
            <a:r>
              <a:rPr lang="en-US" sz="2800" dirty="0" smtClean="0"/>
              <a:t>her/his </a:t>
            </a:r>
            <a:r>
              <a:rPr lang="en-US" sz="2800" dirty="0"/>
              <a:t>friendships are</a:t>
            </a:r>
            <a:r>
              <a:rPr lang="en-US" sz="2800" dirty="0" smtClean="0"/>
              <a:t>.</a:t>
            </a:r>
            <a:endParaRPr lang="en-US" sz="2800" b="1" dirty="0"/>
          </a:p>
          <a:p>
            <a:r>
              <a:rPr lang="en-US" sz="2800" dirty="0"/>
              <a:t>One way to do this is to encourage your child to have friends over and give them a space in your home. </a:t>
            </a:r>
            <a:endParaRPr lang="en-US" sz="2800" dirty="0" smtClean="0"/>
          </a:p>
          <a:p>
            <a:r>
              <a:rPr lang="en-US" sz="2800" dirty="0" smtClean="0"/>
              <a:t>You </a:t>
            </a:r>
            <a:r>
              <a:rPr lang="en-US" sz="2800" dirty="0"/>
              <a:t>could think about how open you want your home to </a:t>
            </a:r>
            <a:r>
              <a:rPr lang="en-US" sz="2800" dirty="0" smtClean="0"/>
              <a:t>be:</a:t>
            </a:r>
          </a:p>
          <a:p>
            <a:pPr lvl="1"/>
            <a:r>
              <a:rPr lang="en-US" sz="2400" dirty="0" smtClean="0"/>
              <a:t>Will </a:t>
            </a:r>
            <a:r>
              <a:rPr lang="en-US" sz="2400" dirty="0"/>
              <a:t>there be a curfew? </a:t>
            </a:r>
            <a:endParaRPr lang="en-US" sz="2400" dirty="0" smtClean="0"/>
          </a:p>
          <a:p>
            <a:pPr lvl="1"/>
            <a:r>
              <a:rPr lang="en-US" sz="2400" dirty="0" smtClean="0"/>
              <a:t>Will </a:t>
            </a:r>
            <a:r>
              <a:rPr lang="en-US" sz="2400" dirty="0"/>
              <a:t>you provide meals, snacks and drinks? </a:t>
            </a:r>
            <a:endParaRPr lang="en-US" sz="2400" dirty="0" smtClean="0"/>
          </a:p>
          <a:p>
            <a:pPr lvl="1"/>
            <a:r>
              <a:rPr lang="en-US" sz="2400" dirty="0" smtClean="0"/>
              <a:t>Does </a:t>
            </a:r>
            <a:r>
              <a:rPr lang="en-US" sz="2400" dirty="0"/>
              <a:t>your child need to take responsibility for having friends over – for example, tidying up the kitchen or family room afterwards?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time with friends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	Money</a:t>
            </a:r>
            <a:r>
              <a:rPr lang="en-US" dirty="0" smtClean="0"/>
              <a:t> :</a:t>
            </a:r>
          </a:p>
          <a:p>
            <a:r>
              <a:rPr lang="en-US" dirty="0" smtClean="0"/>
              <a:t>some </a:t>
            </a:r>
            <a:r>
              <a:rPr lang="en-US" dirty="0"/>
              <a:t>of the activities </a:t>
            </a:r>
            <a:r>
              <a:rPr lang="en-US" dirty="0" smtClean="0"/>
              <a:t>the child is </a:t>
            </a:r>
            <a:r>
              <a:rPr lang="en-US" dirty="0"/>
              <a:t>interested in cost money.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might talk with your child about what activities you’re willing to pay for, how often and how much.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could also talk to your child about </a:t>
            </a:r>
            <a:r>
              <a:rPr lang="en-US" sz="3000" b="1" dirty="0"/>
              <a:t>pocket money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/>
              <a:t>how much is fair in your family.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extra jobs earn extra money?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Free time for teenagers on their </a:t>
            </a:r>
            <a:r>
              <a:rPr lang="en-US" dirty="0" smtClean="0"/>
              <a:t>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Sometimes your child will just want to spend time by himself, not doing very </a:t>
            </a:r>
            <a:r>
              <a:rPr lang="en-US" sz="2600" dirty="0" smtClean="0"/>
              <a:t>much</a:t>
            </a:r>
            <a:r>
              <a:rPr lang="en-US" sz="2600" dirty="0"/>
              <a:t> </a:t>
            </a:r>
            <a:r>
              <a:rPr lang="en-US" sz="2600" dirty="0" smtClean="0"/>
              <a:t>– </a:t>
            </a:r>
            <a:r>
              <a:rPr lang="en-US" sz="2600" dirty="0"/>
              <a:t>it’s partly about recharging his mental batteries. </a:t>
            </a:r>
            <a:endParaRPr lang="en-US" sz="2600" dirty="0" smtClean="0"/>
          </a:p>
          <a:p>
            <a:r>
              <a:rPr lang="en-US" sz="2600" dirty="0" smtClean="0"/>
              <a:t>Solo </a:t>
            </a:r>
            <a:r>
              <a:rPr lang="en-US" sz="2600" dirty="0"/>
              <a:t>free time is fine, if it’s not all the time and is balanced with spending time with friends and family.</a:t>
            </a:r>
          </a:p>
          <a:p>
            <a:r>
              <a:rPr lang="en-US" sz="2600" dirty="0"/>
              <a:t>It’s also OK for your child to feel bored sometimes! Being bored can motivate your child to find something creative or new to fill her time.</a:t>
            </a:r>
          </a:p>
          <a:p>
            <a:pPr>
              <a:buNone/>
            </a:pPr>
            <a:r>
              <a:rPr lang="en-US" b="1" dirty="0" smtClean="0"/>
              <a:t>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 time for teenagers on their 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Screen time</a:t>
            </a:r>
            <a:endParaRPr lang="en-US" b="1" dirty="0"/>
          </a:p>
          <a:p>
            <a:r>
              <a:rPr lang="en-US" dirty="0" smtClean="0"/>
              <a:t>Your child might spend some of his solo free time watching TV, using a computer or tablet, playing video games, and using his phone.</a:t>
            </a:r>
          </a:p>
          <a:p>
            <a:r>
              <a:rPr lang="en-US" u="sng" dirty="0" smtClean="0"/>
              <a:t>Healthy screen time for teenagers</a:t>
            </a:r>
            <a:r>
              <a:rPr lang="en-US" dirty="0" smtClean="0"/>
              <a:t> is about choosing quality programs and apps and developing healthy screen habits. It also includes limits on screen time (to balance screen time with other activities)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Extracurricular activities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Key points:</a:t>
            </a:r>
          </a:p>
          <a:p>
            <a:pPr>
              <a:buNone/>
            </a:pPr>
            <a:endParaRPr lang="en-US" sz="800" dirty="0"/>
          </a:p>
          <a:p>
            <a:r>
              <a:rPr lang="en-US" sz="2800" dirty="0"/>
              <a:t>Extracurricular activities let </a:t>
            </a:r>
            <a:r>
              <a:rPr lang="en-US" sz="2800" dirty="0" smtClean="0"/>
              <a:t>children </a:t>
            </a:r>
            <a:r>
              <a:rPr lang="en-US" sz="2800" dirty="0"/>
              <a:t>pursue interests, meet new people and develop new skills.</a:t>
            </a:r>
          </a:p>
          <a:p>
            <a:r>
              <a:rPr lang="en-US" sz="2800" dirty="0"/>
              <a:t>Some teenagers need a bit of help to find extracurricular activities that suit them.</a:t>
            </a:r>
          </a:p>
          <a:p>
            <a:r>
              <a:rPr lang="en-US" sz="2800" dirty="0"/>
              <a:t>It’s important for teenagers to balance extracurricular activities and other areas of their lives.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Extracurricular activities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xtracurricular activities can be just about anything your child enjoys outside school e. g. </a:t>
            </a:r>
            <a:r>
              <a:rPr lang="en-US" dirty="0"/>
              <a:t>s</a:t>
            </a:r>
            <a:r>
              <a:rPr lang="en-US" dirty="0" smtClean="0"/>
              <a:t>port</a:t>
            </a:r>
            <a:r>
              <a:rPr lang="en-US" dirty="0"/>
              <a:t>, drama, Scouts and Guides, hobbies like craft or photography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can also be things you’ve encouraged your child to do, like language classes, music, debating, religious instruction, swimming, or paid and unpaid jobs.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teenagers get from extracurricular activities</a:t>
            </a:r>
            <a:br>
              <a:rPr lang="en-US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Taking </a:t>
            </a:r>
            <a:r>
              <a:rPr lang="en-US" dirty="0"/>
              <a:t>part in extracurricular activities can:</a:t>
            </a:r>
          </a:p>
          <a:p>
            <a:r>
              <a:rPr lang="en-US" dirty="0"/>
              <a:t>give your child a chance to try a range of activities and find out what he’s good at</a:t>
            </a:r>
          </a:p>
          <a:p>
            <a:r>
              <a:rPr lang="en-US" dirty="0"/>
              <a:t>give your child a sense of achievement and boost his self-esteem and </a:t>
            </a:r>
            <a:r>
              <a:rPr lang="en-US" u="sng" dirty="0">
                <a:hlinkClick r:id="rId2"/>
              </a:rPr>
              <a:t>confidence</a:t>
            </a:r>
            <a:endParaRPr lang="en-US" dirty="0"/>
          </a:p>
          <a:p>
            <a:r>
              <a:rPr lang="en-US" dirty="0"/>
              <a:t>promote good </a:t>
            </a:r>
            <a:r>
              <a:rPr lang="en-US" u="sng" dirty="0">
                <a:hlinkClick r:id="rId3"/>
              </a:rPr>
              <a:t>mental health</a:t>
            </a:r>
            <a:r>
              <a:rPr lang="en-US" dirty="0"/>
              <a:t> and a sense of belonging</a:t>
            </a:r>
          </a:p>
          <a:p>
            <a:r>
              <a:rPr lang="en-US" dirty="0"/>
              <a:t>keep your child busy with healthy and positive challenges like sport or community activity</a:t>
            </a:r>
          </a:p>
          <a:p>
            <a:r>
              <a:rPr lang="en-US" dirty="0"/>
              <a:t>help your child learn to handle </a:t>
            </a:r>
            <a:r>
              <a:rPr lang="en-US" u="sng" dirty="0">
                <a:hlinkClick r:id="rId4"/>
              </a:rPr>
              <a:t>responsibility</a:t>
            </a:r>
            <a:r>
              <a:rPr lang="en-US" dirty="0"/>
              <a:t>, take initiative and solve problems</a:t>
            </a:r>
          </a:p>
          <a:p>
            <a:r>
              <a:rPr lang="en-US" dirty="0"/>
              <a:t>help your child learn to overcome tough times.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Encouraging children to try extracurricular activities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Some teenagers are keen but just </a:t>
            </a:r>
            <a:r>
              <a:rPr lang="en-US" b="1" dirty="0"/>
              <a:t>need a bit of help to get started with extracurricular activities</a:t>
            </a:r>
            <a:r>
              <a:rPr lang="en-US" dirty="0"/>
              <a:t>. </a:t>
            </a:r>
            <a:r>
              <a:rPr lang="en-US" dirty="0" smtClean="0"/>
              <a:t>Parents can talk </a:t>
            </a:r>
            <a:r>
              <a:rPr lang="en-US" dirty="0"/>
              <a:t>with </a:t>
            </a:r>
            <a:r>
              <a:rPr lang="en-US" dirty="0" smtClean="0"/>
              <a:t>them </a:t>
            </a:r>
            <a:r>
              <a:rPr lang="en-US" dirty="0"/>
              <a:t>to work out what </a:t>
            </a:r>
            <a:r>
              <a:rPr lang="en-US" dirty="0" smtClean="0"/>
              <a:t>they are </a:t>
            </a:r>
            <a:r>
              <a:rPr lang="en-US" dirty="0"/>
              <a:t>interested </a:t>
            </a:r>
            <a:r>
              <a:rPr lang="en-US" dirty="0" smtClean="0"/>
              <a:t>in, talk </a:t>
            </a:r>
            <a:r>
              <a:rPr lang="en-US" dirty="0"/>
              <a:t>to other </a:t>
            </a:r>
            <a:r>
              <a:rPr lang="en-US" dirty="0" smtClean="0"/>
              <a:t>families about what other teenagers do, search </a:t>
            </a:r>
            <a:r>
              <a:rPr lang="en-US" dirty="0"/>
              <a:t>online. </a:t>
            </a:r>
            <a:r>
              <a:rPr lang="en-US" dirty="0" smtClean="0"/>
              <a:t>They can </a:t>
            </a:r>
            <a:r>
              <a:rPr lang="en-US" dirty="0"/>
              <a:t>also ask </a:t>
            </a:r>
            <a:r>
              <a:rPr lang="en-US" dirty="0" smtClean="0"/>
              <a:t>the </a:t>
            </a:r>
            <a:r>
              <a:rPr lang="en-US" dirty="0"/>
              <a:t>child’s school about its clubs and societies</a:t>
            </a:r>
            <a:r>
              <a:rPr lang="en-US" dirty="0" smtClean="0"/>
              <a:t>.</a:t>
            </a:r>
          </a:p>
          <a:p>
            <a:endParaRPr lang="en-US" sz="1100" dirty="0"/>
          </a:p>
          <a:p>
            <a:r>
              <a:rPr lang="en-US" dirty="0" smtClean="0"/>
              <a:t>Some children </a:t>
            </a:r>
            <a:r>
              <a:rPr lang="en-US" dirty="0"/>
              <a:t>might need </a:t>
            </a:r>
            <a:r>
              <a:rPr lang="en-US" b="1" dirty="0"/>
              <a:t>help to ease into a new group of </a:t>
            </a:r>
            <a:r>
              <a:rPr lang="en-US" b="1" dirty="0" smtClean="0"/>
              <a:t>people </a:t>
            </a:r>
            <a:r>
              <a:rPr lang="en-US" dirty="0" smtClean="0"/>
              <a:t>(if they don´t know anyone there). Perhaps </a:t>
            </a:r>
            <a:r>
              <a:rPr lang="en-US" dirty="0"/>
              <a:t>your child has a friend who’d like to do the activity with him. Or you could arrange for him to meet someone who already does the activity</a:t>
            </a:r>
            <a:r>
              <a:rPr lang="en-US" dirty="0" smtClean="0"/>
              <a:t>.</a:t>
            </a:r>
          </a:p>
          <a:p>
            <a:endParaRPr lang="en-US" sz="1100" dirty="0"/>
          </a:p>
          <a:p>
            <a:r>
              <a:rPr lang="en-US" dirty="0"/>
              <a:t>Your child could also </a:t>
            </a:r>
            <a:r>
              <a:rPr lang="en-US" b="1" dirty="0"/>
              <a:t>start an activity gradually</a:t>
            </a:r>
            <a:r>
              <a:rPr lang="en-US" dirty="0"/>
              <a:t>. For example, if your child’s ultimate goal is to be on the stage with a local theatre group, </a:t>
            </a:r>
            <a:r>
              <a:rPr lang="en-US" dirty="0" smtClean="0"/>
              <a:t>she/he </a:t>
            </a:r>
            <a:r>
              <a:rPr lang="en-US" dirty="0"/>
              <a:t>could start by working as a stage hand.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Encouraging children </a:t>
            </a:r>
            <a:r>
              <a:rPr lang="en-US" b="1" dirty="0"/>
              <a:t>to try extracurricular activities</a:t>
            </a:r>
            <a:br>
              <a:rPr lang="en-US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 all teenagers are into extracurricular activities. </a:t>
            </a:r>
            <a:endParaRPr lang="en-US" sz="2400" dirty="0" smtClean="0"/>
          </a:p>
          <a:p>
            <a:endParaRPr lang="en-US" sz="800" dirty="0" smtClean="0"/>
          </a:p>
          <a:p>
            <a:r>
              <a:rPr lang="en-US" sz="2400" dirty="0"/>
              <a:t>It’s OK if your child doesn’t do many, or any, extracurricular activities. He might feel that he gets to try and enjoy plenty of things at school. </a:t>
            </a:r>
            <a:endParaRPr lang="en-US" sz="2400" dirty="0" smtClean="0"/>
          </a:p>
          <a:p>
            <a:endParaRPr lang="en-US" sz="800" dirty="0" smtClean="0"/>
          </a:p>
          <a:p>
            <a:r>
              <a:rPr lang="en-US" sz="2400" dirty="0" smtClean="0"/>
              <a:t>Extracurricular </a:t>
            </a:r>
            <a:r>
              <a:rPr lang="en-US" sz="2400" dirty="0"/>
              <a:t>activities are voluntary. If your child doesn’t want to do an activity, he won’t enjoy it and won’t benefit from it. Making him do it will only lead to tension.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Finding the right balance with extracurricular </a:t>
            </a:r>
            <a:r>
              <a:rPr lang="en-US" b="1" dirty="0" smtClean="0"/>
              <a:t>activities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/>
              <a:t>Balancing work and fun is a challenge </a:t>
            </a:r>
            <a:r>
              <a:rPr lang="en-US" sz="9600" dirty="0" smtClean="0"/>
              <a:t>for everyone. </a:t>
            </a:r>
          </a:p>
          <a:p>
            <a:r>
              <a:rPr lang="en-US" sz="9600" dirty="0" smtClean="0"/>
              <a:t>If </a:t>
            </a:r>
            <a:r>
              <a:rPr lang="en-US" sz="9600" dirty="0"/>
              <a:t>you’re worried that </a:t>
            </a:r>
            <a:r>
              <a:rPr lang="en-US" sz="9600" b="1" dirty="0"/>
              <a:t>your child has taken on too many extracurricular activities</a:t>
            </a:r>
            <a:r>
              <a:rPr lang="en-US" sz="9600" dirty="0"/>
              <a:t>, there are some </a:t>
            </a:r>
            <a:r>
              <a:rPr lang="en-US" sz="9600" b="1" dirty="0"/>
              <a:t>signs</a:t>
            </a:r>
            <a:r>
              <a:rPr lang="en-US" sz="9600" dirty="0"/>
              <a:t> that things are out of balance for h</a:t>
            </a:r>
            <a:r>
              <a:rPr lang="en-US" sz="9600" dirty="0" smtClean="0"/>
              <a:t>im/her, e. g.  </a:t>
            </a:r>
            <a:r>
              <a:rPr lang="en-US" sz="9600" b="1" dirty="0"/>
              <a:t>being tired, grumpy or stressed and having trouble sleeping</a:t>
            </a:r>
            <a:r>
              <a:rPr lang="en-US" sz="9600" b="1" dirty="0" smtClean="0"/>
              <a:t>.</a:t>
            </a:r>
          </a:p>
          <a:p>
            <a:endParaRPr lang="en-US" sz="9600" b="1" dirty="0" smtClean="0"/>
          </a:p>
          <a:p>
            <a:pPr>
              <a:buNone/>
            </a:pPr>
            <a:r>
              <a:rPr lang="en-US" sz="9600" b="1" dirty="0"/>
              <a:t>	</a:t>
            </a:r>
            <a:r>
              <a:rPr lang="en-US" sz="9600" b="1" dirty="0" smtClean="0"/>
              <a:t>Let the child work </a:t>
            </a:r>
            <a:r>
              <a:rPr lang="en-US" sz="9600" b="1" dirty="0"/>
              <a:t>out </a:t>
            </a:r>
            <a:r>
              <a:rPr lang="en-US" sz="9600" b="1" dirty="0" smtClean="0"/>
              <a:t>priorities (questions to ask):</a:t>
            </a:r>
            <a:endParaRPr lang="en-US" sz="9600" dirty="0"/>
          </a:p>
          <a:p>
            <a:pPr lvl="1"/>
            <a:r>
              <a:rPr lang="en-US" sz="9600" dirty="0"/>
              <a:t>What would I like to do more or less of?</a:t>
            </a:r>
          </a:p>
          <a:p>
            <a:pPr lvl="1"/>
            <a:r>
              <a:rPr lang="en-US" sz="9600" dirty="0"/>
              <a:t>What stuff is the most important to me?</a:t>
            </a:r>
          </a:p>
          <a:p>
            <a:pPr lvl="1"/>
            <a:r>
              <a:rPr lang="en-US" sz="9600" dirty="0"/>
              <a:t>What’s important to us as a family?</a:t>
            </a:r>
          </a:p>
          <a:p>
            <a:pPr lvl="1"/>
            <a:r>
              <a:rPr lang="en-US" sz="9600" dirty="0"/>
              <a:t>What do I have to do, like schoolwork?</a:t>
            </a:r>
          </a:p>
          <a:p>
            <a:endParaRPr lang="en-US" sz="5100" b="1" dirty="0" smtClean="0"/>
          </a:p>
          <a:p>
            <a:pPr>
              <a:buNone/>
            </a:pPr>
            <a:r>
              <a:rPr lang="en-US" sz="5100" dirty="0" smtClean="0"/>
              <a:t>	</a:t>
            </a:r>
            <a:endParaRPr lang="en-US" sz="5100" dirty="0"/>
          </a:p>
          <a:p>
            <a:endParaRPr lang="cs-CZ" sz="5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time and teenagers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</a:p>
          <a:p>
            <a:pPr algn="ctr">
              <a:buNone/>
            </a:pPr>
            <a:r>
              <a:rPr lang="en-US" dirty="0" smtClean="0"/>
              <a:t>VIDEO</a:t>
            </a:r>
            <a:r>
              <a:rPr lang="en-US" dirty="0" smtClean="0"/>
              <a:t>: </a:t>
            </a:r>
            <a:r>
              <a:rPr lang="en-US" sz="2800" dirty="0" smtClean="0"/>
              <a:t>https://www.youtube.com/watch?v=Rl50I0GV3gE</a:t>
            </a:r>
            <a:endParaRPr lang="cs-CZ" sz="2800" dirty="0" smtClean="0"/>
          </a:p>
          <a:p>
            <a:endParaRPr lang="en-US" dirty="0"/>
          </a:p>
          <a:p>
            <a:pPr algn="ctr">
              <a:buNone/>
            </a:pPr>
            <a:r>
              <a:rPr lang="en-US" dirty="0" smtClean="0"/>
              <a:t>SOURCE:</a:t>
            </a:r>
          </a:p>
          <a:p>
            <a:pPr algn="ctr">
              <a:buNone/>
            </a:pPr>
            <a:r>
              <a:rPr lang="en-US" dirty="0" smtClean="0"/>
              <a:t>www.raisingchildren.net.au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Finding the right balance with extracurricular activities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/>
              <a:t>Thinks to consider:</a:t>
            </a:r>
          </a:p>
          <a:p>
            <a:r>
              <a:rPr lang="en-US" b="1" dirty="0" smtClean="0"/>
              <a:t>Time away from home</a:t>
            </a:r>
            <a:r>
              <a:rPr lang="en-US" dirty="0" smtClean="0"/>
              <a:t>: how many nights does your child come home after 8.30 or 9 pm? How long is she/he out for on weekends? Can she/he contribute to life at home, like doing his chores?</a:t>
            </a:r>
          </a:p>
          <a:p>
            <a:r>
              <a:rPr lang="en-US" b="1" dirty="0" smtClean="0"/>
              <a:t>Balance of activities</a:t>
            </a:r>
            <a:r>
              <a:rPr lang="en-US" dirty="0" smtClean="0"/>
              <a:t>: how much sleep is your child getting? Does she/he have any down time? Can she/he get her homework done on time? Does she/he have time for friends? Is she/he spending lots of time in singing lessons and tennis practice, for example, at the expense of school or </a:t>
            </a:r>
            <a:r>
              <a:rPr lang="en-US" dirty="0" err="1" smtClean="0"/>
              <a:t>socialising</a:t>
            </a:r>
            <a:r>
              <a:rPr lang="en-US" dirty="0" smtClean="0"/>
              <a:t>?</a:t>
            </a:r>
          </a:p>
          <a:p>
            <a:r>
              <a:rPr lang="en-US" b="1" dirty="0" err="1" smtClean="0"/>
              <a:t>Behaviour</a:t>
            </a:r>
            <a:r>
              <a:rPr lang="en-US" dirty="0" smtClean="0"/>
              <a:t>: does your child seem happy? Is he irritable? Does he seem stressed a lot of the time?</a:t>
            </a:r>
          </a:p>
          <a:p>
            <a:r>
              <a:rPr lang="en-US" b="1" dirty="0" smtClean="0"/>
              <a:t>Impact on the family</a:t>
            </a:r>
            <a:r>
              <a:rPr lang="en-US" dirty="0" smtClean="0"/>
              <a:t>: how many family meals are missed/disrupted by your child’s activities? Is this a problem for your family? How often does she/he miss family activities? Do your child’s activities mean other family members miss out on doing things?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Key points:</a:t>
            </a:r>
            <a:endParaRPr lang="en-US" b="1" dirty="0"/>
          </a:p>
          <a:p>
            <a:r>
              <a:rPr lang="en-US" sz="2600" dirty="0"/>
              <a:t>Getting involved in local community activities or volunteering can boost teenagers’ confidence and self-esteem and help them build skills.</a:t>
            </a:r>
          </a:p>
          <a:p>
            <a:r>
              <a:rPr lang="en-US" sz="2600" dirty="0"/>
              <a:t>You can get your child started by taking part as a family or by helping your child find activities that interest her.</a:t>
            </a:r>
          </a:p>
          <a:p>
            <a:r>
              <a:rPr lang="en-US" sz="2600" dirty="0"/>
              <a:t>It doesn’t matter what teenagers do for their communities. Any involvement is good</a:t>
            </a:r>
            <a:r>
              <a:rPr lang="en-US" sz="2600" dirty="0" smtClean="0"/>
              <a:t>!</a:t>
            </a:r>
          </a:p>
          <a:p>
            <a:endParaRPr lang="en-US" sz="2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Your child can learn about civic responsibility and be active in your community by:</a:t>
            </a:r>
          </a:p>
          <a:p>
            <a:r>
              <a:rPr lang="en-US" dirty="0" smtClean="0"/>
              <a:t>Joining a </a:t>
            </a:r>
            <a:r>
              <a:rPr lang="en-US" dirty="0"/>
              <a:t>scouting group or a local environmental or clean-up group</a:t>
            </a:r>
          </a:p>
          <a:p>
            <a:r>
              <a:rPr lang="en-US" dirty="0"/>
              <a:t>helping with a primary school play, or coordinating or coaching junior sport</a:t>
            </a:r>
          </a:p>
          <a:p>
            <a:r>
              <a:rPr lang="en-US" dirty="0"/>
              <a:t>setting up an arts space for the community or getting involved in youth radio</a:t>
            </a:r>
          </a:p>
          <a:p>
            <a:r>
              <a:rPr lang="en-US" dirty="0"/>
              <a:t>being part of a youth advisory group through the local council</a:t>
            </a:r>
          </a:p>
          <a:p>
            <a:r>
              <a:rPr lang="en-US" dirty="0"/>
              <a:t>promoting causes – for example, environmental issues, refugee rights, bushfire recovery and charities.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child might be interested in online civic or community activities – for example, an online campaign to save a local area of parkland. </a:t>
            </a:r>
            <a:endParaRPr lang="en-US" dirty="0" smtClean="0"/>
          </a:p>
          <a:p>
            <a:r>
              <a:rPr lang="en-US" dirty="0" smtClean="0"/>
              <a:t>Online </a:t>
            </a:r>
            <a:r>
              <a:rPr lang="en-US" dirty="0"/>
              <a:t>community involvement can motivate teenagers to get involved in face-to-face community activities.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Teenagers need free time to explore interests, unwind or be with friends.</a:t>
            </a:r>
          </a:p>
          <a:p>
            <a:r>
              <a:rPr lang="en-US" sz="2800" dirty="0"/>
              <a:t>Enjoying activities </a:t>
            </a:r>
            <a:r>
              <a:rPr lang="en-US" sz="2800" dirty="0" smtClean="0"/>
              <a:t>with </a:t>
            </a:r>
            <a:r>
              <a:rPr lang="en-US" sz="2800" dirty="0"/>
              <a:t>teenage </a:t>
            </a:r>
            <a:r>
              <a:rPr lang="en-US" sz="2800" dirty="0" smtClean="0"/>
              <a:t>children </a:t>
            </a:r>
            <a:r>
              <a:rPr lang="en-US" sz="2800" dirty="0"/>
              <a:t>is a great way to build your relationship.</a:t>
            </a:r>
          </a:p>
          <a:p>
            <a:r>
              <a:rPr lang="en-US" sz="2800" dirty="0"/>
              <a:t>Some rules about free time with friends can help to keep </a:t>
            </a:r>
            <a:r>
              <a:rPr lang="en-US" sz="2800" dirty="0" smtClean="0"/>
              <a:t>children </a:t>
            </a:r>
            <a:r>
              <a:rPr lang="en-US" sz="2800" dirty="0"/>
              <a:t>safe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Finding a balance between being interested in your child’s activities and being ‘in her/his face’ can be tricky.</a:t>
            </a:r>
            <a:endParaRPr lang="en-US" sz="2800" dirty="0"/>
          </a:p>
          <a:p>
            <a:r>
              <a:rPr lang="en-US" sz="2800" dirty="0"/>
              <a:t>Solo free time is important too, so long as it’s balanced with other activities</a:t>
            </a:r>
            <a:r>
              <a:rPr lang="en-US" sz="28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teenagers spend free time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</a:t>
            </a:r>
            <a:r>
              <a:rPr lang="en-US" sz="2800" dirty="0"/>
              <a:t>teenagers are </a:t>
            </a:r>
            <a:r>
              <a:rPr lang="en-US" sz="2800" dirty="0" smtClean="0"/>
              <a:t>different, but </a:t>
            </a:r>
            <a:r>
              <a:rPr lang="en-US" sz="2800" dirty="0"/>
              <a:t>many enjoy spending their free time doing things like shopping, going to parties, being with friends, gaming and using social media, texting, watching movies, reading and going to </a:t>
            </a:r>
            <a:r>
              <a:rPr lang="en-US" sz="2800" dirty="0" smtClean="0"/>
              <a:t>the park.</a:t>
            </a:r>
          </a:p>
          <a:p>
            <a:endParaRPr lang="en-US" sz="800" dirty="0"/>
          </a:p>
          <a:p>
            <a:r>
              <a:rPr lang="en-US" sz="2800" dirty="0"/>
              <a:t>Teenagers are also spending an increasing amount of their free time in structured </a:t>
            </a:r>
            <a:r>
              <a:rPr lang="en-US" sz="2800" b="1" dirty="0"/>
              <a:t>extracurricular </a:t>
            </a:r>
            <a:r>
              <a:rPr lang="en-US" sz="2800" b="1" dirty="0" smtClean="0"/>
              <a:t>activities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time activities with parents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Doing </a:t>
            </a:r>
            <a:r>
              <a:rPr lang="en-US" sz="2800" dirty="0"/>
              <a:t>something one-on-one with parents </a:t>
            </a:r>
            <a:r>
              <a:rPr lang="en-US" sz="2800" dirty="0" smtClean="0"/>
              <a:t>is a great way to </a:t>
            </a:r>
            <a:r>
              <a:rPr lang="en-US" sz="2800" b="1" dirty="0" smtClean="0"/>
              <a:t>stay connected</a:t>
            </a:r>
            <a:r>
              <a:rPr lang="en-US" sz="2800" dirty="0" smtClean="0"/>
              <a:t> with their teenage child.</a:t>
            </a:r>
          </a:p>
          <a:p>
            <a:r>
              <a:rPr lang="en-US" sz="2800" dirty="0" smtClean="0"/>
              <a:t>They could </a:t>
            </a:r>
            <a:r>
              <a:rPr lang="en-US" sz="2800" dirty="0"/>
              <a:t>go </a:t>
            </a:r>
            <a:r>
              <a:rPr lang="en-US" sz="2800" dirty="0" smtClean="0"/>
              <a:t>shopping, go to </a:t>
            </a:r>
            <a:r>
              <a:rPr lang="en-US" sz="2800" dirty="0"/>
              <a:t>a movie or concert, cook a meal together, look through family photos, or work on a project like redecorating </a:t>
            </a:r>
            <a:r>
              <a:rPr lang="en-US" sz="2800" dirty="0" smtClean="0"/>
              <a:t>the </a:t>
            </a:r>
            <a:r>
              <a:rPr lang="en-US" sz="2800" dirty="0"/>
              <a:t>child’s room. It just depends on what interests </a:t>
            </a:r>
            <a:r>
              <a:rPr lang="en-US" sz="2800" dirty="0" smtClean="0"/>
              <a:t>they have.</a:t>
            </a:r>
          </a:p>
          <a:p>
            <a:r>
              <a:rPr lang="en-US" sz="2800" dirty="0" smtClean="0"/>
              <a:t>Parents might need to try a range of activities before they find one both like.</a:t>
            </a:r>
          </a:p>
          <a:p>
            <a:endParaRPr lang="en-US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time activities with parents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These activities might not happen spontaneously – parents might need to </a:t>
            </a:r>
            <a:r>
              <a:rPr lang="en-US" sz="2800" b="1" dirty="0" smtClean="0"/>
              <a:t>plan to spend some time together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If it is a new thing, the child might take a bit of encouraging before she/he is keen. If this is an issue, the parent can consider inviting one or two of the child’s friends along as well.</a:t>
            </a:r>
          </a:p>
          <a:p>
            <a:r>
              <a:rPr lang="en-US" sz="2800" dirty="0" smtClean="0"/>
              <a:t>If they spend time together often enough, the child will probably build up more enthusiasm.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Free time activities </a:t>
            </a:r>
            <a:r>
              <a:rPr lang="en-US" dirty="0"/>
              <a:t>with the whole family</a:t>
            </a:r>
            <a:r>
              <a:rPr lang="en-US" b="1" dirty="0"/>
              <a:t/>
            </a:r>
            <a:br>
              <a:rPr lang="en-US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Some </a:t>
            </a:r>
            <a:r>
              <a:rPr lang="en-US" b="1" dirty="0"/>
              <a:t>activities the whole family could </a:t>
            </a:r>
            <a:r>
              <a:rPr lang="en-US" b="1" dirty="0" smtClean="0"/>
              <a:t>do:</a:t>
            </a:r>
            <a:endParaRPr lang="en-US" b="1" dirty="0"/>
          </a:p>
          <a:p>
            <a:r>
              <a:rPr lang="en-US" sz="3000" dirty="0"/>
              <a:t>watching a family-friendly movie </a:t>
            </a:r>
            <a:endParaRPr lang="en-US" sz="3000" dirty="0" smtClean="0"/>
          </a:p>
          <a:p>
            <a:r>
              <a:rPr lang="en-US" sz="3000" dirty="0" smtClean="0"/>
              <a:t>playing </a:t>
            </a:r>
            <a:r>
              <a:rPr lang="en-US" sz="3000" dirty="0"/>
              <a:t>a </a:t>
            </a:r>
            <a:r>
              <a:rPr lang="en-US" sz="3000" dirty="0" err="1"/>
              <a:t>favourite</a:t>
            </a:r>
            <a:r>
              <a:rPr lang="en-US" sz="3000" dirty="0"/>
              <a:t> game or activity at a local park, like soccer or </a:t>
            </a:r>
            <a:r>
              <a:rPr lang="en-US" sz="3000" dirty="0" err="1"/>
              <a:t>frisbee</a:t>
            </a:r>
            <a:endParaRPr lang="en-US" sz="3000" dirty="0"/>
          </a:p>
          <a:p>
            <a:r>
              <a:rPr lang="en-US" sz="3000" dirty="0"/>
              <a:t>planning a special meal with everyone suggesting a dish</a:t>
            </a:r>
          </a:p>
          <a:p>
            <a:r>
              <a:rPr lang="en-US" sz="3000" dirty="0"/>
              <a:t>planning a holiday</a:t>
            </a:r>
          </a:p>
          <a:p>
            <a:r>
              <a:rPr lang="en-US" sz="3000" dirty="0"/>
              <a:t>going for a </a:t>
            </a:r>
            <a:r>
              <a:rPr lang="en-US" sz="3000" dirty="0" smtClean="0"/>
              <a:t>walk </a:t>
            </a:r>
            <a:r>
              <a:rPr lang="en-US" sz="3000" dirty="0"/>
              <a:t>or a bike ride.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Free time activities with the whole family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you’ve got teenagers and younger children, you could </a:t>
            </a:r>
            <a:r>
              <a:rPr lang="en-US" b="1" dirty="0" smtClean="0"/>
              <a:t>have a family meeting to brainstorm activities to enjoy as a family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You could make a couple of lists – activities to do together, and activities that only some of you will do.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time with friends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Children want </a:t>
            </a:r>
            <a:r>
              <a:rPr lang="en-US" sz="4000" dirty="0"/>
              <a:t>to do things with </a:t>
            </a:r>
            <a:r>
              <a:rPr lang="en-US" sz="4000" dirty="0" smtClean="0"/>
              <a:t>their </a:t>
            </a:r>
            <a:r>
              <a:rPr lang="en-US" sz="4000" dirty="0"/>
              <a:t>friends. Agreeing on some </a:t>
            </a:r>
            <a:r>
              <a:rPr lang="en-US" sz="4000" u="sng" dirty="0">
                <a:hlinkClick r:id="rId2"/>
              </a:rPr>
              <a:t>rules</a:t>
            </a:r>
            <a:r>
              <a:rPr lang="en-US" sz="4000" dirty="0"/>
              <a:t> </a:t>
            </a:r>
            <a:r>
              <a:rPr lang="en-US" sz="4000" dirty="0" smtClean="0"/>
              <a:t> </a:t>
            </a:r>
            <a:r>
              <a:rPr lang="en-US" sz="4000" dirty="0"/>
              <a:t>can help </a:t>
            </a:r>
            <a:r>
              <a:rPr lang="en-US" sz="4000" dirty="0" smtClean="0"/>
              <a:t>keep children </a:t>
            </a:r>
            <a:r>
              <a:rPr lang="en-US" sz="4000" dirty="0"/>
              <a:t>safe when </a:t>
            </a:r>
            <a:r>
              <a:rPr lang="en-US" sz="4000" dirty="0" smtClean="0"/>
              <a:t>they are out.</a:t>
            </a:r>
          </a:p>
          <a:p>
            <a:endParaRPr lang="en-US" dirty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4100" b="1" dirty="0" smtClean="0"/>
              <a:t>Information:</a:t>
            </a:r>
          </a:p>
          <a:p>
            <a:r>
              <a:rPr lang="en-US" dirty="0" smtClean="0"/>
              <a:t>How </a:t>
            </a:r>
            <a:r>
              <a:rPr lang="en-US" dirty="0"/>
              <a:t>much do </a:t>
            </a:r>
            <a:r>
              <a:rPr lang="en-US" dirty="0" smtClean="0"/>
              <a:t>the parents </a:t>
            </a:r>
            <a:r>
              <a:rPr lang="en-US" dirty="0"/>
              <a:t>need to know about where </a:t>
            </a:r>
            <a:r>
              <a:rPr lang="en-US" dirty="0" smtClean="0"/>
              <a:t>the </a:t>
            </a:r>
            <a:r>
              <a:rPr lang="en-US" dirty="0"/>
              <a:t>child is going, and who with?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details are OK for your child to keep to herself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Can </a:t>
            </a:r>
            <a:r>
              <a:rPr lang="en-US" dirty="0" smtClean="0"/>
              <a:t>she/he </a:t>
            </a:r>
            <a:r>
              <a:rPr lang="en-US" dirty="0"/>
              <a:t>call you if her plans change? </a:t>
            </a:r>
            <a:endParaRPr lang="en-US" dirty="0" smtClean="0"/>
          </a:p>
          <a:p>
            <a:r>
              <a:rPr lang="en-US" dirty="0" smtClean="0"/>
              <a:t>Will the child </a:t>
            </a:r>
            <a:r>
              <a:rPr lang="en-US" dirty="0"/>
              <a:t>leave </a:t>
            </a:r>
            <a:r>
              <a:rPr lang="en-US" dirty="0" smtClean="0"/>
              <a:t>his/her </a:t>
            </a:r>
            <a:r>
              <a:rPr lang="en-US" dirty="0"/>
              <a:t>phone on while </a:t>
            </a:r>
            <a:r>
              <a:rPr lang="en-US" dirty="0" smtClean="0"/>
              <a:t>she/he is </a:t>
            </a:r>
            <a:r>
              <a:rPr lang="en-US" dirty="0"/>
              <a:t>out?</a:t>
            </a:r>
          </a:p>
          <a:p>
            <a:r>
              <a:rPr lang="en-US" dirty="0"/>
              <a:t>Monitoring </a:t>
            </a:r>
            <a:r>
              <a:rPr lang="en-US" dirty="0" smtClean="0"/>
              <a:t>the child </a:t>
            </a:r>
            <a:r>
              <a:rPr lang="en-US" dirty="0"/>
              <a:t>is OK, as long as </a:t>
            </a:r>
            <a:r>
              <a:rPr lang="en-US" dirty="0" smtClean="0"/>
              <a:t>we’re </a:t>
            </a:r>
            <a:r>
              <a:rPr lang="en-US" dirty="0"/>
              <a:t>just trying to make sure your child is safe. </a:t>
            </a:r>
            <a:endParaRPr lang="en-US" dirty="0" smtClean="0"/>
          </a:p>
          <a:p>
            <a:r>
              <a:rPr lang="en-US" dirty="0" smtClean="0"/>
              <a:t>As the </a:t>
            </a:r>
            <a:r>
              <a:rPr lang="en-US" dirty="0"/>
              <a:t>child gets older, </a:t>
            </a:r>
            <a:r>
              <a:rPr lang="en-US" dirty="0" smtClean="0"/>
              <a:t>parents can </a:t>
            </a:r>
            <a:r>
              <a:rPr lang="en-US" dirty="0"/>
              <a:t>reduce </a:t>
            </a:r>
            <a:r>
              <a:rPr lang="en-US" dirty="0" smtClean="0"/>
              <a:t>their </a:t>
            </a:r>
            <a:r>
              <a:rPr lang="en-US" dirty="0"/>
              <a:t>supervision and involvement in his activities.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27CC-7F07-4D93-B1D8-5877E03C30A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810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Free Time and Teenagers</vt:lpstr>
      <vt:lpstr>Free time and teenagers</vt:lpstr>
      <vt:lpstr>Key points</vt:lpstr>
      <vt:lpstr>How teenagers spend free time</vt:lpstr>
      <vt:lpstr>Free time activities with parents</vt:lpstr>
      <vt:lpstr>Free time activities with parents</vt:lpstr>
      <vt:lpstr> Free time activities with the whole family </vt:lpstr>
      <vt:lpstr>Free time activities with the whole family</vt:lpstr>
      <vt:lpstr>Free time with friends</vt:lpstr>
      <vt:lpstr>Free time with friends</vt:lpstr>
      <vt:lpstr>Free time with friends</vt:lpstr>
      <vt:lpstr>Free time for teenagers on their own</vt:lpstr>
      <vt:lpstr>Free time for teenagers on their own</vt:lpstr>
      <vt:lpstr>Extracurricular activities</vt:lpstr>
      <vt:lpstr>Extracurricular activities</vt:lpstr>
      <vt:lpstr>What teenagers get from extracurricular activities </vt:lpstr>
      <vt:lpstr>Encouraging children to try extracurricular activities</vt:lpstr>
      <vt:lpstr> Encouraging children to try extracurricular activities </vt:lpstr>
      <vt:lpstr>Finding the right balance with extracurricular activities</vt:lpstr>
      <vt:lpstr>Finding the right balance with extracurricular activities</vt:lpstr>
      <vt:lpstr>Community work</vt:lpstr>
      <vt:lpstr>Community work</vt:lpstr>
      <vt:lpstr>Community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time and teenagers</dc:title>
  <dc:creator>Pavla Melecká</dc:creator>
  <cp:lastModifiedBy>Pavla Melecká</cp:lastModifiedBy>
  <cp:revision>45</cp:revision>
  <dcterms:created xsi:type="dcterms:W3CDTF">2020-11-24T04:06:32Z</dcterms:created>
  <dcterms:modified xsi:type="dcterms:W3CDTF">2020-11-25T18:11:37Z</dcterms:modified>
</cp:coreProperties>
</file>