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notesMasterIdLst>
    <p:notesMasterId r:id="rId11"/>
  </p:notesMasterIdLst>
  <p:handoutMasterIdLst>
    <p:handoutMasterId r:id="rId12"/>
  </p:handoutMasterIdLst>
  <p:sldIdLst>
    <p:sldId id="307" r:id="rId2"/>
    <p:sldId id="306" r:id="rId3"/>
    <p:sldId id="290" r:id="rId4"/>
    <p:sldId id="291" r:id="rId5"/>
    <p:sldId id="292" r:id="rId6"/>
    <p:sldId id="293" r:id="rId7"/>
    <p:sldId id="298" r:id="rId8"/>
    <p:sldId id="294" r:id="rId9"/>
    <p:sldId id="299" r:id="rId10"/>
  </p:sldIdLst>
  <p:sldSz cx="9144000" cy="6858000" type="screen4x3"/>
  <p:notesSz cx="6708775" cy="97742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1" autoAdjust="0"/>
    <p:restoredTop sz="98851" autoAdjust="0"/>
  </p:normalViewPr>
  <p:slideViewPr>
    <p:cSldViewPr>
      <p:cViewPr>
        <p:scale>
          <a:sx n="90" d="100"/>
          <a:sy n="90" d="100"/>
        </p:scale>
        <p:origin x="-27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7B6F268-4A48-44F4-A597-AE30937F14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17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466054C-F159-4138-91C1-5D11C50ECEF4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513" y="4643438"/>
            <a:ext cx="5365750" cy="4397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78E23A-9A33-41E7-8A0C-377D0B8527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574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89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F388-4981-4A31-99DC-B569ADE21738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8292-F0BE-4E38-A3E1-4D0B2C69FC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358074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DB53C-31CF-45A9-8FC2-F04143CDDD4C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F40B9-3F2F-4CFF-8402-D389595CB5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769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63B78-233C-4A85-A8E9-ECF1BAC3A026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12B95-51A6-4B51-BD33-C82A92DB48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56004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16576-297B-4BFE-8EA7-053EEF2314D5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3C095-7D06-40F2-80BB-FD9641BF5C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398446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E5856-D1A8-481E-BB2B-23A2194042CC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11966-6191-47B6-9905-D32F88E849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711691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74455-46F1-49EC-B94A-32B5F57E0EDD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ACF73-4B6E-4F10-A6CA-78300E2C1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816812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4CE22-6903-4511-9134-4529F170BACE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2C36B-B075-4E33-BFB1-B4AB2CCF9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896067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1E75-1FF5-4913-81B6-A5509B7AC39E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0AED9-3FD3-41D1-A942-C9B07C9142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440257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9CE27-4785-41C4-843F-620BD6941562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51DC0-6BFE-4D9A-88E8-A4AF28BF98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28180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08852-F4F9-42AD-B6B5-8A3523E056F6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19FBF-A0F0-4FF2-AD17-45D15CDF0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42423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01685-B428-4FDF-8BD6-F6145BB6D798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E2A2A-B306-4FC5-8655-5C070B0F51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096249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69752BC7-C2F2-486C-8226-9D14898285D5}" type="datetimeFigureOut">
              <a:rPr lang="cs-CZ"/>
              <a:pPr>
                <a:defRPr/>
              </a:pPr>
              <a:t>25.06.2019</a:t>
            </a:fld>
            <a:endParaRPr lang="cs-CZ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14AF95C-A9A7-4821-AF27-4A89B04EB5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20" r:id="rId1"/>
    <p:sldLayoutId id="2147484110" r:id="rId2"/>
    <p:sldLayoutId id="2147484111" r:id="rId3"/>
    <p:sldLayoutId id="2147484112" r:id="rId4"/>
    <p:sldLayoutId id="2147484113" r:id="rId5"/>
    <p:sldLayoutId id="2147484114" r:id="rId6"/>
    <p:sldLayoutId id="2147484115" r:id="rId7"/>
    <p:sldLayoutId id="2147484116" r:id="rId8"/>
    <p:sldLayoutId id="2147484117" r:id="rId9"/>
    <p:sldLayoutId id="2147484118" r:id="rId10"/>
    <p:sldLayoutId id="2147484119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895600" y="1371600"/>
            <a:ext cx="5867400" cy="2286000"/>
          </a:xfrm>
        </p:spPr>
        <p:txBody>
          <a:bodyPr/>
          <a:lstStyle/>
          <a:p>
            <a:pPr eaLnBrk="1" hangingPunct="1"/>
            <a:r>
              <a:rPr lang="cs-CZ" sz="4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Předmět a metody pedagogické psychologie</a:t>
            </a:r>
            <a:endParaRPr lang="cs-CZ" altLang="cs-CZ" sz="4700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4005263"/>
            <a:ext cx="8512175" cy="20161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altLang="cs-CZ" b="1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cs-CZ" altLang="cs-CZ" b="1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 smtClean="0"/>
              <a:t>Doc. PhDr. Eva Urbanovská, Ph.D.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cs-CZ" altLang="cs-CZ" b="1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je a čím se zabývá pedagogická psychologie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Aplikovaná, </a:t>
            </a:r>
            <a:r>
              <a:rPr lang="cs-CZ" altLang="cs-CZ" sz="2400" dirty="0" smtClean="0"/>
              <a:t>hraniční psychologická </a:t>
            </a:r>
            <a:r>
              <a:rPr lang="cs-CZ" altLang="cs-CZ" sz="2400" dirty="0" smtClean="0"/>
              <a:t>disciplína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Studium změn psychiky jedince v procesu řízeného učení</a:t>
            </a:r>
          </a:p>
          <a:p>
            <a:pPr eaLnBrk="1" hangingPunct="1"/>
            <a:r>
              <a:rPr lang="cs-CZ" altLang="cs-CZ" sz="2400" dirty="0" smtClean="0"/>
              <a:t>Zkoumání podmínek procesu učení s cílem jejich optimalizace</a:t>
            </a:r>
          </a:p>
          <a:p>
            <a:pPr eaLnBrk="1" hangingPunct="1"/>
            <a:r>
              <a:rPr lang="cs-CZ" altLang="cs-CZ" sz="2400" dirty="0" smtClean="0"/>
              <a:t>Nalezení zákonitostí procesu učení 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Význam studia pedagogické psychologie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3400" y="473075"/>
            <a:ext cx="8153400" cy="101123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Metody, metodologie,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3400" y="1268413"/>
            <a:ext cx="8153400" cy="4598987"/>
          </a:xfrm>
        </p:spPr>
        <p:txBody>
          <a:bodyPr/>
          <a:lstStyle/>
          <a:p>
            <a:pPr eaLnBrk="1" hangingPunct="1">
              <a:defRPr/>
            </a:pPr>
            <a:endParaRPr lang="cs-CZ" sz="2400" b="1" dirty="0" smtClean="0"/>
          </a:p>
          <a:p>
            <a:pPr eaLnBrk="1" hangingPunct="1">
              <a:defRPr/>
            </a:pPr>
            <a:r>
              <a:rPr lang="cs-CZ" sz="2400" b="1" dirty="0" smtClean="0"/>
              <a:t>Metody</a:t>
            </a:r>
            <a:r>
              <a:rPr lang="cs-CZ" sz="2400" dirty="0" smtClean="0"/>
              <a:t> = způsoby, principy a prostředky, kterými se dospívá k vědeckým poznatkům.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Metodologie – věda o metodách</a:t>
            </a:r>
          </a:p>
          <a:p>
            <a:pPr eaLnBrk="1" hangingPunct="1"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Psychologické metody:</a:t>
            </a:r>
          </a:p>
          <a:p>
            <a:pPr lvl="1" eaLnBrk="1" hangingPunct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Vědecké (výzkumné) - metody zjišťování a zpracování dat</a:t>
            </a:r>
          </a:p>
          <a:p>
            <a:pPr lvl="1" eaLnBrk="1" hangingPunct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Diagnostické (popis a diagnostika osobnosti)</a:t>
            </a:r>
          </a:p>
          <a:p>
            <a:pPr lvl="1" eaLnBrk="1" hangingPunct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Terapeutické (léčba)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Nezbytnost komplexního přístupu ke zkoumání osobnosti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3400" y="473075"/>
            <a:ext cx="8153400" cy="9398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Pozorování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4294967295"/>
          </p:nvPr>
        </p:nvSpPr>
        <p:spPr>
          <a:xfrm>
            <a:off x="838200" y="1125538"/>
            <a:ext cx="8007350" cy="4970462"/>
          </a:xfrm>
        </p:spPr>
        <p:txBody>
          <a:bodyPr/>
          <a:lstStyle/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2400" smtClean="0"/>
              <a:t>systematické sledování určitého objektu či jevu se záměrem získat co nejvíce informací</a:t>
            </a:r>
          </a:p>
          <a:p>
            <a:pPr eaLnBrk="1" hangingPunct="1"/>
            <a:r>
              <a:rPr lang="cs-CZ" altLang="cs-CZ" sz="2400" smtClean="0"/>
              <a:t>do průběhu nezasahujeme (spontánní chování)</a:t>
            </a:r>
          </a:p>
          <a:p>
            <a:pPr eaLnBrk="1" hangingPunct="1"/>
            <a:r>
              <a:rPr lang="cs-CZ" altLang="cs-CZ" sz="2400" smtClean="0"/>
              <a:t>samostatná metoda x součást jiných metod</a:t>
            </a:r>
          </a:p>
          <a:p>
            <a:pPr eaLnBrk="1" hangingPunct="1"/>
            <a:r>
              <a:rPr lang="cs-CZ" altLang="cs-CZ" sz="2400" smtClean="0"/>
              <a:t> dílčí x komplexní</a:t>
            </a:r>
          </a:p>
          <a:p>
            <a:pPr eaLnBrk="1" hangingPunct="1"/>
            <a:r>
              <a:rPr lang="cs-CZ" altLang="cs-CZ" sz="2400" smtClean="0"/>
              <a:t>extrospekce x introspekce</a:t>
            </a:r>
          </a:p>
          <a:p>
            <a:pPr eaLnBrk="1" hangingPunct="1"/>
            <a:r>
              <a:rPr lang="cs-CZ" altLang="cs-CZ" sz="2400" smtClean="0"/>
              <a:t>krátkodobé x dlouhodobé</a:t>
            </a:r>
          </a:p>
          <a:p>
            <a:pPr eaLnBrk="1" hangingPunct="1"/>
            <a:r>
              <a:rPr lang="cs-CZ" altLang="cs-CZ" sz="2400" smtClean="0"/>
              <a:t>zjevné  x skryté  x zúčastněné</a:t>
            </a:r>
          </a:p>
          <a:p>
            <a:pPr eaLnBrk="1" hangingPunct="1"/>
            <a:r>
              <a:rPr lang="cs-CZ" altLang="cs-CZ" sz="2400" smtClean="0"/>
              <a:t>úskalí a pozitiva</a:t>
            </a:r>
          </a:p>
          <a:p>
            <a:pPr eaLnBrk="1" hangingPunct="1"/>
            <a:r>
              <a:rPr lang="cs-CZ" altLang="cs-CZ" sz="2400" smtClean="0"/>
              <a:t>způsob záznamu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9750" y="476250"/>
            <a:ext cx="8153400" cy="72072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4294967295"/>
          </p:nvPr>
        </p:nvSpPr>
        <p:spPr>
          <a:xfrm>
            <a:off x="838200" y="1268413"/>
            <a:ext cx="8007350" cy="4827587"/>
          </a:xfrm>
        </p:spPr>
        <p:txBody>
          <a:bodyPr/>
          <a:lstStyle/>
          <a:p>
            <a:pPr marL="552450" indent="-495300" eaLnBrk="1" hangingPunct="1">
              <a:defRPr/>
            </a:pPr>
            <a:endParaRPr lang="cs-CZ" sz="2400" dirty="0" smtClean="0"/>
          </a:p>
          <a:p>
            <a:pPr marL="552450" indent="-495300" eaLnBrk="1" hangingPunct="1">
              <a:defRPr/>
            </a:pPr>
            <a:r>
              <a:rPr lang="cs-CZ" sz="2400" dirty="0" smtClean="0"/>
              <a:t>sledování zkoumaného, zpravidla izolovaného jevu  uměle navozených a přísně kontrolovaných podmínkách  - vždy jde o zásah do pozorovaného jevu</a:t>
            </a:r>
          </a:p>
          <a:p>
            <a:pPr marL="590550" indent="-590550" eaLnBrk="1" hangingPunct="1">
              <a:defRPr/>
            </a:pPr>
            <a:r>
              <a:rPr lang="cs-CZ" sz="2400" dirty="0" smtClean="0"/>
              <a:t>Zjišťuje se vztah mezi </a:t>
            </a:r>
            <a:r>
              <a:rPr lang="cs-CZ" sz="2400" u="sng" dirty="0" smtClean="0"/>
              <a:t>nezávisle a závisle proměnnou</a:t>
            </a:r>
          </a:p>
          <a:p>
            <a:pPr marL="590550" indent="-590550" eaLnBrk="1" hangingPunct="1">
              <a:defRPr/>
            </a:pPr>
            <a:r>
              <a:rPr lang="cs-CZ" sz="2400" dirty="0" smtClean="0"/>
              <a:t>Intervenující proměnné</a:t>
            </a:r>
          </a:p>
          <a:p>
            <a:pPr marL="590550" indent="-590550" eaLnBrk="1" hangingPunct="1">
              <a:defRPr/>
            </a:pPr>
            <a:r>
              <a:rPr lang="cs-CZ" sz="2400" dirty="0" smtClean="0"/>
              <a:t>Laboratorní x přirozený experiment</a:t>
            </a:r>
          </a:p>
          <a:p>
            <a:pPr marL="590550" indent="-590550" eaLnBrk="1" hangingPunct="1">
              <a:defRPr/>
            </a:pPr>
            <a:r>
              <a:rPr lang="cs-CZ" sz="2400" dirty="0" smtClean="0"/>
              <a:t>experiment ex post facto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 idx="4294967295"/>
          </p:nvPr>
        </p:nvSpPr>
        <p:spPr>
          <a:xfrm>
            <a:off x="533400" y="473075"/>
            <a:ext cx="8153400" cy="795338"/>
          </a:xfrm>
        </p:spPr>
        <p:txBody>
          <a:bodyPr anchor="ctr"/>
          <a:lstStyle/>
          <a:p>
            <a:pPr algn="ctr" eaLnBrk="1" hangingPunct="1"/>
            <a:r>
              <a:rPr lang="cs-CZ" altLang="cs-CZ" sz="4000" smtClean="0"/>
              <a:t>Explorační metody </a:t>
            </a:r>
            <a:r>
              <a:rPr lang="cs-CZ" altLang="cs-CZ" sz="2400" smtClean="0"/>
              <a:t>(osobní výpověď dotazovaných)</a:t>
            </a:r>
            <a:endParaRPr lang="cs-CZ" altLang="cs-CZ" sz="40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3400" y="1196975"/>
            <a:ext cx="8153400" cy="4670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Rozhovor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Přirozený, osobní kontakt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Standardizovaný x nestandardizovaný x volný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Individuální x skupinový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Diagnostický x poradenský 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Fáze: 	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Přípravná (promyslet, naplánovat, formulovat otázky)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Úvodní (navození atmosféry důvěry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Vzestupná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Kulminační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Závěrečná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Kladení otázek, způsob záznamu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7239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Dotazník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41438"/>
            <a:ext cx="81534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písemná forma rozhovoru</a:t>
            </a:r>
          </a:p>
          <a:p>
            <a:pPr eaLnBrk="1" hangingPunct="1">
              <a:defRPr/>
            </a:pPr>
            <a:r>
              <a:rPr lang="cs-CZ" sz="2400" dirty="0" smtClean="0"/>
              <a:t>efektivnější a objektivnější</a:t>
            </a:r>
          </a:p>
          <a:p>
            <a:pPr eaLnBrk="1" hangingPunct="1">
              <a:defRPr/>
            </a:pPr>
            <a:r>
              <a:rPr lang="cs-CZ" sz="2400" dirty="0" smtClean="0"/>
              <a:t>neumožní sledovat neverbální projevy, vysvětlit nejasnosti</a:t>
            </a:r>
          </a:p>
          <a:p>
            <a:pPr eaLnBrk="1" hangingPunct="1">
              <a:defRPr/>
            </a:pPr>
            <a:r>
              <a:rPr lang="cs-CZ" sz="2400" dirty="0" smtClean="0"/>
              <a:t>Otázky – jednoznačné, srozumitelné </a:t>
            </a:r>
          </a:p>
          <a:p>
            <a:pPr eaLnBrk="1" hangingPunct="1">
              <a:defRPr/>
            </a:pPr>
            <a:r>
              <a:rPr lang="cs-CZ" sz="2400" dirty="0" smtClean="0"/>
              <a:t>dichotomické x otevřené x uzavřené (s možností volby) x výčtové</a:t>
            </a:r>
          </a:p>
          <a:p>
            <a:pPr eaLnBrk="1" hangingPunct="1">
              <a:defRPr/>
            </a:pPr>
            <a:r>
              <a:rPr lang="cs-CZ" sz="2400" dirty="0" smtClean="0"/>
              <a:t>posuzovací škály - Příklad</a:t>
            </a:r>
            <a:r>
              <a:rPr lang="cs-CZ" sz="1600" dirty="0" smtClean="0"/>
              <a:t>: </a:t>
            </a:r>
          </a:p>
          <a:p>
            <a:pPr lvl="1" eaLnBrk="1" hangingPunct="1">
              <a:defRPr/>
            </a:pPr>
            <a:r>
              <a:rPr lang="cs-CZ" sz="1500" dirty="0" smtClean="0"/>
              <a:t> </a:t>
            </a:r>
            <a:r>
              <a:rPr lang="cs-CZ" sz="1500" i="1" dirty="0" smtClean="0">
                <a:ea typeface="+mn-ea"/>
                <a:cs typeface="+mn-cs"/>
              </a:rPr>
              <a:t>Podle mého názoru jsem:  velmi ustrašený 1   2   3   4   5   6   7  naprosto nebojácný </a:t>
            </a:r>
            <a:endParaRPr lang="cs-CZ" sz="1500" dirty="0" smtClean="0"/>
          </a:p>
          <a:p>
            <a:pPr eaLnBrk="1" hangingPunct="1">
              <a:defRPr/>
            </a:pPr>
            <a:r>
              <a:rPr lang="cs-CZ" sz="2000" dirty="0" smtClean="0"/>
              <a:t>Dotazník anamnestický x zájmový x osobnostní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 </a:t>
            </a: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Psychologické testy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268413"/>
            <a:ext cx="8007350" cy="4827587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objektivní standardizované metody, sloužící k měření úrovně stavu či obsahu psychických funkcí a vlastností osobnosti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Standardní postup, výsledek se hodnotí vzhledem k normám stanoveným na základě rozsáhlého měření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Testy výkonové (testy IQ, kognitivní schopnosti) a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Testy projekční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Rorschachův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test inkoustových skvrn, Test nedokončených vět,</a:t>
            </a: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Tématicko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apercepční test…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939800"/>
          </a:xfrm>
        </p:spPr>
        <p:txBody>
          <a:bodyPr/>
          <a:lstStyle/>
          <a:p>
            <a:pPr algn="ctr"/>
            <a:r>
              <a:rPr lang="cs-CZ" altLang="cs-CZ" sz="4000" smtClean="0"/>
              <a:t>Sociometrické metody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Zjišťování vztahů ve skupině</a:t>
            </a:r>
          </a:p>
          <a:p>
            <a:r>
              <a:rPr lang="cs-CZ" altLang="cs-CZ" smtClean="0"/>
              <a:t>Sociometrický dotazník</a:t>
            </a:r>
          </a:p>
          <a:p>
            <a:r>
              <a:rPr lang="cs-CZ" altLang="cs-CZ" smtClean="0"/>
              <a:t>Sociometrické matice</a:t>
            </a:r>
          </a:p>
          <a:p>
            <a:r>
              <a:rPr lang="cs-CZ" altLang="cs-CZ" smtClean="0"/>
              <a:t>Sociogramy</a:t>
            </a:r>
          </a:p>
          <a:p>
            <a:endParaRPr lang="cs-CZ" altLang="cs-CZ" smtClean="0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Kontrast">
  <a:themeElements>
    <a:clrScheme name="Kontrast 2">
      <a:dk1>
        <a:srgbClr val="4D4D4D"/>
      </a:dk1>
      <a:lt1>
        <a:srgbClr val="FFFFFF"/>
      </a:lt1>
      <a:dk2>
        <a:srgbClr val="4A1102"/>
      </a:dk2>
      <a:lt2>
        <a:srgbClr val="FFFFFF"/>
      </a:lt2>
      <a:accent1>
        <a:srgbClr val="CC3300"/>
      </a:accent1>
      <a:accent2>
        <a:srgbClr val="666699"/>
      </a:accent2>
      <a:accent3>
        <a:srgbClr val="B1AAAA"/>
      </a:accent3>
      <a:accent4>
        <a:srgbClr val="DADADA"/>
      </a:accent4>
      <a:accent5>
        <a:srgbClr val="E2ADAA"/>
      </a:accent5>
      <a:accent6>
        <a:srgbClr val="5C5C8A"/>
      </a:accent6>
      <a:hlink>
        <a:srgbClr val="FF9900"/>
      </a:hlink>
      <a:folHlink>
        <a:srgbClr val="FFFFFF"/>
      </a:folHlink>
    </a:clrScheme>
    <a:fontScheme name="Kontras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ntrast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rast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rast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rast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rast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rast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rast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4206</TotalTime>
  <Words>225</Words>
  <Application>Microsoft Office PowerPoint</Application>
  <PresentationFormat>Předvádění na obrazovce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Kontrast</vt:lpstr>
      <vt:lpstr>Předmět a metody pedagogické psychologie</vt:lpstr>
      <vt:lpstr>Co je a čím se zabývá pedagogická psychologie</vt:lpstr>
      <vt:lpstr>Metody, metodologie, diagnostika</vt:lpstr>
      <vt:lpstr>Pozorování</vt:lpstr>
      <vt:lpstr>Experiment</vt:lpstr>
      <vt:lpstr>Explorační metody (osobní výpověď dotazovaných)</vt:lpstr>
      <vt:lpstr>Dotazník</vt:lpstr>
      <vt:lpstr>Psychologické testy</vt:lpstr>
      <vt:lpstr>Sociometrické metody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DŮLEŽITOST JAKO FAKTOR OVLIVŇUJÍCÍ INTENZITU STRESU</dc:title>
  <dc:creator>Eva Urbanovská</dc:creator>
  <cp:lastModifiedBy>EVA</cp:lastModifiedBy>
  <cp:revision>661</cp:revision>
  <dcterms:created xsi:type="dcterms:W3CDTF">2007-08-31T15:28:20Z</dcterms:created>
  <dcterms:modified xsi:type="dcterms:W3CDTF">2019-06-25T21:54:13Z</dcterms:modified>
</cp:coreProperties>
</file>