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10"/>
  </p:handoutMasterIdLst>
  <p:sldIdLst>
    <p:sldId id="334" r:id="rId2"/>
    <p:sldId id="335" r:id="rId3"/>
    <p:sldId id="332" r:id="rId4"/>
    <p:sldId id="295" r:id="rId5"/>
    <p:sldId id="336" r:id="rId6"/>
    <p:sldId id="296" r:id="rId7"/>
    <p:sldId id="297" r:id="rId8"/>
    <p:sldId id="319" r:id="rId9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94712" autoAdjust="0"/>
  </p:normalViewPr>
  <p:slideViewPr>
    <p:cSldViewPr>
      <p:cViewPr>
        <p:scale>
          <a:sx n="75" d="100"/>
          <a:sy n="75" d="100"/>
        </p:scale>
        <p:origin x="-7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CD7DA9-2253-4B9F-9D05-803205142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21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5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5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7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42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849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49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3F008FD2-AB7E-4B76-B575-F623A1C28FC4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A74B87F1-7FA2-42DE-9FC4-340BD6333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A304-D232-469D-A4D2-310E07B6D7DC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3F28-C465-4A24-BC4C-3869B5688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D75F9-F166-4DB1-8F3D-5932E1985AE2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672E-2610-4227-9474-887E36808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0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1C05-7693-495D-89F5-4CF92F9A2C6F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66AF5-F4AD-4A0A-A315-860760E5F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7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B8E0-C3F3-4053-8BBB-1FC7FC78D383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D0987-7443-4C1F-B525-036E899CE2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DD06-8421-4A07-87A8-9EAF273F7DCC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0B194-FD99-4773-8931-F27A38F7D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7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E7367-F58F-46E7-9FE6-12C25A01C4C1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D1E1C-177D-4BA1-A067-DDBC50668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B9A4F-64DF-4BE2-AE65-3FB4528FBCFE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BC15-AD4E-4761-88AF-2D4D8D65E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55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BF65A-8729-4DCD-AC98-3BBE60256516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0AB9-90C3-4C62-8CE1-F3B1995CA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22C53-2803-4CDC-97AE-632124366214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BA4B4-C9D3-470F-996B-D940A9DFB1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E71F-7C20-4569-BB8F-9511BF1C6C78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09131-F46B-4A39-89C3-6C5B9418E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68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4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3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8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09" y="270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746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747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C23A7A-3D87-4DC4-BA0C-37930A51A12A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747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47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F99D4A-5433-402C-A4E1-032CC8775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47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747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dirty="0" smtClean="0"/>
              <a:t>Sociální faktory procesu učení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48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4963"/>
          </a:xfrm>
        </p:spPr>
        <p:txBody>
          <a:bodyPr/>
          <a:lstStyle/>
          <a:p>
            <a:r>
              <a:rPr lang="cs-CZ" sz="4000" dirty="0" smtClean="0"/>
              <a:t>Dimenze vlivu sociálního prostředí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02125"/>
          </a:xfrm>
        </p:spPr>
        <p:txBody>
          <a:bodyPr/>
          <a:lstStyle/>
          <a:p>
            <a:r>
              <a:rPr lang="cs-CZ" sz="2400" dirty="0" smtClean="0"/>
              <a:t>Modely, vzorce chování, postoje</a:t>
            </a:r>
          </a:p>
          <a:p>
            <a:r>
              <a:rPr lang="cs-CZ" sz="2400" dirty="0" smtClean="0"/>
              <a:t>Cíle, požadavky (zaměřenost, charakter, náročnost)</a:t>
            </a:r>
          </a:p>
          <a:p>
            <a:r>
              <a:rPr lang="cs-CZ" sz="2400" dirty="0" smtClean="0"/>
              <a:t>Motivace </a:t>
            </a:r>
          </a:p>
          <a:p>
            <a:r>
              <a:rPr lang="cs-CZ" sz="2400" dirty="0" smtClean="0"/>
              <a:t>Očekávání (sebenaplňující předpověď, učitelovo vnímání žáka - </a:t>
            </a:r>
            <a:r>
              <a:rPr lang="cs-CZ" sz="2400" dirty="0" err="1" smtClean="0"/>
              <a:t>Rosenthalův</a:t>
            </a:r>
            <a:r>
              <a:rPr lang="cs-CZ" sz="2400" dirty="0" smtClean="0"/>
              <a:t> efekt)</a:t>
            </a:r>
          </a:p>
          <a:p>
            <a:r>
              <a:rPr lang="cs-CZ" sz="2400" dirty="0" smtClean="0"/>
              <a:t>Podmínky procesu učení (optimální x ztížené, omezující x nevhodné, nepodnětné)</a:t>
            </a:r>
          </a:p>
          <a:p>
            <a:r>
              <a:rPr lang="cs-CZ" sz="2400" dirty="0" smtClean="0"/>
              <a:t>Vliv na výkon – sociální facilitace, inhibice</a:t>
            </a:r>
          </a:p>
          <a:p>
            <a:r>
              <a:rPr lang="cs-CZ" sz="2400" dirty="0" smtClean="0"/>
              <a:t>Sociální normy, pravidla, konformita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3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Interakce učitel - žák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u="sng" smtClean="0"/>
              <a:t>Interakce učitel - žák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u="sng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významný faktor VVP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různé kvality, podoby	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Charakter vztahu ovlivňuje: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Osobnost učitele (např. pojetí role, očekávání, připravenost, vlastnosti, pohlaví, věk, diagnostické schopnosti aj.)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Osobnost žáka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Pedagogická situace (terén, praxe x přednáška, zkouška)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Příčiny nesprávného vztahu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nervozita, chyby v organizaci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špatná diagnostika, nespravedlivé hodnocení, nepřiměřené požadavky, nedůslednost…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neschopnost/absence sebereflexe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 a jeho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Vymezení pojmu učitel</a:t>
            </a:r>
          </a:p>
          <a:p>
            <a:r>
              <a:rPr lang="cs-CZ" sz="2800" dirty="0" smtClean="0"/>
              <a:t>Typologie osobnosti učitele</a:t>
            </a:r>
          </a:p>
          <a:p>
            <a:r>
              <a:rPr lang="cs-CZ" sz="2800" dirty="0" smtClean="0"/>
              <a:t>Učitelské kompetence</a:t>
            </a:r>
          </a:p>
          <a:p>
            <a:pPr lvl="1"/>
            <a:r>
              <a:rPr lang="cs-CZ" sz="2400" dirty="0" smtClean="0"/>
              <a:t>Vymezení pojmu</a:t>
            </a:r>
          </a:p>
          <a:p>
            <a:pPr lvl="1"/>
            <a:r>
              <a:rPr lang="cs-CZ" sz="2400" dirty="0" smtClean="0"/>
              <a:t>Oblasti učitelských kompetencí:</a:t>
            </a:r>
          </a:p>
          <a:p>
            <a:pPr lvl="2"/>
            <a:r>
              <a:rPr lang="cs-CZ" sz="2000" dirty="0" smtClean="0"/>
              <a:t>Projektivní</a:t>
            </a:r>
          </a:p>
          <a:p>
            <a:pPr lvl="2"/>
            <a:r>
              <a:rPr lang="cs-CZ" sz="2000" dirty="0" smtClean="0"/>
              <a:t>Realizační </a:t>
            </a:r>
          </a:p>
          <a:p>
            <a:pPr lvl="2"/>
            <a:r>
              <a:rPr lang="cs-CZ" sz="2000" dirty="0" smtClean="0"/>
              <a:t>Diagnostické</a:t>
            </a:r>
          </a:p>
          <a:p>
            <a:pPr lvl="2"/>
            <a:r>
              <a:rPr lang="cs-CZ" sz="2000" dirty="0" smtClean="0"/>
              <a:t>Třídně manažerské</a:t>
            </a:r>
          </a:p>
          <a:p>
            <a:r>
              <a:rPr lang="cs-CZ" sz="2800" dirty="0" smtClean="0"/>
              <a:t>Dobrý učitel</a:t>
            </a:r>
          </a:p>
          <a:p>
            <a:pPr marL="914400" lvl="2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021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u="sng" smtClean="0"/>
              <a:t>Sebereflexe v učitelské profesi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u="sng" smtClean="0"/>
              <a:t>Sebereflexe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= uvědomování si obsahů vědomí, charakteristik osobnosti a výsledků jednání v konfrontaci s ideálním „Já“ a morálními normami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= vědomé sebepoznávání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má dualitní charakter (objekt i subjekt)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u="sng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u="sng" smtClean="0"/>
              <a:t>Profesionální sebereflexe učitele</a:t>
            </a:r>
            <a:endParaRPr lang="cs-CZ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Zamýšlení učitele nad jednotlivými stránkami jeho pedagogické činnosti,</a:t>
            </a:r>
            <a:r>
              <a:rPr lang="cs-CZ" sz="2400" u="sng" smtClean="0"/>
              <a:t> </a:t>
            </a:r>
            <a:endParaRPr lang="cs-CZ" sz="24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je navozována </a:t>
            </a:r>
            <a:r>
              <a:rPr lang="cs-CZ" sz="2400" u="sng" smtClean="0"/>
              <a:t>sebereflektivními otázkami</a:t>
            </a:r>
            <a:r>
              <a:rPr lang="cs-CZ" sz="2400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smtClean="0"/>
              <a:t>popisné, hodnotící, kauzální, rozhodovací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u="sng" smtClean="0"/>
              <a:t>Sebereflektivní dovednosti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percipovat, popisovat, hodnotit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klást otázky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nalézat odpovědi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srovnávat aktuální a ideální Já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odhalovat pravé příčiny jevů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vyvozovat závěry pro své zdokonalování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smtClean="0"/>
              <a:t>Podmíněno</a:t>
            </a:r>
            <a:r>
              <a:rPr lang="cs-CZ" sz="2000" b="1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ochotou zabývat se sám sebou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ochotou ke korekci postojů, chování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osvojením </a:t>
            </a:r>
            <a:r>
              <a:rPr lang="cs-CZ" sz="2000" dirty="0" err="1" smtClean="0"/>
              <a:t>seberefl</a:t>
            </a:r>
            <a:r>
              <a:rPr lang="cs-CZ" sz="2000" dirty="0" smtClean="0"/>
              <a:t>. technik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povahou vlastního Já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úrovní ideálního a požadovaného Já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specifikou osobnostních vlastností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množstvím a charakterem podnětů k reflexi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množstvím a charakterem zpětnovazebních informací (významná role vzájemné mezilidské komunikace)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smtClean="0"/>
              <a:t>Příklady </a:t>
            </a:r>
            <a:r>
              <a:rPr lang="cs-CZ" sz="4000" dirty="0" err="1" smtClean="0"/>
              <a:t>sebereflektivních</a:t>
            </a:r>
            <a:r>
              <a:rPr lang="cs-CZ" sz="4000" dirty="0" smtClean="0"/>
              <a:t> technik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smtClean="0"/>
              <a:t>Současné sebepozorování</a:t>
            </a:r>
          </a:p>
          <a:p>
            <a:pPr>
              <a:defRPr/>
            </a:pPr>
            <a:r>
              <a:rPr lang="cs-CZ" sz="2400" smtClean="0"/>
              <a:t>Sebereflektivní deníky</a:t>
            </a:r>
          </a:p>
          <a:p>
            <a:pPr>
              <a:defRPr/>
            </a:pPr>
            <a:r>
              <a:rPr lang="cs-CZ" sz="2400" smtClean="0"/>
              <a:t>Zprostředkované sebepoznání (kolegové, video)</a:t>
            </a:r>
          </a:p>
          <a:p>
            <a:pPr>
              <a:defRPr/>
            </a:pPr>
            <a:r>
              <a:rPr lang="cs-CZ" sz="2400" smtClean="0"/>
              <a:t>Dějiny osobních úspěchů</a:t>
            </a:r>
          </a:p>
          <a:p>
            <a:pPr>
              <a:defRPr/>
            </a:pPr>
            <a:r>
              <a:rPr lang="cs-CZ" sz="2400" smtClean="0"/>
              <a:t>Osobní erb</a:t>
            </a:r>
          </a:p>
          <a:p>
            <a:pPr>
              <a:defRPr/>
            </a:pPr>
            <a:r>
              <a:rPr lang="cs-CZ" sz="2400" smtClean="0"/>
              <a:t>Autoevaluační dotazníky</a:t>
            </a:r>
          </a:p>
          <a:p>
            <a:pPr>
              <a:defRPr/>
            </a:pPr>
            <a:r>
              <a:rPr lang="cs-CZ" sz="2400" smtClean="0"/>
              <a:t>Studentské evaluační dotazníky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abola">
  <a:themeElements>
    <a:clrScheme name="Parabola 7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Parabol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abola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abola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2554</TotalTime>
  <Words>204</Words>
  <Application>Microsoft Office PowerPoint</Application>
  <PresentationFormat>Předvádění na obrazovce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Parabola</vt:lpstr>
      <vt:lpstr>Sociální faktory procesu učení</vt:lpstr>
      <vt:lpstr>Dimenze vlivu sociálního prostředí </vt:lpstr>
      <vt:lpstr>Interakce učitel - žák</vt:lpstr>
      <vt:lpstr>Interakce učitel - žák</vt:lpstr>
      <vt:lpstr>Učitel a jeho kompetence</vt:lpstr>
      <vt:lpstr>Sebereflexe v učitelské profesi</vt:lpstr>
      <vt:lpstr>Sebereflektivní dovednosti</vt:lpstr>
      <vt:lpstr>Příklady sebereflektivních technik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Citlivost – náctiletých ke školní zátěži</dc:title>
  <dc:creator>Eva Urbanovská</dc:creator>
  <cp:lastModifiedBy>EVA</cp:lastModifiedBy>
  <cp:revision>119</cp:revision>
  <dcterms:created xsi:type="dcterms:W3CDTF">2006-08-21T07:46:46Z</dcterms:created>
  <dcterms:modified xsi:type="dcterms:W3CDTF">2019-06-27T08:04:02Z</dcterms:modified>
</cp:coreProperties>
</file>