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3"/>
  </p:handout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9874250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282" autoAdjust="0"/>
  </p:normalViewPr>
  <p:slideViewPr>
    <p:cSldViewPr>
      <p:cViewPr>
        <p:scale>
          <a:sx n="75" d="100"/>
          <a:sy n="75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3125" y="0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37DB-DF7D-4990-A6F6-78965496BA5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3125" y="6456612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06AA5-ED44-4F87-926E-7B4271E63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7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C4DA6-D043-49E3-9F9E-FE12F255ABF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Etapy ontogenetického vývoje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441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2800" dirty="0" smtClean="0"/>
              <a:t>Vývoj </a:t>
            </a:r>
            <a:r>
              <a:rPr lang="cs-CZ" sz="2800" dirty="0" smtClean="0"/>
              <a:t>poznávacích procesů, řeči, emocí, sociální vývoj v batolecím období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04056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Poznávací procesy – zdokonalování vnímání, paměť i pozornost bezděčná, myšlení </a:t>
            </a:r>
            <a:r>
              <a:rPr lang="cs-CZ" sz="2400" dirty="0" err="1" smtClean="0"/>
              <a:t>předpojmové</a:t>
            </a:r>
            <a:endParaRPr lang="cs-CZ" sz="2400" dirty="0" smtClean="0"/>
          </a:p>
          <a:p>
            <a:r>
              <a:rPr lang="cs-CZ" sz="2400" dirty="0" smtClean="0"/>
              <a:t>Řeč: </a:t>
            </a:r>
          </a:p>
          <a:p>
            <a:pPr lvl="1"/>
            <a:r>
              <a:rPr lang="cs-CZ" sz="1900" dirty="0" smtClean="0"/>
              <a:t>Mladší </a:t>
            </a:r>
            <a:r>
              <a:rPr lang="cs-CZ" sz="1900" dirty="0" smtClean="0"/>
              <a:t>batole: 20-30 výrazů, jednoslovná řeč (</a:t>
            </a:r>
            <a:r>
              <a:rPr lang="cs-CZ" sz="1900" i="1" dirty="0" smtClean="0"/>
              <a:t>máma</a:t>
            </a:r>
            <a:r>
              <a:rPr lang="cs-CZ" sz="1900" dirty="0" smtClean="0"/>
              <a:t>)</a:t>
            </a:r>
          </a:p>
          <a:p>
            <a:pPr lvl="1"/>
            <a:r>
              <a:rPr lang="cs-CZ" sz="1900" dirty="0" smtClean="0"/>
              <a:t>První </a:t>
            </a:r>
            <a:r>
              <a:rPr lang="cs-CZ" sz="1900" dirty="0" err="1" smtClean="0"/>
              <a:t>ptací</a:t>
            </a:r>
            <a:r>
              <a:rPr lang="cs-CZ" sz="1900" dirty="0" smtClean="0"/>
              <a:t> období: </a:t>
            </a:r>
            <a:r>
              <a:rPr lang="cs-CZ" sz="1900" i="1" dirty="0" smtClean="0"/>
              <a:t>„Co je to? </a:t>
            </a:r>
            <a:r>
              <a:rPr lang="cs-CZ" sz="1900" i="1" dirty="0"/>
              <a:t>K</a:t>
            </a:r>
            <a:r>
              <a:rPr lang="cs-CZ" sz="1900" i="1" dirty="0" smtClean="0"/>
              <a:t>do je to?</a:t>
            </a:r>
            <a:r>
              <a:rPr lang="cs-CZ" sz="1900" i="1" dirty="0"/>
              <a:t> “ </a:t>
            </a:r>
            <a:r>
              <a:rPr lang="cs-CZ" sz="1900" dirty="0" smtClean="0"/>
              <a:t>(18.-24. měsíc)</a:t>
            </a:r>
            <a:endParaRPr lang="cs-CZ" sz="1900" i="1" dirty="0" smtClean="0"/>
          </a:p>
          <a:p>
            <a:pPr lvl="1"/>
            <a:r>
              <a:rPr lang="cs-CZ" sz="1900" dirty="0" smtClean="0"/>
              <a:t>Kolem 2.r. - dvouslovné věty, telegrafická kvalita, spojení důležitých slov  (táta práce, Ani boty, haf pá); 300 </a:t>
            </a:r>
            <a:r>
              <a:rPr lang="cs-CZ" sz="1900" dirty="0" smtClean="0"/>
              <a:t>slov; krátké věty, gramatické chyby, špatná výslovnost</a:t>
            </a:r>
          </a:p>
          <a:p>
            <a:pPr lvl="1"/>
            <a:r>
              <a:rPr lang="cs-CZ" sz="1900" dirty="0" smtClean="0"/>
              <a:t>Kolem </a:t>
            </a:r>
            <a:r>
              <a:rPr lang="cs-CZ" sz="1900" dirty="0" smtClean="0"/>
              <a:t>3.r. – přes 1300 slov; schopno rozhovoru, porozumění říkankám, jednoduchým pohádkám</a:t>
            </a:r>
          </a:p>
          <a:p>
            <a:pPr lvl="1"/>
            <a:r>
              <a:rPr lang="cs-CZ" sz="1900" dirty="0" smtClean="0"/>
              <a:t>Druhé </a:t>
            </a:r>
            <a:r>
              <a:rPr lang="cs-CZ" sz="1900" dirty="0" err="1" smtClean="0"/>
              <a:t>ptací</a:t>
            </a:r>
            <a:r>
              <a:rPr lang="cs-CZ" sz="1900" dirty="0" smtClean="0"/>
              <a:t> období: </a:t>
            </a:r>
            <a:r>
              <a:rPr lang="cs-CZ" sz="1900" i="1" dirty="0" smtClean="0"/>
              <a:t>„Proč? Jak?“ (koncem 3.r.) – </a:t>
            </a:r>
            <a:r>
              <a:rPr lang="cs-CZ" sz="1900" dirty="0" smtClean="0"/>
              <a:t>objasňování příčinných souvislostí a vztahů</a:t>
            </a:r>
          </a:p>
          <a:p>
            <a:r>
              <a:rPr lang="cs-CZ" sz="2400" dirty="0" smtClean="0"/>
              <a:t>Emoce – </a:t>
            </a:r>
            <a:r>
              <a:rPr lang="cs-CZ" sz="2000" dirty="0" smtClean="0"/>
              <a:t>intenzivní, strach z neskutečného, separační reakce </a:t>
            </a:r>
          </a:p>
          <a:p>
            <a:r>
              <a:rPr lang="cs-CZ" sz="2400" dirty="0" smtClean="0"/>
              <a:t>Sociální vývoj </a:t>
            </a:r>
            <a:r>
              <a:rPr lang="cs-CZ" sz="2000" dirty="0" smtClean="0"/>
              <a:t>– vztah s vrstevníky, sebeuvědomění,  první vzdor</a:t>
            </a:r>
            <a:endParaRPr lang="cs-CZ" sz="20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221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věk - </a:t>
            </a:r>
            <a:r>
              <a:rPr lang="cs-CZ" dirty="0" smtClean="0"/>
              <a:t>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Období od 3 do 6 let; </a:t>
            </a:r>
          </a:p>
          <a:p>
            <a:r>
              <a:rPr lang="cs-CZ" dirty="0" smtClean="0"/>
              <a:t>Mezníky tělesného a sociálního vývoje (1. vzdor – 1. strukturální přeměna; vstup do MŠ – vstup do ZŠ )</a:t>
            </a:r>
          </a:p>
          <a:p>
            <a:r>
              <a:rPr lang="cs-CZ" dirty="0" smtClean="0"/>
              <a:t>Změna tělesné konstituce – nastává období vytáhlosti (růst končetin), osifikace kostí (i zápěstí);</a:t>
            </a:r>
          </a:p>
          <a:p>
            <a:r>
              <a:rPr lang="cs-CZ" dirty="0" smtClean="0"/>
              <a:t>Počátek výměny dentice v 6 letech</a:t>
            </a:r>
          </a:p>
          <a:p>
            <a:r>
              <a:rPr lang="cs-CZ" dirty="0" smtClean="0"/>
              <a:t>Rozvoj motoriky, poznávacích procesů, řeči</a:t>
            </a:r>
          </a:p>
          <a:p>
            <a:r>
              <a:rPr lang="cs-CZ" dirty="0" smtClean="0"/>
              <a:t>Sociální rozvoj – potřeba kontaktů s vrstevníky</a:t>
            </a:r>
          </a:p>
          <a:p>
            <a:r>
              <a:rPr lang="cs-CZ" dirty="0" smtClean="0"/>
              <a:t>Hra = základní činnost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21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Psychomotorický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68627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Hrubá motorika</a:t>
            </a:r>
          </a:p>
          <a:p>
            <a:pPr lvl="1"/>
            <a:r>
              <a:rPr lang="cs-CZ" sz="2000" dirty="0" smtClean="0"/>
              <a:t>Automatizovaná </a:t>
            </a:r>
            <a:r>
              <a:rPr lang="cs-CZ" sz="2000" dirty="0" smtClean="0"/>
              <a:t>chůze, nerovnosti, skákání, běhání</a:t>
            </a:r>
          </a:p>
          <a:p>
            <a:pPr lvl="1"/>
            <a:r>
              <a:rPr lang="cs-CZ" sz="2000" dirty="0" smtClean="0"/>
              <a:t>Koordinace pohybů, koloběžka, kolo, lyžování, plavání </a:t>
            </a:r>
          </a:p>
          <a:p>
            <a:r>
              <a:rPr lang="cs-CZ" sz="2400" dirty="0" smtClean="0"/>
              <a:t>Jemná </a:t>
            </a:r>
            <a:r>
              <a:rPr lang="cs-CZ" sz="2400" dirty="0" smtClean="0"/>
              <a:t>motorika</a:t>
            </a:r>
          </a:p>
          <a:p>
            <a:pPr lvl="1"/>
            <a:r>
              <a:rPr lang="cs-CZ" sz="2000" dirty="0" smtClean="0"/>
              <a:t>Manuální zručnost – tužka, nůžky, příbor, míčové hry</a:t>
            </a:r>
          </a:p>
          <a:p>
            <a:pPr lvl="1"/>
            <a:r>
              <a:rPr lang="cs-CZ" sz="2000" dirty="0" smtClean="0"/>
              <a:t>Kresba, </a:t>
            </a:r>
            <a:r>
              <a:rPr lang="cs-CZ" sz="2000" dirty="0" smtClean="0"/>
              <a:t>malování; vyhraněná lateralita</a:t>
            </a:r>
          </a:p>
          <a:p>
            <a:r>
              <a:rPr lang="cs-CZ" sz="2500" dirty="0" smtClean="0"/>
              <a:t>Poznávací procesy</a:t>
            </a:r>
          </a:p>
          <a:p>
            <a:pPr lvl="1"/>
            <a:r>
              <a:rPr lang="cs-CZ" sz="2000" dirty="0" smtClean="0"/>
              <a:t>Diferenciace vnímání, počátek úmyslné pozornosti, slovně logické paměti; záměna reality a fantazie, myšlení názorné, intuitivní </a:t>
            </a:r>
          </a:p>
          <a:p>
            <a:r>
              <a:rPr lang="cs-CZ" sz="2500" dirty="0" smtClean="0"/>
              <a:t>Emoce a sociální vztahy</a:t>
            </a:r>
          </a:p>
          <a:p>
            <a:pPr lvl="1"/>
            <a:r>
              <a:rPr lang="cs-CZ" sz="2000" dirty="0" smtClean="0"/>
              <a:t>Radost, smysl pro humor, strach z fantastických objektů, vyšší city</a:t>
            </a:r>
          </a:p>
          <a:p>
            <a:pPr lvl="1"/>
            <a:r>
              <a:rPr lang="cs-CZ" sz="2000" dirty="0" smtClean="0"/>
              <a:t>Vztah s vrstevníky – vyžadován, prostředek socializace; HRA</a:t>
            </a:r>
          </a:p>
          <a:p>
            <a:pPr marL="274320" lvl="1" indent="0">
              <a:buNone/>
            </a:pPr>
            <a:r>
              <a:rPr lang="cs-CZ" sz="2000" dirty="0" smtClean="0"/>
              <a:t>	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87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dětské kresby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Kresba odráží úroveň psychického vývoje, vypovídá o přáních, obavách, představách; vychází z vnitřní potřeby dítěte (+ nápodoba + uposlechnutí výzvy)</a:t>
            </a:r>
          </a:p>
          <a:p>
            <a:r>
              <a:rPr lang="cs-CZ" sz="2200" dirty="0" smtClean="0"/>
              <a:t>Vývojová stadia dětské kresby:</a:t>
            </a:r>
          </a:p>
          <a:p>
            <a:pPr lvl="1"/>
            <a:r>
              <a:rPr lang="cs-CZ" sz="1900" u="sng" dirty="0" err="1" smtClean="0"/>
              <a:t>Črtací</a:t>
            </a:r>
            <a:r>
              <a:rPr lang="cs-CZ" sz="1900" u="sng" dirty="0" smtClean="0"/>
              <a:t> experimentace</a:t>
            </a:r>
            <a:r>
              <a:rPr lang="cs-CZ" sz="1900" dirty="0" smtClean="0"/>
              <a:t> - 2.r.,bezobsažná, nekoordinovaná, bez plánu, paže, ruka; radostný zážitek</a:t>
            </a:r>
          </a:p>
          <a:p>
            <a:pPr lvl="1"/>
            <a:r>
              <a:rPr lang="cs-CZ" sz="1900" u="sng" dirty="0" smtClean="0"/>
              <a:t>Prvotního obrazu</a:t>
            </a:r>
            <a:r>
              <a:rPr lang="cs-CZ" sz="1900" dirty="0" smtClean="0"/>
              <a:t> -3.r., koordinace, čáry, klikyháky, význam, opakuje</a:t>
            </a:r>
          </a:p>
          <a:p>
            <a:pPr lvl="1"/>
            <a:r>
              <a:rPr lang="cs-CZ" sz="1900" u="sng" dirty="0" smtClean="0"/>
              <a:t>Lineárního náčrtu</a:t>
            </a:r>
            <a:r>
              <a:rPr lang="cs-CZ" sz="1900" dirty="0" smtClean="0"/>
              <a:t> – 4.r., podoba, hlavní znaky, cíl, téma, subjektivní</a:t>
            </a:r>
          </a:p>
          <a:p>
            <a:pPr lvl="1"/>
            <a:r>
              <a:rPr lang="cs-CZ" sz="1900" u="sng" dirty="0" smtClean="0"/>
              <a:t>Realistické kresby</a:t>
            </a:r>
            <a:r>
              <a:rPr lang="cs-CZ" sz="1900" dirty="0" smtClean="0"/>
              <a:t> – 5-6. r., podle fantazie i skutečnosti, detaily, plošné </a:t>
            </a:r>
          </a:p>
          <a:p>
            <a:pPr lvl="1"/>
            <a:r>
              <a:rPr lang="cs-CZ" sz="1900" u="sng" dirty="0" smtClean="0"/>
              <a:t>Naturalistické kresby</a:t>
            </a:r>
            <a:r>
              <a:rPr lang="cs-CZ" sz="1900" dirty="0" smtClean="0"/>
              <a:t> – po 10. r. , pohyb, dimenze objemu, perspektiva… </a:t>
            </a:r>
          </a:p>
          <a:p>
            <a:r>
              <a:rPr lang="cs-CZ" sz="2200" dirty="0" smtClean="0"/>
              <a:t>Kresba lidské postavy - 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oblíbené, ovál, kříž, hlavonožec, montovaná kresba, později integrovaná; v 5 letech nesprávné proporce, 6 let - detaily  </a:t>
            </a:r>
          </a:p>
          <a:p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http://slideplayer.cz/slide/2804512/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200" dirty="0" smtClean="0"/>
              <a:t>Význam a využití dětské kresby </a:t>
            </a:r>
            <a:r>
              <a:rPr lang="cs-CZ" sz="1800" dirty="0" smtClean="0"/>
              <a:t>- 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diagnostika, důležité hodnotit i proces; kresba = prostředek komunikace, navázání kontaktu; projektivní přístup</a:t>
            </a:r>
          </a:p>
        </p:txBody>
      </p:sp>
    </p:spTree>
    <p:extLst>
      <p:ext uri="{BB962C8B-B14F-4D97-AF65-F5344CB8AC3E}">
        <p14:creationId xmlns:p14="http://schemas.microsoft.com/office/powerpoint/2010/main" val="18513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Zvláštnosti dětské psychiky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734744" cy="4782272"/>
          </a:xfrm>
        </p:spPr>
        <p:txBody>
          <a:bodyPr>
            <a:normAutofit lnSpcReduction="10000"/>
          </a:bodyPr>
          <a:lstStyle/>
          <a:p>
            <a:r>
              <a:rPr lang="cs-CZ" sz="2000" u="sng" dirty="0" smtClean="0"/>
              <a:t>Soulad mezi prožíváním a chováním</a:t>
            </a:r>
            <a:r>
              <a:rPr lang="cs-CZ" sz="2000" dirty="0" smtClean="0"/>
              <a:t> – jak co cítí, tak se chová, nepředstírá, vezme si a řekne co chce </a:t>
            </a:r>
          </a:p>
          <a:p>
            <a:r>
              <a:rPr lang="cs-CZ" sz="2000" u="sng" dirty="0" smtClean="0"/>
              <a:t>Sugestibilita</a:t>
            </a:r>
            <a:r>
              <a:rPr lang="cs-CZ" sz="2000" dirty="0" smtClean="0"/>
              <a:t> – ovlivnitelný, pláč, smích, hodnocení světa i sebe</a:t>
            </a:r>
          </a:p>
          <a:p>
            <a:r>
              <a:rPr lang="cs-CZ" sz="2000" u="sng" dirty="0" smtClean="0"/>
              <a:t>Labilita prožívání a chování</a:t>
            </a:r>
            <a:r>
              <a:rPr lang="cs-CZ" sz="2000" dirty="0" smtClean="0"/>
              <a:t> – střídání nálad, kamarádů; pozornost kolísá</a:t>
            </a:r>
          </a:p>
          <a:p>
            <a:r>
              <a:rPr lang="cs-CZ" sz="2000" u="sng" dirty="0" smtClean="0"/>
              <a:t>Egocentrismus</a:t>
            </a:r>
            <a:r>
              <a:rPr lang="cs-CZ" sz="2000" dirty="0" smtClean="0"/>
              <a:t> – orientace na sebe, žárlivost, vyžaduje pozornost</a:t>
            </a:r>
          </a:p>
          <a:p>
            <a:r>
              <a:rPr lang="cs-CZ" sz="2000" u="sng" dirty="0" smtClean="0"/>
              <a:t>Negativismus</a:t>
            </a:r>
            <a:r>
              <a:rPr lang="cs-CZ" sz="2000" dirty="0" smtClean="0"/>
              <a:t> – neadekvátní odmítání – jít do MŠ, jíst, spát, procházku …</a:t>
            </a:r>
          </a:p>
          <a:p>
            <a:r>
              <a:rPr lang="cs-CZ" sz="2000" u="sng" dirty="0" err="1" smtClean="0"/>
              <a:t>Eidetismus</a:t>
            </a:r>
            <a:r>
              <a:rPr lang="cs-CZ" sz="2000" dirty="0" smtClean="0"/>
              <a:t> – živé, jasné představy,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obtížně odlišuje od skutečnosti</a:t>
            </a:r>
            <a:r>
              <a:rPr lang="cs-CZ" sz="2000" dirty="0" smtClean="0"/>
              <a:t>, bájivost, vymýšlí si, mizí u ml. školáka </a:t>
            </a:r>
          </a:p>
          <a:p>
            <a:r>
              <a:rPr lang="cs-CZ" sz="2000" u="sng" dirty="0" smtClean="0"/>
              <a:t>Personifikace</a:t>
            </a:r>
            <a:r>
              <a:rPr lang="cs-CZ" sz="2000" dirty="0" smtClean="0"/>
              <a:t> – zvíře či věc vnímá s lidskými vlastnostmi,</a:t>
            </a:r>
          </a:p>
          <a:p>
            <a:r>
              <a:rPr lang="cs-CZ" sz="2000" u="sng" dirty="0" smtClean="0"/>
              <a:t>Synkretismus</a:t>
            </a:r>
            <a:r>
              <a:rPr lang="cs-CZ" sz="2000" dirty="0" smtClean="0"/>
              <a:t> – celostnost prožívání a jednání, prolínání všech </a:t>
            </a:r>
            <a:r>
              <a:rPr lang="cs-CZ" sz="2000" dirty="0" err="1" smtClean="0"/>
              <a:t>ps</a:t>
            </a:r>
            <a:r>
              <a:rPr lang="cs-CZ" sz="2000" dirty="0" smtClean="0"/>
              <a:t>. jevů</a:t>
            </a:r>
          </a:p>
          <a:p>
            <a:r>
              <a:rPr lang="cs-CZ" sz="2000" u="sng" dirty="0" err="1" smtClean="0"/>
              <a:t>Konkretismus</a:t>
            </a:r>
            <a:r>
              <a:rPr lang="cs-CZ" sz="2000" dirty="0" smtClean="0"/>
              <a:t> – myšlení vázáno na konkrétní jevy (padla mi do oka)</a:t>
            </a:r>
          </a:p>
          <a:p>
            <a:r>
              <a:rPr lang="cs-CZ" sz="2000" u="sng" dirty="0" err="1" smtClean="0"/>
              <a:t>Prezentismus</a:t>
            </a:r>
            <a:r>
              <a:rPr lang="cs-CZ" sz="2000" dirty="0" smtClean="0"/>
              <a:t> – vnímání času – žije přítomností („zítra jsem byl…“ , „někdy zemřu – asi tak za 3 dny“</a:t>
            </a:r>
          </a:p>
          <a:p>
            <a:r>
              <a:rPr lang="cs-CZ" sz="2000" u="sng" dirty="0" err="1" smtClean="0"/>
              <a:t>Topismus</a:t>
            </a:r>
            <a:r>
              <a:rPr lang="cs-CZ" sz="2000" dirty="0" smtClean="0"/>
              <a:t> – vnímání prostoru; pojmy město, vesnice, země – nejasné, cizí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6063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zralost -vymezení </a:t>
            </a:r>
            <a:r>
              <a:rPr lang="cs-CZ" dirty="0" smtClean="0"/>
              <a:t>pojmu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Děti stejného věku (6 let) po stránce fyzické i psychické jsou nestejně rozvinuty</a:t>
            </a:r>
          </a:p>
          <a:p>
            <a:r>
              <a:rPr lang="cs-CZ" dirty="0" smtClean="0"/>
              <a:t>Takový stupeň vývoje tělesných i duševních schopností a dovedností dítěte, který je nutným předpokladem úspěšného zvládnutí školních požadavků</a:t>
            </a:r>
          </a:p>
          <a:p>
            <a:r>
              <a:rPr lang="cs-CZ" dirty="0" smtClean="0"/>
              <a:t>Komplexní jev, determinován vnějšími i vnitřními faktory</a:t>
            </a:r>
          </a:p>
          <a:p>
            <a:r>
              <a:rPr lang="cs-CZ" dirty="0" smtClean="0"/>
              <a:t>„Školní zralost“- charakteristiky dané biologicky </a:t>
            </a:r>
          </a:p>
          <a:p>
            <a:r>
              <a:rPr lang="cs-CZ" dirty="0" smtClean="0"/>
              <a:t>„Školní připravenost „ - </a:t>
            </a:r>
            <a:r>
              <a:rPr lang="cs-CZ" dirty="0"/>
              <a:t>charakteristiky dané </a:t>
            </a:r>
            <a:r>
              <a:rPr lang="cs-CZ" dirty="0" smtClean="0"/>
              <a:t>sociálně</a:t>
            </a:r>
          </a:p>
          <a:p>
            <a:r>
              <a:rPr lang="cs-CZ" dirty="0" smtClean="0"/>
              <a:t>Důsledky nezralosti a nepřipravenosti při vstupu do školy:</a:t>
            </a:r>
          </a:p>
          <a:p>
            <a:pPr lvl="1"/>
            <a:r>
              <a:rPr lang="cs-CZ" dirty="0" smtClean="0"/>
              <a:t>Adaptační potíže</a:t>
            </a:r>
          </a:p>
          <a:p>
            <a:pPr lvl="1"/>
            <a:r>
              <a:rPr lang="cs-CZ" dirty="0" smtClean="0"/>
              <a:t>Neschopnost zvládnout požadavky – zátěž</a:t>
            </a:r>
          </a:p>
          <a:p>
            <a:pPr lvl="1"/>
            <a:r>
              <a:rPr lang="cs-CZ" dirty="0" smtClean="0"/>
              <a:t>Neklid, únava, podrážděnost, negativní sebehodnocení, obtíže se sociálním začleněním, riziko pro duševní i fyzické zdraví </a:t>
            </a:r>
          </a:p>
          <a:p>
            <a:pPr lvl="1"/>
            <a:r>
              <a:rPr lang="cs-CZ" dirty="0" smtClean="0"/>
              <a:t>Kritéria školní zralosti: tělesná, kognitivní, emoční a </a:t>
            </a:r>
            <a:r>
              <a:rPr lang="cs-CZ" dirty="0" smtClean="0"/>
              <a:t>sociální</a:t>
            </a:r>
          </a:p>
          <a:p>
            <a:r>
              <a:rPr lang="cs-CZ" dirty="0" smtClean="0"/>
              <a:t>Depistáž školsky nezralých dětí – odklad + odstraňování nedostatků</a:t>
            </a:r>
          </a:p>
          <a:p>
            <a:r>
              <a:rPr lang="cs-CZ" dirty="0" smtClean="0"/>
              <a:t>Nevhodnost </a:t>
            </a:r>
            <a:r>
              <a:rPr lang="cs-CZ" dirty="0"/>
              <a:t>zbytečných odkladů školní docházky;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89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školní věk - </a:t>
            </a:r>
            <a:r>
              <a:rPr lang="cs-CZ" dirty="0" smtClean="0"/>
              <a:t>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Období od 6-7 do 10-11 let; raný školní věk (6-8), střední školní věk (8-11/12);</a:t>
            </a:r>
          </a:p>
          <a:p>
            <a:r>
              <a:rPr lang="cs-CZ" dirty="0" smtClean="0"/>
              <a:t>Mezníky : ukončení 1. strukturální přeměny, vstup do ZŠ po první známky pohlavního dospívání</a:t>
            </a:r>
          </a:p>
          <a:p>
            <a:r>
              <a:rPr lang="cs-CZ" dirty="0" smtClean="0"/>
              <a:t>Období latence (pudová energie v klidu</a:t>
            </a:r>
            <a:r>
              <a:rPr lang="cs-CZ" dirty="0" smtClean="0"/>
              <a:t>), extraverze</a:t>
            </a:r>
            <a:endParaRPr lang="cs-CZ" dirty="0" smtClean="0"/>
          </a:p>
          <a:p>
            <a:r>
              <a:rPr lang="cs-CZ" dirty="0" smtClean="0"/>
              <a:t>Vývoj plynulý bez zvratů, pokrok ve všech dimenzích; nejstabilnější úsek v dětském vývoji </a:t>
            </a:r>
          </a:p>
          <a:p>
            <a:r>
              <a:rPr lang="cs-CZ" dirty="0" smtClean="0"/>
              <a:t>Období střízlivého realismu (svět, jaký je, chce jej pochopit); naivní realismus (závislost na autoritě), později kritický realismus (kritičtější postoj k autoritě)</a:t>
            </a:r>
          </a:p>
          <a:p>
            <a:r>
              <a:rPr lang="cs-CZ" dirty="0" smtClean="0"/>
              <a:t>Období snaživosti a iniciativy; píle, pracovitost; svoji hodnotu si potvrzuje především na základě výkonu; chce dosáhnout pocitu kompetence, sebevědomí x komplexy méněcennosti, </a:t>
            </a:r>
          </a:p>
        </p:txBody>
      </p:sp>
    </p:spTree>
    <p:extLst>
      <p:ext uri="{BB962C8B-B14F-4D97-AF65-F5344CB8AC3E}">
        <p14:creationId xmlns:p14="http://schemas.microsoft.com/office/powerpoint/2010/main" val="17918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Dospívání - vymezení </a:t>
            </a:r>
            <a:r>
              <a:rPr lang="cs-CZ" dirty="0" smtClean="0"/>
              <a:t>vývojové etapy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Období bouří, konfliktů, stresů</a:t>
            </a:r>
          </a:p>
          <a:p>
            <a:r>
              <a:rPr lang="cs-CZ" dirty="0" smtClean="0"/>
              <a:t>Úkoly: dostát požadavkům společnosti, podřídit se normám chování, stát se nezávislým na rodičích, vyrovnat se s biologickými a hormonálními změnami, zvládnout emoční rozkolísanost</a:t>
            </a:r>
          </a:p>
          <a:p>
            <a:r>
              <a:rPr lang="cs-CZ" dirty="0" smtClean="0"/>
              <a:t>Výrazné změny ve fyzickém i psychickém vývoji </a:t>
            </a:r>
          </a:p>
          <a:p>
            <a:r>
              <a:rPr lang="cs-CZ" dirty="0" smtClean="0"/>
              <a:t>Období druhé strukturální přeměny</a:t>
            </a:r>
          </a:p>
          <a:p>
            <a:r>
              <a:rPr lang="cs-CZ" dirty="0" smtClean="0"/>
              <a:t>Rozdílná akcelerace – z hlediska pohlaví i individuálně  - proměnlivost nástupu dospívání i rychlosti průběhu změn</a:t>
            </a:r>
          </a:p>
          <a:p>
            <a:r>
              <a:rPr lang="cs-CZ" dirty="0" smtClean="0"/>
              <a:t>Sekulární akcelerace (rychlejší vývoj a růst dětí)</a:t>
            </a:r>
          </a:p>
          <a:p>
            <a:r>
              <a:rPr lang="cs-CZ" dirty="0" smtClean="0"/>
              <a:t>Dělení:</a:t>
            </a:r>
          </a:p>
          <a:p>
            <a:pPr marL="731520" lvl="1" indent="-457200">
              <a:buFont typeface="+mj-lt"/>
              <a:buAutoNum type="alphaLcParenR"/>
            </a:pPr>
            <a:r>
              <a:rPr lang="cs-CZ" dirty="0" smtClean="0"/>
              <a:t>Puberta a adolescence</a:t>
            </a:r>
          </a:p>
          <a:p>
            <a:pPr marL="731520" lvl="1" indent="-457200">
              <a:buFont typeface="+mj-lt"/>
              <a:buAutoNum type="alphaLcParenR"/>
            </a:pPr>
            <a:r>
              <a:rPr lang="cs-CZ" dirty="0"/>
              <a:t>Prepuberta </a:t>
            </a:r>
            <a:r>
              <a:rPr lang="cs-CZ" dirty="0" smtClean="0"/>
              <a:t>(10/11-12,5/13), puberta (12,5/13-16/17) </a:t>
            </a:r>
            <a:r>
              <a:rPr lang="cs-CZ" dirty="0"/>
              <a:t>a </a:t>
            </a:r>
            <a:r>
              <a:rPr lang="cs-CZ" dirty="0" smtClean="0"/>
              <a:t>adolescence (16/17-19/21)</a:t>
            </a:r>
            <a:endParaRPr lang="cs-CZ" dirty="0"/>
          </a:p>
          <a:p>
            <a:pPr marL="731520" lvl="1" indent="-457200">
              <a:buFont typeface="+mj-lt"/>
              <a:buAutoNum type="alphaLcParenR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85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Prepuberta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10/11-12,5/13</a:t>
            </a:r>
          </a:p>
          <a:p>
            <a:r>
              <a:rPr lang="cs-CZ" dirty="0"/>
              <a:t>Období bouřlivějších změn</a:t>
            </a:r>
          </a:p>
          <a:p>
            <a:r>
              <a:rPr lang="cs-CZ" dirty="0" smtClean="0"/>
              <a:t>Období vytáhlosti (intenzivní růst končetin a trupu, chlapci až o 22 cm)</a:t>
            </a:r>
          </a:p>
          <a:p>
            <a:r>
              <a:rPr lang="cs-CZ" dirty="0" smtClean="0"/>
              <a:t>Endokrinní změny, produkce pohlavních hormonů </a:t>
            </a:r>
          </a:p>
          <a:p>
            <a:r>
              <a:rPr lang="cs-CZ" dirty="0" smtClean="0"/>
              <a:t>Druhotné pohlavní znaky – výrazné intersexuální rozdíly </a:t>
            </a:r>
          </a:p>
          <a:p>
            <a:r>
              <a:rPr lang="cs-CZ" dirty="0" smtClean="0"/>
              <a:t>působení sexuálního pudu (intenzivní, nerovnoměrné), potřeba uvolnění (masturbace) x zábrany, kontrola – snazší zvládání u dívek</a:t>
            </a:r>
          </a:p>
          <a:p>
            <a:r>
              <a:rPr lang="cs-CZ" dirty="0" smtClean="0"/>
              <a:t>Nerovnoměrnost psychického a fyzického vývoje – potíže, </a:t>
            </a:r>
            <a:r>
              <a:rPr lang="cs-CZ" dirty="0" smtClean="0"/>
              <a:t>přechodná neobratnost (chlapci), rozkolísanost </a:t>
            </a:r>
            <a:r>
              <a:rPr lang="cs-CZ" dirty="0" smtClean="0"/>
              <a:t>v chování, labilita citů, časté střídání nálad (agresivita, hlučnost x nezájem, apatie</a:t>
            </a:r>
            <a:r>
              <a:rPr lang="cs-CZ" dirty="0" smtClean="0"/>
              <a:t>), proměna citů k sobě (nižší sebedůvěra); denní snění</a:t>
            </a:r>
          </a:p>
          <a:p>
            <a:r>
              <a:rPr lang="cs-CZ" dirty="0" smtClean="0"/>
              <a:t>Myšlení – přechod k formálním operacím, abstraktnímu myšlení </a:t>
            </a:r>
            <a:endParaRPr lang="cs-CZ" dirty="0" smtClean="0"/>
          </a:p>
          <a:p>
            <a:r>
              <a:rPr lang="cs-CZ" dirty="0" smtClean="0"/>
              <a:t>Více kontaktů s vrstevníky, skupiny chlapecké a dívčí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34839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Puberta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12,5 (13) – 16 (17)</a:t>
            </a:r>
          </a:p>
          <a:p>
            <a:r>
              <a:rPr lang="cs-CZ" sz="2400" dirty="0" smtClean="0"/>
              <a:t>Vyrovnává se rozpor mezi tělesným a psychickým vývojem, zpomalení fyzického </a:t>
            </a:r>
            <a:r>
              <a:rPr lang="cs-CZ" sz="2400" dirty="0" smtClean="0"/>
              <a:t>růstu, dospělé proporce, zlepšení pohybové koordinace</a:t>
            </a:r>
            <a:endParaRPr lang="cs-CZ" sz="2400" dirty="0" smtClean="0"/>
          </a:p>
          <a:p>
            <a:r>
              <a:rPr lang="cs-CZ" sz="2400" dirty="0" smtClean="0"/>
              <a:t>Období pohlavního dozrávání (biologicky zralý jedinec schopný sexuální reprodukce</a:t>
            </a:r>
            <a:r>
              <a:rPr lang="cs-CZ" sz="2400" dirty="0" smtClean="0"/>
              <a:t>); sbližování chlapců a dívek; denní snění;</a:t>
            </a:r>
          </a:p>
          <a:p>
            <a:r>
              <a:rPr lang="cs-CZ" sz="2400" dirty="0" smtClean="0"/>
              <a:t>Hypotetické usuzování na úrovni dospělých; racionalismus a radikalismus v hodnocení, unáhlenost, odmítání kompromisů</a:t>
            </a:r>
            <a:endParaRPr lang="cs-CZ" sz="2400" dirty="0" smtClean="0"/>
          </a:p>
          <a:p>
            <a:r>
              <a:rPr lang="cs-CZ" sz="2400" dirty="0" smtClean="0"/>
              <a:t>Období krizí, vzdoru, konfliktů </a:t>
            </a:r>
            <a:r>
              <a:rPr lang="cs-CZ" sz="2400" dirty="0" smtClean="0"/>
              <a:t>–závisí </a:t>
            </a:r>
            <a:r>
              <a:rPr lang="cs-CZ" sz="2400" dirty="0" smtClean="0"/>
              <a:t>na přístupu rodičů a dospělých </a:t>
            </a:r>
            <a:r>
              <a:rPr lang="cs-CZ" sz="2400" dirty="0" smtClean="0"/>
              <a:t>autorit; citlivý </a:t>
            </a:r>
            <a:r>
              <a:rPr lang="cs-CZ" sz="2400" dirty="0" smtClean="0"/>
              <a:t>akceptující přístup bez </a:t>
            </a:r>
            <a:r>
              <a:rPr lang="cs-CZ" sz="2400" dirty="0" smtClean="0"/>
              <a:t>ponižování</a:t>
            </a:r>
          </a:p>
          <a:p>
            <a:r>
              <a:rPr lang="cs-CZ" sz="2400" dirty="0" smtClean="0"/>
              <a:t>Snaha po nezávislosti, názorové odlišení od autorit</a:t>
            </a:r>
          </a:p>
          <a:p>
            <a:r>
              <a:rPr lang="cs-CZ" sz="2400" dirty="0" smtClean="0"/>
              <a:t>Začlenění do party – přeceňují její význam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5386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Prenatální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Od oplození vajíčka po narození dítěte (40 </a:t>
            </a:r>
            <a:r>
              <a:rPr lang="cs-CZ" sz="2400" dirty="0"/>
              <a:t>týdnů 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Formování vzájemného vztahu dítěte a </a:t>
            </a:r>
            <a:r>
              <a:rPr lang="cs-CZ" sz="2400" dirty="0" smtClean="0"/>
              <a:t>rodičů</a:t>
            </a:r>
          </a:p>
          <a:p>
            <a:r>
              <a:rPr lang="cs-CZ" sz="2400" dirty="0"/>
              <a:t>Fáze prenatálního </a:t>
            </a:r>
            <a:r>
              <a:rPr lang="cs-CZ" sz="2400" dirty="0" smtClean="0"/>
              <a:t>období: </a:t>
            </a:r>
          </a:p>
          <a:p>
            <a:pPr lvl="1"/>
            <a:r>
              <a:rPr lang="cs-CZ" sz="2000" dirty="0" err="1" smtClean="0"/>
              <a:t>blastemové</a:t>
            </a:r>
            <a:r>
              <a:rPr lang="cs-CZ" sz="2000" dirty="0" smtClean="0"/>
              <a:t>  - 0-3 týdny</a:t>
            </a:r>
          </a:p>
          <a:p>
            <a:pPr lvl="1"/>
            <a:r>
              <a:rPr lang="cs-CZ" sz="2000" dirty="0" smtClean="0"/>
              <a:t>embryonální  - 3. -12. týden – období nejcitlivější na škodlivé vlivy – fetální alkoholový syndrom (porod dítěte s tělesným či psychickým postižením v důsledku </a:t>
            </a:r>
            <a:r>
              <a:rPr lang="cs-CZ" sz="2000" dirty="0" err="1" smtClean="0"/>
              <a:t>nedměrného</a:t>
            </a:r>
            <a:r>
              <a:rPr lang="cs-CZ" sz="2000" dirty="0" smtClean="0"/>
              <a:t> požívání alkoholu v těhotenství</a:t>
            </a:r>
          </a:p>
          <a:p>
            <a:pPr lvl="1"/>
            <a:r>
              <a:rPr lang="cs-CZ" sz="2000" dirty="0" smtClean="0"/>
              <a:t>fetální – 12. – 40. týden – končí porodem</a:t>
            </a:r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endParaRPr lang="cs-CZ" sz="2500" dirty="0" smtClean="0"/>
          </a:p>
        </p:txBody>
      </p:sp>
    </p:spTree>
    <p:extLst>
      <p:ext uri="{BB962C8B-B14F-4D97-AF65-F5344CB8AC3E}">
        <p14:creationId xmlns:p14="http://schemas.microsoft.com/office/powerpoint/2010/main" val="138344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Adolescence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konec dětství – počátek dospělosti (16/17 – 18/20(?)</a:t>
            </a:r>
          </a:p>
          <a:p>
            <a:pPr lvl="1"/>
            <a:r>
              <a:rPr lang="cs-CZ" dirty="0" smtClean="0"/>
              <a:t>Kritéria vstupu do dospělosti – právní odpovědnost, finanční, prostorová nezávislost </a:t>
            </a:r>
          </a:p>
          <a:p>
            <a:r>
              <a:rPr lang="cs-CZ" sz="2400" dirty="0" smtClean="0"/>
              <a:t>Hlavní vývojové úkoly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Vytvořit si pocit vlastní </a:t>
            </a:r>
            <a:r>
              <a:rPr lang="cs-CZ" u="sng" dirty="0" smtClean="0"/>
              <a:t>identity</a:t>
            </a:r>
            <a:r>
              <a:rPr lang="cs-CZ" dirty="0"/>
              <a:t>; vědomí vlastní hodnoty</a:t>
            </a:r>
            <a:endParaRPr lang="cs-CZ" dirty="0" smtClean="0"/>
          </a:p>
          <a:p>
            <a:pPr lvl="1"/>
            <a:r>
              <a:rPr lang="cs-CZ" dirty="0" smtClean="0"/>
              <a:t>Přijetí norem, zvnitřnění </a:t>
            </a:r>
            <a:r>
              <a:rPr lang="cs-CZ" dirty="0" smtClean="0"/>
              <a:t>morálních principů </a:t>
            </a:r>
            <a:r>
              <a:rPr lang="cs-CZ" dirty="0" smtClean="0"/>
              <a:t>společnosti</a:t>
            </a:r>
          </a:p>
          <a:p>
            <a:pPr lvl="1"/>
            <a:r>
              <a:rPr lang="cs-CZ" dirty="0" smtClean="0"/>
              <a:t>Tvorba hodnotového systému, vlastních názorů, černobílé vidění světa, radikální prosazování názorů, riskování </a:t>
            </a:r>
            <a:endParaRPr lang="cs-CZ" dirty="0" smtClean="0"/>
          </a:p>
          <a:p>
            <a:pPr lvl="1"/>
            <a:r>
              <a:rPr lang="cs-CZ" dirty="0" smtClean="0"/>
              <a:t>Být </a:t>
            </a:r>
            <a:r>
              <a:rPr lang="cs-CZ" dirty="0" smtClean="0"/>
              <a:t>nezávislým na </a:t>
            </a:r>
            <a:r>
              <a:rPr lang="cs-CZ" dirty="0" smtClean="0"/>
              <a:t>rodičích (tendence k nezávislosti, ale závislost pokračuje)</a:t>
            </a:r>
            <a:endParaRPr lang="cs-CZ" dirty="0" smtClean="0"/>
          </a:p>
          <a:p>
            <a:pPr lvl="1"/>
            <a:r>
              <a:rPr lang="cs-CZ" dirty="0" smtClean="0"/>
              <a:t>Vytvářet partnerské vztahy</a:t>
            </a:r>
          </a:p>
          <a:p>
            <a:r>
              <a:rPr lang="cs-CZ" sz="2400" dirty="0" smtClean="0"/>
              <a:t>Potřeba sdružování do skupin (pomáhá </a:t>
            </a:r>
            <a:r>
              <a:rPr lang="cs-CZ" sz="2400" dirty="0" err="1" smtClean="0"/>
              <a:t>sebeoceňování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Profesní orientace (vliv rodičů)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68868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Utváření pocitu vlastní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Kdo jsem, kam jdu, co umím</a:t>
            </a:r>
            <a:r>
              <a:rPr lang="cs-CZ" smtClean="0"/>
              <a:t>, jak </a:t>
            </a:r>
            <a:r>
              <a:rPr lang="cs-CZ" dirty="0" smtClean="0"/>
              <a:t>mne </a:t>
            </a:r>
            <a:r>
              <a:rPr lang="cs-CZ" smtClean="0"/>
              <a:t>vidí okolí?</a:t>
            </a:r>
            <a:endParaRPr lang="cs-CZ" dirty="0" smtClean="0"/>
          </a:p>
          <a:p>
            <a:r>
              <a:rPr lang="cs-CZ" dirty="0" smtClean="0"/>
              <a:t>Experimentace s rolemi, zkouší různé způsoby chování, ověřuje si reakce okolí, fixuje úspěšné, posilující jeho sebehodnocení – typičnost reakcí</a:t>
            </a:r>
          </a:p>
          <a:p>
            <a:r>
              <a:rPr lang="cs-CZ" u="sng" dirty="0" smtClean="0"/>
              <a:t>Možné čtyři statusy identity </a:t>
            </a:r>
            <a:r>
              <a:rPr lang="cs-CZ" sz="2400" dirty="0" smtClean="0"/>
              <a:t>(není trvalý rys osobnosti):</a:t>
            </a:r>
          </a:p>
          <a:p>
            <a:pPr lvl="1"/>
            <a:r>
              <a:rPr lang="cs-CZ" sz="2400" u="sng" dirty="0" smtClean="0"/>
              <a:t>Dosažená identita </a:t>
            </a:r>
            <a:r>
              <a:rPr lang="cs-CZ" sz="2400" dirty="0" smtClean="0"/>
              <a:t>– prošel krizí „I“, přehodnotil názory, přijímání názorů na základě vlastní aktivity, rozhodnutí </a:t>
            </a:r>
          </a:p>
          <a:p>
            <a:pPr lvl="1"/>
            <a:r>
              <a:rPr lang="cs-CZ" sz="2400" u="sng" dirty="0" smtClean="0"/>
              <a:t>Přejatá identita </a:t>
            </a:r>
            <a:r>
              <a:rPr lang="cs-CZ" sz="2400" dirty="0" smtClean="0"/>
              <a:t>– neprošel krizí „I“, přejímá názory od druhých</a:t>
            </a:r>
          </a:p>
          <a:p>
            <a:pPr lvl="1"/>
            <a:r>
              <a:rPr lang="cs-CZ" sz="2400" u="sng" dirty="0" smtClean="0"/>
              <a:t>Moratorium</a:t>
            </a:r>
            <a:r>
              <a:rPr lang="cs-CZ" sz="2400" dirty="0" smtClean="0"/>
              <a:t> (odložení, prodloužení) – v průběhu krize „I“ hledá, zaujímá různé názory, mění</a:t>
            </a:r>
          </a:p>
          <a:p>
            <a:pPr lvl="1"/>
            <a:r>
              <a:rPr lang="cs-CZ" sz="2400" u="sng" dirty="0" smtClean="0"/>
              <a:t>Difuze</a:t>
            </a:r>
            <a:r>
              <a:rPr lang="cs-CZ" sz="2400" dirty="0" smtClean="0"/>
              <a:t> – neintegrovaný pocit ze sebe, infantilní, nevyzrálí, nevyrovnaní, nejsou aktivní v zaujímání názorů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74516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Dospělost - vymezení </a:t>
            </a:r>
            <a:r>
              <a:rPr lang="cs-CZ" b="1" dirty="0" smtClean="0"/>
              <a:t>vývojové etapy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731520" lvl="1" indent="-457200">
              <a:buFont typeface="+mj-lt"/>
              <a:buAutoNum type="alphaLcParenR"/>
            </a:pPr>
            <a:endParaRPr lang="cs-CZ" dirty="0" smtClean="0"/>
          </a:p>
          <a:p>
            <a:r>
              <a:rPr lang="cs-CZ" dirty="0" smtClean="0"/>
              <a:t>Etapa nejvyšší zralosti, </a:t>
            </a:r>
          </a:p>
          <a:p>
            <a:r>
              <a:rPr lang="cs-CZ" dirty="0" smtClean="0"/>
              <a:t>Dosažení vrcholu </a:t>
            </a:r>
            <a:r>
              <a:rPr lang="cs-CZ" dirty="0" smtClean="0"/>
              <a:t>tvůrčích sil, </a:t>
            </a:r>
            <a:r>
              <a:rPr lang="cs-CZ" dirty="0" smtClean="0"/>
              <a:t>samostatnosti </a:t>
            </a:r>
            <a:r>
              <a:rPr lang="cs-CZ" dirty="0" smtClean="0"/>
              <a:t>(vlastní domov, rodina, citová vyrovnanost, sociální zralost)</a:t>
            </a:r>
          </a:p>
          <a:p>
            <a:r>
              <a:rPr lang="cs-CZ" dirty="0" smtClean="0"/>
              <a:t>30. rok – vyšší stupeň psychických a sociálních dovedností x počínající involuce</a:t>
            </a:r>
          </a:p>
          <a:p>
            <a:r>
              <a:rPr lang="cs-CZ" dirty="0" smtClean="0"/>
              <a:t>Periodizace období dospělosti:</a:t>
            </a:r>
          </a:p>
          <a:p>
            <a:pPr lvl="1"/>
            <a:r>
              <a:rPr lang="cs-CZ" dirty="0" smtClean="0"/>
              <a:t>Mladší dospělost   (</a:t>
            </a:r>
            <a:r>
              <a:rPr lang="cs-CZ" dirty="0" err="1" smtClean="0"/>
              <a:t>mecítma</a:t>
            </a:r>
            <a:r>
              <a:rPr lang="cs-CZ" dirty="0" smtClean="0"/>
              <a:t>) – 19-30</a:t>
            </a:r>
          </a:p>
          <a:p>
            <a:pPr lvl="1"/>
            <a:r>
              <a:rPr lang="cs-CZ" dirty="0" smtClean="0"/>
              <a:t>Střední dospělost (</a:t>
            </a:r>
            <a:r>
              <a:rPr lang="cs-CZ" dirty="0" err="1" smtClean="0"/>
              <a:t>adultium</a:t>
            </a:r>
            <a:r>
              <a:rPr lang="cs-CZ" dirty="0" smtClean="0"/>
              <a:t>) – 30-45</a:t>
            </a:r>
          </a:p>
          <a:p>
            <a:pPr lvl="1"/>
            <a:r>
              <a:rPr lang="cs-CZ" dirty="0" smtClean="0"/>
              <a:t>Starší dospělost  (</a:t>
            </a:r>
            <a:r>
              <a:rPr lang="cs-CZ" dirty="0" err="1" smtClean="0"/>
              <a:t>interevium</a:t>
            </a:r>
            <a:r>
              <a:rPr lang="cs-CZ" dirty="0" smtClean="0"/>
              <a:t>) – 45-60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66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Tělesné a psychické změny v dospělosti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758280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Vrchol tělesné výkonnosti – raná  (střední) dospělost</a:t>
            </a:r>
          </a:p>
          <a:p>
            <a:r>
              <a:rPr lang="cs-CZ" sz="2400" dirty="0" smtClean="0"/>
              <a:t>Involuční změny </a:t>
            </a:r>
            <a:r>
              <a:rPr lang="cs-CZ" sz="2400" dirty="0" err="1" smtClean="0"/>
              <a:t>interevia</a:t>
            </a:r>
            <a:r>
              <a:rPr lang="cs-CZ" sz="2400" dirty="0" smtClean="0"/>
              <a:t>:</a:t>
            </a:r>
          </a:p>
          <a:p>
            <a:pPr lvl="1"/>
            <a:r>
              <a:rPr lang="cs-CZ" dirty="0" smtClean="0"/>
              <a:t>Tělesná výška, hmotnost; kůže, vlasy, senzorické změny</a:t>
            </a:r>
          </a:p>
          <a:p>
            <a:pPr lvl="1"/>
            <a:r>
              <a:rPr lang="cs-CZ" dirty="0" smtClean="0"/>
              <a:t>Zdravotní problémy – karcinom, krevní oběh</a:t>
            </a:r>
          </a:p>
          <a:p>
            <a:pPr lvl="1"/>
            <a:r>
              <a:rPr lang="cs-CZ" dirty="0" smtClean="0"/>
              <a:t>Klimakterium – změny fyziologické a psychické </a:t>
            </a:r>
            <a:r>
              <a:rPr lang="cs-CZ" sz="2000" dirty="0" smtClean="0"/>
              <a:t>(návaly, </a:t>
            </a:r>
            <a:r>
              <a:rPr lang="cs-CZ" sz="2000" dirty="0"/>
              <a:t>hučení v uších, </a:t>
            </a:r>
            <a:r>
              <a:rPr lang="cs-CZ" sz="2000" dirty="0" smtClean="0"/>
              <a:t>nevolnost, dráždivost, nesoustředěnost, neklid, úzkost…) po odeznění klimakteria – vyrovnanost</a:t>
            </a:r>
          </a:p>
          <a:p>
            <a:pPr lvl="1"/>
            <a:r>
              <a:rPr lang="cs-CZ" dirty="0" smtClean="0"/>
              <a:t>Zpomalení tempa, řeč klidnější</a:t>
            </a:r>
          </a:p>
          <a:p>
            <a:pPr lvl="1"/>
            <a:r>
              <a:rPr lang="cs-CZ" dirty="0" smtClean="0"/>
              <a:t>Vrcholné období rozumové činnosti – střední dospělost, profese </a:t>
            </a:r>
            <a:r>
              <a:rPr lang="cs-CZ" dirty="0"/>
              <a:t>centrální význam</a:t>
            </a:r>
            <a:endParaRPr lang="cs-CZ" dirty="0" smtClean="0"/>
          </a:p>
          <a:p>
            <a:pPr lvl="1"/>
            <a:r>
              <a:rPr lang="cs-CZ" dirty="0" err="1" smtClean="0"/>
              <a:t>Interevium</a:t>
            </a:r>
            <a:r>
              <a:rPr lang="cs-CZ" dirty="0" smtClean="0"/>
              <a:t> - </a:t>
            </a:r>
            <a:r>
              <a:rPr lang="cs-CZ" sz="2000" dirty="0" smtClean="0"/>
              <a:t>zhoršování paměti, pozornosti x emoční zralost, stabilita, sociální postavení, láska ke třetí generaci x generační konflikty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3392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90728" cy="4572000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osamostatnění, svoboda x zodpovědnost vůči sobě i druhým</a:t>
            </a:r>
          </a:p>
          <a:p>
            <a:pPr lvl="1"/>
            <a:r>
              <a:rPr lang="cs-CZ" dirty="0" smtClean="0"/>
              <a:t>3 vývojové úkoly: 	</a:t>
            </a:r>
          </a:p>
          <a:p>
            <a:pPr lvl="2"/>
            <a:r>
              <a:rPr lang="cs-CZ" dirty="0" smtClean="0"/>
              <a:t>profesní role - seberealizace, ekonomická nezávislost </a:t>
            </a:r>
          </a:p>
          <a:p>
            <a:pPr lvl="2"/>
            <a:r>
              <a:rPr lang="cs-CZ" dirty="0" smtClean="0"/>
              <a:t>stabilní partnerství -akceptace, důvěrný stálý intimní vztah x single</a:t>
            </a:r>
          </a:p>
          <a:p>
            <a:pPr lvl="2"/>
            <a:r>
              <a:rPr lang="cs-CZ" dirty="0" smtClean="0"/>
              <a:t>rodičovská role – změna životního stylu, obohacení x omezení; posun období narození prvního potomka (střední dospělost)  </a:t>
            </a:r>
          </a:p>
          <a:p>
            <a:pPr lvl="1"/>
            <a:r>
              <a:rPr lang="cs-CZ" dirty="0" smtClean="0"/>
              <a:t>Rodina – vytvoření vlastních pravidel; specifická atmosféra; zásadní vliv má vzájemné soužití obou rodičů; krize po odeznění zamilovanosti, stereotyp</a:t>
            </a:r>
          </a:p>
          <a:p>
            <a:pPr lvl="1"/>
            <a:r>
              <a:rPr lang="cs-CZ" dirty="0" smtClean="0"/>
              <a:t>30.rok – první bilancování, hodnocení míry spokojenosti s vlastním životem; směr dalšího života – kde jsem, kam jdu? </a:t>
            </a:r>
          </a:p>
          <a:p>
            <a:pPr lvl="1"/>
            <a:r>
              <a:rPr lang="cs-CZ" dirty="0" smtClean="0"/>
              <a:t>Vrchol sexuálního života u mužů (</a:t>
            </a:r>
            <a:r>
              <a:rPr lang="cs-CZ" dirty="0" err="1" smtClean="0"/>
              <a:t>interevium</a:t>
            </a:r>
            <a:r>
              <a:rPr lang="cs-CZ" dirty="0" smtClean="0"/>
              <a:t> – pokles funkce)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41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cs-CZ" dirty="0" smtClean="0"/>
              <a:t>Zúročení dosavadního profesního úsilí, stabilizace vztahů (rodiny); vrchol zralosti (i sexuální), umí využívat své síly, vědomosti, dovednosti</a:t>
            </a:r>
          </a:p>
          <a:p>
            <a:pPr lvl="1"/>
            <a:r>
              <a:rPr lang="cs-CZ" dirty="0" smtClean="0"/>
              <a:t>Narůstající zodpovědnost vůči dětem, stárnoucím rodičům, celé společnosti;</a:t>
            </a:r>
          </a:p>
          <a:p>
            <a:pPr lvl="1"/>
            <a:r>
              <a:rPr lang="cs-CZ" dirty="0" smtClean="0"/>
              <a:t>Vědomí hranic svého rozvoje, vědomí budoucí stagnace</a:t>
            </a:r>
          </a:p>
          <a:p>
            <a:pPr lvl="1"/>
            <a:r>
              <a:rPr lang="cs-CZ" dirty="0" smtClean="0"/>
              <a:t>Krize středního věku – bilancování, napětí, deprese, pochyby o smysluplnosti své cesty, změny v chápání svého života;</a:t>
            </a:r>
          </a:p>
          <a:p>
            <a:pPr lvl="1"/>
            <a:r>
              <a:rPr lang="cs-CZ" dirty="0" smtClean="0"/>
              <a:t>Stereotyp  </a:t>
            </a:r>
          </a:p>
          <a:p>
            <a:pPr lvl="2"/>
            <a:r>
              <a:rPr lang="cs-CZ" dirty="0" smtClean="0"/>
              <a:t>sociální role jsou zvládnuté, vše je očekávatelné, málo nového </a:t>
            </a:r>
          </a:p>
          <a:p>
            <a:pPr lvl="2"/>
            <a:r>
              <a:rPr lang="cs-CZ" dirty="0" smtClean="0"/>
              <a:t>pohodlné, snadné, </a:t>
            </a:r>
          </a:p>
          <a:p>
            <a:pPr lvl="2"/>
            <a:r>
              <a:rPr lang="cs-CZ" dirty="0" smtClean="0"/>
              <a:t>ale také ubíjející, pocity stagnace – silný podnět ke změně (profese, partnera…)</a:t>
            </a:r>
          </a:p>
          <a:p>
            <a:pPr lvl="1"/>
            <a:r>
              <a:rPr lang="cs-CZ" dirty="0" smtClean="0"/>
              <a:t>Změna vztahů  k dětem, rodičům (nezávislost, vyžadují pomoc, podporu) </a:t>
            </a:r>
          </a:p>
          <a:p>
            <a:pPr lvl="1"/>
            <a:r>
              <a:rPr lang="cs-CZ" dirty="0" err="1" smtClean="0"/>
              <a:t>Generativita</a:t>
            </a:r>
            <a:r>
              <a:rPr lang="cs-CZ" dirty="0" smtClean="0"/>
              <a:t> – přesah vlastního života, těžiště zájmu mimo vlastní osobu; milovat a pracovat (mít někoho rád; předávat poznatky)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030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cs-CZ" dirty="0" smtClean="0"/>
              <a:t>Počátek stárnutí ve všech rovinách</a:t>
            </a:r>
            <a:r>
              <a:rPr lang="cs-CZ" smtClean="0"/>
              <a:t>, zdravotní </a:t>
            </a:r>
            <a:r>
              <a:rPr lang="cs-CZ" dirty="0" smtClean="0"/>
              <a:t>obtíže;</a:t>
            </a:r>
          </a:p>
          <a:p>
            <a:pPr lvl="1"/>
            <a:r>
              <a:rPr lang="cs-CZ" dirty="0" smtClean="0"/>
              <a:t>Obtížnější plnění nových požadavků, menší flexibilita; nesnadné změnit profesi, </a:t>
            </a:r>
            <a:r>
              <a:rPr lang="cs-CZ" dirty="0"/>
              <a:t>narušení </a:t>
            </a:r>
            <a:r>
              <a:rPr lang="cs-CZ" dirty="0" smtClean="0"/>
              <a:t>vlastní identity</a:t>
            </a:r>
          </a:p>
          <a:p>
            <a:pPr lvl="1"/>
            <a:r>
              <a:rPr lang="cs-CZ" dirty="0" smtClean="0"/>
              <a:t>Ageismus </a:t>
            </a:r>
          </a:p>
          <a:p>
            <a:pPr lvl="2"/>
            <a:r>
              <a:rPr lang="cs-CZ" dirty="0" smtClean="0"/>
              <a:t> diskriminace pro stáří, nejsou považováni za perspektivní, </a:t>
            </a:r>
          </a:p>
          <a:p>
            <a:pPr lvl="2"/>
            <a:r>
              <a:rPr lang="cs-CZ" dirty="0" smtClean="0"/>
              <a:t>nedoceňování předností (nadhled, životní zkušenosti, moudrost)</a:t>
            </a:r>
          </a:p>
          <a:p>
            <a:pPr lvl="1"/>
            <a:r>
              <a:rPr lang="cs-CZ" dirty="0" smtClean="0"/>
              <a:t>Nebezpečí ztráty práce - psychická zátěž; </a:t>
            </a:r>
          </a:p>
          <a:p>
            <a:pPr lvl="2"/>
            <a:r>
              <a:rPr lang="cs-CZ" dirty="0" smtClean="0"/>
              <a:t>ztráta zaměstnání = snížení sebeúcty, pocity vlastní zbytečnosti    </a:t>
            </a:r>
          </a:p>
          <a:p>
            <a:pPr lvl="1"/>
            <a:r>
              <a:rPr lang="cs-CZ" dirty="0" smtClean="0"/>
              <a:t>Změna složení rodiny </a:t>
            </a:r>
          </a:p>
          <a:p>
            <a:pPr lvl="2"/>
            <a:r>
              <a:rPr lang="cs-CZ" dirty="0" smtClean="0"/>
              <a:t> odchod </a:t>
            </a:r>
            <a:r>
              <a:rPr lang="cs-CZ" dirty="0"/>
              <a:t>dospělých dětí - syndrom prázdného </a:t>
            </a:r>
            <a:r>
              <a:rPr lang="cs-CZ" dirty="0" smtClean="0"/>
              <a:t>hnízda (více času pro sebe x prázdnota, problémy)</a:t>
            </a:r>
          </a:p>
          <a:p>
            <a:pPr lvl="2"/>
            <a:r>
              <a:rPr lang="cs-CZ" dirty="0" smtClean="0"/>
              <a:t>Role prarodiče – obohacení, naplnění potřeb</a:t>
            </a:r>
          </a:p>
          <a:p>
            <a:pPr lvl="1"/>
            <a:r>
              <a:rPr lang="cs-CZ" dirty="0" smtClean="0"/>
              <a:t>Sendvičová generace – péče o rodinu dětí i staré rodiče; úmrtí rodičů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544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Vymezení a periodizace </a:t>
            </a:r>
            <a:r>
              <a:rPr lang="cs-CZ" b="1" dirty="0" smtClean="0"/>
              <a:t>období stáří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r>
              <a:rPr lang="cs-CZ" sz="2600" dirty="0" smtClean="0"/>
              <a:t>Období intenzivního stárnutí, involučních změn, </a:t>
            </a:r>
            <a:r>
              <a:rPr lang="cs-CZ" sz="2600" dirty="0"/>
              <a:t>končí </a:t>
            </a:r>
            <a:r>
              <a:rPr lang="cs-CZ" sz="2600" dirty="0" smtClean="0"/>
              <a:t>smrtí</a:t>
            </a:r>
          </a:p>
          <a:p>
            <a:r>
              <a:rPr lang="cs-CZ" sz="2600" dirty="0" smtClean="0"/>
              <a:t>Nejednotnost </a:t>
            </a:r>
            <a:r>
              <a:rPr lang="cs-CZ" sz="2600" dirty="0"/>
              <a:t>vymezení jednotlivých </a:t>
            </a:r>
            <a:r>
              <a:rPr lang="cs-CZ" sz="2600" dirty="0" smtClean="0"/>
              <a:t>stádií (počátek 60/65 let):</a:t>
            </a:r>
          </a:p>
          <a:p>
            <a:r>
              <a:rPr lang="cs-CZ" sz="2600" dirty="0" smtClean="0"/>
              <a:t>Příhoda: </a:t>
            </a:r>
          </a:p>
          <a:p>
            <a:pPr lvl="1"/>
            <a:r>
              <a:rPr lang="cs-CZ" dirty="0" smtClean="0"/>
              <a:t>senescence (60-75)</a:t>
            </a:r>
          </a:p>
          <a:p>
            <a:pPr lvl="1"/>
            <a:r>
              <a:rPr lang="cs-CZ" dirty="0" smtClean="0"/>
              <a:t>kmetství   (75-90)</a:t>
            </a:r>
          </a:p>
          <a:p>
            <a:pPr lvl="1"/>
            <a:r>
              <a:rPr lang="cs-CZ" dirty="0" err="1" smtClean="0"/>
              <a:t>patriarchium</a:t>
            </a:r>
            <a:r>
              <a:rPr lang="cs-CZ" dirty="0" smtClean="0"/>
              <a:t> (90-)</a:t>
            </a:r>
          </a:p>
          <a:p>
            <a:pPr lvl="1"/>
            <a:endParaRPr lang="cs-CZ" dirty="0" smtClean="0"/>
          </a:p>
          <a:p>
            <a:r>
              <a:rPr lang="cs-CZ" sz="2600" dirty="0" err="1" smtClean="0"/>
              <a:t>Nakonečný</a:t>
            </a:r>
            <a:r>
              <a:rPr lang="cs-CZ" sz="2600" dirty="0" smtClean="0"/>
              <a:t>:</a:t>
            </a:r>
          </a:p>
          <a:p>
            <a:pPr lvl="1"/>
            <a:r>
              <a:rPr lang="cs-CZ" dirty="0" smtClean="0"/>
              <a:t>počáteční stáří (60 – 71)</a:t>
            </a:r>
          </a:p>
          <a:p>
            <a:pPr lvl="1"/>
            <a:r>
              <a:rPr lang="cs-CZ" dirty="0" smtClean="0"/>
              <a:t>pokročilé stáří (75 - )</a:t>
            </a:r>
          </a:p>
          <a:p>
            <a:pPr lvl="1"/>
            <a:endParaRPr lang="cs-CZ" dirty="0" smtClean="0"/>
          </a:p>
          <a:p>
            <a:r>
              <a:rPr lang="cs-CZ" sz="2600" dirty="0" smtClean="0"/>
              <a:t>Švancara:</a:t>
            </a:r>
          </a:p>
          <a:p>
            <a:pPr lvl="1"/>
            <a:r>
              <a:rPr lang="cs-CZ" dirty="0" smtClean="0"/>
              <a:t>stárnutí (presenium) (46/48-65)</a:t>
            </a:r>
          </a:p>
          <a:p>
            <a:pPr lvl="1"/>
            <a:r>
              <a:rPr lang="cs-CZ" dirty="0" smtClean="0"/>
              <a:t>stáří (</a:t>
            </a:r>
            <a:r>
              <a:rPr lang="cs-CZ" dirty="0" err="1" smtClean="0"/>
              <a:t>senium</a:t>
            </a:r>
            <a:r>
              <a:rPr lang="cs-CZ" dirty="0" smtClean="0"/>
              <a:t>) (65 – 75)</a:t>
            </a:r>
          </a:p>
          <a:p>
            <a:pPr lvl="1"/>
            <a:r>
              <a:rPr lang="cs-CZ" dirty="0" smtClean="0"/>
              <a:t>vysoký věk  (75 -) </a:t>
            </a:r>
          </a:p>
          <a:p>
            <a:pPr marL="27432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3475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Tělesné a psychické změny ve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03920" cy="475252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sz="2000" dirty="0" smtClean="0"/>
              <a:t>Pokles tělesné </a:t>
            </a:r>
            <a:r>
              <a:rPr lang="cs-CZ" sz="2000" u="sng" dirty="0" smtClean="0"/>
              <a:t>hmotnosti</a:t>
            </a:r>
            <a:r>
              <a:rPr lang="cs-CZ" sz="2000" dirty="0" smtClean="0"/>
              <a:t> (váha svalstva, vnitřních orgánů, kostry), </a:t>
            </a:r>
          </a:p>
          <a:p>
            <a:pPr lvl="1"/>
            <a:r>
              <a:rPr lang="cs-CZ" sz="2000" u="sng" dirty="0" smtClean="0"/>
              <a:t>výšky</a:t>
            </a:r>
            <a:r>
              <a:rPr lang="cs-CZ" sz="2000" dirty="0" smtClean="0"/>
              <a:t> (degenerativní změny chrupavky, atrofie kostí)</a:t>
            </a:r>
          </a:p>
          <a:p>
            <a:pPr lvl="1"/>
            <a:r>
              <a:rPr lang="cs-CZ" sz="2000" dirty="0" smtClean="0"/>
              <a:t>Snížení </a:t>
            </a:r>
            <a:r>
              <a:rPr lang="cs-CZ" sz="2000" u="sng" dirty="0" smtClean="0"/>
              <a:t>pohyblivosti</a:t>
            </a:r>
            <a:r>
              <a:rPr lang="cs-CZ" sz="2000" dirty="0" smtClean="0"/>
              <a:t>, zpomalení motoriky; zhoršení </a:t>
            </a:r>
            <a:r>
              <a:rPr lang="cs-CZ" sz="2000" dirty="0"/>
              <a:t>termoregulace </a:t>
            </a:r>
            <a:endParaRPr lang="cs-CZ" sz="2000" dirty="0" smtClean="0"/>
          </a:p>
          <a:p>
            <a:pPr lvl="1"/>
            <a:r>
              <a:rPr lang="cs-CZ" sz="2000" dirty="0" smtClean="0"/>
              <a:t>Vypadávání a šedivění </a:t>
            </a:r>
            <a:r>
              <a:rPr lang="cs-CZ" sz="2000" u="sng" dirty="0" smtClean="0"/>
              <a:t>vlasů</a:t>
            </a:r>
            <a:r>
              <a:rPr lang="cs-CZ" sz="2000" dirty="0" smtClean="0"/>
              <a:t>, změny </a:t>
            </a:r>
            <a:r>
              <a:rPr lang="cs-CZ" sz="2000" u="sng" dirty="0" smtClean="0"/>
              <a:t>kůže</a:t>
            </a:r>
            <a:r>
              <a:rPr lang="cs-CZ" sz="2000" dirty="0" smtClean="0"/>
              <a:t>, ztráta </a:t>
            </a:r>
            <a:r>
              <a:rPr lang="cs-CZ" sz="2000" u="sng" dirty="0" smtClean="0"/>
              <a:t>zubů</a:t>
            </a:r>
            <a:r>
              <a:rPr lang="cs-CZ" sz="2000" dirty="0" smtClean="0"/>
              <a:t>  </a:t>
            </a:r>
          </a:p>
          <a:p>
            <a:pPr lvl="1"/>
            <a:r>
              <a:rPr lang="cs-CZ" sz="2000" u="sng" dirty="0" smtClean="0"/>
              <a:t>Choroby</a:t>
            </a:r>
            <a:r>
              <a:rPr lang="cs-CZ" sz="2000" dirty="0" smtClean="0"/>
              <a:t> – srdeční, cévní systém, plíce, nervový systém (snížení počtu neuronů, horší funkce) – R na zdravotní komplikace (úzkost…)</a:t>
            </a:r>
          </a:p>
          <a:p>
            <a:pPr lvl="1"/>
            <a:r>
              <a:rPr lang="cs-CZ" sz="2000" u="sng" dirty="0" smtClean="0"/>
              <a:t>Smyslové orgány</a:t>
            </a:r>
            <a:r>
              <a:rPr lang="cs-CZ" sz="2000" dirty="0" smtClean="0"/>
              <a:t> – horší funkce, snížená rychlost přenosu, zhoršení vnímání (sluchu) vede k nervozitě, podezíravosti, dezorientaci + zpomalení reakcí, omezení činností, úrazovost; možnost kompenzace (brýle, naslouchadla…) </a:t>
            </a:r>
          </a:p>
          <a:p>
            <a:pPr lvl="1"/>
            <a:r>
              <a:rPr lang="cs-CZ" sz="2000" dirty="0" smtClean="0"/>
              <a:t>Zpomalení </a:t>
            </a:r>
            <a:r>
              <a:rPr lang="cs-CZ" sz="2000" u="sng" dirty="0" smtClean="0"/>
              <a:t>duševních pochodů</a:t>
            </a:r>
            <a:r>
              <a:rPr lang="cs-CZ" sz="2000" dirty="0" smtClean="0"/>
              <a:t>, zhoršení paměti (krátkodobé), ulpívavé myšlení, zaměření do minulosti</a:t>
            </a:r>
          </a:p>
          <a:p>
            <a:pPr lvl="1"/>
            <a:r>
              <a:rPr lang="cs-CZ" sz="2000" dirty="0" smtClean="0"/>
              <a:t>Snížení </a:t>
            </a:r>
            <a:r>
              <a:rPr lang="cs-CZ" sz="2000" u="sng" dirty="0" smtClean="0"/>
              <a:t>odolnosti vůči zátěži</a:t>
            </a:r>
            <a:r>
              <a:rPr lang="cs-CZ" sz="2000" dirty="0" smtClean="0"/>
              <a:t>, ztráta perspektiv, oslabování citového prožitku  </a:t>
            </a:r>
          </a:p>
          <a:p>
            <a:pPr lvl="1"/>
            <a:r>
              <a:rPr lang="cs-CZ" sz="2000" dirty="0" smtClean="0"/>
              <a:t>Snížení </a:t>
            </a:r>
            <a:r>
              <a:rPr lang="cs-CZ" sz="2000" u="sng" dirty="0" smtClean="0"/>
              <a:t>sebehodnocení</a:t>
            </a:r>
            <a:r>
              <a:rPr lang="cs-CZ" sz="2000" dirty="0" smtClean="0"/>
              <a:t> (odchod ze zaměstnání) </a:t>
            </a:r>
          </a:p>
          <a:p>
            <a:pPr lvl="1"/>
            <a:r>
              <a:rPr lang="cs-CZ" sz="2000" u="sng" dirty="0" smtClean="0"/>
              <a:t>Sociální změny</a:t>
            </a:r>
            <a:r>
              <a:rPr lang="cs-CZ" sz="2000" dirty="0" smtClean="0"/>
              <a:t> (postavení, ztráta rolí, závislost, omezení kontaktů)</a:t>
            </a:r>
          </a:p>
          <a:p>
            <a:pPr lvl="1"/>
            <a:r>
              <a:rPr lang="cs-CZ" sz="2000" dirty="0" smtClean="0"/>
              <a:t>Zvýraznění </a:t>
            </a:r>
            <a:r>
              <a:rPr lang="cs-CZ" sz="2000" u="sng" dirty="0" smtClean="0"/>
              <a:t>osobnostních rysů</a:t>
            </a:r>
            <a:r>
              <a:rPr lang="cs-CZ" sz="2000" dirty="0" smtClean="0"/>
              <a:t> (výbušnost, pasivita); egocentrismus</a:t>
            </a:r>
          </a:p>
        </p:txBody>
      </p:sp>
    </p:spTree>
    <p:extLst>
      <p:ext uri="{BB962C8B-B14F-4D97-AF65-F5344CB8AC3E}">
        <p14:creationId xmlns:p14="http://schemas.microsoft.com/office/powerpoint/2010/main" val="415720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Adaptace na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Řešení problémů stáří </a:t>
            </a:r>
          </a:p>
          <a:p>
            <a:pPr lvl="1"/>
            <a:r>
              <a:rPr lang="cs-CZ" sz="2000" dirty="0" smtClean="0"/>
              <a:t>biologické, ekonomické snadnější než psychické a sociální</a:t>
            </a:r>
          </a:p>
          <a:p>
            <a:r>
              <a:rPr lang="cs-CZ" sz="2400" u="sng" dirty="0" smtClean="0"/>
              <a:t>Strategie adjustace na stáří </a:t>
            </a:r>
            <a:r>
              <a:rPr lang="cs-CZ" sz="2000" dirty="0" smtClean="0"/>
              <a:t>(dle </a:t>
            </a:r>
            <a:r>
              <a:rPr lang="cs-CZ" sz="2000" dirty="0" err="1" smtClean="0"/>
              <a:t>Bromley</a:t>
            </a:r>
            <a:r>
              <a:rPr lang="cs-CZ" sz="2000" dirty="0" smtClean="0"/>
              <a:t>):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Konstruktivnost </a:t>
            </a:r>
          </a:p>
          <a:p>
            <a:pPr marL="1005840" lvl="2" indent="-457200"/>
            <a:r>
              <a:rPr lang="cs-CZ" dirty="0" smtClean="0">
                <a:solidFill>
                  <a:schemeClr val="tx1"/>
                </a:solidFill>
              </a:rPr>
              <a:t>Optimální; soběstačnost, humor, vztahy, zájmy, smíření se smrtí 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Závislost</a:t>
            </a:r>
          </a:p>
          <a:p>
            <a:pPr marL="1005840" lvl="2" indent="-457200"/>
            <a:r>
              <a:rPr lang="cs-CZ" dirty="0" smtClean="0">
                <a:solidFill>
                  <a:schemeClr val="tx1"/>
                </a:solidFill>
              </a:rPr>
              <a:t>Pasivní, nesoběstačný, podezírá, sebestředný, </a:t>
            </a:r>
            <a:r>
              <a:rPr lang="cs-CZ" dirty="0" smtClean="0"/>
              <a:t>únava, manipulace</a:t>
            </a:r>
            <a:endParaRPr lang="cs-CZ" dirty="0" smtClean="0">
              <a:solidFill>
                <a:schemeClr val="tx1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Obranný postoj  </a:t>
            </a:r>
          </a:p>
          <a:p>
            <a:pPr marL="1005840" lvl="2" indent="-457200"/>
            <a:r>
              <a:rPr lang="cs-CZ" dirty="0" smtClean="0">
                <a:solidFill>
                  <a:schemeClr val="tx1"/>
                </a:solidFill>
              </a:rPr>
              <a:t>aktivní, obává se závislosti, soběstačný, odmítá pomoc i stárnutí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Nepřátelství </a:t>
            </a:r>
          </a:p>
          <a:p>
            <a:pPr marL="1005840" lvl="2" indent="-457200"/>
            <a:r>
              <a:rPr lang="cs-CZ" dirty="0" smtClean="0">
                <a:solidFill>
                  <a:schemeClr val="tx1"/>
                </a:solidFill>
              </a:rPr>
              <a:t>Konfliktní, agresivní, podezíraví, kverulanti, nepřátelští vůči ml.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chemeClr val="tx1"/>
                </a:solidFill>
              </a:rPr>
              <a:t>Sebenenávist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1005840" lvl="2" indent="-457200"/>
            <a:r>
              <a:rPr lang="cs-CZ" dirty="0" smtClean="0">
                <a:solidFill>
                  <a:schemeClr val="tx1"/>
                </a:solidFill>
              </a:rPr>
              <a:t>Pesimismus, lítost, osamělost, deprese, bez zájmů, „oběti“ osudu, smíření se smrtí (vysvobození)  </a:t>
            </a:r>
          </a:p>
        </p:txBody>
      </p:sp>
    </p:spTree>
    <p:extLst>
      <p:ext uri="{BB962C8B-B14F-4D97-AF65-F5344CB8AC3E}">
        <p14:creationId xmlns:p14="http://schemas.microsoft.com/office/powerpoint/2010/main" val="35532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Perinatální období (porod)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75828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 38 -42 týden těhotenství, 3300-3400 g, 50 cm</a:t>
            </a:r>
          </a:p>
          <a:p>
            <a:r>
              <a:rPr lang="cs-CZ" sz="2200" dirty="0" smtClean="0"/>
              <a:t>Významný mezník, zásadní změna podmínek pro dítě, zátěžová situace</a:t>
            </a:r>
          </a:p>
          <a:p>
            <a:r>
              <a:rPr lang="cs-CZ" sz="2200" dirty="0" smtClean="0"/>
              <a:t>Změna přístupu k porodu na konci 20. stol</a:t>
            </a:r>
            <a:r>
              <a:rPr lang="cs-CZ" sz="2200" dirty="0" smtClean="0"/>
              <a:t>.: </a:t>
            </a:r>
            <a:endParaRPr lang="cs-CZ" sz="2200" dirty="0" smtClean="0"/>
          </a:p>
          <a:p>
            <a:r>
              <a:rPr lang="cs-CZ" sz="2000" dirty="0" smtClean="0"/>
              <a:t>Zaměření </a:t>
            </a:r>
            <a:r>
              <a:rPr lang="cs-CZ" sz="2000" dirty="0" smtClean="0"/>
              <a:t>na péči o matku: 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Nikolajev</a:t>
            </a:r>
            <a:r>
              <a:rPr lang="cs-CZ" sz="2000" dirty="0" smtClean="0">
                <a:solidFill>
                  <a:schemeClr val="tx2"/>
                </a:solidFill>
              </a:rPr>
              <a:t>, </a:t>
            </a:r>
            <a:r>
              <a:rPr lang="cs-CZ" sz="2000" dirty="0" err="1" smtClean="0">
                <a:solidFill>
                  <a:schemeClr val="tx2"/>
                </a:solidFill>
              </a:rPr>
              <a:t>Lamaze</a:t>
            </a:r>
            <a:r>
              <a:rPr lang="cs-CZ" sz="2000" dirty="0" smtClean="0">
                <a:solidFill>
                  <a:schemeClr val="tx2"/>
                </a:solidFill>
              </a:rPr>
              <a:t> (eliminace strachu, relaxace, uvědomění si těla, překonávání bolesti, rytmické dýchání</a:t>
            </a:r>
            <a:r>
              <a:rPr lang="cs-CZ" sz="2000" dirty="0" smtClean="0">
                <a:solidFill>
                  <a:schemeClr val="tx2"/>
                </a:solidFill>
              </a:rPr>
              <a:t>);   M. </a:t>
            </a:r>
            <a:r>
              <a:rPr lang="cs-CZ" sz="2000" dirty="0" err="1" smtClean="0">
                <a:solidFill>
                  <a:schemeClr val="tx2"/>
                </a:solidFill>
              </a:rPr>
              <a:t>Odent</a:t>
            </a:r>
            <a:r>
              <a:rPr lang="cs-CZ" sz="2000" dirty="0" smtClean="0">
                <a:solidFill>
                  <a:schemeClr val="tx2"/>
                </a:solidFill>
              </a:rPr>
              <a:t>, </a:t>
            </a:r>
            <a:r>
              <a:rPr lang="cs-CZ" sz="2000" dirty="0" smtClean="0">
                <a:solidFill>
                  <a:schemeClr val="tx2"/>
                </a:solidFill>
              </a:rPr>
              <a:t>S. </a:t>
            </a:r>
            <a:r>
              <a:rPr lang="cs-CZ" sz="2000" dirty="0" err="1" smtClean="0">
                <a:solidFill>
                  <a:schemeClr val="tx2"/>
                </a:solidFill>
              </a:rPr>
              <a:t>Kitzingerová</a:t>
            </a:r>
            <a:r>
              <a:rPr lang="cs-CZ" sz="2000" dirty="0" smtClean="0">
                <a:solidFill>
                  <a:schemeClr val="tx2"/>
                </a:solidFill>
              </a:rPr>
              <a:t> (šetrnost, porod pod vodou; </a:t>
            </a:r>
            <a:r>
              <a:rPr lang="cs-CZ" sz="2000" dirty="0">
                <a:solidFill>
                  <a:schemeClr val="tx2"/>
                </a:solidFill>
              </a:rPr>
              <a:t>matka – aktivní účastník, </a:t>
            </a:r>
            <a:r>
              <a:rPr lang="cs-CZ" sz="2000" dirty="0" smtClean="0">
                <a:solidFill>
                  <a:schemeClr val="tx2"/>
                </a:solidFill>
              </a:rPr>
              <a:t>možnost výběru místa a způsobu </a:t>
            </a:r>
            <a:r>
              <a:rPr lang="cs-CZ" sz="2000" dirty="0" smtClean="0">
                <a:solidFill>
                  <a:schemeClr val="tx2"/>
                </a:solidFill>
              </a:rPr>
              <a:t>porodu) </a:t>
            </a:r>
            <a:endParaRPr lang="cs-CZ" sz="2000" dirty="0" smtClean="0">
              <a:solidFill>
                <a:schemeClr val="tx2"/>
              </a:solidFill>
            </a:endParaRPr>
          </a:p>
          <a:p>
            <a:r>
              <a:rPr lang="cs-CZ" sz="2000" dirty="0" smtClean="0"/>
              <a:t>Zaměření </a:t>
            </a:r>
            <a:r>
              <a:rPr lang="cs-CZ" sz="2000" dirty="0" smtClean="0"/>
              <a:t>na </a:t>
            </a:r>
            <a:r>
              <a:rPr lang="cs-CZ" sz="2000" dirty="0" smtClean="0"/>
              <a:t>dítě </a:t>
            </a:r>
            <a:r>
              <a:rPr lang="cs-CZ" sz="2000" dirty="0" smtClean="0">
                <a:solidFill>
                  <a:schemeClr val="tx2"/>
                </a:solidFill>
              </a:rPr>
              <a:t>- Frederick </a:t>
            </a:r>
            <a:r>
              <a:rPr lang="cs-CZ" sz="2000" dirty="0" err="1" smtClean="0">
                <a:solidFill>
                  <a:schemeClr val="tx2"/>
                </a:solidFill>
              </a:rPr>
              <a:t>Leboyer</a:t>
            </a:r>
            <a:r>
              <a:rPr lang="cs-CZ" sz="2000" dirty="0" smtClean="0">
                <a:solidFill>
                  <a:schemeClr val="tx2"/>
                </a:solidFill>
              </a:rPr>
              <a:t> (stres ze sucha, změny teploty, hluku, gravitace – odstranit tlumením světla, málo osob, ticho, na břicho matky, porod do vody, přestřižení pupečníku po zástavě </a:t>
            </a:r>
            <a:r>
              <a:rPr lang="cs-CZ" sz="2000" dirty="0" smtClean="0">
                <a:solidFill>
                  <a:schemeClr val="tx2"/>
                </a:solidFill>
              </a:rPr>
              <a:t>pulzace)</a:t>
            </a:r>
            <a:endParaRPr lang="cs-CZ" sz="2000" dirty="0" smtClean="0"/>
          </a:p>
          <a:p>
            <a:r>
              <a:rPr lang="cs-CZ" sz="2000" dirty="0" smtClean="0"/>
              <a:t>Další aspekty: </a:t>
            </a:r>
            <a:r>
              <a:rPr lang="cs-CZ" sz="2000" dirty="0" smtClean="0">
                <a:solidFill>
                  <a:schemeClr val="tx2"/>
                </a:solidFill>
              </a:rPr>
              <a:t>přítomnost otce u porodu, „dula“, </a:t>
            </a:r>
            <a:r>
              <a:rPr lang="cs-CZ" sz="2000" dirty="0" err="1" smtClean="0">
                <a:solidFill>
                  <a:schemeClr val="tx2"/>
                </a:solidFill>
              </a:rPr>
              <a:t>rooming</a:t>
            </a:r>
            <a:r>
              <a:rPr lang="cs-CZ" sz="2000" dirty="0" smtClean="0">
                <a:solidFill>
                  <a:schemeClr val="tx2"/>
                </a:solidFill>
              </a:rPr>
              <a:t>-in</a:t>
            </a:r>
            <a:r>
              <a:rPr lang="cs-CZ" sz="2000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588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na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040560"/>
          </a:xfrm>
        </p:spPr>
        <p:txBody>
          <a:bodyPr>
            <a:normAutofit fontScale="92500"/>
          </a:bodyPr>
          <a:lstStyle/>
          <a:p>
            <a:r>
              <a:rPr lang="cs-CZ" sz="2200" dirty="0" err="1" smtClean="0"/>
              <a:t>Gerontogogika</a:t>
            </a:r>
            <a:r>
              <a:rPr lang="cs-CZ" sz="2200" dirty="0" smtClean="0"/>
              <a:t>/</a:t>
            </a:r>
            <a:r>
              <a:rPr lang="cs-CZ" sz="2200" dirty="0" err="1" smtClean="0"/>
              <a:t>gerontopedagogika</a:t>
            </a:r>
            <a:r>
              <a:rPr lang="cs-CZ" sz="2200" dirty="0" smtClean="0"/>
              <a:t> = teorie výchovy a vzdělávání ke stáří </a:t>
            </a:r>
          </a:p>
          <a:p>
            <a:pPr lvl="1"/>
            <a:r>
              <a:rPr lang="cs-CZ" sz="1900" dirty="0" smtClean="0"/>
              <a:t>Cílem: poskytnout informace o sociální a zdravotnické problematice stáří, připravit na projevy stáří, naučit spokojeně prožívat období stáří </a:t>
            </a:r>
          </a:p>
          <a:p>
            <a:r>
              <a:rPr lang="cs-CZ" sz="2200" dirty="0" smtClean="0"/>
              <a:t>Funkce</a:t>
            </a:r>
            <a:r>
              <a:rPr lang="cs-CZ" sz="2400" dirty="0" smtClean="0"/>
              <a:t> </a:t>
            </a:r>
            <a:r>
              <a:rPr lang="cs-CZ" sz="2000" dirty="0" smtClean="0"/>
              <a:t>(dle Pacovský, Wolf)  </a:t>
            </a:r>
            <a:endParaRPr lang="cs-CZ" sz="2400" dirty="0" smtClean="0"/>
          </a:p>
          <a:p>
            <a:pPr lvl="1"/>
            <a:r>
              <a:rPr lang="cs-CZ" sz="1900" dirty="0" smtClean="0"/>
              <a:t>Preventivní (předem připraví na změny ve stáří a nové možnosti) </a:t>
            </a:r>
          </a:p>
          <a:p>
            <a:pPr lvl="1"/>
            <a:r>
              <a:rPr lang="cs-CZ" sz="1900" dirty="0" smtClean="0"/>
              <a:t>Anticipační (najít V, D, CH, které připraví na stáří a usnadní proces stárnutí)</a:t>
            </a:r>
          </a:p>
          <a:p>
            <a:pPr lvl="1"/>
            <a:r>
              <a:rPr lang="cs-CZ" sz="1900" dirty="0" smtClean="0"/>
              <a:t>Posilovací (vede k aktivnímu životu, rozvoj a využití zájmů, schopností)</a:t>
            </a:r>
          </a:p>
          <a:p>
            <a:pPr lvl="1"/>
            <a:r>
              <a:rPr lang="cs-CZ" sz="1900" dirty="0" smtClean="0"/>
              <a:t>Rehabilitační (znovuobnovení vyváženého stavu, nabídka nových možností)</a:t>
            </a:r>
          </a:p>
          <a:p>
            <a:r>
              <a:rPr lang="cs-CZ" sz="2200" dirty="0" smtClean="0"/>
              <a:t>Aktivní stáří </a:t>
            </a:r>
          </a:p>
          <a:p>
            <a:pPr lvl="1"/>
            <a:r>
              <a:rPr lang="cs-CZ" sz="1900" dirty="0" smtClean="0"/>
              <a:t>Aktivita = pocit užitečnosti, uznání, vyšší sociální status, orientace na budoucnost, zpomalení stárnutí</a:t>
            </a:r>
          </a:p>
          <a:p>
            <a:pPr lvl="1"/>
            <a:r>
              <a:rPr lang="cs-CZ" sz="1900" dirty="0" smtClean="0"/>
              <a:t>Pasivita = počátek úpadku, deprese, rozpad osobnosti, soustředění na své zdravotní problémy</a:t>
            </a:r>
          </a:p>
          <a:p>
            <a:pPr lvl="1"/>
            <a:r>
              <a:rPr lang="cs-CZ" sz="1900" dirty="0" smtClean="0"/>
              <a:t>Postupný přechod ke sníženému pracovnímu úvazku (?)</a:t>
            </a:r>
          </a:p>
          <a:p>
            <a:pPr lvl="1"/>
            <a:endParaRPr lang="cs-CZ" sz="1700" dirty="0" smtClean="0"/>
          </a:p>
          <a:p>
            <a:pPr lvl="1"/>
            <a:endParaRPr lang="cs-CZ" sz="19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11722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39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Novorozenecké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328592"/>
          </a:xfrm>
        </p:spPr>
        <p:txBody>
          <a:bodyPr>
            <a:normAutofit/>
          </a:bodyPr>
          <a:lstStyle/>
          <a:p>
            <a:r>
              <a:rPr lang="cs-CZ" sz="2200" dirty="0" smtClean="0"/>
              <a:t>0-6 týdnů (po první sociální úsměv), období adaptace na nové prostředí</a:t>
            </a:r>
          </a:p>
          <a:p>
            <a:r>
              <a:rPr lang="cs-CZ" sz="2200" dirty="0" smtClean="0"/>
              <a:t>Vývoj některých orgánů není ukončen (játra, ledviny, CNS)</a:t>
            </a:r>
          </a:p>
          <a:p>
            <a:r>
              <a:rPr lang="cs-CZ" sz="2200" dirty="0" smtClean="0"/>
              <a:t>Behaviorální stavy: hluboký/lehký spánek </a:t>
            </a:r>
            <a:r>
              <a:rPr lang="cs-CZ" sz="2200" dirty="0" smtClean="0"/>
              <a:t>(18-22 </a:t>
            </a:r>
            <a:r>
              <a:rPr lang="cs-CZ" sz="2200" dirty="0" smtClean="0"/>
              <a:t>hod), klidný/akti</a:t>
            </a:r>
            <a:r>
              <a:rPr lang="cs-CZ" sz="2200" dirty="0"/>
              <a:t>vní bdělý stav, pláč</a:t>
            </a:r>
            <a:endParaRPr lang="cs-CZ" sz="2200" dirty="0" smtClean="0"/>
          </a:p>
          <a:p>
            <a:r>
              <a:rPr lang="cs-CZ" sz="2200" dirty="0" smtClean="0"/>
              <a:t>Vývoj motoriky tzv. </a:t>
            </a:r>
            <a:r>
              <a:rPr lang="cs-CZ" sz="2200" dirty="0" err="1" smtClean="0"/>
              <a:t>cefalokaudálním</a:t>
            </a:r>
            <a:r>
              <a:rPr lang="cs-CZ" sz="2200" dirty="0" smtClean="0"/>
              <a:t> směrem, nahodilost pohybů</a:t>
            </a:r>
          </a:p>
          <a:p>
            <a:r>
              <a:rPr lang="cs-CZ" sz="2200" dirty="0" smtClean="0"/>
              <a:t>Vybaven nepodmíněnými reflexy</a:t>
            </a:r>
            <a:r>
              <a:rPr lang="cs-CZ" sz="2200" dirty="0" smtClean="0"/>
              <a:t>: potravové, orgánové, obranné aj.</a:t>
            </a:r>
          </a:p>
          <a:p>
            <a:r>
              <a:rPr lang="cs-CZ" sz="2200" dirty="0" smtClean="0"/>
              <a:t>Další vývoj poznávacích procesů</a:t>
            </a:r>
          </a:p>
          <a:p>
            <a:r>
              <a:rPr lang="cs-CZ" sz="2200" dirty="0" smtClean="0"/>
              <a:t>Emoční prožitky komplexní charakter, </a:t>
            </a:r>
            <a:r>
              <a:rPr lang="cs-CZ" sz="2200" dirty="0" err="1" smtClean="0"/>
              <a:t>temperamentové</a:t>
            </a:r>
            <a:r>
              <a:rPr lang="cs-CZ" sz="2200" dirty="0" smtClean="0"/>
              <a:t> odlišnosti</a:t>
            </a:r>
          </a:p>
          <a:p>
            <a:r>
              <a:rPr lang="cs-CZ" sz="2200" dirty="0" smtClean="0"/>
              <a:t>Důležitost primárních vztahů matka-dítě 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5463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Kojenecké období - základní </a:t>
            </a:r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Období od 6. týdne po dosažení 1. roku</a:t>
            </a:r>
          </a:p>
          <a:p>
            <a:r>
              <a:rPr lang="cs-CZ" sz="2400" dirty="0" smtClean="0"/>
              <a:t>Rychlý růst (75 cm, 10-11 kg, růst trupu a končetin)</a:t>
            </a:r>
          </a:p>
          <a:p>
            <a:r>
              <a:rPr lang="cs-CZ" sz="2400" dirty="0" smtClean="0"/>
              <a:t>Postupné ovládání těla, schopnost lidské lokomoce, uchopování předmětů, první slova, diferenciace osob</a:t>
            </a:r>
          </a:p>
          <a:p>
            <a:r>
              <a:rPr lang="cs-CZ" sz="2400" dirty="0" smtClean="0"/>
              <a:t>Rozvoj motoriky – vypnutí páteře, zvedání hlavičky, opírání o předloktí, experimentace s prsty, hračkou</a:t>
            </a:r>
          </a:p>
          <a:p>
            <a:r>
              <a:rPr lang="cs-CZ" sz="2400" dirty="0" smtClean="0"/>
              <a:t>Navazování vztahů</a:t>
            </a:r>
          </a:p>
          <a:p>
            <a:r>
              <a:rPr lang="cs-CZ" sz="2400" dirty="0" smtClean="0"/>
              <a:t>Zdárný vývoj je zajištěn, pokud jsou optimálně uspokojovány základní psychické </a:t>
            </a:r>
            <a:r>
              <a:rPr lang="cs-CZ" sz="2400" dirty="0" smtClean="0"/>
              <a:t>potřeby </a:t>
            </a:r>
            <a:endParaRPr lang="cs-CZ" sz="2400" dirty="0" smtClean="0"/>
          </a:p>
          <a:p>
            <a:r>
              <a:rPr lang="cs-CZ" sz="2400" dirty="0" smtClean="0"/>
              <a:t>Věková pásma: 3., 6., 9. a 12. měsíc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351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</a:t>
            </a:r>
            <a:r>
              <a:rPr lang="cs-CZ" dirty="0" smtClean="0"/>
              <a:t>motoriky v kojeneckém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3. měsíc – v poloze na břiše udrží zvednutou hlavu, s oporou o </a:t>
            </a:r>
            <a:r>
              <a:rPr lang="cs-CZ" dirty="0" smtClean="0"/>
              <a:t>předloktí; nedokáže uchopovat předměty</a:t>
            </a:r>
          </a:p>
          <a:p>
            <a:r>
              <a:rPr lang="cs-CZ" dirty="0" smtClean="0"/>
              <a:t>6</a:t>
            </a:r>
            <a:r>
              <a:rPr lang="cs-CZ" dirty="0" smtClean="0"/>
              <a:t>. měsíc – spontánní přitahování do sedu, sedí s </a:t>
            </a:r>
            <a:r>
              <a:rPr lang="cs-CZ" dirty="0" smtClean="0"/>
              <a:t>oporou, převrací </a:t>
            </a:r>
            <a:r>
              <a:rPr lang="cs-CZ" dirty="0" smtClean="0"/>
              <a:t>se z břicha na </a:t>
            </a:r>
            <a:r>
              <a:rPr lang="cs-CZ" dirty="0" smtClean="0"/>
              <a:t>záda; uchopuje hrabavým dlaňovým způsobem, oběma rukama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Mezi 6. a 9. měsícem – příprava na lezení – staví se na dlaně a kolena/</a:t>
            </a:r>
            <a:r>
              <a:rPr lang="cs-CZ" dirty="0" err="1" smtClean="0"/>
              <a:t>plosky</a:t>
            </a:r>
            <a:r>
              <a:rPr lang="cs-CZ" dirty="0" smtClean="0"/>
              <a:t> </a:t>
            </a:r>
            <a:r>
              <a:rPr lang="cs-CZ" dirty="0" smtClean="0"/>
              <a:t>nohou; předává věci z jedné ruky do druhé</a:t>
            </a:r>
            <a:endParaRPr lang="cs-CZ" dirty="0" smtClean="0"/>
          </a:p>
          <a:p>
            <a:r>
              <a:rPr lang="cs-CZ" dirty="0" smtClean="0"/>
              <a:t>9. měsíc – leze po čtyřech, </a:t>
            </a:r>
            <a:r>
              <a:rPr lang="cs-CZ" dirty="0"/>
              <a:t>samo se posadí, </a:t>
            </a:r>
            <a:r>
              <a:rPr lang="cs-CZ" dirty="0" smtClean="0"/>
              <a:t>sedí bez opory, staví se k </a:t>
            </a:r>
            <a:r>
              <a:rPr lang="cs-CZ" dirty="0" smtClean="0"/>
              <a:t>nábytku; klešťový úchop, vyhazuje věci </a:t>
            </a:r>
            <a:endParaRPr lang="cs-CZ" dirty="0" smtClean="0"/>
          </a:p>
          <a:p>
            <a:r>
              <a:rPr lang="cs-CZ" dirty="0" smtClean="0"/>
              <a:t>12. měsíc – chodí za </a:t>
            </a:r>
            <a:r>
              <a:rPr lang="cs-CZ" dirty="0" smtClean="0"/>
              <a:t>ruku, </a:t>
            </a:r>
            <a:r>
              <a:rPr lang="cs-CZ" dirty="0" smtClean="0"/>
              <a:t>s oporou, samostatná chůze na konci 12. měsíce nebo </a:t>
            </a:r>
            <a:r>
              <a:rPr lang="cs-CZ" dirty="0" smtClean="0"/>
              <a:t>později; manipulace s předměty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8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2800" dirty="0" smtClean="0"/>
              <a:t>Vývoj </a:t>
            </a:r>
            <a:r>
              <a:rPr lang="cs-CZ" sz="2800" dirty="0" smtClean="0"/>
              <a:t>řeči, poznávacích procesů, emocí a sociálních vztahů v kojeneckém období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896544"/>
          </a:xfrm>
        </p:spPr>
        <p:txBody>
          <a:bodyPr>
            <a:normAutofit fontScale="70000" lnSpcReduction="20000"/>
          </a:bodyPr>
          <a:lstStyle/>
          <a:p>
            <a:r>
              <a:rPr lang="cs-CZ" sz="3100" dirty="0" smtClean="0"/>
              <a:t>Poznávací procesy – zlepšuje se diferenciace podnětů, myšlení vázáno na konkrétní činnost</a:t>
            </a:r>
          </a:p>
          <a:p>
            <a:r>
              <a:rPr lang="cs-CZ" sz="3100" dirty="0" smtClean="0"/>
              <a:t>Řeč: </a:t>
            </a:r>
          </a:p>
          <a:p>
            <a:pPr lvl="1"/>
            <a:r>
              <a:rPr lang="cs-CZ" sz="2900" dirty="0" smtClean="0"/>
              <a:t>3</a:t>
            </a:r>
            <a:r>
              <a:rPr lang="cs-CZ" sz="2900" dirty="0" smtClean="0"/>
              <a:t>. </a:t>
            </a:r>
            <a:r>
              <a:rPr lang="cs-CZ" sz="2900" dirty="0" smtClean="0"/>
              <a:t>měsíc:  </a:t>
            </a:r>
            <a:r>
              <a:rPr lang="cs-CZ" sz="2900" dirty="0" smtClean="0"/>
              <a:t>- </a:t>
            </a:r>
            <a:r>
              <a:rPr lang="cs-CZ" sz="2900" i="1" dirty="0" smtClean="0"/>
              <a:t>broukání</a:t>
            </a:r>
            <a:r>
              <a:rPr lang="cs-CZ" sz="2900" dirty="0" smtClean="0"/>
              <a:t> (samohlásky – a, o…); reakce matky podmiňuje intenzitu broukání</a:t>
            </a:r>
          </a:p>
          <a:p>
            <a:pPr lvl="1"/>
            <a:r>
              <a:rPr lang="cs-CZ" sz="2900" dirty="0" smtClean="0"/>
              <a:t>6. m. - </a:t>
            </a:r>
            <a:r>
              <a:rPr lang="cs-CZ" sz="2900" i="1" dirty="0" smtClean="0"/>
              <a:t>žvatlání</a:t>
            </a:r>
            <a:r>
              <a:rPr lang="cs-CZ" sz="2900" dirty="0" smtClean="0"/>
              <a:t> (tvorba souhlásek, slabik), záměrné hlasové projevy – očekávané reakce okolí, základ sociálních vztahů </a:t>
            </a:r>
          </a:p>
          <a:p>
            <a:pPr lvl="1"/>
            <a:r>
              <a:rPr lang="cs-CZ" sz="2900" dirty="0" smtClean="0"/>
              <a:t>Mezi </a:t>
            </a:r>
            <a:r>
              <a:rPr lang="cs-CZ" sz="2900" dirty="0" smtClean="0"/>
              <a:t>6.-9.m. – zvýšená potřeba osobních kontaktů, oslovování, opakování žvatlání – podporuje řečovou aktivitu dítěte</a:t>
            </a:r>
          </a:p>
          <a:p>
            <a:pPr lvl="1"/>
            <a:r>
              <a:rPr lang="cs-CZ" sz="2900" dirty="0" smtClean="0"/>
              <a:t>9.m. – porozumění jednoduchým výzvám (paci-paci, tak-tak, </a:t>
            </a:r>
            <a:r>
              <a:rPr lang="cs-CZ" sz="2900" dirty="0" err="1" smtClean="0"/>
              <a:t>pá-pá</a:t>
            </a:r>
            <a:r>
              <a:rPr lang="cs-CZ" sz="2900" dirty="0" smtClean="0"/>
              <a:t>) – </a:t>
            </a:r>
            <a:r>
              <a:rPr lang="cs-CZ" sz="2900" i="1" dirty="0" smtClean="0"/>
              <a:t>pasivní řeč</a:t>
            </a:r>
            <a:r>
              <a:rPr lang="cs-CZ" sz="2900" dirty="0" smtClean="0"/>
              <a:t>, aktivní řeč není rozvinuta, </a:t>
            </a:r>
            <a:r>
              <a:rPr lang="cs-CZ" sz="2900" dirty="0"/>
              <a:t>v 1. </a:t>
            </a:r>
            <a:r>
              <a:rPr lang="cs-CZ" sz="2900" dirty="0" smtClean="0"/>
              <a:t>roce jen 2-3 </a:t>
            </a:r>
            <a:r>
              <a:rPr lang="cs-CZ" sz="2900" dirty="0" smtClean="0"/>
              <a:t>slova; zvládá </a:t>
            </a:r>
            <a:r>
              <a:rPr lang="cs-CZ" sz="2900" dirty="0" smtClean="0"/>
              <a:t>jednoduché hříčky (berany-duc…) – </a:t>
            </a:r>
            <a:r>
              <a:rPr lang="cs-CZ" sz="2900" dirty="0" smtClean="0"/>
              <a:t>upevňování </a:t>
            </a:r>
            <a:r>
              <a:rPr lang="cs-CZ" sz="2900" dirty="0" smtClean="0"/>
              <a:t>sociálních </a:t>
            </a:r>
            <a:r>
              <a:rPr lang="cs-CZ" sz="2900" dirty="0" smtClean="0"/>
              <a:t>kontaktů</a:t>
            </a:r>
          </a:p>
          <a:p>
            <a:r>
              <a:rPr lang="cs-CZ" sz="3100" dirty="0" smtClean="0"/>
              <a:t>Emoce – organické, obsahové, sociální – vázány na konkrétní osobu</a:t>
            </a:r>
          </a:p>
          <a:p>
            <a:r>
              <a:rPr lang="cs-CZ" sz="3100" dirty="0" smtClean="0"/>
              <a:t>Sociální vývoj: důležité vytvoření pevné a bezpečné vazby s matkou, pečující osobou (</a:t>
            </a:r>
            <a:r>
              <a:rPr lang="cs-CZ" sz="3100" dirty="0" err="1" smtClean="0"/>
              <a:t>attachment</a:t>
            </a:r>
            <a:r>
              <a:rPr lang="cs-CZ" sz="3100" dirty="0" smtClean="0"/>
              <a:t>)</a:t>
            </a: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41179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Období batolete - základní </a:t>
            </a:r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Období 2. roku (mladší batole), 3. roku (starší batole)</a:t>
            </a:r>
          </a:p>
          <a:p>
            <a:r>
              <a:rPr lang="cs-CZ" dirty="0" smtClean="0"/>
              <a:t>Růstové tempo se zpomaluje (za 2 roky asi o 18 cm, 4 kg, tj. tříleté asi 95 cm, 15 kg)</a:t>
            </a:r>
          </a:p>
          <a:p>
            <a:r>
              <a:rPr lang="cs-CZ" dirty="0" smtClean="0"/>
              <a:t>Zvýšení aktivity, snížení potřeby spánku (12-13 h ve 3.r.), jeden odpolední  spánek  (individuální rozdíly)</a:t>
            </a:r>
          </a:p>
          <a:p>
            <a:r>
              <a:rPr lang="cs-CZ" dirty="0" smtClean="0"/>
              <a:t>Vzrůstá potřeba osamostatňování, objevování</a:t>
            </a:r>
          </a:p>
          <a:p>
            <a:r>
              <a:rPr lang="cs-CZ" dirty="0" smtClean="0"/>
              <a:t>Postupný nácvik sebeobsluhy a osobní hygieny </a:t>
            </a:r>
          </a:p>
          <a:p>
            <a:r>
              <a:rPr lang="cs-CZ" dirty="0" smtClean="0"/>
              <a:t>Rozvoj motoriky, poznávacích procesů, řeči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5481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motoriky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Hrubá motorika</a:t>
            </a:r>
          </a:p>
          <a:p>
            <a:pPr lvl="1"/>
            <a:r>
              <a:rPr lang="cs-CZ" dirty="0" smtClean="0"/>
              <a:t>2. rok: samostatná chůze, udržuje rovnováhu, překonávání terénních nerovností,  chůze po schodech; nošení věcí</a:t>
            </a:r>
          </a:p>
          <a:p>
            <a:pPr lvl="1"/>
            <a:r>
              <a:rPr lang="cs-CZ" dirty="0" smtClean="0"/>
              <a:t>3. rok: běhání, „tančení“, napodobování pohybů (zajíček, medvěd, čáp); chytání míče,  jízda na tříkolce, </a:t>
            </a:r>
            <a:r>
              <a:rPr lang="cs-CZ" dirty="0" err="1" smtClean="0"/>
              <a:t>odrážedle</a:t>
            </a:r>
            <a:r>
              <a:rPr lang="cs-CZ" dirty="0" smtClean="0"/>
              <a:t> …</a:t>
            </a:r>
          </a:p>
          <a:p>
            <a:r>
              <a:rPr lang="cs-CZ" dirty="0" smtClean="0"/>
              <a:t>Jemná motorika</a:t>
            </a:r>
          </a:p>
          <a:p>
            <a:pPr lvl="1"/>
            <a:r>
              <a:rPr lang="cs-CZ" dirty="0"/>
              <a:t>2. rok: </a:t>
            </a:r>
            <a:r>
              <a:rPr lang="cs-CZ" dirty="0" smtClean="0"/>
              <a:t>rozvoj koordinace oko-ruka, stavění kostek (věž), </a:t>
            </a:r>
          </a:p>
          <a:p>
            <a:pPr lvl="1"/>
            <a:r>
              <a:rPr lang="cs-CZ" dirty="0"/>
              <a:t>3. rok: </a:t>
            </a:r>
            <a:r>
              <a:rPr lang="cs-CZ" dirty="0" smtClean="0"/>
              <a:t>navlékání korálků, listování, poznávání předmětů poslepu, </a:t>
            </a:r>
            <a:r>
              <a:rPr lang="cs-CZ" dirty="0" err="1" smtClean="0"/>
              <a:t>sebeobslužné</a:t>
            </a:r>
            <a:r>
              <a:rPr lang="cs-CZ" dirty="0" smtClean="0"/>
              <a:t> úkony (oblékání, jídlo lžičkou, umývání rukou…); čmárání, „malování“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53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1317</TotalTime>
  <Words>3157</Words>
  <Application>Microsoft Office PowerPoint</Application>
  <PresentationFormat>Předvádění na obrazovce (4:3)</PresentationFormat>
  <Paragraphs>288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Administrativní</vt:lpstr>
      <vt:lpstr>Etapy ontogenetického vývoje  </vt:lpstr>
      <vt:lpstr>Prenatální období</vt:lpstr>
      <vt:lpstr>Perinatální období (porod)</vt:lpstr>
      <vt:lpstr>Novorozenecké období</vt:lpstr>
      <vt:lpstr>Kojenecké období - základní charakteristika</vt:lpstr>
      <vt:lpstr>Vývoj motoriky v kojeneckém období</vt:lpstr>
      <vt:lpstr>Vývoj řeči, poznávacích procesů, emocí a sociálních vztahů v kojeneckém období</vt:lpstr>
      <vt:lpstr>Období batolete - základní charakteristika</vt:lpstr>
      <vt:lpstr>Vývoj motoriky</vt:lpstr>
      <vt:lpstr>Vývoj poznávacích procesů, řeči, emocí, sociální vývoj v batolecím období</vt:lpstr>
      <vt:lpstr>Předškolní věk - základní charakteristika</vt:lpstr>
      <vt:lpstr>Psychomotorický vývoj</vt:lpstr>
      <vt:lpstr>Vývoj dětské kresby</vt:lpstr>
      <vt:lpstr>Zvláštnosti dětské psychiky</vt:lpstr>
      <vt:lpstr>Školní zralost -vymezení pojmu  </vt:lpstr>
      <vt:lpstr>Mladší školní věk - základní charakteristika</vt:lpstr>
      <vt:lpstr>Dospívání - vymezení vývojové etapy  </vt:lpstr>
      <vt:lpstr>Prepuberta</vt:lpstr>
      <vt:lpstr>Puberta</vt:lpstr>
      <vt:lpstr>Adolescence</vt:lpstr>
      <vt:lpstr>Utváření pocitu vlastní identity</vt:lpstr>
      <vt:lpstr>Dospělost - vymezení vývojové etapy  </vt:lpstr>
      <vt:lpstr>Tělesné a psychické změny v dospělosti</vt:lpstr>
      <vt:lpstr>Mladší dospělost</vt:lpstr>
      <vt:lpstr>Střední dospělost</vt:lpstr>
      <vt:lpstr>Starší dospělost</vt:lpstr>
      <vt:lpstr>Vymezení a periodizace období stáří</vt:lpstr>
      <vt:lpstr>Tělesné a psychické změny ve stáří</vt:lpstr>
      <vt:lpstr>Adaptace na stáří</vt:lpstr>
      <vt:lpstr>Příprava na stáří</vt:lpstr>
      <vt:lpstr>Děkuji za pozornost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Urbanovská</dc:creator>
  <cp:lastModifiedBy>EVA</cp:lastModifiedBy>
  <cp:revision>69</cp:revision>
  <cp:lastPrinted>2016-10-16T21:23:57Z</cp:lastPrinted>
  <dcterms:created xsi:type="dcterms:W3CDTF">2016-10-05T10:42:24Z</dcterms:created>
  <dcterms:modified xsi:type="dcterms:W3CDTF">2020-12-03T21:02:00Z</dcterms:modified>
</cp:coreProperties>
</file>