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0" r:id="rId3"/>
    <p:sldId id="261" r:id="rId4"/>
    <p:sldId id="266" r:id="rId5"/>
    <p:sldId id="257" r:id="rId6"/>
    <p:sldId id="258" r:id="rId7"/>
    <p:sldId id="259" r:id="rId8"/>
    <p:sldId id="265" r:id="rId9"/>
    <p:sldId id="267" r:id="rId10"/>
    <p:sldId id="269" r:id="rId11"/>
    <p:sldId id="270" r:id="rId12"/>
    <p:sldId id="271" r:id="rId13"/>
    <p:sldId id="272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29B59D3-7A9B-49F4-BE25-9CEC8314A34E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29B59D3-7A9B-49F4-BE25-9CEC8314A34E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29B59D3-7A9B-49F4-BE25-9CEC8314A34E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Vývojová psychologie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687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Periodizace, vývojové fáze a mezníky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b="1" dirty="0" smtClean="0"/>
              <a:t>Periodizace ontogenetického vývoje </a:t>
            </a:r>
            <a:r>
              <a:rPr lang="cs-CZ" sz="2400" dirty="0" smtClean="0"/>
              <a:t>= členění životního cyklu na určité úseky podle vybraných kritérií </a:t>
            </a:r>
          </a:p>
          <a:p>
            <a:r>
              <a:rPr lang="cs-CZ" sz="2400" dirty="0" smtClean="0"/>
              <a:t>Praktický význam sledování vývoje v ohraničených etapách z různých hledisek, pohledů (edukace, diagnostika, terapie…)</a:t>
            </a:r>
          </a:p>
          <a:p>
            <a:r>
              <a:rPr lang="cs-CZ" sz="2400" b="1" dirty="0" smtClean="0"/>
              <a:t>Vývojové fáze </a:t>
            </a:r>
            <a:r>
              <a:rPr lang="cs-CZ" sz="2400" dirty="0" smtClean="0"/>
              <a:t>- charakteristické změnami, které jsou pro ně typické </a:t>
            </a:r>
          </a:p>
          <a:p>
            <a:r>
              <a:rPr lang="cs-CZ" sz="2400" b="1" dirty="0" smtClean="0"/>
              <a:t>Vývojové mezníky </a:t>
            </a:r>
            <a:r>
              <a:rPr lang="cs-CZ" sz="2400" dirty="0" smtClean="0"/>
              <a:t>– signalizují proměnu některé ze složek psychosociálního vývoje; vymezují rozhraní dvou vývojových fází:</a:t>
            </a:r>
          </a:p>
          <a:p>
            <a:pPr lvl="1"/>
            <a:r>
              <a:rPr lang="cs-CZ" u="sng" dirty="0" smtClean="0"/>
              <a:t>Biologický</a:t>
            </a:r>
            <a:r>
              <a:rPr lang="cs-CZ" dirty="0" smtClean="0"/>
              <a:t> (daný zráním např. pohlavní dospívání, lokomoce)</a:t>
            </a:r>
          </a:p>
          <a:p>
            <a:pPr lvl="1"/>
            <a:r>
              <a:rPr lang="cs-CZ" u="sng" dirty="0" smtClean="0"/>
              <a:t>Psychický</a:t>
            </a:r>
            <a:r>
              <a:rPr lang="cs-CZ" dirty="0" smtClean="0"/>
              <a:t> (daný dispozicemi a učením, např. rozvoj konkrétních logických operací v 7 letech)   </a:t>
            </a:r>
          </a:p>
          <a:p>
            <a:pPr lvl="1"/>
            <a:r>
              <a:rPr lang="cs-CZ" u="sng" dirty="0" smtClean="0"/>
              <a:t>Sociální</a:t>
            </a:r>
            <a:r>
              <a:rPr lang="cs-CZ" dirty="0" smtClean="0"/>
              <a:t> (daný společností, např. nástup do školy)</a:t>
            </a:r>
            <a:br>
              <a:rPr lang="cs-CZ" dirty="0" smtClean="0"/>
            </a:br>
            <a:endParaRPr lang="cs-CZ" dirty="0" smtClean="0"/>
          </a:p>
          <a:p>
            <a:r>
              <a:rPr lang="cs-CZ" sz="2300" dirty="0" smtClean="0"/>
              <a:t>Existují různé způsoby výkladu vývoje různých dimenzí psychiky, zdůrazňující zrání či učení, zaměřující se na různé oblasti</a:t>
            </a:r>
          </a:p>
          <a:p>
            <a:pPr lvl="1"/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4880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Soudobé členění: </a:t>
            </a:r>
            <a:r>
              <a:rPr lang="cs-CZ" dirty="0" err="1" smtClean="0"/>
              <a:t>biopsychologická</a:t>
            </a:r>
            <a:r>
              <a:rPr lang="cs-CZ" dirty="0" smtClean="0"/>
              <a:t> periodizace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Prenatální a perinatální období </a:t>
            </a:r>
            <a:r>
              <a:rPr lang="cs-CZ" sz="2000" dirty="0"/>
              <a:t>(nitroděložní </a:t>
            </a:r>
            <a:r>
              <a:rPr lang="cs-CZ" sz="2000" dirty="0" smtClean="0"/>
              <a:t>vývoj a porod)</a:t>
            </a:r>
            <a:endParaRPr lang="cs-CZ" sz="2000" dirty="0"/>
          </a:p>
          <a:p>
            <a:pPr marL="845820" lvl="1" indent="-571500">
              <a:buFont typeface="+mj-lt"/>
              <a:buAutoNum type="romanUcPeriod"/>
            </a:pPr>
            <a:r>
              <a:rPr lang="cs-CZ" sz="1600" dirty="0" smtClean="0"/>
              <a:t>Období </a:t>
            </a:r>
            <a:r>
              <a:rPr lang="cs-CZ" sz="1600" dirty="0" err="1" smtClean="0"/>
              <a:t>blastemové</a:t>
            </a:r>
            <a:r>
              <a:rPr lang="cs-CZ" sz="1600" dirty="0" smtClean="0"/>
              <a:t>, embryonální</a:t>
            </a:r>
            <a:r>
              <a:rPr lang="cs-CZ" sz="1600" dirty="0"/>
              <a:t>; </a:t>
            </a:r>
            <a:r>
              <a:rPr lang="cs-CZ" sz="1600" dirty="0" err="1" smtClean="0"/>
              <a:t>fetální;perinatální</a:t>
            </a:r>
            <a:endParaRPr lang="cs-CZ" sz="1600" dirty="0" smtClean="0"/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Novorozenecké období (0-6 týdnů)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Kojenecké období (6 týdnů – 1 rok)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Období batolete (1-3 roky)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Období předškolního věku (3-6 let)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Mladší školní věk (6/7 let – 10/11 let)</a:t>
            </a:r>
            <a:endParaRPr lang="cs-CZ" sz="2000" dirty="0"/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Období dospívání – prepuberta a puberta (10/11-15let</a:t>
            </a:r>
            <a:r>
              <a:rPr lang="cs-CZ" sz="2000" dirty="0"/>
              <a:t>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/>
              <a:t>Období </a:t>
            </a:r>
            <a:r>
              <a:rPr lang="cs-CZ" sz="2000" dirty="0" smtClean="0"/>
              <a:t>adolescence (16/17 - 19/20 </a:t>
            </a:r>
            <a:r>
              <a:rPr lang="cs-CZ" sz="2000" dirty="0"/>
              <a:t>let)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Dospělost </a:t>
            </a:r>
          </a:p>
          <a:p>
            <a:pPr marL="845820" lvl="1" indent="-571500">
              <a:buFont typeface="+mj-lt"/>
              <a:buAutoNum type="romanUcPeriod"/>
            </a:pPr>
            <a:r>
              <a:rPr lang="cs-CZ" sz="1500" dirty="0" smtClean="0"/>
              <a:t>Mladší dospělost (20-30 let); střední (30-45); starší (45-60)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Stáří </a:t>
            </a:r>
          </a:p>
          <a:p>
            <a:pPr marL="845820" lvl="1" indent="-571500">
              <a:buFont typeface="+mj-lt"/>
              <a:buAutoNum type="romanUcPeriod"/>
            </a:pPr>
            <a:r>
              <a:rPr lang="cs-CZ" sz="1500" dirty="0" smtClean="0"/>
              <a:t>Stárnoucí (60-74 let); starý (75-89); stařecký (od 90 let)</a:t>
            </a:r>
          </a:p>
        </p:txBody>
      </p:sp>
    </p:spTree>
    <p:extLst>
      <p:ext uri="{BB962C8B-B14F-4D97-AF65-F5344CB8AC3E}">
        <p14:creationId xmlns:p14="http://schemas.microsoft.com/office/powerpoint/2010/main" val="242091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Psychoanalytická vývojová periodizace S. Freuda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Vychází z citového prožívání a pudového života</a:t>
            </a:r>
          </a:p>
          <a:p>
            <a:r>
              <a:rPr lang="cs-CZ" sz="2400" dirty="0" smtClean="0"/>
              <a:t>Vývoj se děje podle vrozeného programu</a:t>
            </a:r>
          </a:p>
          <a:p>
            <a:r>
              <a:rPr lang="cs-CZ" sz="2400" dirty="0" smtClean="0"/>
              <a:t>Psychosexuální vývoj jako základ rozvoje osobnosti se uskutečňuje přesuny libida do různých oblastí</a:t>
            </a:r>
          </a:p>
          <a:p>
            <a:r>
              <a:rPr lang="cs-CZ" sz="2400" dirty="0" smtClean="0"/>
              <a:t>Periodizace podle převládajícího způsobu dosahování slasti:</a:t>
            </a:r>
          </a:p>
          <a:p>
            <a:pPr lvl="1"/>
            <a:r>
              <a:rPr lang="cs-CZ" sz="1900" u="sng" dirty="0" smtClean="0"/>
              <a:t>Orální stadium</a:t>
            </a:r>
            <a:r>
              <a:rPr lang="cs-CZ" sz="1900" dirty="0" smtClean="0"/>
              <a:t> – 0-1 – orální závislost (sání), orálně agresivní (kousání)</a:t>
            </a:r>
          </a:p>
          <a:p>
            <a:pPr lvl="1"/>
            <a:r>
              <a:rPr lang="cs-CZ" sz="1900" u="sng" dirty="0" smtClean="0"/>
              <a:t>Anální stadium</a:t>
            </a:r>
            <a:r>
              <a:rPr lang="cs-CZ" sz="1900" dirty="0" smtClean="0"/>
              <a:t> – 1-3 – stimulace anální oblasti, ovládání vyměšování; nácvik udržování čistoty = první zkušenost s disciplínou</a:t>
            </a:r>
          </a:p>
          <a:p>
            <a:pPr lvl="1"/>
            <a:r>
              <a:rPr lang="cs-CZ" sz="1900" u="sng" dirty="0" smtClean="0"/>
              <a:t>Falické stadium</a:t>
            </a:r>
            <a:r>
              <a:rPr lang="cs-CZ" sz="1900" dirty="0" smtClean="0"/>
              <a:t> – od 3 let – zájem o genitálie, Oidipův/Elektřin komplex</a:t>
            </a:r>
          </a:p>
          <a:p>
            <a:pPr lvl="1"/>
            <a:r>
              <a:rPr lang="cs-CZ" sz="1900" u="sng" dirty="0" smtClean="0"/>
              <a:t>Stadium latence</a:t>
            </a:r>
            <a:r>
              <a:rPr lang="cs-CZ" sz="1900" dirty="0" smtClean="0"/>
              <a:t> – od 5/6 let – přesun zájmu na jiné aktivity, sublimace</a:t>
            </a:r>
          </a:p>
          <a:p>
            <a:pPr lvl="1"/>
            <a:r>
              <a:rPr lang="cs-CZ" sz="1900" u="sng" dirty="0" smtClean="0"/>
              <a:t>Genitální stadium</a:t>
            </a:r>
            <a:r>
              <a:rPr lang="cs-CZ" sz="1900" dirty="0" smtClean="0"/>
              <a:t> – dospívání – oživení, rozvoj genitální slasti</a:t>
            </a:r>
          </a:p>
          <a:p>
            <a:r>
              <a:rPr lang="cs-CZ" sz="2400" dirty="0" smtClean="0"/>
              <a:t>Upozorňuje na význam raného dětství pro další vývoj osobnosti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965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 smtClean="0"/>
              <a:t>Teorie psychosociálního vývoje E.H. </a:t>
            </a:r>
            <a:r>
              <a:rPr lang="cs-CZ" sz="3100" b="1" dirty="0" err="1" smtClean="0"/>
              <a:t>Eriksona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- Vázána na společenské, kulturní a historické podmínky</a:t>
            </a:r>
          </a:p>
          <a:p>
            <a:pPr marL="0" indent="0">
              <a:buNone/>
            </a:pPr>
            <a:r>
              <a:rPr lang="cs-CZ" sz="2400" smtClean="0"/>
              <a:t>- Na </a:t>
            </a:r>
            <a:r>
              <a:rPr lang="cs-CZ" sz="2400" dirty="0" smtClean="0"/>
              <a:t>každém stupni vývoje jedinec řeší psychosociální konflikt – </a:t>
            </a:r>
            <a:r>
              <a:rPr lang="cs-CZ" sz="2400" smtClean="0"/>
              <a:t>vývojový úkol</a:t>
            </a:r>
            <a:endParaRPr lang="cs-CZ" sz="2400" dirty="0" smtClean="0"/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Závislost</a:t>
            </a:r>
            <a:r>
              <a:rPr lang="cs-CZ" sz="2400" dirty="0" smtClean="0"/>
              <a:t> – základní důvěra </a:t>
            </a:r>
            <a:r>
              <a:rPr lang="cs-CZ" sz="2400" dirty="0" smtClean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pocity nejistoty (0-1 rok)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Nezávislost</a:t>
            </a:r>
            <a:r>
              <a:rPr lang="cs-CZ" sz="2400" dirty="0" smtClean="0"/>
              <a:t> – autonomie </a:t>
            </a:r>
            <a:r>
              <a:rPr lang="cs-CZ" sz="2400" dirty="0" smtClean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pocity studu (1-3 roky)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Iniciativa</a:t>
            </a:r>
            <a:r>
              <a:rPr lang="cs-CZ" sz="2400" dirty="0" smtClean="0"/>
              <a:t> – iniciativa </a:t>
            </a:r>
            <a:r>
              <a:rPr lang="cs-CZ" sz="2400" dirty="0" smtClean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pocity viny (předškolák)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Snaživost</a:t>
            </a:r>
            <a:r>
              <a:rPr lang="cs-CZ" sz="2400" dirty="0" smtClean="0"/>
              <a:t> – snaživost </a:t>
            </a:r>
            <a:r>
              <a:rPr lang="cs-CZ" sz="2400" dirty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pocity méněcennosti (ml. školák)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Identita</a:t>
            </a:r>
            <a:r>
              <a:rPr lang="cs-CZ" sz="2400" dirty="0" smtClean="0"/>
              <a:t> – identita </a:t>
            </a:r>
            <a:r>
              <a:rPr lang="cs-CZ" sz="2400" dirty="0" smtClean="0">
                <a:solidFill>
                  <a:schemeClr val="accent6"/>
                </a:solidFill>
              </a:rPr>
              <a:t>x </a:t>
            </a:r>
            <a:r>
              <a:rPr lang="cs-CZ" sz="2400" dirty="0" smtClean="0"/>
              <a:t>pocity nejistoty o své roli (dospívání)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Intimita</a:t>
            </a:r>
            <a:r>
              <a:rPr lang="cs-CZ" sz="2400" dirty="0" smtClean="0"/>
              <a:t> – intimita </a:t>
            </a:r>
            <a:r>
              <a:rPr lang="cs-CZ" sz="2400" dirty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pocity izolace (mladá dospělost)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err="1" smtClean="0">
                <a:solidFill>
                  <a:srgbClr val="0070C0"/>
                </a:solidFill>
              </a:rPr>
              <a:t>Generativita</a:t>
            </a:r>
            <a:r>
              <a:rPr lang="cs-CZ" sz="2400" dirty="0" smtClean="0"/>
              <a:t> – </a:t>
            </a:r>
            <a:r>
              <a:rPr lang="cs-CZ" sz="2400" dirty="0" err="1" smtClean="0"/>
              <a:t>generativita</a:t>
            </a:r>
            <a:r>
              <a:rPr lang="cs-CZ" sz="2400" dirty="0" smtClean="0"/>
              <a:t> </a:t>
            </a:r>
            <a:r>
              <a:rPr lang="cs-CZ" sz="2400" dirty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pocity stagnace (dospělost)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Integrita</a:t>
            </a:r>
            <a:r>
              <a:rPr lang="cs-CZ" sz="2400" dirty="0" smtClean="0"/>
              <a:t> – integrita </a:t>
            </a:r>
            <a:r>
              <a:rPr lang="cs-CZ" sz="2400" dirty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strach ze smrti (stárnutí a stáří)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690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Děkuji za pozornost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194560" lvl="8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59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 vývojové psychologie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>
            <a:normAutofit/>
          </a:bodyPr>
          <a:lstStyle/>
          <a:p>
            <a:pPr lvl="0"/>
            <a:r>
              <a:rPr lang="cs-CZ" sz="2400" dirty="0"/>
              <a:t>základní psychologická disciplína </a:t>
            </a:r>
          </a:p>
          <a:p>
            <a:pPr lvl="0"/>
            <a:r>
              <a:rPr lang="cs-CZ" sz="2400" dirty="0"/>
              <a:t>studium psychického vývoje jedince od početí do smrti (ontogeneze), v širším pojetí </a:t>
            </a:r>
            <a:r>
              <a:rPr lang="cs-CZ" sz="2400" dirty="0" smtClean="0"/>
              <a:t>zahrnuje i fylogenezi  </a:t>
            </a:r>
          </a:p>
          <a:p>
            <a:pPr lvl="0"/>
            <a:r>
              <a:rPr lang="cs-CZ" sz="2400" dirty="0" smtClean="0"/>
              <a:t>Studuje sled a povahu vývojových změn (podstatné a společné změny), vytváří vývojové charakteristiky jednotlivých etap vývoje, odvozuje obecné vývojové normy </a:t>
            </a:r>
            <a:endParaRPr lang="cs-CZ" sz="2400" dirty="0"/>
          </a:p>
          <a:p>
            <a:pPr lvl="0"/>
            <a:endParaRPr lang="cs-CZ" sz="24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0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326232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/>
              <a:t>Psychický vývoj</a:t>
            </a:r>
            <a:r>
              <a:rPr lang="cs-CZ" sz="2800" dirty="0"/>
              <a:t> – složitý proces; sled </a:t>
            </a:r>
            <a:r>
              <a:rPr lang="cs-CZ" sz="2800" dirty="0" smtClean="0"/>
              <a:t>(řada) tělesných </a:t>
            </a:r>
            <a:r>
              <a:rPr lang="cs-CZ" sz="2800" dirty="0"/>
              <a:t>a psychických změn kvantitativního i kvalitativního rázu, které jsou zákonité a nezvratné, vesměs progresivní, směřují od nižších forem k vyšším, od jednoduchých ke složitějším, </a:t>
            </a:r>
            <a:r>
              <a:rPr lang="cs-CZ" sz="2800" dirty="0" smtClean="0"/>
              <a:t>dokonalejším; proces není plynulý, je individuálně specifický</a:t>
            </a:r>
            <a:endParaRPr lang="cs-CZ" sz="2800" dirty="0"/>
          </a:p>
          <a:p>
            <a:pPr lvl="0"/>
            <a:endParaRPr lang="cs-CZ" sz="2800" b="1" dirty="0" smtClean="0"/>
          </a:p>
          <a:p>
            <a:pPr lvl="0"/>
            <a:r>
              <a:rPr lang="cs-CZ" sz="2800" b="1" dirty="0" smtClean="0"/>
              <a:t>Vývojová </a:t>
            </a:r>
            <a:r>
              <a:rPr lang="cs-CZ" sz="2800" b="1" dirty="0"/>
              <a:t>změna</a:t>
            </a:r>
            <a:r>
              <a:rPr lang="cs-CZ" sz="2800" dirty="0"/>
              <a:t> </a:t>
            </a:r>
            <a:r>
              <a:rPr lang="cs-CZ" sz="2800" dirty="0" smtClean="0"/>
              <a:t>= </a:t>
            </a:r>
            <a:r>
              <a:rPr lang="cs-CZ" sz="2800" dirty="0"/>
              <a:t>přechod od méně dokonalého projevu k dokonalejšímu, je relativně stálá, je v zákonitém vztahu k chronologickému věku </a:t>
            </a:r>
            <a:r>
              <a:rPr lang="cs-CZ" sz="2800" dirty="0" smtClean="0"/>
              <a:t>(nastupují ve stejných věkových obdobích)</a:t>
            </a:r>
          </a:p>
          <a:p>
            <a:pPr lvl="1"/>
            <a:r>
              <a:rPr lang="cs-CZ" sz="2400" dirty="0" smtClean="0"/>
              <a:t>Biologická </a:t>
            </a:r>
            <a:r>
              <a:rPr lang="cs-CZ" sz="2400" dirty="0"/>
              <a:t>(zrání, tělesný vývoj)</a:t>
            </a:r>
          </a:p>
          <a:p>
            <a:pPr lvl="1"/>
            <a:r>
              <a:rPr lang="cs-CZ" sz="2400" dirty="0"/>
              <a:t>Kognitivní </a:t>
            </a:r>
            <a:r>
              <a:rPr lang="cs-CZ" sz="2400" dirty="0" smtClean="0"/>
              <a:t>(rozvoj </a:t>
            </a:r>
            <a:r>
              <a:rPr lang="cs-CZ" sz="2400" dirty="0"/>
              <a:t>poznávacích procesů)</a:t>
            </a:r>
          </a:p>
          <a:p>
            <a:pPr lvl="1"/>
            <a:r>
              <a:rPr lang="cs-CZ" sz="2400" dirty="0"/>
              <a:t>Emocionální  (změny emočního prožívání)</a:t>
            </a:r>
          </a:p>
          <a:p>
            <a:pPr lvl="1"/>
            <a:r>
              <a:rPr lang="cs-CZ" sz="2400" dirty="0"/>
              <a:t>Psychosociální (vstup do školy)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06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Modely psychického vývoje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Znázornění </a:t>
            </a:r>
            <a:r>
              <a:rPr lang="cs-CZ" dirty="0" smtClean="0"/>
              <a:t>sledu vývojových změn vyžaduje vzhledem k různosti změn různé typy modelů vývoje:</a:t>
            </a:r>
          </a:p>
          <a:p>
            <a:r>
              <a:rPr lang="cs-CZ" dirty="0" smtClean="0"/>
              <a:t>Kvantitativní modely</a:t>
            </a:r>
          </a:p>
          <a:p>
            <a:pPr lvl="1"/>
            <a:r>
              <a:rPr lang="cs-CZ" dirty="0" smtClean="0"/>
              <a:t>Vycházejí  z představ o plynulém narůstání znaků a jejich sčítání/odčítání v průběhu vývoje</a:t>
            </a:r>
          </a:p>
          <a:p>
            <a:r>
              <a:rPr lang="cs-CZ" dirty="0" smtClean="0"/>
              <a:t>Kvalitativní modely</a:t>
            </a:r>
          </a:p>
          <a:p>
            <a:pPr lvl="1"/>
            <a:r>
              <a:rPr lang="cs-CZ" dirty="0" smtClean="0"/>
              <a:t>Sledují specifičnost vývojových změn</a:t>
            </a:r>
          </a:p>
          <a:p>
            <a:pPr lvl="1"/>
            <a:r>
              <a:rPr lang="cs-CZ" dirty="0" smtClean="0"/>
              <a:t>Předpokládají, že každý vyšší stupeň představuje něco nového, kvalitativně nové jevy. Vývoj je chápán jako sled fází.</a:t>
            </a:r>
          </a:p>
          <a:p>
            <a:pPr lvl="1"/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Model stupňovitého vývoje</a:t>
            </a:r>
          </a:p>
          <a:p>
            <a:pPr lvl="1"/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Model spirálovitého vývoje</a:t>
            </a:r>
          </a:p>
          <a:p>
            <a:pPr lvl="1"/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Vývoj jako vrstvení</a:t>
            </a:r>
          </a:p>
          <a:p>
            <a:pPr lvl="1"/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Vývoj jako výsledek vtiskování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91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Kvantitativní modely vývoje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5408" cy="487375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cs-CZ" b="1" dirty="0" smtClean="0"/>
              <a:t>Konstantní </a:t>
            </a:r>
            <a:r>
              <a:rPr lang="cs-CZ" b="1" dirty="0"/>
              <a:t>průběh </a:t>
            </a:r>
            <a:endParaRPr lang="cs-CZ" b="1" dirty="0" smtClean="0"/>
          </a:p>
          <a:p>
            <a:pPr>
              <a:lnSpc>
                <a:spcPct val="170000"/>
              </a:lnSpc>
            </a:pPr>
            <a:r>
              <a:rPr lang="cs-CZ" b="1" dirty="0" smtClean="0"/>
              <a:t>Akcelerační trend</a:t>
            </a:r>
            <a:endParaRPr lang="cs-CZ" dirty="0"/>
          </a:p>
          <a:p>
            <a:pPr>
              <a:lnSpc>
                <a:spcPct val="170000"/>
              </a:lnSpc>
            </a:pPr>
            <a:r>
              <a:rPr lang="cs-CZ" b="1" dirty="0" smtClean="0"/>
              <a:t>Retardační trend</a:t>
            </a:r>
            <a:endParaRPr lang="cs-CZ" dirty="0"/>
          </a:p>
          <a:p>
            <a:pPr>
              <a:lnSpc>
                <a:spcPct val="170000"/>
              </a:lnSpc>
            </a:pPr>
            <a:r>
              <a:rPr lang="cs-CZ" b="1" dirty="0"/>
              <a:t>Pozitivní asymptomatický </a:t>
            </a:r>
            <a:endParaRPr lang="cs-CZ" b="1" dirty="0" smtClean="0"/>
          </a:p>
          <a:p>
            <a:pPr>
              <a:lnSpc>
                <a:spcPct val="170000"/>
              </a:lnSpc>
            </a:pPr>
            <a:r>
              <a:rPr lang="cs-CZ" b="1" dirty="0" smtClean="0"/>
              <a:t>Pozitivní </a:t>
            </a:r>
            <a:r>
              <a:rPr lang="cs-CZ" b="1" dirty="0"/>
              <a:t>trend </a:t>
            </a:r>
            <a:endParaRPr lang="cs-CZ" b="1" dirty="0" smtClean="0"/>
          </a:p>
          <a:p>
            <a:pPr>
              <a:lnSpc>
                <a:spcPct val="170000"/>
              </a:lnSpc>
            </a:pPr>
            <a:r>
              <a:rPr lang="cs-CZ" b="1" dirty="0" smtClean="0"/>
              <a:t>Konkávní trend</a:t>
            </a:r>
            <a:endParaRPr lang="cs-CZ" dirty="0"/>
          </a:p>
          <a:p>
            <a:pPr>
              <a:lnSpc>
                <a:spcPct val="170000"/>
              </a:lnSpc>
            </a:pPr>
            <a:r>
              <a:rPr lang="cs-CZ" b="1" dirty="0"/>
              <a:t>Negativní asymptomatický </a:t>
            </a:r>
            <a:endParaRPr lang="cs-CZ" b="1" dirty="0" smtClean="0"/>
          </a:p>
          <a:p>
            <a:pPr>
              <a:lnSpc>
                <a:spcPct val="170000"/>
              </a:lnSpc>
            </a:pPr>
            <a:r>
              <a:rPr lang="cs-CZ" b="1" dirty="0" smtClean="0"/>
              <a:t>Konvexní trend</a:t>
            </a:r>
            <a:endParaRPr lang="cs-CZ" dirty="0"/>
          </a:p>
          <a:p>
            <a:pPr>
              <a:lnSpc>
                <a:spcPct val="170000"/>
              </a:lnSpc>
            </a:pPr>
            <a:r>
              <a:rPr lang="cs-CZ" b="1" dirty="0"/>
              <a:t>Negativní </a:t>
            </a:r>
            <a:r>
              <a:rPr lang="cs-CZ" b="1" dirty="0" smtClean="0"/>
              <a:t>trend</a:t>
            </a:r>
            <a:r>
              <a:rPr lang="cs-CZ" dirty="0"/>
              <a:t> 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4283968" y="1865143"/>
            <a:ext cx="4358640" cy="20319"/>
            <a:chOff x="0" y="0"/>
            <a:chExt cx="4358994" cy="20792"/>
          </a:xfrm>
        </p:grpSpPr>
        <p:cxnSp>
          <p:nvCxnSpPr>
            <p:cNvPr id="5" name="Přímá spojnice se šipkou 4"/>
            <p:cNvCxnSpPr/>
            <p:nvPr/>
          </p:nvCxnSpPr>
          <p:spPr>
            <a:xfrm>
              <a:off x="0" y="0"/>
              <a:ext cx="2179320" cy="10160"/>
            </a:xfrm>
            <a:prstGeom prst="straightConnector1">
              <a:avLst/>
            </a:prstGeom>
            <a:ln w="28575" cap="rnd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Přímá spojnice se šipkou 5"/>
            <p:cNvCxnSpPr/>
            <p:nvPr/>
          </p:nvCxnSpPr>
          <p:spPr>
            <a:xfrm>
              <a:off x="2179674" y="10632"/>
              <a:ext cx="2179320" cy="10160"/>
            </a:xfrm>
            <a:prstGeom prst="straightConnector1">
              <a:avLst/>
            </a:prstGeom>
            <a:noFill/>
            <a:ln w="28575" cap="rnd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oval"/>
              <a:tailEnd type="oval"/>
            </a:ln>
            <a:effectLst/>
          </p:spPr>
        </p:cxnSp>
      </p:grpSp>
      <p:grpSp>
        <p:nvGrpSpPr>
          <p:cNvPr id="7" name="Skupina 6"/>
          <p:cNvGrpSpPr/>
          <p:nvPr/>
        </p:nvGrpSpPr>
        <p:grpSpPr>
          <a:xfrm>
            <a:off x="4283967" y="2060848"/>
            <a:ext cx="4358463" cy="405750"/>
            <a:chOff x="0" y="0"/>
            <a:chExt cx="4507584" cy="573686"/>
          </a:xfrm>
        </p:grpSpPr>
        <p:cxnSp>
          <p:nvCxnSpPr>
            <p:cNvPr id="8" name="Přímá spojnice se šipkou 7"/>
            <p:cNvCxnSpPr/>
            <p:nvPr/>
          </p:nvCxnSpPr>
          <p:spPr>
            <a:xfrm>
              <a:off x="0" y="563526"/>
              <a:ext cx="2179320" cy="10160"/>
            </a:xfrm>
            <a:prstGeom prst="straightConnector1">
              <a:avLst/>
            </a:prstGeom>
            <a:noFill/>
            <a:ln w="28575" cap="rnd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oval"/>
              <a:tailEnd type="oval"/>
            </a:ln>
            <a:effectLst/>
          </p:spPr>
        </p:cxnSp>
        <p:cxnSp>
          <p:nvCxnSpPr>
            <p:cNvPr id="9" name="Přímá spojnice se šipkou 8"/>
            <p:cNvCxnSpPr/>
            <p:nvPr/>
          </p:nvCxnSpPr>
          <p:spPr>
            <a:xfrm flipV="1">
              <a:off x="2179674" y="0"/>
              <a:ext cx="2327910" cy="563245"/>
            </a:xfrm>
            <a:prstGeom prst="straightConnector1">
              <a:avLst/>
            </a:prstGeom>
            <a:noFill/>
            <a:ln w="28575" cap="rnd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oval"/>
              <a:tailEnd type="oval"/>
            </a:ln>
            <a:effectLst/>
          </p:spPr>
        </p:cxnSp>
      </p:grpSp>
      <p:grpSp>
        <p:nvGrpSpPr>
          <p:cNvPr id="10" name="Skupina 9"/>
          <p:cNvGrpSpPr/>
          <p:nvPr/>
        </p:nvGrpSpPr>
        <p:grpSpPr>
          <a:xfrm>
            <a:off x="4280017" y="2781027"/>
            <a:ext cx="4366895" cy="266218"/>
            <a:chOff x="0" y="0"/>
            <a:chExt cx="4366935" cy="520861"/>
          </a:xfrm>
        </p:grpSpPr>
        <p:cxnSp>
          <p:nvCxnSpPr>
            <p:cNvPr id="11" name="Přímá spojnice se šipkou 10"/>
            <p:cNvCxnSpPr/>
            <p:nvPr/>
          </p:nvCxnSpPr>
          <p:spPr>
            <a:xfrm>
              <a:off x="0" y="0"/>
              <a:ext cx="2179497" cy="0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>
              <a:off x="2187615" y="11575"/>
              <a:ext cx="2179320" cy="509286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12"/>
          <p:cNvGrpSpPr/>
          <p:nvPr/>
        </p:nvGrpSpPr>
        <p:grpSpPr>
          <a:xfrm>
            <a:off x="4309425" y="3165064"/>
            <a:ext cx="4295776" cy="404495"/>
            <a:chOff x="0" y="0"/>
            <a:chExt cx="4470384" cy="404495"/>
          </a:xfrm>
        </p:grpSpPr>
        <p:cxnSp>
          <p:nvCxnSpPr>
            <p:cNvPr id="14" name="Přímá spojnice se šipkou 13"/>
            <p:cNvCxnSpPr/>
            <p:nvPr/>
          </p:nvCxnSpPr>
          <p:spPr>
            <a:xfrm flipV="1">
              <a:off x="0" y="0"/>
              <a:ext cx="2236470" cy="404495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/>
            <p:cNvCxnSpPr/>
            <p:nvPr/>
          </p:nvCxnSpPr>
          <p:spPr>
            <a:xfrm>
              <a:off x="2233914" y="0"/>
              <a:ext cx="2236470" cy="0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/>
          <p:cNvGrpSpPr/>
          <p:nvPr/>
        </p:nvGrpSpPr>
        <p:grpSpPr>
          <a:xfrm>
            <a:off x="4398338" y="3262332"/>
            <a:ext cx="4254500" cy="775319"/>
            <a:chOff x="0" y="0"/>
            <a:chExt cx="4556021" cy="983848"/>
          </a:xfrm>
        </p:grpSpPr>
        <p:cxnSp>
          <p:nvCxnSpPr>
            <p:cNvPr id="17" name="Přímá spojnice se šipkou 16"/>
            <p:cNvCxnSpPr/>
            <p:nvPr/>
          </p:nvCxnSpPr>
          <p:spPr>
            <a:xfrm flipV="1">
              <a:off x="0" y="567159"/>
              <a:ext cx="2179320" cy="416689"/>
            </a:xfrm>
            <a:prstGeom prst="straightConnector1">
              <a:avLst/>
            </a:prstGeom>
            <a:noFill/>
            <a:ln w="28575" cap="rnd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oval"/>
              <a:tailEnd type="oval"/>
            </a:ln>
            <a:effectLst/>
          </p:spPr>
        </p:cxnSp>
        <p:cxnSp>
          <p:nvCxnSpPr>
            <p:cNvPr id="18" name="Přímá spojnice se šipkou 17"/>
            <p:cNvCxnSpPr/>
            <p:nvPr/>
          </p:nvCxnSpPr>
          <p:spPr>
            <a:xfrm flipV="1">
              <a:off x="2176041" y="0"/>
              <a:ext cx="2379980" cy="567055"/>
            </a:xfrm>
            <a:prstGeom prst="straightConnector1">
              <a:avLst/>
            </a:prstGeom>
            <a:noFill/>
            <a:ln w="28575" cap="rnd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oval"/>
              <a:tailEnd type="oval"/>
            </a:ln>
            <a:effectLst/>
          </p:spPr>
        </p:cxnSp>
      </p:grpSp>
      <p:grpSp>
        <p:nvGrpSpPr>
          <p:cNvPr id="19" name="Skupina 18"/>
          <p:cNvGrpSpPr/>
          <p:nvPr/>
        </p:nvGrpSpPr>
        <p:grpSpPr>
          <a:xfrm>
            <a:off x="4357062" y="4037651"/>
            <a:ext cx="4254500" cy="467360"/>
            <a:chOff x="0" y="0"/>
            <a:chExt cx="4412165" cy="467360"/>
          </a:xfrm>
        </p:grpSpPr>
        <p:cxnSp>
          <p:nvCxnSpPr>
            <p:cNvPr id="20" name="Přímá spojnice se šipkou 19"/>
            <p:cNvCxnSpPr/>
            <p:nvPr/>
          </p:nvCxnSpPr>
          <p:spPr>
            <a:xfrm>
              <a:off x="2199190" y="0"/>
              <a:ext cx="2212975" cy="467360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/>
            <p:cNvCxnSpPr/>
            <p:nvPr/>
          </p:nvCxnSpPr>
          <p:spPr>
            <a:xfrm flipV="1">
              <a:off x="0" y="0"/>
              <a:ext cx="2179320" cy="467360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Skupina 21"/>
          <p:cNvGrpSpPr/>
          <p:nvPr/>
        </p:nvGrpSpPr>
        <p:grpSpPr>
          <a:xfrm>
            <a:off x="4376472" y="4730918"/>
            <a:ext cx="4254500" cy="404495"/>
            <a:chOff x="0" y="0"/>
            <a:chExt cx="4355360" cy="405114"/>
          </a:xfrm>
        </p:grpSpPr>
        <p:cxnSp>
          <p:nvCxnSpPr>
            <p:cNvPr id="23" name="Přímá spojnice se šipkou 22"/>
            <p:cNvCxnSpPr/>
            <p:nvPr/>
          </p:nvCxnSpPr>
          <p:spPr>
            <a:xfrm>
              <a:off x="0" y="0"/>
              <a:ext cx="2179320" cy="405114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se šipkou 23"/>
            <p:cNvCxnSpPr/>
            <p:nvPr/>
          </p:nvCxnSpPr>
          <p:spPr>
            <a:xfrm>
              <a:off x="2176040" y="405114"/>
              <a:ext cx="2179320" cy="0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Skupina 24"/>
          <p:cNvGrpSpPr/>
          <p:nvPr/>
        </p:nvGrpSpPr>
        <p:grpSpPr>
          <a:xfrm>
            <a:off x="4400112" y="5255802"/>
            <a:ext cx="4254968" cy="404495"/>
            <a:chOff x="0" y="0"/>
            <a:chExt cx="4355360" cy="404495"/>
          </a:xfrm>
        </p:grpSpPr>
        <p:cxnSp>
          <p:nvCxnSpPr>
            <p:cNvPr id="26" name="Přímá spojnice se šipkou 25"/>
            <p:cNvCxnSpPr/>
            <p:nvPr/>
          </p:nvCxnSpPr>
          <p:spPr>
            <a:xfrm flipV="1">
              <a:off x="2176040" y="0"/>
              <a:ext cx="2179320" cy="404495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/>
            <p:nvPr/>
          </p:nvCxnSpPr>
          <p:spPr>
            <a:xfrm>
              <a:off x="0" y="0"/>
              <a:ext cx="2175510" cy="404495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Skupina 27"/>
          <p:cNvGrpSpPr/>
          <p:nvPr/>
        </p:nvGrpSpPr>
        <p:grpSpPr>
          <a:xfrm>
            <a:off x="4398338" y="5660297"/>
            <a:ext cx="4256742" cy="694690"/>
            <a:chOff x="0" y="0"/>
            <a:chExt cx="4355360" cy="694810"/>
          </a:xfrm>
        </p:grpSpPr>
        <p:cxnSp>
          <p:nvCxnSpPr>
            <p:cNvPr id="29" name="Přímá spojnice se šipkou 28"/>
            <p:cNvCxnSpPr/>
            <p:nvPr/>
          </p:nvCxnSpPr>
          <p:spPr>
            <a:xfrm>
              <a:off x="0" y="0"/>
              <a:ext cx="2175510" cy="370205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/>
            <p:cNvCxnSpPr/>
            <p:nvPr/>
          </p:nvCxnSpPr>
          <p:spPr>
            <a:xfrm>
              <a:off x="2176040" y="370390"/>
              <a:ext cx="2179320" cy="324420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58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Model stupňovitého vývoje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75652" y="1700809"/>
            <a:ext cx="7592695" cy="4364612"/>
          </a:xfrm>
        </p:spPr>
        <p:txBody>
          <a:bodyPr/>
          <a:lstStyle/>
          <a:p>
            <a:r>
              <a:rPr lang="cs-CZ" sz="2400" dirty="0" smtClean="0"/>
              <a:t>Jednotlivé etapy vývoje jako stupně</a:t>
            </a:r>
          </a:p>
          <a:p>
            <a:r>
              <a:rPr lang="cs-CZ" sz="2400" dirty="0" smtClean="0"/>
              <a:t>Každý stupeň dvě fáze: </a:t>
            </a:r>
          </a:p>
          <a:p>
            <a:pPr marL="548640" lvl="2" indent="0">
              <a:buNone/>
            </a:pPr>
            <a:r>
              <a:rPr lang="cs-CZ" b="1" dirty="0" smtClean="0"/>
              <a:t>a</a:t>
            </a:r>
            <a:r>
              <a:rPr lang="cs-CZ" dirty="0" smtClean="0"/>
              <a:t> - uskutečnění vývojových změn (mezník, zlom)</a:t>
            </a:r>
          </a:p>
          <a:p>
            <a:pPr marL="548640" lvl="2" indent="0">
              <a:buNone/>
            </a:pPr>
            <a:r>
              <a:rPr lang="cs-CZ" b="1" dirty="0" smtClean="0"/>
              <a:t>b</a:t>
            </a:r>
            <a:r>
              <a:rPr lang="cs-CZ" dirty="0" smtClean="0"/>
              <a:t> - ustálení vývojových změn (rozvoj, zdokonalení)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775652" y="1412776"/>
            <a:ext cx="7592695" cy="4652645"/>
            <a:chOff x="0" y="0"/>
            <a:chExt cx="7592695" cy="4653272"/>
          </a:xfrm>
        </p:grpSpPr>
        <p:cxnSp>
          <p:nvCxnSpPr>
            <p:cNvPr id="5" name="Přímá spojnice se šipkou 4"/>
            <p:cNvCxnSpPr/>
            <p:nvPr/>
          </p:nvCxnSpPr>
          <p:spPr>
            <a:xfrm>
              <a:off x="0" y="0"/>
              <a:ext cx="0" cy="4652645"/>
            </a:xfrm>
            <a:prstGeom prst="straightConnector1">
              <a:avLst/>
            </a:prstGeom>
            <a:ln w="31750"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Přímá spojnice se šipkou 5"/>
            <p:cNvCxnSpPr/>
            <p:nvPr/>
          </p:nvCxnSpPr>
          <p:spPr>
            <a:xfrm flipH="1">
              <a:off x="0" y="4653023"/>
              <a:ext cx="7592695" cy="0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se šipkou 6"/>
            <p:cNvCxnSpPr/>
            <p:nvPr/>
          </p:nvCxnSpPr>
          <p:spPr>
            <a:xfrm flipH="1">
              <a:off x="0" y="4317357"/>
              <a:ext cx="324091" cy="335915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se šipkou 7"/>
            <p:cNvCxnSpPr/>
            <p:nvPr/>
          </p:nvCxnSpPr>
          <p:spPr>
            <a:xfrm flipH="1">
              <a:off x="324091" y="4247909"/>
              <a:ext cx="1516283" cy="68580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se šipkou 8"/>
            <p:cNvCxnSpPr/>
            <p:nvPr/>
          </p:nvCxnSpPr>
          <p:spPr>
            <a:xfrm flipH="1">
              <a:off x="1840375" y="3842795"/>
              <a:ext cx="324091" cy="416166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 flipH="1">
              <a:off x="2164466" y="3773347"/>
              <a:ext cx="2176039" cy="69448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se šipkou 10"/>
            <p:cNvCxnSpPr/>
            <p:nvPr/>
          </p:nvCxnSpPr>
          <p:spPr>
            <a:xfrm flipH="1">
              <a:off x="4340506" y="3032568"/>
              <a:ext cx="497712" cy="740627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 flipH="1">
              <a:off x="4838218" y="3032568"/>
              <a:ext cx="2268637" cy="0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ovéPole 12"/>
          <p:cNvSpPr txBox="1"/>
          <p:nvPr/>
        </p:nvSpPr>
        <p:spPr>
          <a:xfrm>
            <a:off x="708156" y="56543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543374" y="5360219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537484" y="52203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843406" y="488572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042273" y="45879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660232" y="4075603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5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Model spirálovitého vývoje</a:t>
            </a:r>
            <a:endParaRPr lang="cs-CZ" b="1" dirty="0"/>
          </a:p>
        </p:txBody>
      </p:sp>
      <p:pic>
        <p:nvPicPr>
          <p:cNvPr id="4" name="Zástupný symbol pro obsah 3" descr="http://www.miroslav-zelenka.cz/_files/3121/spir%C3%A1la.jp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132856"/>
            <a:ext cx="4176464" cy="374441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539552" y="2204864"/>
            <a:ext cx="37444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Nepřetržité opakování vývojových změn vždy na nové, jiné úrovni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příklad: období podřízení 	      období vzdoru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Vývoj ve spirále obsahuje  vzestup i regres (involuční změny ve stáří, návrat do dětství – egocentrismus, bezmocnost)</a:t>
            </a:r>
          </a:p>
        </p:txBody>
      </p:sp>
    </p:spTree>
    <p:extLst>
      <p:ext uri="{BB962C8B-B14F-4D97-AF65-F5344CB8AC3E}">
        <p14:creationId xmlns:p14="http://schemas.microsoft.com/office/powerpoint/2010/main" val="144645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Další kvalitativní vývojové modely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Vývoj jako vrstvení</a:t>
            </a:r>
          </a:p>
          <a:p>
            <a:pPr lvl="1"/>
            <a:r>
              <a:rPr lang="cs-CZ" dirty="0" smtClean="0"/>
              <a:t>Překrývání starých znaků novými (staré nemizí, přetváří se)</a:t>
            </a:r>
          </a:p>
          <a:p>
            <a:pPr lvl="1"/>
            <a:r>
              <a:rPr lang="cs-CZ" dirty="0" smtClean="0"/>
              <a:t>Nové zkušenosti, dovednosti zatlačují staré do nevědomí</a:t>
            </a:r>
          </a:p>
          <a:p>
            <a:pPr lvl="1"/>
            <a:r>
              <a:rPr lang="cs-CZ" dirty="0" smtClean="0"/>
              <a:t>Využití naučeného při osvojování nového </a:t>
            </a:r>
          </a:p>
          <a:p>
            <a:r>
              <a:rPr lang="cs-CZ" dirty="0" smtClean="0"/>
              <a:t>Vývoj jako výsledek vtiskování</a:t>
            </a:r>
          </a:p>
          <a:p>
            <a:pPr lvl="1"/>
            <a:r>
              <a:rPr lang="cs-CZ" dirty="0" smtClean="0"/>
              <a:t>Aktivují se určité soustavy reakcí/chování, které jsou pak dlouho/trvale „vpečetěny“ do individua</a:t>
            </a:r>
          </a:p>
          <a:p>
            <a:pPr lvl="1"/>
            <a:r>
              <a:rPr lang="cs-CZ" dirty="0" smtClean="0"/>
              <a:t>Kritická/senzitivní období – časná, krátká období</a:t>
            </a:r>
          </a:p>
          <a:p>
            <a:pPr lvl="1"/>
            <a:r>
              <a:rPr lang="cs-CZ" dirty="0" smtClean="0"/>
              <a:t>Umožní jednorázové a rychlé osvojení stabilních mechanismů, ale jen ve zcela určité a časově omezené fázi, kdy je mozek plastický </a:t>
            </a:r>
          </a:p>
          <a:p>
            <a:pPr lvl="1"/>
            <a:r>
              <a:rPr lang="cs-CZ" dirty="0" smtClean="0"/>
              <a:t>Příklad: kachní, opičí  mládě; kojenec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57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Zákonitosti vývojových změn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Zákon diferenciace a integrace</a:t>
            </a:r>
          </a:p>
          <a:p>
            <a:pPr lvl="1"/>
            <a:r>
              <a:rPr lang="cs-CZ" dirty="0" smtClean="0"/>
              <a:t>PM aktivity stále větší rádius, širší souvislosti, jsou složitější, ucelenější (D a I vnímání; zvnitřnění psychických procesů)</a:t>
            </a:r>
          </a:p>
          <a:p>
            <a:r>
              <a:rPr lang="cs-CZ" dirty="0" smtClean="0"/>
              <a:t>Zákon směřování ke struktuře druhu </a:t>
            </a:r>
          </a:p>
          <a:p>
            <a:pPr lvl="1"/>
            <a:r>
              <a:rPr lang="cs-CZ" dirty="0" smtClean="0"/>
              <a:t>Všechny fáze jsou zaměřeny k budoucí lidské podobě</a:t>
            </a:r>
          </a:p>
          <a:p>
            <a:r>
              <a:rPr lang="cs-CZ" dirty="0" smtClean="0"/>
              <a:t>Zákon vývojové nerovnoměrnosti</a:t>
            </a:r>
          </a:p>
          <a:p>
            <a:pPr lvl="1"/>
            <a:r>
              <a:rPr lang="cs-CZ" dirty="0" smtClean="0"/>
              <a:t>Jednotlivé procesy se nevyvíjejí ve stejném tempu, ale podle důležitosti a potřeb – nejrychlejší vývoj mízní a nervový systém </a:t>
            </a:r>
          </a:p>
          <a:p>
            <a:r>
              <a:rPr lang="cs-CZ" dirty="0" smtClean="0"/>
              <a:t>Zákon vývojové retardace</a:t>
            </a:r>
          </a:p>
          <a:p>
            <a:pPr lvl="1"/>
            <a:r>
              <a:rPr lang="cs-CZ" dirty="0" smtClean="0"/>
              <a:t>Rychlý nárůst – zvolnění – plató – zesilování retardačních tendencí</a:t>
            </a:r>
          </a:p>
          <a:p>
            <a:r>
              <a:rPr lang="cs-CZ" dirty="0" smtClean="0"/>
              <a:t>Zákon individuálního průběhu vývoje</a:t>
            </a:r>
          </a:p>
          <a:p>
            <a:pPr lvl="1"/>
            <a:r>
              <a:rPr lang="cs-CZ" dirty="0" smtClean="0"/>
              <a:t>Pořadí vývojových období je stejné, vývoj není totožný; rozdíly genderové, individuální, jedinečnost vlivem působení mnoha faktorů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00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840</TotalTime>
  <Words>840</Words>
  <Application>Microsoft Office PowerPoint</Application>
  <PresentationFormat>Předvádění na obrazovce (4:3)</PresentationFormat>
  <Paragraphs>116</Paragraphs>
  <Slides>14</Slides>
  <Notes>0</Notes>
  <HiddenSlides>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Administrativní</vt:lpstr>
      <vt:lpstr>Vývojová psychologie</vt:lpstr>
      <vt:lpstr>Předmět vývojové psychologie</vt:lpstr>
      <vt:lpstr>Základní pojmy</vt:lpstr>
      <vt:lpstr>Modely psychického vývoje</vt:lpstr>
      <vt:lpstr>Kvantitativní modely vývoje</vt:lpstr>
      <vt:lpstr>Model stupňovitého vývoje</vt:lpstr>
      <vt:lpstr>Model spirálovitého vývoje</vt:lpstr>
      <vt:lpstr>Další kvalitativní vývojové modely</vt:lpstr>
      <vt:lpstr>Zákonitosti vývojových změn</vt:lpstr>
      <vt:lpstr>Periodizace, vývojové fáze a mezníky</vt:lpstr>
      <vt:lpstr>Soudobé členění: biopsychologická periodizace</vt:lpstr>
      <vt:lpstr>Psychoanalytická vývojová periodizace S. Freuda </vt:lpstr>
      <vt:lpstr>Teorie psychosociálního vývoje E.H. Eriksona </vt:lpstr>
      <vt:lpstr>Děkuji za pozornost</vt:lpstr>
    </vt:vector>
  </TitlesOfParts>
  <Company>Soufflet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</dc:title>
  <dc:creator>Eva Urbanovská</dc:creator>
  <cp:lastModifiedBy>EVA</cp:lastModifiedBy>
  <cp:revision>38</cp:revision>
  <dcterms:created xsi:type="dcterms:W3CDTF">2016-09-24T21:23:41Z</dcterms:created>
  <dcterms:modified xsi:type="dcterms:W3CDTF">2020-12-03T17:41:06Z</dcterms:modified>
</cp:coreProperties>
</file>