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90" r:id="rId8"/>
    <p:sldId id="296" r:id="rId9"/>
    <p:sldId id="299" r:id="rId10"/>
    <p:sldId id="297" r:id="rId11"/>
    <p:sldId id="300" r:id="rId12"/>
    <p:sldId id="301" r:id="rId13"/>
    <p:sldId id="302" r:id="rId14"/>
    <p:sldId id="298" r:id="rId15"/>
    <p:sldId id="264" r:id="rId16"/>
    <p:sldId id="266" r:id="rId17"/>
    <p:sldId id="267" r:id="rId18"/>
    <p:sldId id="288" r:id="rId19"/>
    <p:sldId id="268" r:id="rId20"/>
    <p:sldId id="269" r:id="rId21"/>
    <p:sldId id="303" r:id="rId22"/>
    <p:sldId id="270" r:id="rId23"/>
    <p:sldId id="276" r:id="rId24"/>
    <p:sldId id="277" r:id="rId25"/>
    <p:sldId id="291" r:id="rId26"/>
    <p:sldId id="292" r:id="rId27"/>
    <p:sldId id="293" r:id="rId28"/>
    <p:sldId id="278" r:id="rId29"/>
    <p:sldId id="279" r:id="rId30"/>
    <p:sldId id="305" r:id="rId31"/>
    <p:sldId id="306" r:id="rId32"/>
    <p:sldId id="304" r:id="rId33"/>
    <p:sldId id="271" r:id="rId34"/>
    <p:sldId id="294" r:id="rId35"/>
    <p:sldId id="289" r:id="rId36"/>
    <p:sldId id="273" r:id="rId37"/>
    <p:sldId id="274" r:id="rId38"/>
    <p:sldId id="275" r:id="rId39"/>
    <p:sldId id="280" r:id="rId40"/>
    <p:sldId id="281" r:id="rId41"/>
    <p:sldId id="282" r:id="rId42"/>
    <p:sldId id="283" r:id="rId43"/>
    <p:sldId id="295" r:id="rId44"/>
    <p:sldId id="284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4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7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8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71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10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56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2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3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7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8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55F5C-036E-41A0-B0E7-1023102915F2}" type="datetimeFigureOut">
              <a:rPr lang="cs-CZ" smtClean="0"/>
              <a:t>30. 9. 2021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C615-51FC-4B63-BEBD-880416403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prguidelines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12822"/>
            <a:ext cx="9144000" cy="61361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OŠETŘOVATELSKÁ PÉČE </a:t>
            </a:r>
            <a:br>
              <a:rPr lang="cs-CZ" b="1" dirty="0" smtClean="0"/>
            </a:br>
            <a:r>
              <a:rPr lang="cs-CZ" b="1" dirty="0" smtClean="0"/>
              <a:t>U AKUTNÍCH A KRITICKÝCH STAVŮ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 smtClean="0"/>
              <a:t>ústav ošetřovatelství</a:t>
            </a:r>
            <a:br>
              <a:rPr lang="cs-CZ" sz="4400" dirty="0" smtClean="0"/>
            </a:br>
            <a:r>
              <a:rPr lang="cs-CZ" sz="4400" dirty="0" smtClean="0"/>
              <a:t>Fakulta veřejných politik </a:t>
            </a:r>
            <a:br>
              <a:rPr lang="cs-CZ" sz="4400" dirty="0" smtClean="0"/>
            </a:br>
            <a:r>
              <a:rPr lang="cs-CZ" sz="4400" dirty="0" smtClean="0"/>
              <a:t>v Opavě</a:t>
            </a:r>
            <a:br>
              <a:rPr lang="cs-CZ" sz="44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678906"/>
            <a:ext cx="9144000" cy="661736"/>
          </a:xfrm>
        </p:spPr>
        <p:txBody>
          <a:bodyPr/>
          <a:lstStyle/>
          <a:p>
            <a:r>
              <a:rPr lang="cs-CZ" dirty="0" smtClean="0"/>
              <a:t>Mgr. Nevřelová Petra, </a:t>
            </a:r>
            <a:r>
              <a:rPr lang="cs-CZ" dirty="0" err="1" smtClean="0"/>
              <a:t>DiS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9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Defibrilátory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5" y="2520462"/>
            <a:ext cx="6019800" cy="2872154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23" y="2041796"/>
            <a:ext cx="5181600" cy="3829486"/>
          </a:xfrm>
        </p:spPr>
      </p:pic>
    </p:spTree>
    <p:extLst>
      <p:ext uri="{BB962C8B-B14F-4D97-AF65-F5344CB8AC3E}">
        <p14:creationId xmlns:p14="http://schemas.microsoft.com/office/powerpoint/2010/main" val="31200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Přístupy pro podání léků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1578700"/>
            <a:ext cx="7831015" cy="4757687"/>
          </a:xfrm>
        </p:spPr>
      </p:pic>
    </p:spTree>
    <p:extLst>
      <p:ext uri="{BB962C8B-B14F-4D97-AF65-F5344CB8AC3E}">
        <p14:creationId xmlns:p14="http://schemas.microsoft.com/office/powerpoint/2010/main" val="259814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Intraoseální</a:t>
            </a:r>
            <a:r>
              <a:rPr lang="cs-CZ" b="1" dirty="0" smtClean="0"/>
              <a:t> přístup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046" y="1395046"/>
            <a:ext cx="7700680" cy="53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Centrální žilní přístup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77" y="1825625"/>
            <a:ext cx="9422446" cy="4351338"/>
          </a:xfrm>
        </p:spPr>
      </p:pic>
    </p:spTree>
    <p:extLst>
      <p:ext uri="{BB962C8B-B14F-4D97-AF65-F5344CB8AC3E}">
        <p14:creationId xmlns:p14="http://schemas.microsoft.com/office/powerpoint/2010/main" val="322902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Léky první volby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60" y="1825625"/>
            <a:ext cx="3204279" cy="435133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Adrenalin</a:t>
            </a:r>
          </a:p>
          <a:p>
            <a:r>
              <a:rPr lang="cs-CZ" dirty="0" smtClean="0"/>
              <a:t>Atropin</a:t>
            </a:r>
          </a:p>
          <a:p>
            <a:r>
              <a:rPr lang="cs-CZ" dirty="0" err="1" smtClean="0"/>
              <a:t>Amiodaron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Mesocain</a:t>
            </a:r>
            <a:endParaRPr lang="cs-CZ" dirty="0" smtClean="0"/>
          </a:p>
          <a:p>
            <a:r>
              <a:rPr lang="cs-CZ" dirty="0" err="1" smtClean="0"/>
              <a:t>Bicarbonat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28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597"/>
          </a:xfrm>
        </p:spPr>
        <p:txBody>
          <a:bodyPr>
            <a:normAutofit/>
          </a:bodyPr>
          <a:lstStyle/>
          <a:p>
            <a:r>
              <a:rPr lang="cs-CZ" sz="4900" b="1" dirty="0" smtClean="0"/>
              <a:t>Urgentní </a:t>
            </a:r>
            <a:r>
              <a:rPr lang="cs-CZ" sz="4900" b="1" dirty="0"/>
              <a:t>stavy vyžadující nemocniční </a:t>
            </a:r>
            <a:r>
              <a:rPr lang="cs-CZ" sz="4900" b="1" dirty="0" smtClean="0"/>
              <a:t>péči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0215"/>
            <a:ext cx="10515600" cy="542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Bezvědomí</a:t>
            </a:r>
          </a:p>
          <a:p>
            <a:r>
              <a:rPr lang="cs-CZ" dirty="0" smtClean="0"/>
              <a:t>Příčiny bezvědomí, rizika, urgentní řešení</a:t>
            </a:r>
          </a:p>
          <a:p>
            <a:r>
              <a:rPr lang="cs-CZ" dirty="0" smtClean="0"/>
              <a:t>Hodnocení bezvědomí (GCS, RASS)</a:t>
            </a:r>
          </a:p>
          <a:p>
            <a:r>
              <a:rPr lang="cs-CZ" dirty="0" smtClean="0"/>
              <a:t>Kvantitativní poruchy - Somnolence – </a:t>
            </a:r>
            <a:r>
              <a:rPr lang="cs-CZ" dirty="0" err="1" smtClean="0"/>
              <a:t>sopor</a:t>
            </a:r>
            <a:r>
              <a:rPr lang="cs-CZ" dirty="0" smtClean="0"/>
              <a:t> – </a:t>
            </a:r>
            <a:r>
              <a:rPr lang="cs-CZ" dirty="0" err="1" smtClean="0"/>
              <a:t>koma</a:t>
            </a:r>
            <a:r>
              <a:rPr lang="cs-CZ" dirty="0" smtClean="0"/>
              <a:t> </a:t>
            </a:r>
          </a:p>
          <a:p>
            <a:r>
              <a:rPr lang="cs-CZ" dirty="0" smtClean="0"/>
              <a:t>Kvalitativní poruchy -  obnubilace – amence – delirium 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Bolest</a:t>
            </a:r>
            <a:endParaRPr lang="cs-CZ" dirty="0" smtClean="0"/>
          </a:p>
          <a:p>
            <a:r>
              <a:rPr lang="cs-CZ" dirty="0" smtClean="0"/>
              <a:t>Projevy ( tachykardie, hypertenze, pocení, </a:t>
            </a:r>
            <a:r>
              <a:rPr lang="cs-CZ" dirty="0" err="1" smtClean="0"/>
              <a:t>midriáza</a:t>
            </a:r>
            <a:r>
              <a:rPr lang="cs-CZ" dirty="0" smtClean="0"/>
              <a:t>, hyperglykémie…</a:t>
            </a:r>
            <a:endParaRPr lang="cs-CZ" dirty="0"/>
          </a:p>
          <a:p>
            <a:r>
              <a:rPr lang="cs-CZ" dirty="0"/>
              <a:t>H</a:t>
            </a:r>
            <a:r>
              <a:rPr lang="cs-CZ" dirty="0" smtClean="0"/>
              <a:t>odnocení </a:t>
            </a:r>
            <a:r>
              <a:rPr lang="cs-CZ" dirty="0"/>
              <a:t>bolesti (VAS, </a:t>
            </a:r>
            <a:r>
              <a:rPr lang="cs-CZ" dirty="0" err="1"/>
              <a:t>emotikony</a:t>
            </a:r>
            <a:r>
              <a:rPr lang="cs-CZ" dirty="0"/>
              <a:t>, numerické hodnocení,  		mapy bolesti, BPS (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) - výraz tváře, pohyb 	končetin, tolerance </a:t>
            </a:r>
            <a:r>
              <a:rPr lang="cs-CZ" dirty="0" smtClean="0"/>
              <a:t>ventilace, RASS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3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372978"/>
            <a:ext cx="10515600" cy="6241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Šokové stavy</a:t>
            </a:r>
          </a:p>
          <a:p>
            <a:pPr marL="0" indent="0">
              <a:buNone/>
            </a:pPr>
            <a:r>
              <a:rPr lang="cs-CZ" dirty="0" smtClean="0"/>
              <a:t>šok - je </a:t>
            </a:r>
            <a:r>
              <a:rPr lang="cs-CZ" dirty="0"/>
              <a:t>náhlý život ohrožující stav poruchy </a:t>
            </a:r>
            <a:r>
              <a:rPr lang="cs-CZ" dirty="0" err="1" smtClean="0"/>
              <a:t>perfúze</a:t>
            </a:r>
            <a:r>
              <a:rPr lang="cs-CZ" dirty="0" smtClean="0"/>
              <a:t> </a:t>
            </a:r>
            <a:r>
              <a:rPr lang="cs-CZ" dirty="0"/>
              <a:t>tkání, která může vést k orgánovým změnám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Perfuze</a:t>
            </a:r>
            <a:r>
              <a:rPr lang="cs-CZ" dirty="0" smtClean="0"/>
              <a:t> tkání - složku </a:t>
            </a:r>
            <a:r>
              <a:rPr lang="cs-CZ" dirty="0"/>
              <a:t>nutritivní 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- složka cirkulační</a:t>
            </a:r>
            <a:endParaRPr lang="cs-CZ" dirty="0"/>
          </a:p>
          <a:p>
            <a:r>
              <a:rPr lang="cs-CZ" dirty="0" smtClean="0"/>
              <a:t>Dělení dle příčin – </a:t>
            </a:r>
            <a:r>
              <a:rPr lang="cs-CZ" dirty="0" err="1" smtClean="0"/>
              <a:t>Hypovolemický</a:t>
            </a:r>
            <a:endParaRPr lang="cs-CZ" dirty="0" smtClean="0"/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Kardiogenní</a:t>
            </a:r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</a:t>
            </a:r>
            <a:r>
              <a:rPr lang="cs-CZ" dirty="0"/>
              <a:t>S</a:t>
            </a:r>
            <a:r>
              <a:rPr lang="cs-CZ" dirty="0" smtClean="0"/>
              <a:t>eptický</a:t>
            </a:r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 Anafylaktický</a:t>
            </a:r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-</a:t>
            </a:r>
            <a:r>
              <a:rPr lang="cs-CZ" dirty="0"/>
              <a:t> </a:t>
            </a:r>
            <a:r>
              <a:rPr lang="cs-CZ" dirty="0" smtClean="0"/>
              <a:t>Neurogenní</a:t>
            </a:r>
          </a:p>
          <a:p>
            <a:pPr marL="0" lvl="0" indent="0">
              <a:buNone/>
            </a:pPr>
            <a:r>
              <a:rPr lang="cs-CZ" dirty="0" smtClean="0"/>
              <a:t>Projevy šoku</a:t>
            </a:r>
          </a:p>
          <a:p>
            <a:r>
              <a:rPr lang="cs-CZ" dirty="0" smtClean="0"/>
              <a:t>Přednemocniční první pomoc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83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0844"/>
            <a:ext cx="10515600" cy="6325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Krvácení</a:t>
            </a:r>
            <a:endParaRPr lang="cs-CZ" dirty="0"/>
          </a:p>
          <a:p>
            <a:r>
              <a:rPr lang="cs-CZ" dirty="0" smtClean="0"/>
              <a:t> vnější a vnitřní</a:t>
            </a:r>
          </a:p>
          <a:p>
            <a:r>
              <a:rPr lang="cs-CZ" dirty="0" smtClean="0"/>
              <a:t>Projevy</a:t>
            </a:r>
          </a:p>
          <a:p>
            <a:r>
              <a:rPr lang="cs-CZ" dirty="0" smtClean="0"/>
              <a:t>Přednemocniční první pomoc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DIC</a:t>
            </a:r>
            <a:r>
              <a:rPr lang="cs-CZ" dirty="0" smtClean="0"/>
              <a:t> (diseminovaná intravaskulární </a:t>
            </a:r>
            <a:r>
              <a:rPr lang="cs-CZ" dirty="0" err="1" smtClean="0"/>
              <a:t>koagulopatie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získaný stav zvýšené koagulační aktivity s následným 		  		vyčerpáním koagul. faktorů a následné zvýšené krvácivosti</a:t>
            </a:r>
          </a:p>
          <a:p>
            <a:r>
              <a:rPr lang="cs-CZ" dirty="0" smtClean="0"/>
              <a:t>projevy - (přetrvávající prosakování z ran, vstupu, vpichů, hematomy, 	purpura, petechie, hematurie, </a:t>
            </a:r>
            <a:r>
              <a:rPr lang="cs-CZ" dirty="0" err="1" smtClean="0"/>
              <a:t>melena</a:t>
            </a:r>
            <a:r>
              <a:rPr lang="cs-CZ" dirty="0" smtClean="0"/>
              <a:t>, krvácení z DC, hypotenze, 	</a:t>
            </a:r>
            <a:r>
              <a:rPr lang="cs-CZ" dirty="0" err="1" smtClean="0"/>
              <a:t>oligourie</a:t>
            </a:r>
            <a:r>
              <a:rPr lang="cs-CZ" dirty="0" smtClean="0"/>
              <a:t>, poruchy vědomí</a:t>
            </a:r>
          </a:p>
          <a:p>
            <a:r>
              <a:rPr lang="cs-CZ" dirty="0" smtClean="0"/>
              <a:t>dg. </a:t>
            </a:r>
          </a:p>
          <a:p>
            <a:r>
              <a:rPr lang="cs-CZ" dirty="0" smtClean="0"/>
              <a:t>Rizika – ARDS, CMP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0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1000"/>
            <a:ext cx="10515600" cy="62425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léčba – řešení příčiny, hrazení krevních ztrát, srážlivých faktorů,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	</a:t>
            </a:r>
            <a:r>
              <a:rPr lang="cs-CZ" dirty="0" smtClean="0"/>
              <a:t>	hemostyptika (</a:t>
            </a:r>
            <a:r>
              <a:rPr lang="cs-CZ" dirty="0" err="1" smtClean="0"/>
              <a:t>Kanavit</a:t>
            </a:r>
            <a:r>
              <a:rPr lang="cs-CZ" dirty="0" smtClean="0"/>
              <a:t>, </a:t>
            </a:r>
            <a:r>
              <a:rPr lang="cs-CZ" dirty="0" err="1" smtClean="0"/>
              <a:t>dicynone</a:t>
            </a:r>
            <a:r>
              <a:rPr lang="cs-CZ" dirty="0" smtClean="0"/>
              <a:t>..), </a:t>
            </a:r>
            <a:r>
              <a:rPr lang="cs-CZ" dirty="0" err="1" smtClean="0"/>
              <a:t>vasopresory</a:t>
            </a:r>
            <a:r>
              <a:rPr lang="cs-CZ" dirty="0" smtClean="0"/>
              <a:t>, …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 </a:t>
            </a:r>
            <a:r>
              <a:rPr lang="cs-CZ" dirty="0" err="1" smtClean="0"/>
              <a:t>oš</a:t>
            </a:r>
            <a:r>
              <a:rPr lang="cs-CZ" dirty="0" smtClean="0"/>
              <a:t>. péče -zajistit </a:t>
            </a:r>
            <a:r>
              <a:rPr lang="cs-CZ" dirty="0" err="1"/>
              <a:t>zastavu</a:t>
            </a:r>
            <a:r>
              <a:rPr lang="cs-CZ" dirty="0"/>
              <a:t> </a:t>
            </a:r>
            <a:r>
              <a:rPr lang="cs-CZ" dirty="0" smtClean="0"/>
              <a:t>krváceni</a:t>
            </a:r>
            <a:r>
              <a:rPr lang="cs-CZ" dirty="0"/>
              <a:t>, </a:t>
            </a:r>
            <a:r>
              <a:rPr lang="cs-CZ" dirty="0" smtClean="0"/>
              <a:t>zajištění CVK, ART, sledování 		VF, </a:t>
            </a:r>
            <a:r>
              <a:rPr lang="cs-CZ" dirty="0" err="1" smtClean="0"/>
              <a:t>hemodynamiky</a:t>
            </a:r>
            <a:r>
              <a:rPr lang="cs-CZ" dirty="0" smtClean="0"/>
              <a:t>, komplexní os. Péče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Intoxikace</a:t>
            </a:r>
            <a:r>
              <a:rPr lang="cs-CZ" dirty="0"/>
              <a:t>  (Toxikologické informační střediska)</a:t>
            </a:r>
          </a:p>
          <a:p>
            <a:r>
              <a:rPr lang="cs-CZ" dirty="0" smtClean="0"/>
              <a:t>Náhodné/sebevraždy/požití/vdechnutí/</a:t>
            </a:r>
          </a:p>
          <a:p>
            <a:r>
              <a:rPr lang="cs-CZ" dirty="0" smtClean="0"/>
              <a:t>Klinický obraz – nespecifický (porucha vědomí, křeče, arytmie, šok, zvracení, průjem…), specifické (acetonový zápach z úst – metanol)</a:t>
            </a:r>
          </a:p>
          <a:p>
            <a:r>
              <a:rPr lang="cs-CZ" dirty="0" smtClean="0"/>
              <a:t> Léčba - zabránění </a:t>
            </a:r>
            <a:r>
              <a:rPr lang="cs-CZ" dirty="0"/>
              <a:t>vstřebávání noxy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dirty="0" smtClean="0"/>
              <a:t>       - urychlená </a:t>
            </a:r>
            <a:r>
              <a:rPr lang="cs-CZ" dirty="0"/>
              <a:t>eliminace noxy 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dirty="0" smtClean="0"/>
              <a:t>       - specifická </a:t>
            </a:r>
            <a:r>
              <a:rPr lang="cs-CZ" dirty="0" err="1"/>
              <a:t>antidota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- symptomatická </a:t>
            </a:r>
            <a:r>
              <a:rPr lang="cs-CZ" dirty="0"/>
              <a:t>léčba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34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642127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Antidota</a:t>
            </a:r>
            <a:r>
              <a:rPr lang="cs-CZ" dirty="0" smtClean="0"/>
              <a:t> – </a:t>
            </a:r>
            <a:r>
              <a:rPr lang="cs-CZ" dirty="0" err="1" smtClean="0"/>
              <a:t>Opioidy</a:t>
            </a:r>
            <a:r>
              <a:rPr lang="cs-CZ" dirty="0" smtClean="0"/>
              <a:t> – </a:t>
            </a:r>
            <a:r>
              <a:rPr lang="cs-CZ" dirty="0" err="1" smtClean="0"/>
              <a:t>Naloxon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-  Benzodiazepiny – </a:t>
            </a:r>
            <a:r>
              <a:rPr lang="cs-CZ" dirty="0" err="1" smtClean="0"/>
              <a:t>Flumazenil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- </a:t>
            </a:r>
            <a:r>
              <a:rPr lang="cs-CZ" dirty="0" err="1" smtClean="0"/>
              <a:t>Methanol</a:t>
            </a:r>
            <a:r>
              <a:rPr lang="cs-CZ" dirty="0" smtClean="0"/>
              <a:t> – etanol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</a:t>
            </a:r>
            <a:r>
              <a:rPr lang="cs-CZ" dirty="0" err="1" smtClean="0"/>
              <a:t>warfarin</a:t>
            </a:r>
            <a:r>
              <a:rPr lang="cs-CZ" dirty="0" smtClean="0"/>
              <a:t> – vit 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- heparin – protamin sulfát</a:t>
            </a:r>
          </a:p>
          <a:p>
            <a:r>
              <a:rPr lang="cs-CZ" dirty="0" err="1" smtClean="0"/>
              <a:t>Oš</a:t>
            </a:r>
            <a:r>
              <a:rPr lang="cs-CZ" dirty="0" smtClean="0"/>
              <a:t>. péče – VF, vědomí, výplach žaludku, navození průjmu, bilance tekutin, eliminační metody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Popáleniny </a:t>
            </a:r>
          </a:p>
          <a:p>
            <a:pPr marL="0" indent="0">
              <a:buNone/>
            </a:pPr>
            <a:r>
              <a:rPr lang="cs-CZ" dirty="0"/>
              <a:t>Popáleninový </a:t>
            </a:r>
            <a:r>
              <a:rPr lang="cs-CZ" dirty="0" smtClean="0"/>
              <a:t>úraz -</a:t>
            </a:r>
            <a:r>
              <a:rPr lang="cs-CZ" dirty="0"/>
              <a:t> je poškození kůže teplem (opařením, kontaktem se zdrojem tepla či ohněm), chemikáliemi, elektrickým proudem nebo zářením. </a:t>
            </a:r>
          </a:p>
          <a:p>
            <a:pPr marL="0" indent="0">
              <a:buNone/>
            </a:pPr>
            <a:r>
              <a:rPr lang="cs-CZ" dirty="0"/>
              <a:t>Nemoc z popálení, která ohrožuje nemocného na životě zpočátku popáleninovým (</a:t>
            </a:r>
            <a:r>
              <a:rPr lang="cs-CZ" dirty="0" err="1"/>
              <a:t>hypovolemickým</a:t>
            </a:r>
            <a:r>
              <a:rPr lang="cs-CZ" dirty="0"/>
              <a:t>) šokem a později sepsí. (dospělý více </a:t>
            </a:r>
            <a:r>
              <a:rPr lang="cs-CZ" dirty="0" err="1"/>
              <a:t>nez</a:t>
            </a:r>
            <a:r>
              <a:rPr lang="cs-CZ" dirty="0"/>
              <a:t> 10-15%, dítě 5-8%)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Doporučená 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871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Sestra a urgentní stavy</a:t>
            </a:r>
            <a:r>
              <a:rPr lang="cs-CZ" dirty="0" smtClean="0"/>
              <a:t>, kolektiv autorů, </a:t>
            </a:r>
            <a:r>
              <a:rPr lang="cs-CZ" dirty="0" err="1" smtClean="0"/>
              <a:t>Grada</a:t>
            </a:r>
            <a:r>
              <a:rPr lang="cs-CZ" dirty="0" smtClean="0"/>
              <a:t> 2009</a:t>
            </a:r>
          </a:p>
          <a:p>
            <a:r>
              <a:rPr lang="cs-CZ" b="1" dirty="0" err="1" smtClean="0"/>
              <a:t>Anesteziológia</a:t>
            </a:r>
            <a:r>
              <a:rPr lang="cs-CZ" b="1" dirty="0" smtClean="0"/>
              <a:t> a </a:t>
            </a:r>
            <a:r>
              <a:rPr lang="cs-CZ" b="1" dirty="0" err="1" smtClean="0"/>
              <a:t>intenzívna</a:t>
            </a:r>
            <a:r>
              <a:rPr lang="cs-CZ" b="1" dirty="0" smtClean="0"/>
              <a:t> </a:t>
            </a:r>
            <a:r>
              <a:rPr lang="cs-CZ" b="1" dirty="0" err="1" smtClean="0"/>
              <a:t>starostlivosť</a:t>
            </a:r>
            <a:r>
              <a:rPr lang="cs-CZ" dirty="0" smtClean="0"/>
              <a:t>, Bohuš, O a kol, Martin 1992</a:t>
            </a:r>
          </a:p>
          <a:p>
            <a:r>
              <a:rPr lang="cs-CZ" b="1" dirty="0" smtClean="0"/>
              <a:t>Tracheostomie a </a:t>
            </a:r>
            <a:r>
              <a:rPr lang="cs-CZ" b="1" dirty="0" err="1" smtClean="0"/>
              <a:t>koniotomie</a:t>
            </a:r>
            <a:r>
              <a:rPr lang="cs-CZ" b="1" dirty="0" smtClean="0"/>
              <a:t> techniky, komplikace a </a:t>
            </a:r>
            <a:r>
              <a:rPr lang="cs-CZ" b="1" dirty="0" err="1" smtClean="0"/>
              <a:t>oš.péče</a:t>
            </a:r>
            <a:r>
              <a:rPr lang="cs-CZ" dirty="0" smtClean="0"/>
              <a:t>, </a:t>
            </a:r>
            <a:r>
              <a:rPr lang="cs-CZ" dirty="0" err="1" smtClean="0"/>
              <a:t>Chrobok</a:t>
            </a:r>
            <a:r>
              <a:rPr lang="cs-CZ" dirty="0" smtClean="0"/>
              <a:t>, V., </a:t>
            </a:r>
            <a:r>
              <a:rPr lang="cs-CZ" dirty="0" err="1" smtClean="0"/>
              <a:t>Astl</a:t>
            </a:r>
            <a:r>
              <a:rPr lang="cs-CZ" dirty="0" smtClean="0"/>
              <a:t>, J., </a:t>
            </a:r>
            <a:r>
              <a:rPr lang="cs-CZ" dirty="0" err="1" smtClean="0"/>
              <a:t>Kominek</a:t>
            </a:r>
            <a:r>
              <a:rPr lang="cs-CZ" dirty="0" smtClean="0"/>
              <a:t>, P. a kol, </a:t>
            </a:r>
            <a:r>
              <a:rPr lang="cs-CZ" dirty="0" err="1" smtClean="0"/>
              <a:t>Maxdorf</a:t>
            </a:r>
            <a:r>
              <a:rPr lang="cs-CZ" dirty="0" smtClean="0"/>
              <a:t> 2004</a:t>
            </a:r>
          </a:p>
          <a:p>
            <a:r>
              <a:rPr lang="cs-CZ" b="1" dirty="0" smtClean="0"/>
              <a:t>Sestra a akutní stavy od A do Z</a:t>
            </a:r>
            <a:r>
              <a:rPr lang="cs-CZ" dirty="0" smtClean="0"/>
              <a:t>, Adams, B., Harold, C.E., </a:t>
            </a:r>
            <a:r>
              <a:rPr lang="cs-CZ" dirty="0" err="1" smtClean="0"/>
              <a:t>Grada</a:t>
            </a:r>
            <a:r>
              <a:rPr lang="cs-CZ" dirty="0" smtClean="0"/>
              <a:t> 1999</a:t>
            </a:r>
          </a:p>
          <a:p>
            <a:r>
              <a:rPr lang="cs-CZ" b="1" dirty="0"/>
              <a:t>Základy umělé plicní ventilace, </a:t>
            </a:r>
            <a:r>
              <a:rPr lang="cs-CZ" dirty="0" err="1" smtClean="0"/>
              <a:t>Dostál,P</a:t>
            </a:r>
            <a:r>
              <a:rPr lang="cs-CZ" dirty="0" smtClean="0"/>
              <a:t>. a kol, </a:t>
            </a:r>
            <a:r>
              <a:rPr lang="cs-CZ" dirty="0" err="1" smtClean="0"/>
              <a:t>Maxdorf</a:t>
            </a:r>
            <a:r>
              <a:rPr lang="cs-CZ" dirty="0" smtClean="0"/>
              <a:t> 2005</a:t>
            </a:r>
          </a:p>
          <a:p>
            <a:r>
              <a:rPr lang="cs-CZ" b="1" dirty="0" smtClean="0"/>
              <a:t>Monitorování pacientů v anestezii, resuscitace a intenzivní péči</a:t>
            </a:r>
            <a:r>
              <a:rPr lang="cs-CZ" dirty="0" smtClean="0"/>
              <a:t> – vybrané kapitoly, Handl, P. Brno 2004</a:t>
            </a:r>
          </a:p>
          <a:p>
            <a:r>
              <a:rPr lang="cs-CZ" b="1" dirty="0" smtClean="0"/>
              <a:t>Ošetřovatelství v intenzivní péči</a:t>
            </a:r>
            <a:r>
              <a:rPr lang="cs-CZ" dirty="0" smtClean="0"/>
              <a:t>, Kapounová, G. </a:t>
            </a:r>
            <a:r>
              <a:rPr lang="cs-CZ" dirty="0" err="1" smtClean="0"/>
              <a:t>Grada</a:t>
            </a:r>
            <a:r>
              <a:rPr lang="cs-CZ" dirty="0" smtClean="0"/>
              <a:t> 207</a:t>
            </a:r>
          </a:p>
          <a:p>
            <a:r>
              <a:rPr lang="cs-CZ" b="1" dirty="0" smtClean="0"/>
              <a:t>Sestra a urgentní stavy</a:t>
            </a:r>
            <a:r>
              <a:rPr lang="cs-CZ" dirty="0" smtClean="0"/>
              <a:t>, kolektiv autorů, </a:t>
            </a:r>
            <a:r>
              <a:rPr lang="cs-CZ" dirty="0" err="1" smtClean="0"/>
              <a:t>Pgrada</a:t>
            </a:r>
            <a:r>
              <a:rPr lang="cs-CZ" dirty="0" smtClean="0"/>
              <a:t> 200</a:t>
            </a:r>
          </a:p>
          <a:p>
            <a:r>
              <a:rPr lang="cs-CZ" b="1" dirty="0" err="1" smtClean="0"/>
              <a:t>Infůzní</a:t>
            </a:r>
            <a:r>
              <a:rPr lang="cs-CZ" b="1" dirty="0" smtClean="0"/>
              <a:t> terapie, parenterální a enterální výživa</a:t>
            </a:r>
            <a:r>
              <a:rPr lang="cs-CZ" dirty="0" smtClean="0"/>
              <a:t>, </a:t>
            </a:r>
            <a:r>
              <a:rPr lang="cs-CZ" dirty="0" err="1" smtClean="0"/>
              <a:t>Brodanová</a:t>
            </a:r>
            <a:r>
              <a:rPr lang="cs-CZ" dirty="0" smtClean="0"/>
              <a:t>, A. Anděl, A. </a:t>
            </a:r>
            <a:r>
              <a:rPr lang="cs-CZ" dirty="0" err="1" smtClean="0"/>
              <a:t>grada</a:t>
            </a:r>
            <a:r>
              <a:rPr lang="cs-CZ" dirty="0" smtClean="0"/>
              <a:t> 1994</a:t>
            </a:r>
          </a:p>
          <a:p>
            <a:r>
              <a:rPr lang="cs-CZ" b="1" dirty="0" err="1" smtClean="0"/>
              <a:t>Polytrauma</a:t>
            </a:r>
            <a:r>
              <a:rPr lang="cs-CZ" b="1" dirty="0" smtClean="0"/>
              <a:t> v </a:t>
            </a:r>
            <a:r>
              <a:rPr lang="cs-CZ" b="1" dirty="0" err="1" smtClean="0"/>
              <a:t>intenzivné</a:t>
            </a:r>
            <a:r>
              <a:rPr lang="cs-CZ" b="1" dirty="0" smtClean="0"/>
              <a:t> medicíně</a:t>
            </a:r>
            <a:r>
              <a:rPr lang="cs-CZ" dirty="0" smtClean="0"/>
              <a:t>, Drábková, J. </a:t>
            </a:r>
            <a:r>
              <a:rPr lang="cs-CZ" dirty="0" err="1" smtClean="0"/>
              <a:t>Grada</a:t>
            </a:r>
            <a:r>
              <a:rPr lang="cs-CZ" dirty="0" smtClean="0"/>
              <a:t> 2002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6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6127845"/>
          </a:xfrm>
        </p:spPr>
        <p:txBody>
          <a:bodyPr/>
          <a:lstStyle/>
          <a:p>
            <a:r>
              <a:rPr lang="cs-CZ" dirty="0" smtClean="0"/>
              <a:t>Stupně popálenin </a:t>
            </a:r>
          </a:p>
          <a:p>
            <a:r>
              <a:rPr lang="cs-CZ" dirty="0" smtClean="0"/>
              <a:t>Pravidlo 9</a:t>
            </a:r>
          </a:p>
          <a:p>
            <a:r>
              <a:rPr lang="cs-CZ" dirty="0" smtClean="0"/>
              <a:t>Popálení DC</a:t>
            </a:r>
          </a:p>
          <a:p>
            <a:r>
              <a:rPr lang="cs-CZ" dirty="0" smtClean="0"/>
              <a:t>Systémová zánětlivá </a:t>
            </a:r>
            <a:r>
              <a:rPr lang="cs-CZ" dirty="0" err="1" smtClean="0"/>
              <a:t>odpověd</a:t>
            </a:r>
            <a:r>
              <a:rPr lang="cs-CZ" dirty="0" smtClean="0"/>
              <a:t> (SIRS) </a:t>
            </a:r>
          </a:p>
          <a:p>
            <a:r>
              <a:rPr lang="cs-CZ" dirty="0" smtClean="0"/>
              <a:t>Přednemocniční péče</a:t>
            </a:r>
          </a:p>
          <a:p>
            <a:r>
              <a:rPr lang="cs-CZ" dirty="0" smtClean="0"/>
              <a:t>Léčba – konzervativní – udržení VF, náhrada tekutin, </a:t>
            </a:r>
            <a:r>
              <a:rPr lang="cs-CZ" dirty="0" err="1" smtClean="0"/>
              <a:t>analgetizace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- chirurgická – </a:t>
            </a:r>
            <a:r>
              <a:rPr lang="cs-CZ" dirty="0" err="1" smtClean="0"/>
              <a:t>nekrektomie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</a:t>
            </a:r>
            <a:r>
              <a:rPr lang="cs-CZ" dirty="0"/>
              <a:t>- prevence </a:t>
            </a:r>
            <a:r>
              <a:rPr lang="cs-CZ" dirty="0" err="1"/>
              <a:t>kompartment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.  - </a:t>
            </a:r>
            <a:r>
              <a:rPr lang="cs-CZ" dirty="0" err="1"/>
              <a:t>escharotomie</a:t>
            </a:r>
            <a:r>
              <a:rPr lang="cs-CZ" dirty="0"/>
              <a:t> </a:t>
            </a:r>
            <a:r>
              <a:rPr lang="cs-CZ" dirty="0" smtClean="0"/>
              <a:t> 					(</a:t>
            </a:r>
            <a:r>
              <a:rPr lang="cs-CZ" dirty="0"/>
              <a:t>nářezy </a:t>
            </a:r>
            <a:r>
              <a:rPr lang="cs-CZ" dirty="0" smtClean="0"/>
              <a:t>mrtvé tkáně)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- převazy v CA</a:t>
            </a:r>
          </a:p>
          <a:p>
            <a:r>
              <a:rPr lang="cs-CZ" dirty="0" err="1" smtClean="0"/>
              <a:t>Oš</a:t>
            </a:r>
            <a:r>
              <a:rPr lang="cs-CZ" dirty="0" smtClean="0"/>
              <a:t>. péče – VF, prevence infekce, dekubitu, psychika, žilní linky,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        - sledování případných </a:t>
            </a:r>
            <a:r>
              <a:rPr lang="cs-CZ" dirty="0" err="1" smtClean="0"/>
              <a:t>komlikací</a:t>
            </a:r>
            <a:r>
              <a:rPr lang="cs-CZ" dirty="0" smtClean="0"/>
              <a:t> (otok DC, </a:t>
            </a:r>
            <a:r>
              <a:rPr lang="cs-CZ" dirty="0" err="1" smtClean="0"/>
              <a:t>edem</a:t>
            </a:r>
            <a:r>
              <a:rPr lang="cs-CZ" dirty="0" smtClean="0"/>
              <a:t> mozku…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2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Pravidlo 9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45" y="1899754"/>
            <a:ext cx="5159110" cy="41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54" y="190366"/>
            <a:ext cx="10515600" cy="66676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b="1" dirty="0" smtClean="0"/>
              <a:t>Trauma</a:t>
            </a:r>
            <a:r>
              <a:rPr lang="cs-CZ" b="1" dirty="0" smtClean="0"/>
              <a:t>, </a:t>
            </a:r>
            <a:r>
              <a:rPr lang="cs-CZ" b="1" dirty="0" err="1" smtClean="0"/>
              <a:t>polytrauma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Náhle vzniklé poškození min. 2 orgánů, ohrožené vitální funkce</a:t>
            </a:r>
          </a:p>
          <a:p>
            <a:pPr>
              <a:buFontTx/>
              <a:buChar char="-"/>
            </a:pPr>
            <a:r>
              <a:rPr lang="cs-CZ" dirty="0" err="1" smtClean="0"/>
              <a:t>Nejč</a:t>
            </a:r>
            <a:r>
              <a:rPr lang="cs-CZ" dirty="0" smtClean="0"/>
              <a:t>. příčinou úmrtí je poškození mozku a hemoragický šok, multiorgánové selhání</a:t>
            </a:r>
          </a:p>
          <a:p>
            <a:pPr>
              <a:buFontTx/>
              <a:buChar char="-"/>
            </a:pPr>
            <a:r>
              <a:rPr lang="cs-CZ" dirty="0" smtClean="0"/>
              <a:t>Mechanika úrazu (poranění hlavy, hrudníku, žeber, PNO, </a:t>
            </a:r>
            <a:r>
              <a:rPr lang="cs-CZ" dirty="0" err="1" smtClean="0"/>
              <a:t>hemothorax</a:t>
            </a:r>
            <a:r>
              <a:rPr lang="cs-CZ" dirty="0" smtClean="0"/>
              <a:t>, </a:t>
            </a:r>
            <a:r>
              <a:rPr lang="cs-CZ" dirty="0" err="1" smtClean="0"/>
              <a:t>hemoperikard</a:t>
            </a:r>
            <a:r>
              <a:rPr lang="cs-CZ" dirty="0" smtClean="0"/>
              <a:t>, poranění páteře, břicha,</a:t>
            </a:r>
          </a:p>
          <a:p>
            <a:pPr marL="0" indent="0">
              <a:buNone/>
            </a:pPr>
            <a:r>
              <a:rPr lang="cs-CZ" dirty="0" smtClean="0"/>
              <a:t>- přednemocniční peče - Protokol ATLS (</a:t>
            </a:r>
            <a:r>
              <a:rPr lang="cs-CZ" dirty="0" err="1" smtClean="0"/>
              <a:t>advanced</a:t>
            </a:r>
            <a:r>
              <a:rPr lang="cs-CZ" dirty="0" smtClean="0"/>
              <a:t> trauma </a:t>
            </a:r>
            <a:r>
              <a:rPr lang="cs-CZ" dirty="0" err="1" smtClean="0"/>
              <a:t>life</a:t>
            </a:r>
            <a:r>
              <a:rPr lang="cs-CZ" dirty="0" smtClean="0"/>
              <a:t> support)</a:t>
            </a:r>
          </a:p>
          <a:p>
            <a:pPr>
              <a:buFontTx/>
              <a:buChar char="-"/>
            </a:pPr>
            <a:r>
              <a:rPr lang="cs-CZ" dirty="0" smtClean="0"/>
              <a:t>Transport</a:t>
            </a:r>
          </a:p>
          <a:p>
            <a:pPr>
              <a:buFontTx/>
              <a:buChar char="-"/>
            </a:pPr>
            <a:r>
              <a:rPr lang="cs-CZ" dirty="0" smtClean="0"/>
              <a:t>Nemocniční péče – diagnostika 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                      - léčba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- </a:t>
            </a:r>
            <a:r>
              <a:rPr lang="cs-CZ" dirty="0" err="1" smtClean="0"/>
              <a:t>oš</a:t>
            </a:r>
            <a:r>
              <a:rPr lang="cs-CZ" dirty="0" smtClean="0"/>
              <a:t>. péče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Umírání a smrt </a:t>
            </a:r>
          </a:p>
          <a:p>
            <a:pPr marL="0" indent="0">
              <a:buNone/>
            </a:pPr>
            <a:r>
              <a:rPr lang="cs-CZ" dirty="0" smtClean="0"/>
              <a:t>Jisté známky smrti (skvrny, ztuhlost)</a:t>
            </a:r>
          </a:p>
          <a:p>
            <a:pPr marL="0" indent="0">
              <a:buNone/>
            </a:pPr>
            <a:r>
              <a:rPr lang="cs-CZ" dirty="0" err="1" smtClean="0"/>
              <a:t>Isoelektr</a:t>
            </a:r>
            <a:r>
              <a:rPr lang="cs-CZ" dirty="0" smtClean="0"/>
              <a:t>. linie na EKG</a:t>
            </a:r>
          </a:p>
          <a:p>
            <a:pPr marL="0" indent="0">
              <a:buNone/>
            </a:pPr>
            <a:r>
              <a:rPr lang="cs-CZ" dirty="0" smtClean="0"/>
              <a:t>Mozková smrt na CTAG</a:t>
            </a:r>
          </a:p>
          <a:p>
            <a:pPr marL="0" indent="0">
              <a:buNone/>
            </a:pPr>
            <a:r>
              <a:rPr lang="cs-CZ" dirty="0" smtClean="0"/>
              <a:t>EEG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1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b="1" dirty="0" smtClean="0"/>
              <a:t>     Diagnostické a vyšetřovací metody </a:t>
            </a:r>
            <a:br>
              <a:rPr lang="cs-CZ" b="1" dirty="0" smtClean="0"/>
            </a:br>
            <a:r>
              <a:rPr lang="cs-CZ" b="1" dirty="0" smtClean="0"/>
              <a:t>u kriticky nemocných, monitorování pacientů.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Anamnéza, fyzikální vyšetření, laboratorní vyšetření, zobrazovací metody, endoskopické metody…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Typy monitorování </a:t>
            </a:r>
          </a:p>
          <a:p>
            <a:pPr marL="0" indent="0">
              <a:buNone/>
            </a:pPr>
            <a:r>
              <a:rPr lang="cs-CZ" dirty="0" smtClean="0"/>
              <a:t>         - neinvazivní (vědomí, TK, P, saturace, TT, 					ventilační parametry, bilance tekutin, </a:t>
            </a:r>
            <a:r>
              <a:rPr lang="cs-CZ" dirty="0" err="1" smtClean="0"/>
              <a:t>sono</a:t>
            </a:r>
            <a:r>
              <a:rPr lang="cs-CZ" dirty="0" smtClean="0"/>
              <a:t>, RTG…</a:t>
            </a:r>
          </a:p>
          <a:p>
            <a:pPr marL="0" indent="0">
              <a:buNone/>
            </a:pPr>
            <a:r>
              <a:rPr lang="cs-CZ" dirty="0" smtClean="0"/>
              <a:t>         -invazivní (TK, CŽK, </a:t>
            </a:r>
            <a:r>
              <a:rPr lang="cs-CZ" dirty="0" err="1" smtClean="0"/>
              <a:t>hemodynamika</a:t>
            </a:r>
            <a:r>
              <a:rPr lang="cs-CZ" dirty="0" smtClean="0"/>
              <a:t>, ICP, laboratorní parametry…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dirty="0" smtClean="0"/>
              <a:t>- </a:t>
            </a:r>
            <a:r>
              <a:rPr lang="cs-CZ" dirty="0" err="1"/>
              <a:t>bedside</a:t>
            </a:r>
            <a:r>
              <a:rPr lang="cs-CZ" dirty="0"/>
              <a:t>/centrální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77516"/>
            <a:ext cx="10515600" cy="61866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ICP – intrakraniální tlak (norma do 15mmHg)</a:t>
            </a:r>
          </a:p>
          <a:p>
            <a:r>
              <a:rPr lang="cs-CZ" dirty="0" smtClean="0"/>
              <a:t>CPP – centrální </a:t>
            </a:r>
            <a:r>
              <a:rPr lang="cs-CZ" dirty="0" err="1" smtClean="0"/>
              <a:t>perfuzní</a:t>
            </a:r>
            <a:r>
              <a:rPr lang="cs-CZ" dirty="0" smtClean="0"/>
              <a:t> tlak (CPP = MAP – ICP), doporučení 50-70</a:t>
            </a:r>
            <a:endParaRPr lang="cs-CZ" dirty="0"/>
          </a:p>
          <a:p>
            <a:r>
              <a:rPr lang="cs-CZ" dirty="0" smtClean="0"/>
              <a:t>MAP- střední arteriální tlak</a:t>
            </a:r>
          </a:p>
          <a:p>
            <a:r>
              <a:rPr lang="cs-CZ" dirty="0" smtClean="0"/>
              <a:t>CVP – centrální žilní tlak (tlak </a:t>
            </a:r>
            <a:r>
              <a:rPr lang="cs-CZ" dirty="0"/>
              <a:t>vyvinutý na stěnu horní duté žíly během žilního </a:t>
            </a:r>
            <a:r>
              <a:rPr lang="cs-CZ" dirty="0" smtClean="0"/>
              <a:t>návratu), norma 3-10mmHg. Kont/ intermitentní měření</a:t>
            </a:r>
          </a:p>
          <a:p>
            <a:r>
              <a:rPr lang="cs-CZ" dirty="0" smtClean="0"/>
              <a:t>ETCO2 – měření vydechovaného CO2 (norma 35-45mmHg)</a:t>
            </a:r>
          </a:p>
          <a:p>
            <a:r>
              <a:rPr lang="cs-CZ" dirty="0" smtClean="0"/>
              <a:t>Analýza krevních plynů </a:t>
            </a:r>
            <a:endParaRPr lang="cs-CZ" dirty="0"/>
          </a:p>
          <a:p>
            <a:endParaRPr lang="cs-CZ" dirty="0" smtClean="0"/>
          </a:p>
          <a:p>
            <a:pPr lvl="1"/>
            <a:r>
              <a:rPr lang="cs-CZ" dirty="0" smtClean="0"/>
              <a:t>pH-7,35 </a:t>
            </a:r>
            <a:r>
              <a:rPr lang="cs-CZ" dirty="0"/>
              <a:t>– 7,45</a:t>
            </a:r>
          </a:p>
          <a:p>
            <a:pPr lvl="1"/>
            <a:r>
              <a:rPr lang="cs-CZ" dirty="0"/>
              <a:t>pCO2-4,6 – 6 </a:t>
            </a:r>
            <a:r>
              <a:rPr lang="cs-CZ" dirty="0" err="1"/>
              <a:t>kPa</a:t>
            </a:r>
            <a:endParaRPr lang="cs-CZ" dirty="0"/>
          </a:p>
          <a:p>
            <a:pPr lvl="1"/>
            <a:r>
              <a:rPr lang="cs-CZ" dirty="0"/>
              <a:t>pO2-10 – 13 </a:t>
            </a:r>
            <a:r>
              <a:rPr lang="cs-CZ" dirty="0" err="1"/>
              <a:t>kPa</a:t>
            </a:r>
            <a:endParaRPr lang="cs-CZ" dirty="0"/>
          </a:p>
          <a:p>
            <a:pPr lvl="1"/>
            <a:r>
              <a:rPr lang="cs-CZ" dirty="0"/>
              <a:t>HCO3-22 – 26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  <a:endParaRPr lang="cs-CZ" dirty="0"/>
          </a:p>
          <a:p>
            <a:pPr lvl="1"/>
            <a:r>
              <a:rPr lang="cs-CZ" dirty="0"/>
              <a:t>BE- -2 až +2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lvl="1"/>
            <a:r>
              <a:rPr lang="cs-CZ" dirty="0"/>
              <a:t>SaO2 – </a:t>
            </a:r>
            <a:r>
              <a:rPr lang="cs-CZ" dirty="0" err="1"/>
              <a:t>arter</a:t>
            </a:r>
            <a:r>
              <a:rPr lang="cs-CZ" dirty="0"/>
              <a:t>. krev- 95 – 98 %</a:t>
            </a:r>
          </a:p>
          <a:p>
            <a:pPr lvl="1"/>
            <a:r>
              <a:rPr lang="cs-CZ" dirty="0"/>
              <a:t>SvO2 – žilní krev- 70 %</a:t>
            </a:r>
          </a:p>
        </p:txBody>
      </p:sp>
    </p:spTree>
    <p:extLst>
      <p:ext uri="{BB962C8B-B14F-4D97-AF65-F5344CB8AC3E}">
        <p14:creationId xmlns:p14="http://schemas.microsoft.com/office/powerpoint/2010/main" val="30846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72" y="528638"/>
            <a:ext cx="7550856" cy="5648325"/>
          </a:xfrm>
        </p:spPr>
      </p:pic>
    </p:spTree>
    <p:extLst>
      <p:ext uri="{BB962C8B-B14F-4D97-AF65-F5344CB8AC3E}">
        <p14:creationId xmlns:p14="http://schemas.microsoft.com/office/powerpoint/2010/main" val="984682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1271587"/>
            <a:ext cx="6211575" cy="380052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2515" y="1963433"/>
            <a:ext cx="5610622" cy="2991066"/>
          </a:xfrm>
        </p:spPr>
      </p:pic>
    </p:spTree>
    <p:extLst>
      <p:ext uri="{BB962C8B-B14F-4D97-AF65-F5344CB8AC3E}">
        <p14:creationId xmlns:p14="http://schemas.microsoft.com/office/powerpoint/2010/main" val="247084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6" y="400050"/>
            <a:ext cx="7108448" cy="6279277"/>
          </a:xfrm>
        </p:spPr>
      </p:pic>
    </p:spTree>
    <p:extLst>
      <p:ext uri="{BB962C8B-B14F-4D97-AF65-F5344CB8AC3E}">
        <p14:creationId xmlns:p14="http://schemas.microsoft.com/office/powerpoint/2010/main" val="328818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09074"/>
            <a:ext cx="10515600" cy="576788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Monitorování při UPV – frekvence, dechový objem, MDV, </a:t>
            </a:r>
            <a:r>
              <a:rPr lang="cs-CZ" dirty="0" err="1" smtClean="0"/>
              <a:t>insp</a:t>
            </a:r>
            <a:r>
              <a:rPr lang="cs-CZ" dirty="0" smtClean="0"/>
              <a:t>. Tlak, FiO2, poměr </a:t>
            </a:r>
            <a:r>
              <a:rPr lang="cs-CZ" dirty="0" err="1" smtClean="0"/>
              <a:t>inspiria</a:t>
            </a:r>
            <a:r>
              <a:rPr lang="cs-CZ" dirty="0" smtClean="0"/>
              <a:t> a </a:t>
            </a:r>
            <a:r>
              <a:rPr lang="cs-CZ" dirty="0" err="1" smtClean="0"/>
              <a:t>expiria</a:t>
            </a:r>
            <a:endParaRPr lang="cs-CZ" dirty="0" smtClean="0"/>
          </a:p>
          <a:p>
            <a:r>
              <a:rPr lang="cs-CZ" dirty="0" smtClean="0"/>
              <a:t>Monitorování EKG křivky</a:t>
            </a:r>
          </a:p>
          <a:p>
            <a:r>
              <a:rPr lang="cs-CZ" dirty="0" smtClean="0"/>
              <a:t>Pulsní </a:t>
            </a:r>
            <a:r>
              <a:rPr lang="cs-CZ" dirty="0" err="1" smtClean="0"/>
              <a:t>oxymetrie</a:t>
            </a:r>
            <a:endParaRPr lang="cs-CZ" dirty="0" smtClean="0"/>
          </a:p>
          <a:p>
            <a:r>
              <a:rPr lang="cs-CZ" dirty="0" smtClean="0"/>
              <a:t>Jugulární </a:t>
            </a:r>
            <a:r>
              <a:rPr lang="cs-CZ" dirty="0" err="1" smtClean="0"/>
              <a:t>oxymetrie</a:t>
            </a:r>
            <a:r>
              <a:rPr lang="cs-CZ" dirty="0" smtClean="0"/>
              <a:t> (50-70%)</a:t>
            </a:r>
          </a:p>
          <a:p>
            <a:r>
              <a:rPr lang="cs-CZ" dirty="0" err="1" smtClean="0"/>
              <a:t>Hemodynamické</a:t>
            </a:r>
            <a:r>
              <a:rPr lang="cs-CZ" dirty="0" smtClean="0"/>
              <a:t> parametry (</a:t>
            </a:r>
            <a:r>
              <a:rPr lang="cs-CZ" dirty="0" err="1" smtClean="0"/>
              <a:t>Swan-ganz</a:t>
            </a:r>
            <a:r>
              <a:rPr lang="cs-CZ" dirty="0" smtClean="0"/>
              <a:t> katetr, </a:t>
            </a:r>
            <a:r>
              <a:rPr lang="cs-CZ" dirty="0" err="1" smtClean="0"/>
              <a:t>Picco</a:t>
            </a:r>
            <a:r>
              <a:rPr lang="cs-CZ" dirty="0" smtClean="0"/>
              <a:t>, </a:t>
            </a:r>
            <a:r>
              <a:rPr lang="cs-CZ" dirty="0" err="1" smtClean="0"/>
              <a:t>vigileo</a:t>
            </a:r>
            <a:r>
              <a:rPr lang="cs-CZ" dirty="0" smtClean="0"/>
              <a:t>…)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/>
              <a:t>CO – </a:t>
            </a:r>
            <a:r>
              <a:rPr lang="cs-CZ" dirty="0"/>
              <a:t>minutový srdeční výdej - objem krve vypuzený levou </a:t>
            </a:r>
            <a:r>
              <a:rPr lang="cs-CZ" dirty="0" smtClean="0"/>
              <a:t>	komorou </a:t>
            </a:r>
            <a:r>
              <a:rPr lang="cs-CZ" dirty="0"/>
              <a:t>do tepenného řečiště za 1 minutu (normální hodnota </a:t>
            </a:r>
            <a:r>
              <a:rPr lang="cs-CZ" dirty="0" smtClean="0"/>
              <a:t>	3,5 </a:t>
            </a:r>
            <a:r>
              <a:rPr lang="cs-CZ" dirty="0"/>
              <a:t>– 7,5 l/min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i="1" dirty="0" smtClean="0"/>
              <a:t>	CI </a:t>
            </a:r>
            <a:r>
              <a:rPr lang="cs-CZ" i="1" dirty="0"/>
              <a:t>– </a:t>
            </a:r>
            <a:r>
              <a:rPr lang="cs-CZ" dirty="0"/>
              <a:t>srdeční index - minutový srdeční výdej vztažený na 1 </a:t>
            </a:r>
            <a:r>
              <a:rPr lang="cs-CZ" dirty="0" smtClean="0"/>
              <a:t>m2 	povrchu </a:t>
            </a:r>
            <a:r>
              <a:rPr lang="cs-CZ" dirty="0"/>
              <a:t>těla (normální hodnota 2,7 – 4,3 l/min/m22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SVV – </a:t>
            </a:r>
            <a:r>
              <a:rPr lang="cs-CZ" dirty="0" err="1" smtClean="0"/>
              <a:t>stroke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 IAP – </a:t>
            </a:r>
            <a:r>
              <a:rPr lang="cs-CZ" dirty="0" err="1" smtClean="0"/>
              <a:t>intaabdominální</a:t>
            </a:r>
            <a:r>
              <a:rPr lang="cs-CZ" dirty="0" smtClean="0"/>
              <a:t> tlak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b="1" dirty="0" smtClean="0"/>
              <a:t>Ošetřovatelská péče o nemocné na UPV, pronační poloha, hygienická péče o nemocné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Indikace UPV </a:t>
            </a:r>
          </a:p>
          <a:p>
            <a:r>
              <a:rPr lang="cs-CZ" dirty="0" smtClean="0"/>
              <a:t>Pomůcky k zajištění (rozdíl od </a:t>
            </a:r>
            <a:r>
              <a:rPr lang="cs-CZ" dirty="0" err="1" smtClean="0"/>
              <a:t>oxygenoterapie</a:t>
            </a:r>
            <a:r>
              <a:rPr lang="cs-CZ" dirty="0" smtClean="0"/>
              <a:t>, NIV)  - laryngoskop/</a:t>
            </a:r>
            <a:r>
              <a:rPr lang="cs-CZ" dirty="0" err="1" smtClean="0"/>
              <a:t>videolaryngoskop</a:t>
            </a:r>
            <a:r>
              <a:rPr lang="cs-CZ" dirty="0" smtClean="0"/>
              <a:t>, odsávačka, ventilátor… OTI, </a:t>
            </a:r>
            <a:r>
              <a:rPr lang="cs-CZ" dirty="0" err="1" smtClean="0"/>
              <a:t>laryngeální</a:t>
            </a:r>
            <a:r>
              <a:rPr lang="cs-CZ" dirty="0" smtClean="0"/>
              <a:t> maska</a:t>
            </a:r>
            <a:r>
              <a:rPr lang="cs-CZ" dirty="0" smtClean="0"/>
              <a:t>, </a:t>
            </a:r>
            <a:r>
              <a:rPr lang="cs-CZ" dirty="0" smtClean="0"/>
              <a:t>TSK, </a:t>
            </a:r>
            <a:r>
              <a:rPr lang="cs-CZ" dirty="0" err="1" smtClean="0"/>
              <a:t>koniopunkce</a:t>
            </a:r>
            <a:endParaRPr lang="cs-CZ" dirty="0" smtClean="0"/>
          </a:p>
          <a:p>
            <a:r>
              <a:rPr lang="cs-CZ" dirty="0" smtClean="0"/>
              <a:t>Zajištění DC a napojení na ventilátor</a:t>
            </a:r>
          </a:p>
          <a:p>
            <a:r>
              <a:rPr lang="cs-CZ" dirty="0" smtClean="0"/>
              <a:t>Monitorace pacienta na UPV</a:t>
            </a:r>
          </a:p>
          <a:p>
            <a:r>
              <a:rPr lang="cs-CZ" dirty="0" err="1" smtClean="0"/>
              <a:t>Oš</a:t>
            </a:r>
            <a:r>
              <a:rPr lang="cs-CZ" dirty="0" smtClean="0"/>
              <a:t>. péče – hygiena, polohování(</a:t>
            </a:r>
            <a:r>
              <a:rPr lang="cs-CZ" dirty="0" err="1" smtClean="0"/>
              <a:t>mikropolohování</a:t>
            </a:r>
            <a:r>
              <a:rPr lang="cs-CZ" dirty="0" smtClean="0"/>
              <a:t>, </a:t>
            </a:r>
            <a:r>
              <a:rPr lang="cs-CZ" dirty="0" err="1" smtClean="0"/>
              <a:t>semirekumbentní</a:t>
            </a:r>
            <a:r>
              <a:rPr lang="cs-CZ" dirty="0" smtClean="0"/>
              <a:t> poloha, </a:t>
            </a:r>
            <a:r>
              <a:rPr lang="cs-CZ" dirty="0" err="1" smtClean="0"/>
              <a:t>bazalní</a:t>
            </a:r>
            <a:r>
              <a:rPr lang="cs-CZ" dirty="0" smtClean="0"/>
              <a:t> stimulace, </a:t>
            </a:r>
            <a:r>
              <a:rPr lang="cs-CZ" dirty="0" err="1" smtClean="0"/>
              <a:t>meření</a:t>
            </a:r>
            <a:r>
              <a:rPr lang="cs-CZ" dirty="0" smtClean="0"/>
              <a:t> </a:t>
            </a:r>
            <a:r>
              <a:rPr lang="cs-CZ" dirty="0" err="1" smtClean="0"/>
              <a:t>obturačního</a:t>
            </a:r>
            <a:r>
              <a:rPr lang="cs-CZ" dirty="0" smtClean="0"/>
              <a:t> tlaku, péče o DC…</a:t>
            </a:r>
          </a:p>
          <a:p>
            <a:r>
              <a:rPr lang="cs-CZ" dirty="0" smtClean="0"/>
              <a:t>Pronační poloha</a:t>
            </a:r>
          </a:p>
          <a:p>
            <a:r>
              <a:rPr lang="cs-CZ" dirty="0" err="1" smtClean="0"/>
              <a:t>Weaning</a:t>
            </a:r>
            <a:r>
              <a:rPr lang="cs-CZ" dirty="0" smtClean="0"/>
              <a:t> a </a:t>
            </a:r>
            <a:r>
              <a:rPr lang="cs-CZ" dirty="0" err="1" smtClean="0"/>
              <a:t>extubace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Oddělení </a:t>
            </a:r>
            <a:r>
              <a:rPr lang="cs-CZ" b="1" dirty="0"/>
              <a:t>urgentního příjmu a traumatologie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200" dirty="0" smtClean="0"/>
              <a:t>Hlavní </a:t>
            </a:r>
            <a:r>
              <a:rPr lang="cs-CZ" sz="2200" dirty="0"/>
              <a:t>cíl péče na urgentním příjmu. Okamžitá efektivní </a:t>
            </a:r>
            <a:r>
              <a:rPr lang="cs-CZ" sz="2200" dirty="0" smtClean="0"/>
              <a:t>resuscitace a </a:t>
            </a:r>
            <a:r>
              <a:rPr lang="cs-CZ" sz="2200" dirty="0"/>
              <a:t>stabilizace kritických nemocných nebo </a:t>
            </a:r>
            <a:r>
              <a:rPr lang="cs-CZ" sz="2200" dirty="0" smtClean="0"/>
              <a:t>zraněných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Z </a:t>
            </a:r>
            <a:r>
              <a:rPr lang="cs-CZ" dirty="0"/>
              <a:t>hlediska časové naléhavosti rozlišujeme neodkladné a akutní stavy: </a:t>
            </a:r>
          </a:p>
          <a:p>
            <a:pPr marL="0" indent="0">
              <a:buNone/>
            </a:pPr>
            <a:r>
              <a:rPr lang="cs-CZ" dirty="0" smtClean="0"/>
              <a:t>                   - 1</a:t>
            </a:r>
            <a:r>
              <a:rPr lang="cs-CZ" dirty="0"/>
              <a:t>. kritické (okamžité řešení) </a:t>
            </a:r>
          </a:p>
          <a:p>
            <a:pPr marL="0" indent="0">
              <a:buNone/>
            </a:pPr>
            <a:r>
              <a:rPr lang="cs-CZ" dirty="0" smtClean="0"/>
              <a:t>                   - 2</a:t>
            </a:r>
            <a:r>
              <a:rPr lang="cs-CZ" dirty="0"/>
              <a:t>. neodkladné (řešení do 2 hodin) </a:t>
            </a:r>
          </a:p>
          <a:p>
            <a:pPr marL="0" indent="0">
              <a:buNone/>
            </a:pPr>
            <a:r>
              <a:rPr lang="cs-CZ" dirty="0" smtClean="0"/>
              <a:t>                   - 3</a:t>
            </a:r>
            <a:r>
              <a:rPr lang="cs-CZ" dirty="0"/>
              <a:t>. </a:t>
            </a:r>
            <a:r>
              <a:rPr lang="cs-CZ" dirty="0" err="1"/>
              <a:t>odložitelné</a:t>
            </a:r>
            <a:r>
              <a:rPr lang="cs-CZ" dirty="0"/>
              <a:t> (řešení od 2 do 24 hodin při pobytu na UP)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b="1" dirty="0" smtClean="0"/>
              <a:t>UP</a:t>
            </a:r>
            <a:r>
              <a:rPr lang="cs-CZ" dirty="0" smtClean="0"/>
              <a:t> – ambulantní část, účinný filtr, poskytuje odbornou nemocniční péči odpovídající stavu nemocného (včetně </a:t>
            </a:r>
            <a:r>
              <a:rPr lang="cs-CZ" dirty="0" err="1" smtClean="0"/>
              <a:t>intenzivní,resusciační</a:t>
            </a:r>
            <a:r>
              <a:rPr lang="cs-CZ" dirty="0" smtClean="0"/>
              <a:t>)</a:t>
            </a:r>
          </a:p>
          <a:p>
            <a:r>
              <a:rPr lang="cs-CZ" dirty="0"/>
              <a:t> </a:t>
            </a:r>
            <a:r>
              <a:rPr lang="cs-CZ" b="1" dirty="0"/>
              <a:t>T</a:t>
            </a:r>
            <a:r>
              <a:rPr lang="cs-CZ" b="1" dirty="0" smtClean="0"/>
              <a:t>raumatologie</a:t>
            </a:r>
            <a:r>
              <a:rPr lang="cs-CZ" dirty="0" smtClean="0"/>
              <a:t> - obor medicíny, často </a:t>
            </a:r>
            <a:r>
              <a:rPr lang="cs-CZ" dirty="0"/>
              <a:t>se považuje za podobor </a:t>
            </a:r>
            <a:r>
              <a:rPr lang="cs-CZ" dirty="0" smtClean="0"/>
              <a:t>chirurgie, někdy se nazývá </a:t>
            </a:r>
            <a:r>
              <a:rPr lang="cs-CZ" dirty="0"/>
              <a:t>nehodová, pohotovostní nebo úrazová chirurgie.</a:t>
            </a:r>
          </a:p>
          <a:p>
            <a:pPr lvl="0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Napojení ventilátoru</a:t>
            </a:r>
            <a:endParaRPr lang="cs-CZ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1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NIV, </a:t>
            </a:r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</a:t>
            </a:r>
            <a:r>
              <a:rPr lang="cs-CZ" b="1" dirty="0" err="1" smtClean="0"/>
              <a:t>oxygenace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2530985"/>
            <a:ext cx="4466493" cy="348386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7518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Pronační poloha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939" y="1566242"/>
            <a:ext cx="8546122" cy="52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9969"/>
            <a:ext cx="11035352" cy="158261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Akutní </a:t>
            </a:r>
            <a:r>
              <a:rPr lang="cs-CZ" b="1" dirty="0"/>
              <a:t>dialýza. </a:t>
            </a:r>
            <a:r>
              <a:rPr lang="cs-CZ" b="1" dirty="0" smtClean="0"/>
              <a:t>Transplantace. Kontinuální </a:t>
            </a:r>
            <a:r>
              <a:rPr lang="cs-CZ" b="1" dirty="0"/>
              <a:t>eliminační metody.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5016"/>
            <a:ext cx="10515600" cy="4441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Akutní selhání ledvin</a:t>
            </a:r>
          </a:p>
          <a:p>
            <a:pPr marL="0" indent="0">
              <a:buNone/>
            </a:pPr>
            <a:r>
              <a:rPr lang="cs-CZ" dirty="0" err="1"/>
              <a:t>Přičiny</a:t>
            </a:r>
            <a:r>
              <a:rPr lang="cs-CZ" dirty="0"/>
              <a:t> – </a:t>
            </a:r>
            <a:r>
              <a:rPr lang="cs-CZ" dirty="0" err="1"/>
              <a:t>prerenální</a:t>
            </a:r>
            <a:r>
              <a:rPr lang="cs-CZ" dirty="0"/>
              <a:t> (hypotenze, velké krvácení, sepse</a:t>
            </a:r>
          </a:p>
          <a:p>
            <a:pPr marL="0" indent="0">
              <a:buNone/>
            </a:pPr>
            <a:r>
              <a:rPr lang="cs-CZ" dirty="0"/>
              <a:t>	  - renální (poškození ledvin – intoxikace, ischemické, </a:t>
            </a:r>
            <a:r>
              <a:rPr lang="cs-CZ" dirty="0" err="1"/>
              <a:t>crush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	   - </a:t>
            </a:r>
            <a:r>
              <a:rPr lang="cs-CZ" dirty="0" err="1"/>
              <a:t>postrenální</a:t>
            </a:r>
            <a:r>
              <a:rPr lang="cs-CZ" dirty="0"/>
              <a:t> (obstrukce vývodných cest)</a:t>
            </a:r>
          </a:p>
          <a:p>
            <a:pPr marL="0" indent="0">
              <a:buNone/>
            </a:pPr>
            <a:r>
              <a:rPr lang="cs-CZ" dirty="0"/>
              <a:t>Klinika, dg</a:t>
            </a:r>
          </a:p>
          <a:p>
            <a:pPr marL="0" indent="0">
              <a:buNone/>
            </a:pPr>
            <a:r>
              <a:rPr lang="cs-CZ" dirty="0"/>
              <a:t>Léčba – příčina, </a:t>
            </a:r>
            <a:r>
              <a:rPr lang="cs-CZ" dirty="0" err="1"/>
              <a:t>farmologicky</a:t>
            </a:r>
            <a:r>
              <a:rPr lang="cs-CZ" dirty="0"/>
              <a:t> (</a:t>
            </a:r>
            <a:r>
              <a:rPr lang="cs-CZ" dirty="0" err="1"/>
              <a:t>Manitol</a:t>
            </a:r>
            <a:r>
              <a:rPr lang="cs-CZ" dirty="0"/>
              <a:t>, FSM, </a:t>
            </a:r>
            <a:r>
              <a:rPr lang="cs-CZ" dirty="0" err="1"/>
              <a:t>Resonium</a:t>
            </a:r>
            <a:r>
              <a:rPr lang="cs-CZ" dirty="0"/>
              <a:t> – napomáhá 			vylučovat Kalium střevem</a:t>
            </a:r>
          </a:p>
          <a:p>
            <a:pPr marL="0" indent="0">
              <a:buNone/>
            </a:pPr>
            <a:r>
              <a:rPr lang="cs-CZ" dirty="0"/>
              <a:t>	- akutní dialýza</a:t>
            </a:r>
          </a:p>
          <a:p>
            <a:pPr marL="0" indent="0">
              <a:buNone/>
            </a:pPr>
            <a:r>
              <a:rPr lang="cs-CZ" dirty="0" err="1"/>
              <a:t>Oš</a:t>
            </a:r>
            <a:r>
              <a:rPr lang="cs-CZ" dirty="0"/>
              <a:t>.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7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CVVHD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3" y="2520462"/>
            <a:ext cx="5181600" cy="3634153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3" y="1884241"/>
            <a:ext cx="5109032" cy="4805526"/>
          </a:xfrm>
        </p:spPr>
      </p:pic>
    </p:spTree>
    <p:extLst>
      <p:ext uri="{BB962C8B-B14F-4D97-AF65-F5344CB8AC3E}">
        <p14:creationId xmlns:p14="http://schemas.microsoft.com/office/powerpoint/2010/main" val="784979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10308"/>
            <a:ext cx="10515600" cy="5766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Akutní </a:t>
            </a:r>
            <a:r>
              <a:rPr lang="cs-CZ" dirty="0" err="1"/>
              <a:t>dialyza</a:t>
            </a:r>
            <a:r>
              <a:rPr lang="cs-CZ" dirty="0"/>
              <a:t> x Kontinuální dialyzační techniky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Indikace – </a:t>
            </a:r>
            <a:r>
              <a:rPr lang="cs-CZ" dirty="0" err="1" smtClean="0"/>
              <a:t>hyperkalemie</a:t>
            </a:r>
            <a:r>
              <a:rPr lang="cs-CZ" dirty="0" smtClean="0"/>
              <a:t>, </a:t>
            </a:r>
            <a:r>
              <a:rPr lang="cs-CZ" dirty="0" err="1" smtClean="0"/>
              <a:t>hypercalcemie</a:t>
            </a:r>
            <a:r>
              <a:rPr lang="cs-CZ" dirty="0" smtClean="0"/>
              <a:t>, </a:t>
            </a:r>
            <a:r>
              <a:rPr lang="cs-CZ" dirty="0" err="1" smtClean="0"/>
              <a:t>oligourie</a:t>
            </a:r>
            <a:r>
              <a:rPr lang="cs-CZ" dirty="0" smtClean="0"/>
              <a:t>, intoxikace, renální selhání</a:t>
            </a:r>
          </a:p>
          <a:p>
            <a:r>
              <a:rPr lang="cs-CZ" dirty="0"/>
              <a:t>P</a:t>
            </a:r>
            <a:r>
              <a:rPr lang="cs-CZ" dirty="0" smtClean="0"/>
              <a:t>řístup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Hemodialyza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Hemofiltrace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Hemodiafiltrace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Antikoagulační metody – heparinová, protamin-heparinová, citrátová (citrát-kalcium)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932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1420"/>
            <a:ext cx="10515600" cy="5916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Transplantace</a:t>
            </a:r>
            <a:r>
              <a:rPr lang="cs-CZ" dirty="0" smtClean="0"/>
              <a:t> (srdce, játra, ledviny…)</a:t>
            </a:r>
          </a:p>
          <a:p>
            <a:pPr>
              <a:buFontTx/>
              <a:buChar char="-"/>
            </a:pPr>
            <a:r>
              <a:rPr lang="cs-CZ" dirty="0" smtClean="0"/>
              <a:t>Autologní (kůže, cévy)</a:t>
            </a:r>
          </a:p>
          <a:p>
            <a:pPr>
              <a:buFontTx/>
              <a:buChar char="-"/>
            </a:pPr>
            <a:r>
              <a:rPr lang="cs-CZ" dirty="0" smtClean="0"/>
              <a:t>Allogenní (jedinci stejného druhu – </a:t>
            </a:r>
            <a:r>
              <a:rPr lang="cs-CZ" dirty="0" err="1" smtClean="0"/>
              <a:t>imunosupressiva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Xenogenní ( jiný živočišný druh – komplikace)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Dárci 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kadaverozní</a:t>
            </a:r>
            <a:r>
              <a:rPr lang="cs-CZ" dirty="0" smtClean="0"/>
              <a:t> – ideální,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		  - neideální (hypertonici, diabetici, okrajové věkové 				skupiny…),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- nestandartní postupy – dárci s nebijícím  srdcem..</a:t>
            </a:r>
          </a:p>
          <a:p>
            <a:pPr marL="0" indent="0">
              <a:buNone/>
            </a:pPr>
            <a:r>
              <a:rPr lang="cs-CZ" dirty="0" smtClean="0"/>
              <a:t>- živí – nejbližší a ostatní příbuzní, nepokrevní příbuzní, emotivně spříznění dárci, dar z altruizmu (přátelství, komerční vztah, osobní zisk, altruizmus vůči třetí osobě…)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3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1895"/>
            <a:ext cx="10515600" cy="54550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Uložení orgánu – ortotropní (srdce)</a:t>
            </a:r>
          </a:p>
          <a:p>
            <a:pPr marL="0" indent="0">
              <a:buNone/>
            </a:pPr>
            <a:r>
              <a:rPr lang="cs-CZ" dirty="0" smtClean="0"/>
              <a:t>                             - ledvina – jáma kyčelní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Komplikace – infekce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 </a:t>
            </a:r>
            <a:r>
              <a:rPr lang="cs-CZ" dirty="0" err="1" smtClean="0"/>
              <a:t>rejekce</a:t>
            </a:r>
            <a:r>
              <a:rPr lang="cs-CZ" dirty="0" smtClean="0"/>
              <a:t> – odmítnutí orgánu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Zákon o darování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Národní registr (příjemci, dárci, nesouhlasící s odběrem, transplantovaní)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0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2888"/>
            <a:ext cx="10515600" cy="6486525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Indikace k odběru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zjištění smrti mozku dvěma lékaři na sobě nezávisle</a:t>
            </a:r>
          </a:p>
          <a:p>
            <a:pPr lvl="0"/>
            <a:r>
              <a:rPr lang="cs-CZ" dirty="0"/>
              <a:t>odběr proběhne do 120min od zjištění smrti mozku</a:t>
            </a:r>
          </a:p>
          <a:p>
            <a:pPr lvl="0"/>
            <a:r>
              <a:rPr lang="cs-CZ" dirty="0"/>
              <a:t>proběhne protokolární zápis odběru </a:t>
            </a:r>
          </a:p>
          <a:p>
            <a:pPr lvl="0"/>
            <a:r>
              <a:rPr lang="cs-CZ" dirty="0"/>
              <a:t>nezvratná ztráta funkce mozku, mozkového kmene a krevního oběhu </a:t>
            </a:r>
          </a:p>
          <a:p>
            <a:pPr lvl="0"/>
            <a:r>
              <a:rPr lang="cs-CZ" dirty="0"/>
              <a:t>existuje vhodný příjemce dle kompatibility systému ABO a </a:t>
            </a:r>
            <a:r>
              <a:rPr lang="cs-CZ" dirty="0" err="1"/>
              <a:t>Rh</a:t>
            </a:r>
            <a:r>
              <a:rPr lang="cs-CZ" dirty="0"/>
              <a:t> faktoru (krevní skupiny)</a:t>
            </a:r>
          </a:p>
          <a:p>
            <a:pPr lvl="0"/>
            <a:r>
              <a:rPr lang="cs-CZ" dirty="0"/>
              <a:t>dárce netrpí nevyléčitelnou nebo nakažlivou chorobou </a:t>
            </a:r>
          </a:p>
          <a:p>
            <a:r>
              <a:rPr lang="cs-CZ" b="1" dirty="0"/>
              <a:t>Kontraindikace odběru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nesouhlas k odběru za života řádně zapsán v národním registru</a:t>
            </a:r>
          </a:p>
          <a:p>
            <a:pPr lvl="0"/>
            <a:r>
              <a:rPr lang="cs-CZ" dirty="0"/>
              <a:t>nelze-li vyloučit nemoc ohrožující příjemce </a:t>
            </a:r>
          </a:p>
          <a:p>
            <a:pPr lvl="0"/>
            <a:r>
              <a:rPr lang="cs-CZ" dirty="0"/>
              <a:t>dárce není identifikovatelný </a:t>
            </a:r>
          </a:p>
          <a:p>
            <a:pPr lvl="0"/>
            <a:r>
              <a:rPr lang="cs-CZ" dirty="0"/>
              <a:t>nelze zjistit příčinu smrti mozku </a:t>
            </a:r>
          </a:p>
          <a:p>
            <a:pPr lvl="0"/>
            <a:r>
              <a:rPr lang="cs-CZ" dirty="0"/>
              <a:t>dárci cizí státní příslušnosti na území ČR </a:t>
            </a:r>
          </a:p>
          <a:p>
            <a:r>
              <a:rPr lang="cs-CZ" b="1" dirty="0"/>
              <a:t>Relativní kontraindikace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podezření, že smrt dárce byla způsobena trestným činem (pro účel soudní pitvy je nutné zachovat tělo). Je možné přizvat k odběru soudního znalce nebo policistu a odběr orgánu podrobně popsat v operačním protokolu a ten odeslat se zemřelým na patologii.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b="1" dirty="0" err="1" smtClean="0"/>
              <a:t>Oš</a:t>
            </a:r>
            <a:r>
              <a:rPr lang="cs-CZ" b="1" dirty="0" smtClean="0"/>
              <a:t>. péče u kritických neurologických stavů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sz="3100" dirty="0" smtClean="0"/>
              <a:t>poranění hlavy a míchy, </a:t>
            </a:r>
            <a:r>
              <a:rPr lang="cs-CZ" sz="3100" dirty="0" err="1" smtClean="0"/>
              <a:t>aneurisma</a:t>
            </a:r>
            <a:r>
              <a:rPr lang="cs-CZ" sz="3100" dirty="0" smtClean="0"/>
              <a:t>, status </a:t>
            </a:r>
            <a:r>
              <a:rPr lang="cs-CZ" sz="3100" dirty="0" err="1" smtClean="0"/>
              <a:t>epilepticus</a:t>
            </a:r>
            <a:r>
              <a:rPr lang="cs-CZ" sz="3100" dirty="0" smtClean="0"/>
              <a:t>, </a:t>
            </a:r>
            <a:r>
              <a:rPr lang="cs-CZ" sz="3100" dirty="0" err="1" smtClean="0"/>
              <a:t>intracerebrální</a:t>
            </a:r>
            <a:r>
              <a:rPr lang="cs-CZ" sz="3100" dirty="0" smtClean="0"/>
              <a:t> hemoragie, CMP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83533"/>
            <a:ext cx="10515600" cy="4481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Poranění hlavy a míchy </a:t>
            </a:r>
            <a:r>
              <a:rPr lang="cs-CZ" dirty="0" smtClean="0"/>
              <a:t>–</a:t>
            </a:r>
            <a:r>
              <a:rPr lang="cs-CZ" dirty="0" err="1" smtClean="0"/>
              <a:t>commotio</a:t>
            </a:r>
            <a:r>
              <a:rPr lang="cs-CZ" dirty="0" smtClean="0"/>
              <a:t> </a:t>
            </a:r>
            <a:r>
              <a:rPr lang="cs-CZ" dirty="0" err="1" smtClean="0"/>
              <a:t>cerebri</a:t>
            </a:r>
            <a:r>
              <a:rPr lang="cs-CZ" dirty="0" smtClean="0"/>
              <a:t>, </a:t>
            </a:r>
            <a:r>
              <a:rPr lang="cs-CZ" dirty="0" err="1" smtClean="0"/>
              <a:t>contuzio</a:t>
            </a:r>
            <a:r>
              <a:rPr lang="cs-CZ" dirty="0" smtClean="0"/>
              <a:t>, </a:t>
            </a:r>
            <a:r>
              <a:rPr lang="cs-CZ" dirty="0" err="1" smtClean="0"/>
              <a:t>compressio</a:t>
            </a:r>
            <a:r>
              <a:rPr lang="cs-CZ" dirty="0" smtClean="0"/>
              <a:t>, 	subdurální x </a:t>
            </a:r>
            <a:r>
              <a:rPr lang="cs-CZ" dirty="0" err="1" smtClean="0"/>
              <a:t>epidurání</a:t>
            </a:r>
            <a:r>
              <a:rPr lang="cs-CZ" dirty="0" smtClean="0"/>
              <a:t> krvácení, </a:t>
            </a:r>
            <a:r>
              <a:rPr lang="cs-CZ" dirty="0" err="1" smtClean="0"/>
              <a:t>intraparenchymové</a:t>
            </a:r>
            <a:r>
              <a:rPr lang="cs-CZ" dirty="0" smtClean="0"/>
              <a:t>, 	</a:t>
            </a:r>
            <a:r>
              <a:rPr lang="cs-CZ" dirty="0" err="1" smtClean="0"/>
              <a:t>subarachnoidiální</a:t>
            </a:r>
            <a:r>
              <a:rPr lang="cs-CZ" dirty="0" smtClean="0"/>
              <a:t>, difuzní </a:t>
            </a:r>
            <a:r>
              <a:rPr lang="cs-CZ" dirty="0" err="1" smtClean="0"/>
              <a:t>axonální</a:t>
            </a:r>
            <a:r>
              <a:rPr lang="cs-CZ" dirty="0" smtClean="0"/>
              <a:t> poranění, otok mozku, fraktura 	lebky, míšní léze…</a:t>
            </a:r>
          </a:p>
          <a:p>
            <a:r>
              <a:rPr lang="cs-CZ" dirty="0" smtClean="0"/>
              <a:t>Pojmy – paraplegie/</a:t>
            </a:r>
            <a:r>
              <a:rPr lang="cs-CZ" dirty="0" err="1" smtClean="0"/>
              <a:t>pareza</a:t>
            </a:r>
            <a:r>
              <a:rPr lang="cs-CZ" dirty="0" smtClean="0"/>
              <a:t>, kvadruplegie/</a:t>
            </a:r>
            <a:r>
              <a:rPr lang="cs-CZ" dirty="0" err="1" smtClean="0"/>
              <a:t>pareza</a:t>
            </a:r>
            <a:r>
              <a:rPr lang="cs-CZ" dirty="0" smtClean="0"/>
              <a:t>, </a:t>
            </a:r>
            <a:r>
              <a:rPr lang="cs-CZ" dirty="0" err="1" smtClean="0"/>
              <a:t>pentaplegie</a:t>
            </a:r>
            <a:r>
              <a:rPr lang="cs-CZ" dirty="0" smtClean="0"/>
              <a:t>, míšní šok</a:t>
            </a:r>
          </a:p>
          <a:p>
            <a:r>
              <a:rPr lang="cs-CZ" dirty="0" smtClean="0"/>
              <a:t>Diagnostika, léčba…</a:t>
            </a:r>
          </a:p>
          <a:p>
            <a:r>
              <a:rPr lang="cs-CZ" dirty="0" err="1" smtClean="0"/>
              <a:t>Oš</a:t>
            </a:r>
            <a:r>
              <a:rPr lang="cs-CZ" dirty="0" smtClean="0"/>
              <a:t>. péče – dle stavu vědomí, komplexní péče u pacienta na UPV.</a:t>
            </a:r>
          </a:p>
          <a:p>
            <a:pPr marL="0" indent="0">
              <a:buNone/>
            </a:pPr>
            <a:r>
              <a:rPr lang="cs-CZ" dirty="0" smtClean="0"/>
              <a:t>	- Zvýšená pozornost – kardiovaskulární stabilita, TT, </a:t>
            </a:r>
            <a:r>
              <a:rPr lang="cs-CZ" dirty="0" err="1" smtClean="0"/>
              <a:t>analgosedace</a:t>
            </a:r>
            <a:r>
              <a:rPr lang="cs-CZ" dirty="0" smtClean="0"/>
              <a:t>, 	</a:t>
            </a:r>
            <a:r>
              <a:rPr lang="cs-CZ" dirty="0" err="1" smtClean="0"/>
              <a:t>normonatremie</a:t>
            </a:r>
            <a:r>
              <a:rPr lang="cs-CZ" dirty="0" smtClean="0"/>
              <a:t>, prevence otoku mozku</a:t>
            </a:r>
          </a:p>
          <a:p>
            <a:pPr marL="0" indent="0">
              <a:buNone/>
            </a:pPr>
            <a:r>
              <a:rPr lang="cs-CZ" dirty="0" smtClean="0"/>
              <a:t>	- Spec. </a:t>
            </a:r>
            <a:r>
              <a:rPr lang="cs-CZ" dirty="0" err="1" smtClean="0"/>
              <a:t>oš</a:t>
            </a:r>
            <a:r>
              <a:rPr lang="cs-CZ" dirty="0" smtClean="0"/>
              <a:t>. péče při poranění hlavy a míchy – </a:t>
            </a:r>
            <a:r>
              <a:rPr lang="cs-CZ" dirty="0" err="1" smtClean="0"/>
              <a:t>polosed</a:t>
            </a:r>
            <a:r>
              <a:rPr lang="cs-CZ" dirty="0" smtClean="0"/>
              <a:t>, stav zornic, 	bolus tlumení před manipulací, prevence dekubitu, VAP, infekce…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-nacvičování automatického moč. </a:t>
            </a:r>
            <a:r>
              <a:rPr lang="cs-CZ" dirty="0"/>
              <a:t>m</a:t>
            </a:r>
            <a:r>
              <a:rPr lang="cs-CZ" dirty="0" smtClean="0"/>
              <a:t>ěchýře - uvolnění </a:t>
            </a:r>
            <a:r>
              <a:rPr lang="cs-CZ" dirty="0"/>
              <a:t>elasticity </a:t>
            </a:r>
            <a:r>
              <a:rPr lang="cs-CZ" dirty="0" smtClean="0"/>
              <a:t>	vibrací břišní stěny </a:t>
            </a:r>
            <a:r>
              <a:rPr lang="cs-CZ" dirty="0"/>
              <a:t>nebo poklepem nad symfýzou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7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813"/>
          </a:xfrm>
        </p:spPr>
        <p:txBody>
          <a:bodyPr/>
          <a:lstStyle/>
          <a:p>
            <a:pPr algn="ctr"/>
            <a:r>
              <a:rPr lang="cs-CZ" b="1" dirty="0" smtClean="0"/>
              <a:t>Struktura UP a stanovení priorit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1262"/>
            <a:ext cx="10515600" cy="55567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Informační úsek</a:t>
            </a:r>
          </a:p>
          <a:p>
            <a:r>
              <a:rPr lang="cs-CZ" dirty="0" smtClean="0"/>
              <a:t>Vysokoprahová část</a:t>
            </a:r>
          </a:p>
          <a:p>
            <a:r>
              <a:rPr lang="cs-CZ" dirty="0" smtClean="0"/>
              <a:t>Nízkoprahová část (spec. Ambulance)</a:t>
            </a:r>
          </a:p>
          <a:p>
            <a:r>
              <a:rPr lang="cs-CZ" dirty="0" smtClean="0"/>
              <a:t>Bezprahová část (</a:t>
            </a:r>
            <a:r>
              <a:rPr lang="cs-CZ" dirty="0" err="1" smtClean="0"/>
              <a:t>všeob</a:t>
            </a:r>
            <a:r>
              <a:rPr lang="cs-CZ" dirty="0" smtClean="0"/>
              <a:t>. ambulance)</a:t>
            </a:r>
          </a:p>
          <a:p>
            <a:r>
              <a:rPr lang="cs-CZ" dirty="0" smtClean="0"/>
              <a:t>Lůžková část (expektační lůžka)</a:t>
            </a:r>
          </a:p>
          <a:p>
            <a:r>
              <a:rPr lang="cs-CZ" dirty="0" smtClean="0"/>
              <a:t>Heliport</a:t>
            </a:r>
          </a:p>
          <a:p>
            <a:endParaRPr lang="cs-CZ" dirty="0"/>
          </a:p>
          <a:p>
            <a:r>
              <a:rPr lang="cs-CZ" dirty="0"/>
              <a:t>Přednemocniční péče – VF, KPR, transport, zástava krvácení, stabilizace zlomenin…</a:t>
            </a:r>
          </a:p>
          <a:p>
            <a:r>
              <a:rPr lang="cs-CZ" dirty="0"/>
              <a:t>Emergency – nejvyšší priority (DC, ventilace/</a:t>
            </a:r>
            <a:r>
              <a:rPr lang="cs-CZ" dirty="0" err="1"/>
              <a:t>oxygenace</a:t>
            </a:r>
            <a:r>
              <a:rPr lang="cs-CZ" dirty="0"/>
              <a:t>, oběh, 				krvácení</a:t>
            </a:r>
          </a:p>
          <a:p>
            <a:pPr marL="0" indent="0">
              <a:buNone/>
            </a:pPr>
            <a:r>
              <a:rPr lang="cs-CZ" dirty="0"/>
              <a:t>		- střední priority – analgezie, kontrola dutinových 					poranění, CNS, fraktury</a:t>
            </a:r>
          </a:p>
          <a:p>
            <a:pPr marL="0" indent="0">
              <a:buNone/>
            </a:pPr>
            <a:r>
              <a:rPr lang="cs-CZ" dirty="0"/>
              <a:t> 		- nižší priority – definitivní vyšetření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5477"/>
            <a:ext cx="10515600" cy="5731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- péče o </a:t>
            </a:r>
            <a:r>
              <a:rPr lang="cs-CZ" dirty="0" err="1" smtClean="0"/>
              <a:t>vyprazdnování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péče o psychiku…</a:t>
            </a:r>
          </a:p>
          <a:p>
            <a:pPr marL="0" indent="0">
              <a:buNone/>
            </a:pPr>
            <a:r>
              <a:rPr lang="cs-CZ" b="1" dirty="0" smtClean="0"/>
              <a:t>CMP</a:t>
            </a:r>
            <a:r>
              <a:rPr lang="cs-CZ" dirty="0" smtClean="0"/>
              <a:t> – ischemické x hemoragické</a:t>
            </a:r>
          </a:p>
          <a:p>
            <a:pPr lvl="1">
              <a:buFontTx/>
              <a:buChar char="-"/>
            </a:pPr>
            <a:r>
              <a:rPr lang="cs-CZ" sz="2800" dirty="0" smtClean="0"/>
              <a:t>Pojmy – </a:t>
            </a:r>
            <a:r>
              <a:rPr lang="cs-CZ" sz="2800" dirty="0" err="1" smtClean="0"/>
              <a:t>hemipareza</a:t>
            </a:r>
            <a:r>
              <a:rPr lang="cs-CZ" sz="2800" dirty="0" smtClean="0"/>
              <a:t>/plegie, apraxie, </a:t>
            </a:r>
            <a:r>
              <a:rPr lang="cs-CZ" sz="2800" dirty="0" err="1" smtClean="0"/>
              <a:t>afazie</a:t>
            </a:r>
            <a:r>
              <a:rPr lang="cs-CZ" sz="2800" dirty="0" smtClean="0"/>
              <a:t>, </a:t>
            </a:r>
            <a:r>
              <a:rPr lang="cs-CZ" sz="2800" dirty="0" err="1" smtClean="0"/>
              <a:t>vertigo</a:t>
            </a:r>
            <a:r>
              <a:rPr lang="cs-CZ" sz="2800" dirty="0" smtClean="0"/>
              <a:t>, </a:t>
            </a:r>
            <a:r>
              <a:rPr lang="cs-CZ" sz="2800" dirty="0" err="1" smtClean="0"/>
              <a:t>hemianopsie</a:t>
            </a:r>
            <a:endParaRPr lang="cs-CZ" sz="2800" dirty="0" smtClean="0"/>
          </a:p>
          <a:p>
            <a:pPr lvl="1">
              <a:buFontTx/>
              <a:buChar char="-"/>
            </a:pPr>
            <a:r>
              <a:rPr lang="cs-CZ" sz="2800" dirty="0" smtClean="0"/>
              <a:t>Dg. a léčba (trombolýza, neurochirurgická léčba…)</a:t>
            </a:r>
          </a:p>
          <a:p>
            <a:pPr lvl="1">
              <a:buFontTx/>
              <a:buChar char="-"/>
            </a:pPr>
            <a:r>
              <a:rPr lang="cs-CZ" sz="2800" dirty="0" smtClean="0"/>
              <a:t>Spec. </a:t>
            </a:r>
            <a:r>
              <a:rPr lang="cs-CZ" sz="2800" dirty="0" err="1" smtClean="0"/>
              <a:t>Oš</a:t>
            </a:r>
            <a:r>
              <a:rPr lang="cs-CZ" sz="2800" dirty="0" smtClean="0"/>
              <a:t>. péče – dle stavu vědomí, postižení</a:t>
            </a:r>
          </a:p>
          <a:p>
            <a:pPr marL="457200" lvl="1" indent="0">
              <a:buNone/>
            </a:pPr>
            <a:endParaRPr lang="cs-CZ" sz="2800" dirty="0" smtClean="0"/>
          </a:p>
          <a:p>
            <a:pPr marL="457200" lvl="1" indent="0">
              <a:buNone/>
            </a:pPr>
            <a:r>
              <a:rPr lang="cs-CZ" sz="2800" b="1" dirty="0" smtClean="0"/>
              <a:t>Status </a:t>
            </a:r>
            <a:r>
              <a:rPr lang="cs-CZ" sz="2800" b="1" dirty="0" err="1" smtClean="0"/>
              <a:t>epilepticus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46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</a:t>
            </a:r>
            <a:r>
              <a:rPr lang="cs-CZ" b="1" dirty="0" err="1" smtClean="0"/>
              <a:t>Oš</a:t>
            </a:r>
            <a:r>
              <a:rPr lang="cs-CZ" b="1" dirty="0" smtClean="0"/>
              <a:t>. péče u kritických stavů interních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5146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Plicní embolie </a:t>
            </a:r>
          </a:p>
          <a:p>
            <a:pPr>
              <a:buFontTx/>
              <a:buChar char="-"/>
            </a:pPr>
            <a:r>
              <a:rPr lang="cs-CZ" dirty="0" smtClean="0"/>
              <a:t>Obstrukce plicních tepen trombem, embolem, tukem, vzduchem, 	cizím tělesem, plodovou vodou</a:t>
            </a:r>
          </a:p>
          <a:p>
            <a:pPr>
              <a:buFontTx/>
              <a:buChar char="-"/>
            </a:pPr>
            <a:r>
              <a:rPr lang="cs-CZ" dirty="0" smtClean="0"/>
              <a:t>Vzniká ventilačně-</a:t>
            </a:r>
            <a:r>
              <a:rPr lang="cs-CZ" dirty="0" err="1" smtClean="0"/>
              <a:t>perfuzní</a:t>
            </a:r>
            <a:r>
              <a:rPr lang="cs-CZ" dirty="0" smtClean="0"/>
              <a:t> porucha</a:t>
            </a:r>
            <a:r>
              <a:rPr lang="cs-CZ" dirty="0"/>
              <a:t> se systémovou </a:t>
            </a:r>
            <a:r>
              <a:rPr lang="cs-CZ" dirty="0" smtClean="0"/>
              <a:t>hypoxií</a:t>
            </a:r>
            <a:r>
              <a:rPr lang="cs-CZ" dirty="0"/>
              <a:t> </a:t>
            </a:r>
            <a:r>
              <a:rPr lang="cs-CZ" dirty="0" smtClean="0"/>
              <a:t>a plicní  	hypertenze</a:t>
            </a:r>
            <a:r>
              <a:rPr lang="cs-CZ" dirty="0"/>
              <a:t> s pravostranným srdečním selháním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Projevy – dušnost, kašel, bolest, hemoptýza, porucha vědomí, tachypnoe, tachykardie, hypotenze…</a:t>
            </a:r>
          </a:p>
          <a:p>
            <a:pPr>
              <a:buFontTx/>
              <a:buChar char="-"/>
            </a:pPr>
            <a:r>
              <a:rPr lang="cs-CZ" dirty="0" smtClean="0"/>
              <a:t>Dg. – </a:t>
            </a:r>
            <a:r>
              <a:rPr lang="cs-CZ" dirty="0" err="1" smtClean="0"/>
              <a:t>CtAg</a:t>
            </a:r>
            <a:r>
              <a:rPr lang="cs-CZ" dirty="0" smtClean="0"/>
              <a:t>, </a:t>
            </a:r>
            <a:r>
              <a:rPr lang="cs-CZ" dirty="0" err="1" smtClean="0"/>
              <a:t>koagulogram</a:t>
            </a:r>
            <a:r>
              <a:rPr lang="cs-CZ" dirty="0" smtClean="0"/>
              <a:t>, EKG, Echokardiografie</a:t>
            </a:r>
          </a:p>
          <a:p>
            <a:pPr>
              <a:buFontTx/>
              <a:buChar char="-"/>
            </a:pPr>
            <a:r>
              <a:rPr lang="cs-CZ" dirty="0" smtClean="0"/>
              <a:t>Léčba – antikoagulační/trombolytická</a:t>
            </a:r>
          </a:p>
          <a:p>
            <a:pPr marL="0" indent="0">
              <a:buNone/>
            </a:pPr>
            <a:r>
              <a:rPr lang="cs-CZ" dirty="0" smtClean="0"/>
              <a:t>	    - chirurgická – katetrizační techniky, plicní </a:t>
            </a:r>
            <a:r>
              <a:rPr lang="cs-CZ" dirty="0" err="1" smtClean="0"/>
              <a:t>trombektomie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- </a:t>
            </a:r>
            <a:r>
              <a:rPr lang="cs-CZ" dirty="0" err="1" smtClean="0"/>
              <a:t>podpůrna</a:t>
            </a:r>
            <a:r>
              <a:rPr lang="cs-CZ" dirty="0" smtClean="0"/>
              <a:t>/preventivní – </a:t>
            </a:r>
            <a:r>
              <a:rPr lang="cs-CZ" dirty="0" err="1" smtClean="0"/>
              <a:t>kavální</a:t>
            </a:r>
            <a:r>
              <a:rPr lang="cs-CZ" dirty="0" smtClean="0"/>
              <a:t> filtr do dolní duté žíly</a:t>
            </a:r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68923"/>
            <a:ext cx="10515600" cy="570804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-</a:t>
            </a:r>
            <a:r>
              <a:rPr lang="cs-CZ" dirty="0" err="1" smtClean="0"/>
              <a:t>oš</a:t>
            </a:r>
            <a:r>
              <a:rPr lang="cs-CZ" dirty="0" smtClean="0"/>
              <a:t>. péče – dle stavu pacienta – komplexní péče na UPV, 	monitoring VF, krvácivé projevy, bandáže, zvýšená poloha, 	psychika…</a:t>
            </a:r>
          </a:p>
          <a:p>
            <a:pPr marL="0" indent="0">
              <a:buNone/>
            </a:pPr>
            <a:r>
              <a:rPr lang="cs-CZ" b="1" dirty="0" smtClean="0"/>
              <a:t>GIT krvácení</a:t>
            </a:r>
          </a:p>
          <a:p>
            <a:pPr>
              <a:buFontTx/>
              <a:buChar char="-"/>
            </a:pPr>
            <a:r>
              <a:rPr lang="cs-CZ" dirty="0" smtClean="0"/>
              <a:t>Pojmy – krvácení z jícnových varixu, enteroragie, </a:t>
            </a:r>
            <a:r>
              <a:rPr lang="cs-CZ" dirty="0" err="1" smtClean="0"/>
              <a:t>melena</a:t>
            </a:r>
            <a:r>
              <a:rPr lang="cs-CZ" dirty="0" smtClean="0"/>
              <a:t>, žaludeční vředy</a:t>
            </a:r>
          </a:p>
          <a:p>
            <a:pPr>
              <a:buFontTx/>
              <a:buChar char="-"/>
            </a:pPr>
            <a:r>
              <a:rPr lang="cs-CZ" dirty="0" smtClean="0"/>
              <a:t>Příznaky a diagnostika</a:t>
            </a:r>
          </a:p>
          <a:p>
            <a:pPr>
              <a:buFontTx/>
              <a:buChar char="-"/>
            </a:pPr>
            <a:r>
              <a:rPr lang="cs-CZ" dirty="0" smtClean="0"/>
              <a:t>Léčba – řešení příčiny, </a:t>
            </a:r>
            <a:r>
              <a:rPr lang="cs-CZ" dirty="0" err="1" smtClean="0"/>
              <a:t>dohrazení</a:t>
            </a:r>
            <a:r>
              <a:rPr lang="cs-CZ" dirty="0" smtClean="0"/>
              <a:t> krve roztoky a </a:t>
            </a:r>
            <a:r>
              <a:rPr lang="cs-CZ" dirty="0" err="1" smtClean="0"/>
              <a:t>transfůzemi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- endoskopická/chirurgická léčba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- </a:t>
            </a:r>
            <a:r>
              <a:rPr lang="cs-CZ" dirty="0" err="1"/>
              <a:t>dvoubalónková</a:t>
            </a:r>
            <a:r>
              <a:rPr lang="cs-CZ" dirty="0"/>
              <a:t> </a:t>
            </a:r>
            <a:r>
              <a:rPr lang="cs-CZ" dirty="0" err="1"/>
              <a:t>Sengstakenova</a:t>
            </a:r>
            <a:r>
              <a:rPr lang="cs-CZ" dirty="0"/>
              <a:t>- </a:t>
            </a:r>
            <a:r>
              <a:rPr lang="cs-CZ" dirty="0" err="1"/>
              <a:t>Blakemorova</a:t>
            </a:r>
            <a:r>
              <a:rPr lang="cs-CZ" dirty="0"/>
              <a:t> </a:t>
            </a:r>
            <a:r>
              <a:rPr lang="cs-CZ" dirty="0" smtClean="0"/>
              <a:t>sonda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err="1" smtClean="0"/>
              <a:t>oš</a:t>
            </a:r>
            <a:r>
              <a:rPr lang="cs-CZ" dirty="0" smtClean="0"/>
              <a:t>. péče – monitoring, VF, krvácení, edukace, psychika…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2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0" y="805229"/>
            <a:ext cx="5953858" cy="5279048"/>
          </a:xfrm>
        </p:spPr>
      </p:pic>
    </p:spTree>
    <p:extLst>
      <p:ext uri="{BB962C8B-B14F-4D97-AF65-F5344CB8AC3E}">
        <p14:creationId xmlns:p14="http://schemas.microsoft.com/office/powerpoint/2010/main" val="1296277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15814"/>
            <a:ext cx="10515600" cy="6189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Diabetes </a:t>
            </a:r>
            <a:r>
              <a:rPr lang="cs-CZ" b="1" dirty="0" err="1" smtClean="0"/>
              <a:t>mellitus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/>
              <a:t>Hodnota glykemie je 3,9 – 5,6 </a:t>
            </a:r>
            <a:r>
              <a:rPr lang="cs-CZ" dirty="0" err="1"/>
              <a:t>mmol</a:t>
            </a:r>
            <a:r>
              <a:rPr lang="cs-CZ" dirty="0"/>
              <a:t>/l.</a:t>
            </a:r>
          </a:p>
          <a:p>
            <a:r>
              <a:rPr lang="cs-CZ" dirty="0" smtClean="0"/>
              <a:t>Hypoglykémie – PP – dodání cukru</a:t>
            </a:r>
          </a:p>
          <a:p>
            <a:r>
              <a:rPr lang="cs-CZ" dirty="0" smtClean="0"/>
              <a:t>Hyperglykémie </a:t>
            </a:r>
          </a:p>
          <a:p>
            <a:pPr>
              <a:buFontTx/>
              <a:buChar char="-"/>
            </a:pPr>
            <a:r>
              <a:rPr lang="cs-CZ" dirty="0" err="1" smtClean="0"/>
              <a:t>ketoacidotické</a:t>
            </a:r>
            <a:r>
              <a:rPr lang="cs-CZ" dirty="0" smtClean="0"/>
              <a:t> hyperglykemické </a:t>
            </a:r>
            <a:r>
              <a:rPr lang="cs-CZ" dirty="0" err="1" smtClean="0"/>
              <a:t>koma</a:t>
            </a:r>
            <a:r>
              <a:rPr lang="cs-CZ" dirty="0" smtClean="0"/>
              <a:t> - </a:t>
            </a:r>
            <a:r>
              <a:rPr lang="cs-CZ" dirty="0" err="1" smtClean="0"/>
              <a:t>Kussmaulovo</a:t>
            </a:r>
            <a:r>
              <a:rPr lang="cs-CZ" dirty="0" smtClean="0"/>
              <a:t> </a:t>
            </a:r>
            <a:r>
              <a:rPr lang="cs-CZ" dirty="0"/>
              <a:t>dýchání, dech páchne po acetonu, teplá zarudlá kůže, polyurie, polydipsie, </a:t>
            </a:r>
            <a:r>
              <a:rPr lang="cs-CZ" dirty="0">
                <a:latin typeface="+mj-lt"/>
              </a:rPr>
              <a:t>únava, celková, nevolnost, slabost, nechutenství, zvracení, bolesti břicha až </a:t>
            </a:r>
            <a:r>
              <a:rPr lang="cs-CZ" dirty="0" smtClean="0">
                <a:latin typeface="+mj-lt"/>
              </a:rPr>
              <a:t>peritonitis</a:t>
            </a:r>
          </a:p>
          <a:p>
            <a:pPr>
              <a:buFontTx/>
              <a:buChar char="-"/>
            </a:pPr>
            <a:r>
              <a:rPr lang="cs-CZ" dirty="0" err="1" smtClean="0"/>
              <a:t>hyperosmolární</a:t>
            </a:r>
            <a:r>
              <a:rPr lang="cs-CZ" dirty="0" smtClean="0"/>
              <a:t> </a:t>
            </a:r>
            <a:r>
              <a:rPr lang="cs-CZ" dirty="0" err="1" smtClean="0"/>
              <a:t>koma</a:t>
            </a:r>
            <a:r>
              <a:rPr lang="cs-CZ" dirty="0" smtClean="0"/>
              <a:t> – normální </a:t>
            </a:r>
            <a:r>
              <a:rPr lang="cs-CZ" sz="2800" dirty="0" smtClean="0"/>
              <a:t>dech</a:t>
            </a:r>
            <a:r>
              <a:rPr lang="cs-CZ" dirty="0" smtClean="0"/>
              <a:t> bez zápachu, náhlý začátek (bez </a:t>
            </a:r>
            <a:r>
              <a:rPr lang="cs-CZ" dirty="0" err="1" smtClean="0"/>
              <a:t>info</a:t>
            </a:r>
            <a:r>
              <a:rPr lang="cs-CZ" dirty="0" smtClean="0"/>
              <a:t> o DM)</a:t>
            </a:r>
          </a:p>
          <a:p>
            <a:r>
              <a:rPr lang="cs-CZ" dirty="0" smtClean="0"/>
              <a:t>Laktátová acidóza – riziko u léčby </a:t>
            </a:r>
            <a:r>
              <a:rPr lang="cs-CZ" dirty="0" err="1" smtClean="0"/>
              <a:t>metforminem</a:t>
            </a:r>
            <a:endParaRPr lang="cs-CZ" dirty="0" smtClean="0"/>
          </a:p>
          <a:p>
            <a:r>
              <a:rPr lang="cs-CZ" dirty="0" smtClean="0"/>
              <a:t>Léčba  -</a:t>
            </a:r>
            <a:r>
              <a:rPr lang="cs-CZ" dirty="0" err="1" smtClean="0"/>
              <a:t>inzulinoterapie</a:t>
            </a:r>
            <a:r>
              <a:rPr lang="cs-CZ" dirty="0" smtClean="0"/>
              <a:t>, rehydratace, K, ABR, Mg…</a:t>
            </a:r>
          </a:p>
          <a:p>
            <a:r>
              <a:rPr lang="cs-CZ" dirty="0" err="1"/>
              <a:t>Oš</a:t>
            </a:r>
            <a:r>
              <a:rPr lang="cs-CZ" dirty="0"/>
              <a:t>. péče – monitoring, komplexní péče dle stavu (UPV), výživa, pravidelné odběry, žilní přístup, PMK, </a:t>
            </a:r>
          </a:p>
          <a:p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Rozšířená resuscitace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https://cprguidelines.eu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Zajištění DC</a:t>
            </a:r>
          </a:p>
          <a:p>
            <a:r>
              <a:rPr lang="cs-CZ" dirty="0" smtClean="0"/>
              <a:t>Druhy defibrilátorů</a:t>
            </a:r>
          </a:p>
          <a:p>
            <a:r>
              <a:rPr lang="cs-CZ" dirty="0" smtClean="0"/>
              <a:t>Přístupy pro podání léků</a:t>
            </a:r>
          </a:p>
          <a:p>
            <a:r>
              <a:rPr lang="cs-CZ" dirty="0" smtClean="0"/>
              <a:t>Léky první volby</a:t>
            </a:r>
          </a:p>
          <a:p>
            <a:r>
              <a:rPr lang="cs-CZ" dirty="0" smtClean="0"/>
              <a:t>Chlazení</a:t>
            </a:r>
          </a:p>
          <a:p>
            <a:r>
              <a:rPr lang="cs-CZ" dirty="0" err="1" smtClean="0"/>
              <a:t>Poresuscitační</a:t>
            </a:r>
            <a:r>
              <a:rPr lang="cs-CZ" dirty="0" smtClean="0"/>
              <a:t> péče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2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Algoritmy resuscitace pro zdravotníky</a:t>
            </a:r>
            <a:endParaRPr lang="cs-CZ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296" y="1348154"/>
            <a:ext cx="4808302" cy="5396311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1199" y="1366629"/>
            <a:ext cx="4319175" cy="53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Pomůcky k intubaci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1690688"/>
            <a:ext cx="8158162" cy="4924425"/>
          </a:xfrm>
        </p:spPr>
      </p:pic>
    </p:spTree>
    <p:extLst>
      <p:ext uri="{BB962C8B-B14F-4D97-AF65-F5344CB8AC3E}">
        <p14:creationId xmlns:p14="http://schemas.microsoft.com/office/powerpoint/2010/main" val="107983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6946"/>
            <a:ext cx="10515600" cy="5050121"/>
          </a:xfrm>
        </p:spPr>
      </p:pic>
    </p:spTree>
    <p:extLst>
      <p:ext uri="{BB962C8B-B14F-4D97-AF65-F5344CB8AC3E}">
        <p14:creationId xmlns:p14="http://schemas.microsoft.com/office/powerpoint/2010/main" val="5963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02" y="216136"/>
            <a:ext cx="4496875" cy="61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3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1290</Words>
  <Application>Microsoft Office PowerPoint</Application>
  <PresentationFormat>Širokoúhlá obrazovka</PresentationFormat>
  <Paragraphs>281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OŠETŘOVATELSKÁ PÉČE  U AKUTNÍCH A KRITICKÝCH STAVŮ  ústav ošetřovatelství Fakulta veřejných politik  v Opavě  </vt:lpstr>
      <vt:lpstr>Doporučená literatura</vt:lpstr>
      <vt:lpstr>  Oddělení urgentního příjmu a traumatologie  Hlavní cíl péče na urgentním příjmu. Okamžitá efektivní resuscitace a stabilizace kritických nemocných nebo zraněných</vt:lpstr>
      <vt:lpstr>Struktura UP a stanovení priorit</vt:lpstr>
      <vt:lpstr>Rozšířená resuscitace</vt:lpstr>
      <vt:lpstr>Algoritmy resuscitace pro zdravotníky</vt:lpstr>
      <vt:lpstr>Pomůcky k intubaci</vt:lpstr>
      <vt:lpstr>Prezentace aplikace PowerPoint</vt:lpstr>
      <vt:lpstr>Prezentace aplikace PowerPoint</vt:lpstr>
      <vt:lpstr>Defibrilátory</vt:lpstr>
      <vt:lpstr>Přístupy pro podání léků</vt:lpstr>
      <vt:lpstr>Intraoseální přístup</vt:lpstr>
      <vt:lpstr>Centrální žilní přístup</vt:lpstr>
      <vt:lpstr>Léky první volby</vt:lpstr>
      <vt:lpstr>Urgentní stavy vyžadující nemocniční péči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Pravidlo 9</vt:lpstr>
      <vt:lpstr>Prezentace aplikace PowerPoint</vt:lpstr>
      <vt:lpstr>      Diagnostické a vyšetřovací metody  u kriticky nemocných, monitorování pacientů.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Ošetřovatelská péče o nemocné na UPV, pronační poloha, hygienická péče o nemocné.</vt:lpstr>
      <vt:lpstr>Napojení ventilátoru</vt:lpstr>
      <vt:lpstr>NIV, High flow oxygenace</vt:lpstr>
      <vt:lpstr>Pronační poloha</vt:lpstr>
      <vt:lpstr>Akutní dialýza. Transplantace. Kontinuální eliminační metody. </vt:lpstr>
      <vt:lpstr>CVVHD</vt:lpstr>
      <vt:lpstr>Prezentace aplikace PowerPoint</vt:lpstr>
      <vt:lpstr>Prezentace aplikace PowerPoint</vt:lpstr>
      <vt:lpstr>Prezentace aplikace PowerPoint</vt:lpstr>
      <vt:lpstr>Prezentace aplikace PowerPoint</vt:lpstr>
      <vt:lpstr>    Oš. péče u kritických neurologických stavů: poranění hlavy a míchy, aneurisma, status epilepticus, intracerebrální hemoragie, CMP</vt:lpstr>
      <vt:lpstr>Prezentace aplikace PowerPoint</vt:lpstr>
      <vt:lpstr>    Oš. péče u kritických stavů interních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OŠETŘOVATELSKÁ PÉČE  U AKUTNÍCH A KRITICKÝCH STAVŮ  ústav ošetřovatelství Fakulta veřejných politik  v Opavě  </dc:title>
  <dc:creator>Petra1</dc:creator>
  <cp:lastModifiedBy>Petra1</cp:lastModifiedBy>
  <cp:revision>138</cp:revision>
  <dcterms:created xsi:type="dcterms:W3CDTF">2020-09-21T18:10:07Z</dcterms:created>
  <dcterms:modified xsi:type="dcterms:W3CDTF">2021-09-30T18:13:07Z</dcterms:modified>
</cp:coreProperties>
</file>