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301" r:id="rId4"/>
    <p:sldId id="302" r:id="rId5"/>
    <p:sldId id="257" r:id="rId6"/>
    <p:sldId id="303" r:id="rId7"/>
    <p:sldId id="304" r:id="rId8"/>
    <p:sldId id="290" r:id="rId9"/>
    <p:sldId id="305" r:id="rId10"/>
    <p:sldId id="306" r:id="rId11"/>
    <p:sldId id="258" r:id="rId12"/>
    <p:sldId id="307" r:id="rId13"/>
    <p:sldId id="308" r:id="rId14"/>
    <p:sldId id="309" r:id="rId15"/>
    <p:sldId id="310" r:id="rId16"/>
    <p:sldId id="259" r:id="rId17"/>
    <p:sldId id="260" r:id="rId18"/>
    <p:sldId id="288" r:id="rId19"/>
    <p:sldId id="261" r:id="rId20"/>
    <p:sldId id="287" r:id="rId21"/>
    <p:sldId id="292" r:id="rId22"/>
    <p:sldId id="293" r:id="rId23"/>
    <p:sldId id="282" r:id="rId24"/>
    <p:sldId id="285" r:id="rId25"/>
    <p:sldId id="262" r:id="rId26"/>
    <p:sldId id="283" r:id="rId27"/>
    <p:sldId id="263" r:id="rId28"/>
    <p:sldId id="277" r:id="rId29"/>
    <p:sldId id="289" r:id="rId30"/>
    <p:sldId id="264" r:id="rId31"/>
    <p:sldId id="279" r:id="rId32"/>
    <p:sldId id="280" r:id="rId33"/>
    <p:sldId id="284" r:id="rId34"/>
    <p:sldId id="294" r:id="rId35"/>
    <p:sldId id="295" r:id="rId36"/>
    <p:sldId id="296" r:id="rId37"/>
    <p:sldId id="297" r:id="rId38"/>
    <p:sldId id="298" r:id="rId39"/>
    <p:sldId id="299" r:id="rId40"/>
    <p:sldId id="300" r:id="rId4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Oftalmopedie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pedagogika osob se zrakovým postižením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Šilhavost a tupozrakost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Šilhavost a tupozrakost </a:t>
            </a:r>
            <a:r>
              <a:rPr lang="cs-CZ" dirty="0" smtClean="0"/>
              <a:t>mají za následek špatné vnímání prostoru, prostorových vztahů, dochází ke zhoršení koordinace oko-ruka.</a:t>
            </a:r>
          </a:p>
          <a:p>
            <a:r>
              <a:rPr lang="cs-CZ" dirty="0" smtClean="0"/>
              <a:t>Zasahují nepříznivě do edukačního procesu.</a:t>
            </a:r>
          </a:p>
          <a:p>
            <a:r>
              <a:rPr lang="cs-CZ" dirty="0" smtClean="0"/>
              <a:t>Poruchy binokulárního vidění se dají při včasné lékařské a </a:t>
            </a:r>
            <a:r>
              <a:rPr lang="cs-CZ" dirty="0" err="1" smtClean="0"/>
              <a:t>speciálněpedagogické</a:t>
            </a:r>
            <a:r>
              <a:rPr lang="cs-CZ" dirty="0" smtClean="0"/>
              <a:t> reedukaci odstranit nebo zmírnit, a to zejména v raném nebo předškolním věku – medikamentózní léčbou, chirurgickým zákrokem, použití okluze (krytí zdravého oka </a:t>
            </a:r>
            <a:r>
              <a:rPr lang="cs-CZ" dirty="0" err="1" smtClean="0"/>
              <a:t>okluzorem</a:t>
            </a:r>
            <a:r>
              <a:rPr lang="cs-CZ" dirty="0" smtClean="0"/>
              <a:t>) a dalšími léčebnými a speciálně pedagogickými postupy.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155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zrakového postižení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Zrakové postižení lze </a:t>
            </a:r>
            <a:r>
              <a:rPr lang="cs-CZ" sz="2400" dirty="0" smtClean="0"/>
              <a:t>tedy </a:t>
            </a:r>
            <a:r>
              <a:rPr lang="cs-CZ" sz="2400" b="1" dirty="0" smtClean="0"/>
              <a:t>klasifikovat</a:t>
            </a:r>
            <a:r>
              <a:rPr lang="cs-CZ" sz="2400" dirty="0" smtClean="0"/>
              <a:t> </a:t>
            </a:r>
            <a:r>
              <a:rPr lang="cs-CZ" sz="2400" dirty="0" smtClean="0"/>
              <a:t>podle několika hledisek.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 rámci desáté revize Mezinárodní statistické klasifikace nemocí je zrakové postižení členěno dle stupňů závažnosti od mírné zrakové vady až po nevidomost.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Dle doby vzniku rozlišujeme postižení </a:t>
            </a:r>
            <a:r>
              <a:rPr lang="cs-CZ" sz="2400" b="1" dirty="0" smtClean="0"/>
              <a:t>vrozené a získané.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Od </a:t>
            </a:r>
            <a:r>
              <a:rPr lang="cs-CZ" sz="2400" b="1" dirty="0" smtClean="0"/>
              <a:t>druhu a stupně zrakové vady </a:t>
            </a:r>
            <a:r>
              <a:rPr lang="cs-CZ" sz="2400" dirty="0" smtClean="0"/>
              <a:t>se následně odvíjí </a:t>
            </a:r>
            <a:r>
              <a:rPr lang="cs-CZ" sz="2400" dirty="0" err="1" smtClean="0"/>
              <a:t>speciálněpedagogická</a:t>
            </a:r>
            <a:r>
              <a:rPr lang="cs-CZ" sz="2400" dirty="0" smtClean="0"/>
              <a:t> podpora dítěte nebo žáka.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Zraková vada může postihnout různé oblasti zrakového vnímání.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Může se jednat o: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ztrátu zrakové ostrosti – vidění je rozmazané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</a:t>
            </a:r>
            <a:r>
              <a:rPr lang="cs-CZ" sz="2400" dirty="0" smtClean="0"/>
              <a:t>ostižení šíře zorného pole – výpadky v centrální či periferní části zorného pole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o</a:t>
            </a:r>
            <a:r>
              <a:rPr lang="cs-CZ" sz="2400" dirty="0" smtClean="0"/>
              <a:t>kulomotorické potíže – narušení okohybných pohybů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o</a:t>
            </a:r>
            <a:r>
              <a:rPr lang="cs-CZ" sz="2400" dirty="0" smtClean="0"/>
              <a:t>btíže se zpracováním zrakových podnětů – postižení ve zrakovém centru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</a:t>
            </a:r>
            <a:r>
              <a:rPr lang="cs-CZ" sz="2400" dirty="0" smtClean="0"/>
              <a:t>oruchy </a:t>
            </a:r>
            <a:r>
              <a:rPr lang="cs-CZ" sz="2400" dirty="0" smtClean="0"/>
              <a:t>barvocitu – špatné vidění či neschopnost vidět jednu či více barev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</a:t>
            </a:r>
            <a:r>
              <a:rPr lang="cs-CZ" sz="2400" dirty="0" smtClean="0"/>
              <a:t>orucha </a:t>
            </a:r>
            <a:r>
              <a:rPr lang="cs-CZ" sz="2400" dirty="0" smtClean="0"/>
              <a:t>kontrastního </a:t>
            </a:r>
            <a:r>
              <a:rPr lang="cs-CZ" sz="2400" dirty="0" smtClean="0"/>
              <a:t>vidění</a:t>
            </a:r>
            <a:endParaRPr lang="cs-CZ" sz="2400" dirty="0" smtClean="0"/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327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zrakových vad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Refrakční vady </a:t>
            </a:r>
            <a:r>
              <a:rPr lang="cs-CZ" dirty="0" smtClean="0"/>
              <a:t>– krátkozrakost, dalekozrakost a astigmatismus</a:t>
            </a:r>
          </a:p>
          <a:p>
            <a:r>
              <a:rPr lang="cs-CZ" b="1" dirty="0" smtClean="0"/>
              <a:t>Vrozený glaukom </a:t>
            </a:r>
            <a:r>
              <a:rPr lang="cs-CZ" dirty="0" smtClean="0"/>
              <a:t>– zrakové funkce jsou poškozeny patologicky zvýšeným nebo vysokým nitroočním tlakem, řešení je chirurgický zákrok, v polovině případů dochází k  slabozrakosti, často k praktické nebo totální slepotě.</a:t>
            </a:r>
          </a:p>
          <a:p>
            <a:r>
              <a:rPr lang="cs-CZ" b="1" dirty="0" smtClean="0"/>
              <a:t>Vrozený šedý zákal </a:t>
            </a:r>
            <a:r>
              <a:rPr lang="cs-CZ" dirty="0" smtClean="0"/>
              <a:t>– příčinou zákalu čočky dětského oka jsou virová onemocnění, toxické vlivy, může být jednostranné nebo na obou očích, čočka je zkalena částečně nebo celá. Chirurgická léčba je jediným řešením.</a:t>
            </a:r>
          </a:p>
        </p:txBody>
      </p:sp>
    </p:spTree>
    <p:extLst>
      <p:ext uri="{BB962C8B-B14F-4D97-AF65-F5344CB8AC3E}">
        <p14:creationId xmlns:p14="http://schemas.microsoft.com/office/powerpoint/2010/main" val="946046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zrakových vad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Albinismus</a:t>
            </a:r>
            <a:r>
              <a:rPr lang="cs-CZ" dirty="0"/>
              <a:t> - </a:t>
            </a:r>
            <a:r>
              <a:rPr lang="cs-CZ" dirty="0" smtClean="0"/>
              <a:t> vrozená dědičná vada charakteristická nedostatkem melaninu v těla i v očích. Při očním albinismu chybí pigment pouze v očích. Zraková ostrost je snížená.</a:t>
            </a:r>
          </a:p>
          <a:p>
            <a:r>
              <a:rPr lang="cs-CZ" b="1" dirty="0"/>
              <a:t>Retinopatie nedonošených dětí</a:t>
            </a:r>
            <a:r>
              <a:rPr lang="cs-CZ" dirty="0"/>
              <a:t> (</a:t>
            </a:r>
            <a:r>
              <a:rPr lang="cs-CZ" dirty="0" smtClean="0"/>
              <a:t>ROP) je </a:t>
            </a:r>
            <a:r>
              <a:rPr lang="cs-CZ" dirty="0"/>
              <a:t>onemocnění nezralé </a:t>
            </a:r>
            <a:r>
              <a:rPr lang="cs-CZ" dirty="0" smtClean="0"/>
              <a:t>sítnice</a:t>
            </a:r>
            <a:r>
              <a:rPr lang="cs-CZ" b="1" dirty="0" smtClean="0"/>
              <a:t> </a:t>
            </a:r>
            <a:r>
              <a:rPr lang="cs-CZ" dirty="0"/>
              <a:t>způsobené narušením normálního vývoje tvořících se cév sítnice. Ohrožuje zejména </a:t>
            </a:r>
            <a:r>
              <a:rPr lang="cs-CZ" dirty="0" smtClean="0"/>
              <a:t>těžce nedonošené novorozence. ROP </a:t>
            </a:r>
            <a:r>
              <a:rPr lang="cs-CZ" dirty="0"/>
              <a:t>je </a:t>
            </a:r>
            <a:r>
              <a:rPr lang="cs-CZ" b="1" dirty="0"/>
              <a:t>nejčastější příčinou nevidomosti</a:t>
            </a:r>
            <a:r>
              <a:rPr lang="cs-CZ" dirty="0"/>
              <a:t> v dětském věku ve vyspělých zemích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Retinoblastom</a:t>
            </a:r>
            <a:r>
              <a:rPr lang="cs-CZ" dirty="0" smtClean="0"/>
              <a:t> -</a:t>
            </a:r>
            <a:r>
              <a:rPr lang="cs-CZ" dirty="0"/>
              <a:t> je </a:t>
            </a:r>
            <a:r>
              <a:rPr lang="cs-CZ" b="1" dirty="0"/>
              <a:t>zhoubný nádor sítnice</a:t>
            </a:r>
            <a:r>
              <a:rPr lang="cs-CZ" dirty="0"/>
              <a:t>. Většinou se manifestuje v prvních 3 letech života. Téměř ve třetině případů je oboustranně.</a:t>
            </a:r>
            <a:endParaRPr lang="cs-CZ" dirty="0"/>
          </a:p>
          <a:p>
            <a:r>
              <a:rPr lang="cs-CZ" dirty="0" smtClean="0"/>
              <a:t>Postižení zrakového nervu – nejčastěji atrofie zrakového nervu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168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zrakových vad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Postižení zrakového nervu </a:t>
            </a:r>
            <a:r>
              <a:rPr lang="cs-CZ" dirty="0"/>
              <a:t>– nejčastěji </a:t>
            </a:r>
            <a:r>
              <a:rPr lang="cs-CZ" dirty="0" smtClean="0"/>
              <a:t>dochází k atrofii </a:t>
            </a:r>
            <a:r>
              <a:rPr lang="cs-CZ" dirty="0"/>
              <a:t>zrakového </a:t>
            </a:r>
            <a:r>
              <a:rPr lang="cs-CZ" dirty="0" smtClean="0"/>
              <a:t>nervu, výsledkem je úbytek vidění. Příčinou může být dědičnost, úraz, intoxikace organismu, zánětlivé onemocnění, tumor.</a:t>
            </a:r>
          </a:p>
          <a:p>
            <a:r>
              <a:rPr lang="cs-CZ" b="1" dirty="0" smtClean="0"/>
              <a:t>Úrazy oka </a:t>
            </a:r>
            <a:r>
              <a:rPr lang="cs-CZ" dirty="0" smtClean="0"/>
              <a:t>– vedou k závažným a celoživotním komplikacím.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826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Speciálněpedagogické</a:t>
            </a:r>
            <a:r>
              <a:rPr lang="cs-CZ" dirty="0" smtClean="0"/>
              <a:t>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Raná péče</a:t>
            </a:r>
          </a:p>
          <a:p>
            <a:r>
              <a:rPr lang="cs-CZ" dirty="0" smtClean="0"/>
              <a:t>Speciálně pedagogická centra pro zrakově postižené</a:t>
            </a:r>
          </a:p>
          <a:p>
            <a:r>
              <a:rPr lang="cs-CZ" dirty="0" err="1" smtClean="0"/>
              <a:t>Sociálněrehabilitační</a:t>
            </a:r>
            <a:r>
              <a:rPr lang="cs-CZ" dirty="0" smtClean="0"/>
              <a:t> poradenská zařízení – zaměřují se na později osleplé občany ve věku 15 let a výše.</a:t>
            </a:r>
          </a:p>
          <a:p>
            <a:pPr marL="0" indent="0">
              <a:buNone/>
            </a:pPr>
            <a:r>
              <a:rPr lang="cs-CZ" dirty="0" smtClean="0"/>
              <a:t>Programy sociální rehabilitace se zaměřují na informace, samostatnost a společenské uplatnění osob se zrakovým postižením.</a:t>
            </a:r>
          </a:p>
          <a:p>
            <a:pPr marL="0" indent="0">
              <a:buNone/>
            </a:pPr>
            <a:r>
              <a:rPr lang="cs-CZ" dirty="0" err="1" smtClean="0"/>
              <a:t>Tyfloservis</a:t>
            </a:r>
            <a:r>
              <a:rPr lang="cs-CZ" dirty="0" smtClean="0"/>
              <a:t> o.p.s. – zajišťují terénní a ambulantní sociální </a:t>
            </a:r>
            <a:r>
              <a:rPr lang="cs-CZ" dirty="0" err="1" smtClean="0"/>
              <a:t>rehablitaci</a:t>
            </a:r>
            <a:r>
              <a:rPr lang="cs-CZ" dirty="0" smtClean="0"/>
              <a:t> nevidomých a slabozrakých osob. Nácvik prostorové orientace a samostatného pohybu, nácvik a čtení Braillova písma, nácvik dovedností sociálního kontaktu a komunikace, poradenství při výběru kompenzačních pomůcek.</a:t>
            </a:r>
          </a:p>
          <a:p>
            <a:pPr marL="0" indent="0">
              <a:buNone/>
            </a:pPr>
            <a:r>
              <a:rPr lang="cs-CZ" dirty="0" err="1" smtClean="0"/>
              <a:t>Tyflocentrum</a:t>
            </a:r>
            <a:r>
              <a:rPr lang="cs-CZ" dirty="0" smtClean="0"/>
              <a:t> o.p.s. – nácvik obsluhy náročných kompenzačních pomůcek a podobné služby jako </a:t>
            </a:r>
            <a:r>
              <a:rPr lang="cs-CZ" dirty="0" err="1"/>
              <a:t>T</a:t>
            </a:r>
            <a:r>
              <a:rPr lang="cs-CZ" dirty="0" err="1" smtClean="0"/>
              <a:t>yfloservis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223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Raná intervence u dětí s těžkým zrakovým postižením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Vrozené zrakové postižení ovlivňuje celou osobnost dítěte a jeho vývoj, může ztěžovat komunikaci mezi matkou, blízkým okolím a dítětem.</a:t>
            </a:r>
          </a:p>
          <a:p>
            <a:r>
              <a:rPr lang="cs-CZ" dirty="0" smtClean="0"/>
              <a:t>V souvislosti s těžkou vrozenou vadou se hovoří o tzv. senzorické deprivaci, jejíž důsledky se projevují kvalitativně i kvantitativně v psychomotorickém vývoji dítěte.</a:t>
            </a:r>
          </a:p>
          <a:p>
            <a:r>
              <a:rPr lang="cs-CZ" dirty="0" smtClean="0"/>
              <a:t>Aktivace dítěte a jeho stimulace hned po zjištění zrakové vady je zásadní.</a:t>
            </a:r>
          </a:p>
          <a:p>
            <a:r>
              <a:rPr lang="cs-CZ" dirty="0" smtClean="0"/>
              <a:t>Hlavní pomocí pro rodiče jsou střediska rané péče.</a:t>
            </a:r>
          </a:p>
          <a:p>
            <a:r>
              <a:rPr lang="cs-CZ" dirty="0" smtClean="0"/>
              <a:t>Hlavní odlišnosti vývoje dítěte s těžkým zrakovým postižením od narození se projevují v oblasti </a:t>
            </a:r>
            <a:r>
              <a:rPr lang="cs-CZ" dirty="0" err="1" smtClean="0"/>
              <a:t>socioemoční</a:t>
            </a:r>
            <a:r>
              <a:rPr lang="cs-CZ" dirty="0" smtClean="0"/>
              <a:t>, poznávací a motorické, a to zejména v raném a předškolním věku.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83455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Kojenecké období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Odlišné projevy dítěte se zrakovým postižením mohou brzdit rozvoj interakce matky a blízkého okolí s dítětem, důležité je pochopit signály dítěte a přizpůsobit se jim.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Zrakové postižení nepříznivě ovlivňuje rozvoj motoriky i senzomotorické inteligence.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Patrné opoždění se může projevit již po 2. měsíci při zvedání hlavičky a jejím otáčení.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N</a:t>
            </a:r>
            <a:r>
              <a:rPr lang="cs-CZ" sz="2400" dirty="0" smtClean="0"/>
              <a:t>evidomé děti často nelezou, ale pohybují se po zadečku, pak se postaví a obchází nábytek. Průměrný věk pro samostatnou chůzi je kolem 2. roku.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Vývoj jemné motoriky je závislý na koordinaci ucho-ruka.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Děti bývají více závislé na aktivitě jiných lidí.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Chybění zrakových podnětů nutí dítě více se zaměřit na sluchové podněty.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4450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Období batolete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 dětí s těžkým zrakovým postižením dochází k výraznému opoždění v osamostatnění. </a:t>
            </a:r>
          </a:p>
          <a:p>
            <a:r>
              <a:rPr lang="cs-CZ" dirty="0" smtClean="0"/>
              <a:t>Projevuje se větší závislost, která může přervávat až do pátého roku.</a:t>
            </a:r>
          </a:p>
          <a:p>
            <a:r>
              <a:rPr lang="cs-CZ" dirty="0" smtClean="0"/>
              <a:t>Učení probíhá zejména nápodobou.</a:t>
            </a:r>
          </a:p>
          <a:p>
            <a:r>
              <a:rPr lang="cs-CZ" dirty="0" smtClean="0"/>
              <a:t>U dítěte se zaměřujeme na rozvoj hmatových dovedností.</a:t>
            </a:r>
          </a:p>
          <a:p>
            <a:r>
              <a:rPr lang="cs-CZ" dirty="0" smtClean="0"/>
              <a:t>V hrubé motorice se snažíme dítě motivovat k pohybu.</a:t>
            </a:r>
          </a:p>
          <a:p>
            <a:r>
              <a:rPr lang="cs-CZ" dirty="0" smtClean="0"/>
              <a:t>Zraková vada nebrání rozvoji řeči.</a:t>
            </a:r>
          </a:p>
          <a:p>
            <a:r>
              <a:rPr lang="cs-CZ" dirty="0" smtClean="0"/>
              <a:t>Řeč přichází většinou s rozvojem poznávacích procesů a socializace.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631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Předškolní</a:t>
            </a:r>
            <a:r>
              <a:rPr lang="sk-SK" b="1" dirty="0" smtClean="0"/>
              <a:t> </a:t>
            </a:r>
            <a:r>
              <a:rPr lang="sk-SK" b="1" dirty="0" err="1" smtClean="0"/>
              <a:t>věk</a:t>
            </a:r>
            <a:r>
              <a:rPr lang="sk-SK" b="1" dirty="0" smtClean="0"/>
              <a:t> -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V </a:t>
            </a:r>
            <a:r>
              <a:rPr lang="sk-SK" sz="2400" dirty="0" err="1" smtClean="0"/>
              <a:t>předškolním</a:t>
            </a:r>
            <a:r>
              <a:rPr lang="sk-SK" sz="2400" dirty="0" smtClean="0"/>
              <a:t> </a:t>
            </a:r>
            <a:r>
              <a:rPr lang="sk-SK" sz="2400" dirty="0" err="1" smtClean="0"/>
              <a:t>věku</a:t>
            </a:r>
            <a:r>
              <a:rPr lang="sk-SK" sz="2400" dirty="0" smtClean="0"/>
              <a:t> </a:t>
            </a:r>
            <a:r>
              <a:rPr lang="sk-SK" sz="2400" dirty="0" err="1" smtClean="0"/>
              <a:t>se</a:t>
            </a:r>
            <a:r>
              <a:rPr lang="sk-SK" sz="2400" dirty="0" smtClean="0"/>
              <a:t> </a:t>
            </a:r>
            <a:r>
              <a:rPr lang="sk-SK" sz="2400" dirty="0" err="1" smtClean="0"/>
              <a:t>začínají</a:t>
            </a:r>
            <a:r>
              <a:rPr lang="sk-SK" sz="2400" dirty="0" smtClean="0"/>
              <a:t> </a:t>
            </a:r>
            <a:r>
              <a:rPr lang="sk-SK" sz="2400" dirty="0" err="1" smtClean="0"/>
              <a:t>projevovat</a:t>
            </a:r>
            <a:r>
              <a:rPr lang="sk-SK" sz="2400" dirty="0" smtClean="0"/>
              <a:t> </a:t>
            </a:r>
            <a:r>
              <a:rPr lang="sk-SK" sz="2400" dirty="0" err="1" smtClean="0"/>
              <a:t>rozdíly</a:t>
            </a:r>
            <a:r>
              <a:rPr lang="sk-SK" sz="2400" dirty="0" smtClean="0"/>
              <a:t> </a:t>
            </a:r>
            <a:r>
              <a:rPr lang="sk-SK" sz="2400" dirty="0" err="1" smtClean="0"/>
              <a:t>mezi</a:t>
            </a:r>
            <a:r>
              <a:rPr lang="sk-SK" sz="2400" dirty="0" smtClean="0"/>
              <a:t> </a:t>
            </a:r>
            <a:r>
              <a:rPr lang="sk-SK" sz="2400" dirty="0" err="1" smtClean="0"/>
              <a:t>dětmi</a:t>
            </a:r>
            <a:r>
              <a:rPr lang="sk-SK" sz="2400" dirty="0" smtClean="0"/>
              <a:t> </a:t>
            </a:r>
            <a:r>
              <a:rPr lang="sk-SK" sz="2400" dirty="0" err="1" smtClean="0"/>
              <a:t>se</a:t>
            </a:r>
            <a:r>
              <a:rPr lang="sk-SK" sz="2400" dirty="0" smtClean="0"/>
              <a:t> zrakovým </a:t>
            </a:r>
            <a:r>
              <a:rPr lang="sk-SK" sz="2400" dirty="0" err="1" smtClean="0"/>
              <a:t>postižením</a:t>
            </a:r>
            <a:r>
              <a:rPr lang="sk-SK" sz="2400" dirty="0" smtClean="0"/>
              <a:t> a kombinovaným </a:t>
            </a:r>
            <a:r>
              <a:rPr lang="sk-SK" sz="2400" dirty="0" err="1" smtClean="0"/>
              <a:t>postižením</a:t>
            </a:r>
            <a:r>
              <a:rPr lang="sk-SK" sz="2400" dirty="0" smtClean="0"/>
              <a:t>.</a:t>
            </a:r>
          </a:p>
          <a:p>
            <a:r>
              <a:rPr lang="sk-SK" sz="2400" dirty="0" err="1" smtClean="0"/>
              <a:t>Dítě</a:t>
            </a:r>
            <a:r>
              <a:rPr lang="sk-SK" sz="2400" dirty="0" smtClean="0"/>
              <a:t> </a:t>
            </a:r>
            <a:r>
              <a:rPr lang="sk-SK" sz="2400" dirty="0" err="1" smtClean="0"/>
              <a:t>se</a:t>
            </a:r>
            <a:r>
              <a:rPr lang="sk-SK" sz="2400" dirty="0" smtClean="0"/>
              <a:t> zrakovým </a:t>
            </a:r>
            <a:r>
              <a:rPr lang="sk-SK" sz="2400" dirty="0" err="1" smtClean="0"/>
              <a:t>postižením</a:t>
            </a:r>
            <a:r>
              <a:rPr lang="sk-SK" sz="2400" dirty="0" smtClean="0"/>
              <a:t>, i </a:t>
            </a:r>
            <a:r>
              <a:rPr lang="sk-SK" sz="2400" dirty="0" err="1" smtClean="0"/>
              <a:t>těžkého</a:t>
            </a:r>
            <a:r>
              <a:rPr lang="sk-SK" sz="2400" dirty="0" smtClean="0"/>
              <a:t> </a:t>
            </a:r>
            <a:r>
              <a:rPr lang="sk-SK" sz="2400" dirty="0" err="1" smtClean="0"/>
              <a:t>stupně</a:t>
            </a:r>
            <a:r>
              <a:rPr lang="sk-SK" sz="2400" dirty="0" smtClean="0"/>
              <a:t> </a:t>
            </a:r>
            <a:r>
              <a:rPr lang="sk-SK" sz="2400" dirty="0" err="1" smtClean="0"/>
              <a:t>se</a:t>
            </a:r>
            <a:r>
              <a:rPr lang="sk-SK" sz="2400" dirty="0" smtClean="0"/>
              <a:t> v určitých </a:t>
            </a:r>
            <a:r>
              <a:rPr lang="sk-SK" sz="2400" dirty="0" err="1" smtClean="0"/>
              <a:t>obdobích</a:t>
            </a:r>
            <a:r>
              <a:rPr lang="sk-SK" sz="2400" dirty="0" smtClean="0"/>
              <a:t> </a:t>
            </a:r>
            <a:r>
              <a:rPr lang="sk-SK" sz="2400" dirty="0" err="1" smtClean="0"/>
              <a:t>rozvíjí</a:t>
            </a:r>
            <a:r>
              <a:rPr lang="sk-SK" sz="2400" dirty="0" smtClean="0"/>
              <a:t> </a:t>
            </a:r>
            <a:r>
              <a:rPr lang="sk-SK" sz="2400" dirty="0" err="1" smtClean="0"/>
              <a:t>přiměřeně</a:t>
            </a:r>
            <a:r>
              <a:rPr lang="sk-SK" sz="2400" dirty="0" smtClean="0"/>
              <a:t>, </a:t>
            </a:r>
            <a:r>
              <a:rPr lang="sk-SK" sz="2400" dirty="0" err="1" smtClean="0"/>
              <a:t>např</a:t>
            </a:r>
            <a:r>
              <a:rPr lang="sk-SK" sz="2400" dirty="0" smtClean="0"/>
              <a:t>. </a:t>
            </a:r>
            <a:r>
              <a:rPr lang="de-DE" sz="2400" dirty="0" smtClean="0"/>
              <a:t>v</a:t>
            </a:r>
            <a:r>
              <a:rPr lang="sk-SK" sz="2400" dirty="0" smtClean="0"/>
              <a:t> </a:t>
            </a:r>
            <a:r>
              <a:rPr lang="sk-SK" sz="2400" dirty="0" err="1" smtClean="0"/>
              <a:t>řeči</a:t>
            </a:r>
            <a:r>
              <a:rPr lang="sk-SK" sz="2400" dirty="0" smtClean="0"/>
              <a:t>.</a:t>
            </a:r>
          </a:p>
          <a:p>
            <a:r>
              <a:rPr lang="sk-SK" sz="2400" dirty="0" err="1" smtClean="0"/>
              <a:t>Celkově</a:t>
            </a:r>
            <a:r>
              <a:rPr lang="sk-SK" sz="2400" dirty="0" smtClean="0"/>
              <a:t> je vývoj </a:t>
            </a:r>
            <a:r>
              <a:rPr lang="de-DE" sz="2400" dirty="0" err="1" smtClean="0"/>
              <a:t>nerovnom</a:t>
            </a:r>
            <a:r>
              <a:rPr lang="cs-CZ" sz="2400" dirty="0" smtClean="0"/>
              <a:t>ě</a:t>
            </a:r>
            <a:r>
              <a:rPr lang="de-DE" sz="2400" dirty="0" err="1" smtClean="0"/>
              <a:t>rn</a:t>
            </a:r>
            <a:r>
              <a:rPr lang="cs-CZ" sz="2400" dirty="0" smtClean="0"/>
              <a:t>ý</a:t>
            </a:r>
            <a:r>
              <a:rPr lang="de-DE" sz="2400" dirty="0" smtClean="0"/>
              <a:t>, </a:t>
            </a:r>
            <a:r>
              <a:rPr lang="cs-CZ" sz="2400" dirty="0" smtClean="0"/>
              <a:t>stejně jako později školní zralost.</a:t>
            </a:r>
          </a:p>
          <a:p>
            <a:r>
              <a:rPr lang="cs-CZ" sz="2400" dirty="0" smtClean="0"/>
              <a:t>Velký význam má hra, rozvíjí se konstruktivní hra.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ochází k rozvoji samostatného pohybu ve známém prostředí, jízdě na tříkolce, přelézání překážek.</a:t>
            </a:r>
          </a:p>
          <a:p>
            <a:r>
              <a:rPr lang="cs-CZ" sz="2400" dirty="0" smtClean="0"/>
              <a:t>Děti mají rády říkadla, pohádky, vyprávění.</a:t>
            </a:r>
          </a:p>
          <a:p>
            <a:r>
              <a:rPr lang="cs-CZ" sz="2400" dirty="0" smtClean="0"/>
              <a:t>Sociální oblast dětí s těžkým postižením bývá značně opožděna.</a:t>
            </a:r>
          </a:p>
          <a:p>
            <a:endParaRPr lang="sk-SK" sz="2400" dirty="0" smtClean="0"/>
          </a:p>
          <a:p>
            <a:endParaRPr lang="sk-SK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45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Beneš, P. (2019)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Zrakové postižení.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Hamadová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P., Květoňová, L., Nováková, Z.  (2007)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Oftalmopedie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öder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á, P. (2015)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Edukace osob se zrakovým postižením v osobnostním pojetí.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Vrubel, M. (2015)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Facilitátory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bariéry školní a sociální inkluze osob se zrakovým postižením.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279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Podpůrné intervence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Adekvátní stimulace zraku v raném věku má rozhodující charakter pro kvalitu vnímání v pozdějším věku.</a:t>
            </a:r>
          </a:p>
          <a:p>
            <a:r>
              <a:rPr lang="cs-CZ" sz="2400" dirty="0" smtClean="0"/>
              <a:t>Kolem šestého roku se ukončuje zrání korových struktur mozku, případná senzorická deprivace může způsobit útlum přenosu informací na nervových spojích, a tím jejich vyhasínání.</a:t>
            </a:r>
          </a:p>
          <a:p>
            <a:r>
              <a:rPr lang="cs-CZ" sz="2400" dirty="0" smtClean="0"/>
              <a:t>Podpůrné intervence dítěte raného věku jsou zaměřeny jak na reedukaci, tak na kompenzaci zraku.</a:t>
            </a:r>
          </a:p>
          <a:p>
            <a:r>
              <a:rPr lang="cs-CZ" sz="2400" dirty="0" smtClean="0"/>
              <a:t>Mezi tyto intervence řadíme stimulaci zraku a zrakový výcvik, podporu kompenzačních funkcí, aktivní učení </a:t>
            </a:r>
            <a:r>
              <a:rPr lang="cs-CZ" sz="2400" dirty="0" err="1" smtClean="0"/>
              <a:t>Lillie</a:t>
            </a:r>
            <a:r>
              <a:rPr lang="cs-CZ" sz="2400" dirty="0" smtClean="0"/>
              <a:t> </a:t>
            </a:r>
            <a:r>
              <a:rPr lang="cs-CZ" sz="2400" dirty="0" err="1" smtClean="0"/>
              <a:t>Nilsenové</a:t>
            </a:r>
            <a:r>
              <a:rPr lang="cs-CZ" sz="2400" dirty="0" smtClean="0"/>
              <a:t>, podporu psychomotorického  a osobnostního vývoje dítěte, </a:t>
            </a:r>
            <a:r>
              <a:rPr lang="cs-CZ" sz="2400" dirty="0" err="1" smtClean="0"/>
              <a:t>orofaciální</a:t>
            </a:r>
            <a:r>
              <a:rPr lang="cs-CZ" sz="2400" dirty="0" smtClean="0"/>
              <a:t> stimulaci.</a:t>
            </a:r>
          </a:p>
          <a:p>
            <a:r>
              <a:rPr lang="cs-CZ" sz="2400" dirty="0" smtClean="0"/>
              <a:t>Plán zrakové stimulace by měl vycházet z diagnostiky funkčního vidění.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948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Diagnostika funkčního </a:t>
            </a:r>
            <a:r>
              <a:rPr lang="cs-CZ" b="1" dirty="0" smtClean="0"/>
              <a:t>vidění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Funkční diagnostika – funkční vyšetření zraku čerpá informace z lékařské diagnostiky, kdy oftalmolog vyšetří fyziologické změny na oku, přenos informací na zrakových nervech a zpracování informací v korových strukturách.</a:t>
            </a:r>
          </a:p>
          <a:p>
            <a:r>
              <a:rPr lang="cs-CZ" dirty="0" smtClean="0"/>
              <a:t>Při funkčním vyšetření zraku lze využít standardizovaných testů a pozorování dítě.</a:t>
            </a:r>
          </a:p>
          <a:p>
            <a:r>
              <a:rPr lang="cs-CZ" dirty="0" smtClean="0"/>
              <a:t>Standardizované testy se zaměřují na zjišťování zrakové ostrosti. </a:t>
            </a:r>
          </a:p>
          <a:p>
            <a:r>
              <a:rPr lang="cs-CZ" dirty="0" smtClean="0"/>
              <a:t>Testy pro malé děti využívají tzv. preferenčního vidění (LEA </a:t>
            </a:r>
            <a:r>
              <a:rPr lang="cs-CZ" dirty="0" err="1" smtClean="0"/>
              <a:t>Gratings</a:t>
            </a:r>
            <a:r>
              <a:rPr lang="cs-CZ" dirty="0" smtClean="0"/>
              <a:t> Test).</a:t>
            </a:r>
          </a:p>
          <a:p>
            <a:r>
              <a:rPr lang="cs-CZ" dirty="0" smtClean="0"/>
              <a:t>Obrázkové testy se používají u dětí s určitou rozumovou vyspělostí a schopností zrakové pozornosti (LEA symbol test).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368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Zraková stimulace a zrakový výcvik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Zraková stimulace a zrakový výcvik se provádí u dětí, které mají zachovaný světlocit.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Termín zraková stimulace souvisí s pasivním příjmem zrakových informací, tudíž probíhá bez aktivní účasti dítěte.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Z</a:t>
            </a:r>
            <a:r>
              <a:rPr lang="cs-CZ" sz="2400" dirty="0" smtClean="0"/>
              <a:t>raková stimulace vychází z úpravy prostředí. Důraz se klade na: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Kontrastní barvy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Vhodné nasvícení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Velké a kontrastní vzory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Dostatečnou velikost předmětů a ploch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Zrakový výcvik je zaměřen na uvědomělé aktivní využívání zachovalých zrakových schopností a využívání zraku pro orientaci v prostoru, pro komunikaci a pro vytváření zrakových představ.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Zrakový výcvik má několik fází – motivační, uvědomění, lokalizace, fixace přenášení pozornosti, sledování objektů v pohybu, orientace v prostoru, senzomotorické koordinace, vytváření zrakových představ, fáze symbolická a zobecnění.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935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Zrakové vady u dětí předškolního věku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K narušení zrakových funkcí dochází v důsledku různých zrakových vad – poruch zraku. </a:t>
            </a:r>
          </a:p>
          <a:p>
            <a:pPr marL="0" indent="0">
              <a:buNone/>
            </a:pPr>
            <a:r>
              <a:rPr lang="cs-CZ" sz="2400" dirty="0" smtClean="0"/>
              <a:t>Mezi časté zrakové vady v předškolním věku patří:</a:t>
            </a:r>
          </a:p>
          <a:p>
            <a:pPr marL="0" indent="0">
              <a:buNone/>
            </a:pPr>
            <a:r>
              <a:rPr lang="cs-CZ" sz="2000" dirty="0" smtClean="0"/>
              <a:t>Poruchy binokulárního vidění (šilhavost a tupozrakost)</a:t>
            </a:r>
          </a:p>
          <a:p>
            <a:pPr marL="0" indent="0">
              <a:buNone/>
            </a:pPr>
            <a:r>
              <a:rPr lang="cs-CZ" sz="2000" dirty="0" smtClean="0"/>
              <a:t>Refrakční vady těžkého stupně</a:t>
            </a:r>
          </a:p>
          <a:p>
            <a:pPr marL="0" indent="0">
              <a:buNone/>
            </a:pPr>
            <a:r>
              <a:rPr lang="cs-CZ" sz="2000" dirty="0" smtClean="0"/>
              <a:t>Nedovyvinutí nebo postižení zrakového nervu (hypoplazie nebo atrofie zrakového nervu)</a:t>
            </a:r>
          </a:p>
          <a:p>
            <a:pPr marL="0" indent="0">
              <a:buNone/>
            </a:pPr>
            <a:r>
              <a:rPr lang="cs-CZ" sz="2000" dirty="0" smtClean="0"/>
              <a:t>Retinopatie nedonošených ROP</a:t>
            </a:r>
          </a:p>
          <a:p>
            <a:pPr marL="0" indent="0">
              <a:buNone/>
            </a:pPr>
            <a:r>
              <a:rPr lang="cs-CZ" sz="2000" dirty="0" smtClean="0"/>
              <a:t>Degenerace sítnice (pigmentová degenerace sítnice a juvenilní </a:t>
            </a:r>
            <a:r>
              <a:rPr lang="cs-CZ" sz="2000" dirty="0" err="1" smtClean="0"/>
              <a:t>makulární</a:t>
            </a:r>
            <a:r>
              <a:rPr lang="cs-CZ" sz="2000" dirty="0" smtClean="0"/>
              <a:t> degenerace)</a:t>
            </a:r>
          </a:p>
          <a:p>
            <a:pPr marL="0" indent="0">
              <a:buNone/>
            </a:pPr>
            <a:r>
              <a:rPr lang="cs-CZ" sz="2000" dirty="0" smtClean="0"/>
              <a:t>Vrozený šedý zákal</a:t>
            </a:r>
          </a:p>
          <a:p>
            <a:pPr marL="0" indent="0">
              <a:buNone/>
            </a:pPr>
            <a:r>
              <a:rPr lang="cs-CZ" sz="2000" dirty="0" smtClean="0"/>
              <a:t>Kortikální postižení zraku (CVI)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68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Vliv vrozeného </a:t>
            </a:r>
            <a:r>
              <a:rPr lang="cs-CZ" b="1" dirty="0" smtClean="0"/>
              <a:t>zrakového postižení na vývoj dítěte v raném a předškolním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Socioemoční</a:t>
            </a:r>
            <a:r>
              <a:rPr lang="cs-CZ" b="1" dirty="0" smtClean="0"/>
              <a:t> vývoj 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socioemočním</a:t>
            </a:r>
            <a:r>
              <a:rPr lang="cs-CZ" dirty="0" smtClean="0"/>
              <a:t> vývoji dětí se zrakovým postižením dochází k odchylkám od běžných projevů, které jsou přímo závislé na akceptaci jejich postižení rodiči a výchovným přístupem rodiny</a:t>
            </a:r>
          </a:p>
          <a:p>
            <a:r>
              <a:rPr lang="cs-CZ" dirty="0" smtClean="0"/>
              <a:t>Již v raném věku mají děti omezenou možnost učit se nápodobou, což vede k opoždění v rozvoji jejich sociálních interakcí a následně sociálních dovednostní.</a:t>
            </a:r>
          </a:p>
          <a:p>
            <a:r>
              <a:rPr lang="cs-CZ" dirty="0" smtClean="0"/>
              <a:t>Odlišnosti v sociálním vývoji mohou projevovat při </a:t>
            </a:r>
            <a:r>
              <a:rPr lang="cs-CZ" dirty="0" err="1" smtClean="0"/>
              <a:t>sebeobslužných</a:t>
            </a:r>
            <a:r>
              <a:rPr lang="cs-CZ" dirty="0" smtClean="0"/>
              <a:t> činnostech.</a:t>
            </a:r>
          </a:p>
          <a:p>
            <a:r>
              <a:rPr lang="cs-CZ" dirty="0" smtClean="0"/>
              <a:t>Postoje sociálního prostředí vůči těžce zrakově postiženým dětem ovlivňují způsob adaptace, který si pak děti zvolí.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748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Poznávací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Poznávací procesy nejsou u dětí s těžkým zrakovým postižením odlišné ve svých fázích vývoje, ale jsou omezené a zpomalené v důsledku tzv. senzorické deprivace.</a:t>
            </a:r>
          </a:p>
          <a:p>
            <a:r>
              <a:rPr lang="cs-CZ" dirty="0" smtClean="0"/>
              <a:t>Klíčovou se stává dostatečná stimulace všech smyslů od raného věku – zraková, sluchová, hmatová, kinestetická.</a:t>
            </a:r>
          </a:p>
          <a:p>
            <a:r>
              <a:rPr lang="cs-CZ" dirty="0" smtClean="0"/>
              <a:t>Paměť se zlepšuje s rozvojem dítěte a sehrává v budoucím životě důležitou funkci při uchovávání informací.</a:t>
            </a:r>
          </a:p>
          <a:p>
            <a:r>
              <a:rPr lang="cs-CZ" dirty="0" smtClean="0"/>
              <a:t>Důležitými mezníky ve vývoji myšlení a řeči je pochopení stálosti objektů, vztahů mezi předměty a lidmi a vývoj pojmů (identifikace, srovnání, zevšeobecňování). Opoždění o jeden až dva roky.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46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Řečový vývoj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řeči dětí s těžkým zrakovým postižením se mohou objevit individuální rozdíly, v předškolním věku opoždění za vidícími dětmi mizí, pokud jsou v podnětném prostředí. </a:t>
            </a:r>
          </a:p>
          <a:p>
            <a:r>
              <a:rPr lang="cs-CZ" dirty="0" smtClean="0"/>
              <a:t>Řeč slouží jako komunikační a kompenzační prostředek.</a:t>
            </a:r>
          </a:p>
          <a:p>
            <a:r>
              <a:rPr lang="cs-CZ" dirty="0" smtClean="0"/>
              <a:t>Nejčastější vadou řeči u dětí s těžkým zrakovým postižením patlavost.</a:t>
            </a:r>
          </a:p>
          <a:p>
            <a:r>
              <a:rPr lang="cs-CZ" dirty="0"/>
              <a:t>V</a:t>
            </a:r>
            <a:r>
              <a:rPr lang="cs-CZ" dirty="0" smtClean="0"/>
              <a:t> předškolním věku se objevuje u nevidomých dětí verbalismus. Užívají slova, jejichž význam přesně neznají.</a:t>
            </a:r>
          </a:p>
          <a:p>
            <a:r>
              <a:rPr lang="cs-CZ" dirty="0" smtClean="0"/>
              <a:t>U nevidomých dětí jsou specifické neverbální složky </a:t>
            </a:r>
            <a:r>
              <a:rPr lang="cs-CZ" dirty="0"/>
              <a:t>ř</a:t>
            </a:r>
            <a:r>
              <a:rPr lang="cs-CZ" dirty="0" smtClean="0"/>
              <a:t>eči jako mimika, řeč těla.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7422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Pohybový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1114" y="1930128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Pohybový vývoj je závislý na správném vedení dospělých osob.</a:t>
            </a:r>
          </a:p>
          <a:p>
            <a:r>
              <a:rPr lang="cs-CZ" sz="2400" dirty="0" smtClean="0"/>
              <a:t>Systematická podpora rodiny a odborníků v nácviku prostorové orientace a samostatného pohybu dětí s těžkým zrakovým postižením je jedním ze základních předpokladů jejich budoucí samostatnosti a nezávislosti.</a:t>
            </a:r>
          </a:p>
          <a:p>
            <a:r>
              <a:rPr lang="cs-CZ" sz="2400" dirty="0" smtClean="0"/>
              <a:t>Psychomotorický vývoj nevidomých dětí se odvíjí do určité míry koordinace ucho-ruka – konec prvního roku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emný úchop – nastupuje ve druhém roce dítěte. U nevidomých dětí se může objevit tzv. taktilní </a:t>
            </a:r>
            <a:r>
              <a:rPr lang="cs-CZ" sz="2400" dirty="0" err="1" smtClean="0"/>
              <a:t>defenzivita</a:t>
            </a:r>
            <a:r>
              <a:rPr lang="cs-CZ" sz="2400" dirty="0" smtClean="0"/>
              <a:t> (odmítají se dotýkat předmětů)</a:t>
            </a:r>
          </a:p>
          <a:p>
            <a:r>
              <a:rPr lang="cs-CZ" sz="2400" dirty="0" smtClean="0"/>
              <a:t>Samostatná chůze – se rozvíjí kolem druhého roku.</a:t>
            </a:r>
          </a:p>
          <a:p>
            <a:r>
              <a:rPr lang="cs-CZ" sz="2400" dirty="0" smtClean="0"/>
              <a:t>Pohybové stereotypy – kývání, otáčení hlavou, mnutí si očí.</a:t>
            </a:r>
          </a:p>
          <a:p>
            <a:endParaRPr lang="cs-CZ" sz="2400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32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8254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Specifika předškolního vzdělávání dětí se zrakovým postižením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effectLst/>
              </a:rPr>
              <a:t>Cílem </a:t>
            </a:r>
            <a:r>
              <a:rPr lang="cs-CZ" dirty="0" err="1" smtClean="0">
                <a:effectLst/>
              </a:rPr>
              <a:t>speciálněpedagogického</a:t>
            </a:r>
            <a:r>
              <a:rPr lang="cs-CZ" dirty="0" smtClean="0">
                <a:effectLst/>
              </a:rPr>
              <a:t> působení v předškolním vzdělávání dětí se zrakovým postižením je nejen rozvoj klíčových kompetencí, ale také specifických kompetencí.</a:t>
            </a:r>
          </a:p>
          <a:p>
            <a:pPr marL="0" lvl="0" indent="0">
              <a:buNone/>
            </a:pPr>
            <a:r>
              <a:rPr lang="cs-CZ" dirty="0" smtClean="0"/>
              <a:t>Mezi specifické kompetence (dovednosti) řadíme</a:t>
            </a:r>
          </a:p>
          <a:p>
            <a:r>
              <a:rPr lang="cs-CZ" dirty="0" smtClean="0">
                <a:effectLst/>
              </a:rPr>
              <a:t>Rozvoj funkčního vidění dětí</a:t>
            </a:r>
          </a:p>
          <a:p>
            <a:r>
              <a:rPr lang="cs-CZ" dirty="0" smtClean="0"/>
              <a:t>Rozvoj kompenzačních smyslů za využití metod reedukace a kompenzace.</a:t>
            </a:r>
          </a:p>
          <a:p>
            <a:r>
              <a:rPr lang="cs-CZ" dirty="0" smtClean="0">
                <a:effectLst/>
              </a:rPr>
              <a:t>Druhým cílem je připravit děti na přechod do školy.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4120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Rozvoj dovedností zrakového vnímání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mateřské škole se děti se zrakovým postižením učí efektivně využívat zrak.</a:t>
            </a:r>
          </a:p>
          <a:p>
            <a:r>
              <a:rPr lang="cs-CZ" dirty="0" smtClean="0"/>
              <a:t>Hlavními metodami rozvoje efektivního využívání zraku jsou zraková stimulace a zrakový výcvik.</a:t>
            </a:r>
          </a:p>
          <a:p>
            <a:r>
              <a:rPr lang="cs-CZ" dirty="0" smtClean="0"/>
              <a:t>Zraková stimulace – úprava prostředí MŠ: osvětlení místnosti, kontrast (</a:t>
            </a:r>
            <a:r>
              <a:rPr lang="cs-CZ" dirty="0" err="1" smtClean="0"/>
              <a:t>černá-bílá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Zrakový výcvik – v předškolním věku zaměření na rozvoj vyšších fází zrakového výcviku: rozlišování, rychlost zrakového vnímání, poznávání barev a jasu, pochopení souvislostí obrázků s trojrozměrnou představou.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43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Oftalmopedie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Oftalmopedie</a:t>
            </a:r>
            <a:r>
              <a:rPr lang="cs-CZ" dirty="0" smtClean="0"/>
              <a:t> </a:t>
            </a:r>
            <a:r>
              <a:rPr lang="cs-CZ" dirty="0"/>
              <a:t>(z </a:t>
            </a:r>
            <a:r>
              <a:rPr lang="cs-CZ" dirty="0" smtClean="0"/>
              <a:t>řeckého slova </a:t>
            </a:r>
            <a:r>
              <a:rPr lang="cs-CZ" dirty="0" err="1" smtClean="0"/>
              <a:t>oftalmos</a:t>
            </a:r>
            <a:r>
              <a:rPr lang="cs-CZ" dirty="0" smtClean="0"/>
              <a:t> - oko, </a:t>
            </a:r>
            <a:r>
              <a:rPr lang="cs-CZ" dirty="0"/>
              <a:t>řeckého </a:t>
            </a:r>
            <a:r>
              <a:rPr lang="cs-CZ" dirty="0" err="1"/>
              <a:t>paideia</a:t>
            </a:r>
            <a:r>
              <a:rPr lang="cs-CZ" dirty="0"/>
              <a:t> – výchova</a:t>
            </a:r>
            <a:r>
              <a:rPr lang="cs-CZ" dirty="0" smtClean="0"/>
              <a:t>).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Je </a:t>
            </a:r>
            <a:r>
              <a:rPr lang="cs-CZ" dirty="0" err="1"/>
              <a:t>speciálněpedagogickou</a:t>
            </a:r>
            <a:r>
              <a:rPr lang="cs-CZ" dirty="0"/>
              <a:t> disciplínou, která se zabývá </a:t>
            </a:r>
            <a:r>
              <a:rPr lang="cs-CZ" dirty="0" smtClean="0"/>
              <a:t>maximálním rozvojem osobnosti </a:t>
            </a:r>
            <a:r>
              <a:rPr lang="cs-CZ" b="1" dirty="0" smtClean="0"/>
              <a:t>jedince se zrakovým postižením</a:t>
            </a:r>
            <a:r>
              <a:rPr lang="cs-CZ" dirty="0" smtClean="0"/>
              <a:t>, což znamená nejen dosažení nejvyššího </a:t>
            </a:r>
            <a:r>
              <a:rPr lang="cs-CZ" dirty="0" smtClean="0"/>
              <a:t>stupně jeho socializace</a:t>
            </a:r>
            <a:r>
              <a:rPr lang="cs-CZ" dirty="0" smtClean="0"/>
              <a:t>, včetně zajištění adekvátních podmínek pro edukaci, ale i přípravu na povolání, následné pracovní zařazení a plnohodnotné společenské uplatnění (</a:t>
            </a:r>
            <a:r>
              <a:rPr lang="cs-CZ" dirty="0" err="1" smtClean="0"/>
              <a:t>Ludíková</a:t>
            </a:r>
            <a:r>
              <a:rPr lang="cs-CZ" dirty="0" smtClean="0"/>
              <a:t> 2003).</a:t>
            </a:r>
          </a:p>
          <a:p>
            <a:pPr marL="0" indent="0">
              <a:buNone/>
            </a:pPr>
            <a:r>
              <a:rPr lang="cs-CZ" dirty="0" smtClean="0"/>
              <a:t>V ČR se můžeme setkat i s názvem </a:t>
            </a:r>
            <a:r>
              <a:rPr lang="cs-CZ" b="1" dirty="0" err="1" smtClean="0"/>
              <a:t>tyflopedie</a:t>
            </a:r>
            <a:r>
              <a:rPr lang="cs-CZ" dirty="0" smtClean="0"/>
              <a:t> (z řeckého slova </a:t>
            </a:r>
            <a:r>
              <a:rPr lang="cs-CZ" dirty="0" err="1" smtClean="0"/>
              <a:t>tyflos</a:t>
            </a:r>
            <a:r>
              <a:rPr lang="cs-CZ" dirty="0" smtClean="0"/>
              <a:t> – slepý), tento termín však terminologicky neodpovídá předmětu tohoto oboru, což jsou </a:t>
            </a:r>
            <a:r>
              <a:rPr lang="cs-CZ" dirty="0" smtClean="0"/>
              <a:t>i osoby </a:t>
            </a:r>
            <a:r>
              <a:rPr lang="cs-CZ" dirty="0" smtClean="0"/>
              <a:t>slabozraké, které převažují nad osobami nevidomými.</a:t>
            </a:r>
          </a:p>
          <a:p>
            <a:pPr marL="0" indent="0">
              <a:buNone/>
            </a:pPr>
            <a:r>
              <a:rPr lang="cs-CZ" dirty="0" err="1" smtClean="0"/>
              <a:t>Oftalmopedie</a:t>
            </a:r>
            <a:r>
              <a:rPr lang="cs-CZ" dirty="0" smtClean="0"/>
              <a:t> a </a:t>
            </a:r>
            <a:r>
              <a:rPr lang="cs-CZ" dirty="0" err="1" smtClean="0"/>
              <a:t>tyflopedie</a:t>
            </a:r>
            <a:r>
              <a:rPr lang="cs-CZ" dirty="0" smtClean="0"/>
              <a:t> jsou synonyma pro jedinou disciplínu speciální pedagogiky, nový termín, který se také používá je </a:t>
            </a:r>
            <a:r>
              <a:rPr lang="cs-CZ" b="1" dirty="0" smtClean="0"/>
              <a:t>speciální pedagogika osob se zrakovým postižením.</a:t>
            </a:r>
          </a:p>
        </p:txBody>
      </p:sp>
    </p:spTree>
    <p:extLst>
      <p:ext uri="{BB962C8B-B14F-4D97-AF65-F5344CB8AC3E}">
        <p14:creationId xmlns:p14="http://schemas.microsoft.com/office/powerpoint/2010/main" val="2530234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Binokulární vidění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Binokulární vidění je koordinovaná senzomotorická činnost obou očí, která zajišťuje vytvoření obrazu pozorovaného předmětu.</a:t>
            </a:r>
          </a:p>
          <a:p>
            <a:r>
              <a:rPr lang="cs-CZ" sz="2400" dirty="0" smtClean="0"/>
              <a:t>Poruchu binokulárního vidění lze diagnostikovat kolem šestého měsíce, kdy se začíná rozvíjet reflex fúze. </a:t>
            </a:r>
          </a:p>
          <a:p>
            <a:r>
              <a:rPr lang="cs-CZ" sz="2400" dirty="0" smtClean="0"/>
              <a:t>Pro obnovení zrakových funkcí je důležité dodržet tento postup:</a:t>
            </a:r>
          </a:p>
          <a:p>
            <a:r>
              <a:rPr lang="cs-CZ" sz="2400" dirty="0" smtClean="0"/>
              <a:t>Nasazení správné brýlové korekce</a:t>
            </a:r>
          </a:p>
          <a:p>
            <a:r>
              <a:rPr lang="cs-CZ" sz="2400" dirty="0" smtClean="0"/>
              <a:t>Okluzní terapie</a:t>
            </a:r>
          </a:p>
          <a:p>
            <a:r>
              <a:rPr lang="cs-CZ" sz="2400" dirty="0" err="1" smtClean="0"/>
              <a:t>Pleoptická</a:t>
            </a:r>
            <a:r>
              <a:rPr lang="cs-CZ" sz="2400" dirty="0" smtClean="0"/>
              <a:t> cvičení</a:t>
            </a:r>
          </a:p>
          <a:p>
            <a:r>
              <a:rPr lang="cs-CZ" sz="2400" dirty="0" smtClean="0"/>
              <a:t>Operativní zákrok</a:t>
            </a:r>
          </a:p>
          <a:p>
            <a:r>
              <a:rPr lang="cs-CZ" sz="2400" dirty="0" smtClean="0"/>
              <a:t>Ortoptická cvičení.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46857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Ortopticko-</a:t>
            </a:r>
            <a:r>
              <a:rPr lang="cs-CZ" b="1" dirty="0" err="1" smtClean="0"/>
              <a:t>pleoptická</a:t>
            </a:r>
            <a:r>
              <a:rPr lang="cs-CZ" b="1" dirty="0" smtClean="0"/>
              <a:t> cvičení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Optimální je ortopticko-</a:t>
            </a:r>
            <a:r>
              <a:rPr lang="cs-CZ" dirty="0" err="1" smtClean="0"/>
              <a:t>pleoptická</a:t>
            </a:r>
            <a:r>
              <a:rPr lang="cs-CZ" dirty="0" smtClean="0"/>
              <a:t> cvičení provádět denně.</a:t>
            </a:r>
          </a:p>
          <a:p>
            <a:r>
              <a:rPr lang="cs-CZ" dirty="0" smtClean="0"/>
              <a:t>Učitelky v MŠ by měly:</a:t>
            </a:r>
          </a:p>
          <a:p>
            <a:r>
              <a:rPr lang="cs-CZ" dirty="0" smtClean="0"/>
              <a:t>Zajistit zintenzivnění vstupního signálu prosvětlením</a:t>
            </a:r>
          </a:p>
          <a:p>
            <a:r>
              <a:rPr lang="cs-CZ" dirty="0" smtClean="0"/>
              <a:t>Postupovat od jednoduchých tvarů ke složitějším</a:t>
            </a:r>
          </a:p>
          <a:p>
            <a:r>
              <a:rPr lang="cs-CZ" dirty="0" smtClean="0"/>
              <a:t>Zvyšovat zrakovou ostrost dítěte jemnými </a:t>
            </a:r>
            <a:r>
              <a:rPr lang="cs-CZ" dirty="0" err="1" smtClean="0"/>
              <a:t>vizuomotorickými</a:t>
            </a:r>
            <a:r>
              <a:rPr lang="cs-CZ" dirty="0" smtClean="0"/>
              <a:t> pracemi, jako je třídění, navlékání, stříhání, vyšívání, obkreslování</a:t>
            </a:r>
          </a:p>
          <a:p>
            <a:r>
              <a:rPr lang="cs-CZ" dirty="0" smtClean="0"/>
              <a:t>Učit dítě vnímat trojrozměrnost předmětů za hmatové spolupráce a vnímat prostorové vztahy</a:t>
            </a:r>
          </a:p>
          <a:p>
            <a:r>
              <a:rPr lang="cs-CZ" dirty="0" smtClean="0"/>
              <a:t>Volit vhodné pohybové aktivity zaměřené na koordinaci oko – noha, sledování míče, běh po čarách.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3087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Rozvoj kompenzačních funkcí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 snížené kvalitě i kvantitě zrakových informací je důležité, aby se dítě se zrakovým postižením učilo využívat zbylých smyslů.</a:t>
            </a:r>
          </a:p>
          <a:p>
            <a:r>
              <a:rPr lang="cs-CZ" dirty="0" smtClean="0"/>
              <a:t>Výcvik smyslů se realizuje v MŠ v rámci smyslové výchovy.</a:t>
            </a:r>
          </a:p>
          <a:p>
            <a:r>
              <a:rPr lang="cs-CZ" dirty="0" smtClean="0"/>
              <a:t>Rozvoj sluchového vnímání – zaměření na sluchovou diferenciaci</a:t>
            </a:r>
          </a:p>
          <a:p>
            <a:r>
              <a:rPr lang="cs-CZ" dirty="0" smtClean="0"/>
              <a:t>Rozvoj čichu a chuti – seznámení dítěte s různým původem pachové stopy, </a:t>
            </a:r>
            <a:r>
              <a:rPr lang="cs-CZ" dirty="0" err="1" smtClean="0"/>
              <a:t>chti</a:t>
            </a:r>
            <a:r>
              <a:rPr lang="cs-CZ" dirty="0" smtClean="0"/>
              <a:t>, místem odkud vychází, s intenzitou zdroje</a:t>
            </a:r>
          </a:p>
          <a:p>
            <a:r>
              <a:rPr lang="cs-CZ" dirty="0" smtClean="0"/>
              <a:t>Rozvoj hmatových dovedností – při hmatovém vnímání rozlišujeme formy hmatového vnímání, které dělíme na pasivní, aktivní (</a:t>
            </a:r>
            <a:r>
              <a:rPr lang="cs-CZ" dirty="0" err="1" smtClean="0"/>
              <a:t>haptika</a:t>
            </a:r>
            <a:r>
              <a:rPr lang="cs-CZ" dirty="0" smtClean="0"/>
              <a:t>) a instrumentální.</a:t>
            </a:r>
          </a:p>
          <a:p>
            <a:r>
              <a:rPr lang="cs-CZ" dirty="0" smtClean="0"/>
              <a:t>Proces hmatové přípravy se nazývá v předškolním věku </a:t>
            </a:r>
            <a:r>
              <a:rPr lang="cs-CZ" dirty="0" err="1" smtClean="0"/>
              <a:t>předbraillská</a:t>
            </a:r>
            <a:r>
              <a:rPr lang="cs-CZ" dirty="0" smtClean="0"/>
              <a:t> příprava.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9261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Nácvik prostorové orientace a samostatného pohybu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předškolním věku by si dítě mělo vytvořit základní návyky v oblasti prvků prostorové orientace a samostatného pohybu.</a:t>
            </a:r>
          </a:p>
          <a:p>
            <a:r>
              <a:rPr lang="cs-CZ" dirty="0" smtClean="0"/>
              <a:t>Patří sem:</a:t>
            </a:r>
          </a:p>
          <a:p>
            <a:r>
              <a:rPr lang="cs-CZ" dirty="0" smtClean="0"/>
              <a:t>Chůze s průvodcem, bezpečnostní postoje</a:t>
            </a:r>
          </a:p>
          <a:p>
            <a:r>
              <a:rPr lang="cs-CZ" dirty="0" smtClean="0"/>
              <a:t>Kluzná prstová technika – mailing</a:t>
            </a:r>
          </a:p>
          <a:p>
            <a:r>
              <a:rPr lang="cs-CZ" dirty="0" smtClean="0"/>
              <a:t>Omezování odchylek od přímého směru</a:t>
            </a:r>
          </a:p>
          <a:p>
            <a:r>
              <a:rPr lang="cs-CZ" dirty="0" smtClean="0"/>
              <a:t>Odhad vzdálenosti, odhad úhlů</a:t>
            </a:r>
          </a:p>
          <a:p>
            <a:r>
              <a:rPr lang="cs-CZ" dirty="0" smtClean="0"/>
              <a:t>Vnímání skonu dráhy a zakřivení dráhy</a:t>
            </a:r>
          </a:p>
          <a:p>
            <a:r>
              <a:rPr lang="cs-CZ" dirty="0" smtClean="0"/>
              <a:t>Rozvíjení smyslu pro překážky</a:t>
            </a:r>
          </a:p>
          <a:p>
            <a:r>
              <a:rPr lang="cs-CZ" dirty="0" smtClean="0"/>
              <a:t>Chůze po schodišti, posilování stability, </a:t>
            </a:r>
            <a:r>
              <a:rPr lang="cs-CZ" smtClean="0"/>
              <a:t>rozvoj sluchové organizace.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039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Žáci se zrakovým postižením v běžné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Cílem vzdělávání žáků s postižením, konkrétně s postižením zraku je stejně jako u žáků intaktních všestranný rozvoj celé osobnosti žáka.</a:t>
            </a:r>
          </a:p>
          <a:p>
            <a:r>
              <a:rPr lang="cs-CZ" sz="2400" dirty="0" smtClean="0"/>
              <a:t>V případě žáka s postižením je třeba dbát nejen na rozvoj kompetencí běžného kurikula, ale také na tzv. kompetence specifické, např. na práci se speciálními pomůckami, samostatný pohyb, čtení a psaní v Braillově písmu.</a:t>
            </a:r>
          </a:p>
          <a:p>
            <a:r>
              <a:rPr lang="cs-CZ" sz="2400" dirty="0" smtClean="0"/>
              <a:t>Podmínky pro vzdělávání žáků se zrakovým postižením v běžné škole</a:t>
            </a:r>
          </a:p>
          <a:p>
            <a:r>
              <a:rPr lang="cs-CZ" sz="2400" dirty="0" smtClean="0"/>
              <a:t>Je třeba brát ohled na individuální potřeby žáka </a:t>
            </a:r>
          </a:p>
          <a:p>
            <a:r>
              <a:rPr lang="cs-CZ" sz="2400" dirty="0" smtClean="0"/>
              <a:t>Struktura prostředí</a:t>
            </a:r>
          </a:p>
          <a:p>
            <a:r>
              <a:rPr lang="cs-CZ" sz="2400" dirty="0" smtClean="0"/>
              <a:t>Vybavení speciálními pomůckami – lupy, počítač</a:t>
            </a:r>
          </a:p>
          <a:p>
            <a:r>
              <a:rPr lang="cs-CZ" sz="2400" dirty="0" smtClean="0"/>
              <a:t>Dostupnost vizuálních, hmatových a akustických medií</a:t>
            </a:r>
          </a:p>
          <a:p>
            <a:r>
              <a:rPr lang="cs-CZ" sz="2400" dirty="0" smtClean="0"/>
              <a:t>Vhodné místo ve třídě – zejména s ohledem na kvalitu osvětlení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0549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cs-CZ" b="1" dirty="0" smtClean="0"/>
              <a:t>omůcky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Pomůcky pro výuku lze rozdělit podle různých kritérií.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Neoptické pomůcky – lze využít pro osobnostní rozvoj žáka, pro optimální přístup k informacím a účast na vzdělávacím procesu – orientace žáka ve škole, na ploše, možnost zapisováni informací, optimální práci s textem.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Optické pomůcky – zpřístupnit text slabozrakým osobám je možné jeho zvětšením prostřednictvím optického systému. Speciálními pomůckami mohou být lupy (do ruky, stojánkové).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Elektronické pomůcky – elektronická zvětšovací zařízení pracují zejména kontrastem, jasem barvy a zvětšením. Pro nevidomé elektronické pomůcky využívají kompenzace zraku pomocí sluch a hmatu.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Metody a technologie zprostředkované hmatem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pojmem </a:t>
            </a:r>
            <a:r>
              <a:rPr lang="cs-CZ" sz="2000" dirty="0" err="1" smtClean="0"/>
              <a:t>tyflografika</a:t>
            </a:r>
            <a:r>
              <a:rPr lang="cs-CZ" sz="2000" dirty="0" smtClean="0"/>
              <a:t> označujeme grafické zobrazování pro potřebu osob s těžkým postižením zraku prostřednictvím hmatových linií a ploch</a:t>
            </a:r>
          </a:p>
          <a:p>
            <a:pPr>
              <a:spcBef>
                <a:spcPts val="0"/>
              </a:spcBef>
            </a:pPr>
            <a:r>
              <a:rPr lang="cs-CZ" sz="2000" dirty="0" err="1" smtClean="0"/>
              <a:t>Tyflokartografie</a:t>
            </a:r>
            <a:r>
              <a:rPr lang="cs-CZ" sz="2000" dirty="0" smtClean="0"/>
              <a:t> označuje ztvárnění map, glóbů, plánů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19014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 ve výuce žáků se zrakovým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Respekt k potřebám žáků - zvětšené písmo, vybavení speciálními pomůckami, příprava materiálů pro žáka s postižením zraku (např. reliéfní zobrazení)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Při práci s běžným textem používá slabozraký žák optické pomůcky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Žák v pásmu těžšího stupně používá počítač s hlasovým popř. s hmatovým výstupem.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Zohlednění času pro vypracování úkolu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Rámcové podmínky – využívání efektivních metod, projektové výuky, kooperativního učení, dramatické výchovy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Verbální informace a zapojení žáka s postižením zraku do vyučování – používá se slovního popisu činností ve vyučování, je vhodné uvádět informace do souvislosti s běžným životem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Tematické propojení nových poznatků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Využívání situačních her, výukových programů na PC a blízkým kontaktem s realitou.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12274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Specifické kompetence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Specifické akademické kompetence – schopnost k učení organizační schopnosti, používání materiálů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Komunikativní kompetence – psaní, použití psacího stroje na psaní bodového písma, textových editorů a kompenzačních pomůcek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Sociálně-emocionální kompetence – poznání sebe sama, rozvoj sociálních dovedností sebeovládání, schopnost pro smysluplné trávení volného času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Senzoricko-motorické kompetence – rozvoj hrubé a jemné motoriky, síly a vytrvalosti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Kompetence potřebné pro každodenní život – hygienické návyky, sebeobsluha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Kompetence pro samostatný pohyb a orientaci v prostoru – </a:t>
            </a:r>
            <a:r>
              <a:rPr lang="cs-CZ" sz="2400" dirty="0" err="1" smtClean="0"/>
              <a:t>trailing</a:t>
            </a:r>
            <a:r>
              <a:rPr lang="cs-CZ" sz="2400" dirty="0" smtClean="0"/>
              <a:t>, dovednosti pro samostatný pohyb, použití bílé hole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Kompetence spojené s povoláním a kariérou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Identifikace a diagnostika – na jejím základě je zaměřena pozornost na dílčí kompetence a sledování vývoje žáka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66071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Metody, techniky a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Kooperativní učení – využívá spolupráce žáků, je využitelné  v přímé výuce, např. v projektové výuce. Žáky spojuje pozitivní závislost, neboť pracují na společném úkolu a cíli. Spolupráce probíhá v malých skupinkách, což podporuje rozvoj sociálních dovedností.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Spolupráce při řešení problémů – rozvíjí kompetence k řešení problémů. Je třeba posilovat transfer schopnost přenosu, např. výkladem a verbalizací, hrami, exkurzí, projektovou výukou.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Situované učení – vychází z teze, že učení ve škole bez kontextu významu učení pro život, není využitelné mimo školní prostředí. Simulační hry a hraní role umožňují žákům s postižením zraku zažít situaci a roli, ve které se dosud neocitli.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Projektová výuka – všechny uvedené metody a techniky práce jsou využitelné v projektové výuce.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Dramatická výchova – metody a postupy se využívají také v dramatické výchově.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702508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kompetence jako multidimenzionální koncept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Multidimenzionální koncept vzniká spojením několika sociálních schopností a dovedností, které se stávají kompetencemi tím, že žák je dokáže použít v různých situacích běžného života dle potřeby.</a:t>
            </a:r>
          </a:p>
          <a:p>
            <a:r>
              <a:rPr lang="cs-CZ" dirty="0" smtClean="0"/>
              <a:t>Sociální kompetence mají pro člověka s postižením význam v sociální oblasti – v oblasti interakce, po oblast sebepojetí a identity, pro oblast profesního uplatnění a kvality života.</a:t>
            </a:r>
          </a:p>
          <a:p>
            <a:r>
              <a:rPr lang="cs-CZ" dirty="0" smtClean="0"/>
              <a:t>Sociální učení – lze vymezit jako vytvoření zdravého sebepojetí, pocitu rovnocennosti, s pozitivním sociálním chováním a s komunikativními dovednostmi, zejména v neverbálním vyjadřování a využití mimiky a </a:t>
            </a:r>
            <a:r>
              <a:rPr lang="cs-CZ" dirty="0" err="1" smtClean="0"/>
              <a:t>gestiky</a:t>
            </a:r>
            <a:r>
              <a:rPr lang="cs-CZ" dirty="0" smtClean="0"/>
              <a:t>. Má také kompenzační </a:t>
            </a:r>
            <a:r>
              <a:rPr lang="cs-CZ" dirty="0" err="1" smtClean="0"/>
              <a:t>speciálněpedagogickou</a:t>
            </a:r>
            <a:r>
              <a:rPr lang="cs-CZ" dirty="0" smtClean="0"/>
              <a:t> funkci v oblasti setkávání se s lidmi. Existuje úzká souvislost s komunikací. Řeč a schopnost komunikace má kompenzační charakter.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46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Oftalmopedie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Oftalmopedie</a:t>
            </a:r>
            <a:r>
              <a:rPr lang="cs-CZ" dirty="0" smtClean="0"/>
              <a:t> </a:t>
            </a:r>
            <a:r>
              <a:rPr lang="cs-CZ" dirty="0"/>
              <a:t>je součástí vědního oboru speciální pedagogika.</a:t>
            </a:r>
          </a:p>
          <a:p>
            <a:r>
              <a:rPr lang="cs-CZ" dirty="0"/>
              <a:t>Kooperuje se </a:t>
            </a:r>
            <a:r>
              <a:rPr lang="cs-CZ" dirty="0" err="1"/>
              <a:t>speciálněpedagogickými</a:t>
            </a:r>
            <a:r>
              <a:rPr lang="cs-CZ" dirty="0"/>
              <a:t> obory, </a:t>
            </a:r>
            <a:r>
              <a:rPr lang="cs-CZ" dirty="0" err="1"/>
              <a:t>obecněpedagogickými</a:t>
            </a:r>
            <a:r>
              <a:rPr lang="cs-CZ" dirty="0"/>
              <a:t>, biologickými, psychologickými, sociologickými a filozofickými obory.</a:t>
            </a:r>
          </a:p>
          <a:p>
            <a:r>
              <a:rPr lang="cs-CZ" dirty="0"/>
              <a:t>Z medicínských oborů úzce </a:t>
            </a:r>
            <a:r>
              <a:rPr lang="cs-CZ" dirty="0" smtClean="0"/>
              <a:t>spolupracuje </a:t>
            </a:r>
            <a:r>
              <a:rPr lang="cs-CZ" dirty="0"/>
              <a:t>s pediatrií, </a:t>
            </a:r>
            <a:r>
              <a:rPr lang="cs-CZ" dirty="0" smtClean="0"/>
              <a:t>oftalmologií (</a:t>
            </a:r>
            <a:r>
              <a:rPr lang="cs-CZ" dirty="0"/>
              <a:t>oční </a:t>
            </a:r>
            <a:r>
              <a:rPr lang="cs-CZ" dirty="0" smtClean="0"/>
              <a:t>lékařství </a:t>
            </a:r>
            <a:r>
              <a:rPr lang="cs-CZ" dirty="0"/>
              <a:t>je obor medicíny, zabývající se onemocněními a chirurgií zrakových </a:t>
            </a:r>
            <a:r>
              <a:rPr lang="cs-CZ" dirty="0" smtClean="0"/>
              <a:t>drah, </a:t>
            </a:r>
            <a:r>
              <a:rPr lang="cs-CZ" dirty="0"/>
              <a:t>jež zahrnují oko, mozek, a oblasti okolo mozku, jako je slzný systém nebo oční </a:t>
            </a:r>
            <a:r>
              <a:rPr lang="cs-CZ" dirty="0" smtClean="0"/>
              <a:t>víčka), neurologií, psychiatrií.</a:t>
            </a:r>
            <a:endParaRPr lang="cs-CZ" dirty="0"/>
          </a:p>
          <a:p>
            <a:r>
              <a:rPr lang="cs-CZ" dirty="0"/>
              <a:t>Předmětem oboru jsou děti, žáci a osoby se </a:t>
            </a:r>
            <a:r>
              <a:rPr lang="cs-CZ" dirty="0" smtClean="0"/>
              <a:t>zrakovým </a:t>
            </a:r>
            <a:r>
              <a:rPr lang="cs-CZ" dirty="0" smtClean="0"/>
              <a:t>postižení ve všech fázích jejich života.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4958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ve vzdělávání žáků se zrakovým postižením ve střední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Období středoškolského vzdělávání s sebou přináší řadu úskalí, neboť osobnost mladého člověka prochází řadou změn v závislosti na osobnostních předpokladech, rodině, prostředí školy.</a:t>
            </a:r>
          </a:p>
          <a:p>
            <a:r>
              <a:rPr lang="cs-CZ" dirty="0" smtClean="0"/>
              <a:t>Je to období přípravy na budoucí povolání.</a:t>
            </a:r>
          </a:p>
          <a:p>
            <a:r>
              <a:rPr lang="cs-CZ" dirty="0" smtClean="0"/>
              <a:t>Profesní příprava a volba povolání je u žáka s těžkým postižením zraku výrazně omezená možností výběru, často i rodiči.</a:t>
            </a:r>
          </a:p>
          <a:p>
            <a:r>
              <a:rPr lang="cs-CZ" dirty="0" smtClean="0"/>
              <a:t>Žáci si výrazně uvědomují v tomto věku trvalost svého postižení.</a:t>
            </a:r>
          </a:p>
          <a:p>
            <a:r>
              <a:rPr lang="cs-CZ" dirty="0" smtClean="0"/>
              <a:t>Pro dosažení optimálních podmínek a efektivity procesu edukace je nutné zabezpečení potřeb žáka s postižením, rámcových podmínek a metodických </a:t>
            </a:r>
            <a:r>
              <a:rPr lang="cs-CZ" smtClean="0"/>
              <a:t>přístupů.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494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Zrakové postižení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Zrak</a:t>
            </a:r>
            <a:r>
              <a:rPr lang="cs-CZ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smysl, který </a:t>
            </a:r>
            <a:r>
              <a:rPr lang="cs-CZ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umožňuje vidění</a:t>
            </a:r>
            <a:r>
              <a:rPr lang="cs-CZ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tj. schopnost rozlišovat zejména světlo, tmu, barvy, tvary, rozměry, polohy a pohyby předmětů, trojrozměrnost, hloubku prostoru.</a:t>
            </a:r>
          </a:p>
          <a:p>
            <a:pPr marL="0" indent="0">
              <a:spcBef>
                <a:spcPts val="0"/>
              </a:spcBef>
              <a:buNone/>
            </a:pPr>
            <a:endParaRPr lang="cs-CZ" sz="1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Zraková </a:t>
            </a:r>
            <a:r>
              <a:rPr lang="cs-CZ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vada </a:t>
            </a:r>
            <a:r>
              <a:rPr lang="cs-CZ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</a:p>
          <a:p>
            <a:pPr>
              <a:spcBef>
                <a:spcPts val="0"/>
              </a:spcBef>
            </a:pPr>
            <a:r>
              <a:rPr lang="cs-CZ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ztráta, </a:t>
            </a:r>
          </a:p>
          <a:p>
            <a:pPr>
              <a:spcBef>
                <a:spcPts val="0"/>
              </a:spcBef>
            </a:pPr>
            <a:r>
              <a:rPr lang="cs-CZ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poškození nebo omezení zrakového orgánu.</a:t>
            </a:r>
          </a:p>
          <a:p>
            <a:pPr marL="0" indent="0">
              <a:spcBef>
                <a:spcPts val="0"/>
              </a:spcBef>
              <a:buNone/>
            </a:pPr>
            <a:endParaRPr lang="cs-CZ" sz="1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zrakové vady spadají </a:t>
            </a:r>
            <a:r>
              <a:rPr lang="cs-CZ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onemocnění oka s následným oslabením zrakového vnímání, stavy po úrazech, vrozené nebo získané anatomicko-fyziologické poruchy.</a:t>
            </a:r>
          </a:p>
          <a:p>
            <a:pPr marL="0" indent="0">
              <a:spcBef>
                <a:spcPts val="0"/>
              </a:spcBef>
              <a:buNone/>
            </a:pPr>
            <a:endParaRPr lang="cs-CZ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1200" dirty="0" smtClean="0"/>
          </a:p>
          <a:p>
            <a:endParaRPr lang="cs-CZ" sz="9600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err="1" smtClean="0"/>
              <a:t>Hinz</a:t>
            </a:r>
            <a:r>
              <a:rPr lang="cs-CZ" sz="1800" dirty="0"/>
              <a:t>, </a:t>
            </a:r>
            <a:r>
              <a:rPr lang="cs-CZ" sz="1800" dirty="0" smtClean="0"/>
              <a:t>2002</a:t>
            </a:r>
            <a:endParaRPr lang="cs-CZ" sz="1800" dirty="0"/>
          </a:p>
          <a:p>
            <a:pPr marL="0" indent="0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27236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Zrakové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Zrakové postižení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znamená nejen omezení schopnosti vnímat zrakem, který nám zprostředkovává 80-90 % informací o okolním světě, může být také provázeno zvýšenou unavitelností, omezenou možností zrakové práce, bolestmi hlavy.</a:t>
            </a:r>
          </a:p>
          <a:p>
            <a:pPr>
              <a:spcBef>
                <a:spcPts val="0"/>
              </a:spcBef>
            </a:pP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zrakovém postižení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hovoříme tehdy, když má člověk i po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optimální korekci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(brýlemi, chirurgickou operací) v běžném životě potíže  se získáváním a zpracováváním informací zrakovou cestou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Zrakové postižení působí člověku potíže v oblasti komunikace, orientace v prostoru, sebeobsluze, učení, poznávání a v sociálním začlenění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Zraková vada ovlivňuje celou osobnost jedince a jeho psychický vývoj.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739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zrakového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Poruchy orgánové </a:t>
            </a:r>
            <a:r>
              <a:rPr lang="cs-CZ" dirty="0" smtClean="0"/>
              <a:t>– porucha zasahuje zrakový orgán jako celek nebo jeho jednotlivé části</a:t>
            </a:r>
          </a:p>
          <a:p>
            <a:r>
              <a:rPr lang="cs-CZ" b="1" dirty="0" smtClean="0"/>
              <a:t>Poruchy funkční </a:t>
            </a:r>
            <a:r>
              <a:rPr lang="cs-CZ" dirty="0" smtClean="0"/>
              <a:t>– oslabuje jeho </a:t>
            </a:r>
            <a:r>
              <a:rPr lang="cs-CZ" dirty="0" smtClean="0"/>
              <a:t>výkon</a:t>
            </a:r>
          </a:p>
          <a:p>
            <a:r>
              <a:rPr lang="cs-CZ" dirty="0" smtClean="0"/>
              <a:t>Zrakové postižení se dělí na vrozené a získané</a:t>
            </a:r>
            <a:endParaRPr lang="cs-CZ" dirty="0" smtClean="0"/>
          </a:p>
          <a:p>
            <a:r>
              <a:rPr lang="cs-CZ" dirty="0" smtClean="0"/>
              <a:t>Období vzniku</a:t>
            </a:r>
          </a:p>
          <a:p>
            <a:pPr marL="0" indent="0">
              <a:buNone/>
            </a:pPr>
            <a:r>
              <a:rPr lang="cs-CZ" dirty="0" smtClean="0"/>
              <a:t>Prenatální období – dědičnost, působení exogenních činitelů v průběhu gravidity, porodu (perinatální období) a v postnatálním období.</a:t>
            </a:r>
          </a:p>
          <a:p>
            <a:pPr marL="0" indent="0">
              <a:buNone/>
            </a:pPr>
            <a:r>
              <a:rPr lang="cs-CZ" dirty="0" smtClean="0"/>
              <a:t>Získané zrakové postižení – závažná onemocnění, úrazy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5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Stupně zrakového postižení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Podle zrakové ostrosti (tzv. </a:t>
            </a:r>
            <a:r>
              <a:rPr lang="cs-CZ" sz="2400" dirty="0" err="1" smtClean="0"/>
              <a:t>vizu</a:t>
            </a:r>
            <a:r>
              <a:rPr lang="cs-CZ" sz="2400" dirty="0" smtClean="0"/>
              <a:t>) a možnosti funkčního využívání zraku rozlišujeme  stupně zrakového postižení, které jsou klíčové pro intervenci, reedukaci zraku i pro edukaci dítěte či žáka.</a:t>
            </a:r>
          </a:p>
          <a:p>
            <a:pPr>
              <a:spcBef>
                <a:spcPts val="0"/>
              </a:spcBef>
            </a:pPr>
            <a:r>
              <a:rPr lang="cs-CZ" sz="2400" b="1" dirty="0" smtClean="0"/>
              <a:t>Slabozrakost</a:t>
            </a:r>
            <a:r>
              <a:rPr lang="cs-CZ" sz="2400" dirty="0" smtClean="0"/>
              <a:t> je dělena do dvou stupňů, lehkou a těžkou, projevuje se sníženou nebo zkreslenou činností zrakového analyzátoru obou očí, omezením a deformací zrakových představ.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Člověk s postižením zraku v pásmu </a:t>
            </a:r>
            <a:r>
              <a:rPr lang="cs-CZ" sz="2400" b="1" dirty="0" smtClean="0"/>
              <a:t>slabozrakosti</a:t>
            </a:r>
            <a:r>
              <a:rPr lang="cs-CZ" sz="2400" dirty="0" smtClean="0"/>
              <a:t> primárně vnímá zrakem.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b="1" dirty="0" smtClean="0"/>
              <a:t>Nevidomost praktická </a:t>
            </a:r>
            <a:r>
              <a:rPr lang="cs-CZ" sz="2400" dirty="0" smtClean="0"/>
              <a:t>- osoba využívá vnímání světla, např. v prostorové orientaci, primárně je odkázána na kompenzační smysly (hmat, sluch, čich, chuť).</a:t>
            </a:r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b="1" dirty="0" smtClean="0"/>
              <a:t>Totální slepota </a:t>
            </a:r>
            <a:r>
              <a:rPr lang="cs-CZ" sz="2400" dirty="0" smtClean="0"/>
              <a:t>– osoba s tímto stupněm zrakového postižení získává informace </a:t>
            </a:r>
            <a:r>
              <a:rPr lang="cs-CZ" sz="2400" dirty="0"/>
              <a:t> </a:t>
            </a:r>
            <a:r>
              <a:rPr lang="cs-CZ" sz="2400" dirty="0" smtClean="0"/>
              <a:t>z okolního světa jinými smysly.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915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a typy zrakového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Jedinci se zbytky zraku </a:t>
            </a:r>
            <a:r>
              <a:rPr lang="cs-CZ" dirty="0" smtClean="0"/>
              <a:t>– tvoří mezistupeň, u něhož dolní hranicí je nevidomost a horní hranicí slabozrakost.</a:t>
            </a:r>
          </a:p>
          <a:p>
            <a:r>
              <a:rPr lang="cs-CZ" b="1" dirty="0" smtClean="0"/>
              <a:t>Poruchy binokulárního vidění </a:t>
            </a:r>
            <a:r>
              <a:rPr lang="cs-CZ" dirty="0" smtClean="0"/>
              <a:t>– jsou poruchy </a:t>
            </a:r>
            <a:r>
              <a:rPr lang="cs-CZ" b="1" dirty="0" smtClean="0"/>
              <a:t>funkční</a:t>
            </a:r>
            <a:r>
              <a:rPr lang="cs-CZ" dirty="0" smtClean="0"/>
              <a:t> a vznikají na základě částečného omezení zrakové funkce jednoho oka. Osoby s touto zrakovou poruchou tvoří nejpočetnější skupinu.</a:t>
            </a:r>
          </a:p>
          <a:p>
            <a:pPr marL="0" indent="0">
              <a:buNone/>
            </a:pPr>
            <a:r>
              <a:rPr lang="cs-CZ" dirty="0" smtClean="0"/>
              <a:t>Dělí se na </a:t>
            </a:r>
            <a:r>
              <a:rPr lang="cs-CZ" b="1" dirty="0" smtClean="0"/>
              <a:t>šilhavost </a:t>
            </a:r>
            <a:r>
              <a:rPr lang="cs-CZ" dirty="0" smtClean="0"/>
              <a:t>(strabismus) – porucha rovnovážného postavení očí, při němž nehledí obě oči rovnoběžně, ale jedno se odchyluje.</a:t>
            </a:r>
          </a:p>
          <a:p>
            <a:pPr marL="0" indent="0">
              <a:buNone/>
            </a:pPr>
            <a:r>
              <a:rPr lang="cs-CZ" dirty="0" smtClean="0"/>
              <a:t>Tupozrakost (amblyopie) – dochází k podstatnému snížení zrakové ostrosti jednoho oka, které nejde korigovat brýlemi, jedná se o útlum, vyřazení vjemu tupozrakého oka ve zrakovém centru mozku.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7919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3664</Words>
  <Application>Microsoft Office PowerPoint</Application>
  <PresentationFormat>Širokoúhlá obrazovka</PresentationFormat>
  <Paragraphs>290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Motiv Office</vt:lpstr>
      <vt:lpstr>Oftalmopedie</vt:lpstr>
      <vt:lpstr>Literatura</vt:lpstr>
      <vt:lpstr>Oftalmopedie</vt:lpstr>
      <vt:lpstr>Oftalmopedie</vt:lpstr>
      <vt:lpstr>Zrakové postižení</vt:lpstr>
      <vt:lpstr>Zrakové postižení</vt:lpstr>
      <vt:lpstr>Etiologie zrakového postižení</vt:lpstr>
      <vt:lpstr>Stupně zrakového postižení</vt:lpstr>
      <vt:lpstr>Stupně a typy zrakového postižení</vt:lpstr>
      <vt:lpstr>Šilhavost a tupozrakost</vt:lpstr>
      <vt:lpstr>Klasifikace zrakového postižení</vt:lpstr>
      <vt:lpstr>Charakteristika zrakových vad</vt:lpstr>
      <vt:lpstr>Charakteristika zrakových vad</vt:lpstr>
      <vt:lpstr>Charakteristika zrakových vad</vt:lpstr>
      <vt:lpstr>Speciálněpedagogické poradenství</vt:lpstr>
      <vt:lpstr> Raná intervence u dětí s těžkým zrakovým postižením </vt:lpstr>
      <vt:lpstr>Kojenecké období</vt:lpstr>
      <vt:lpstr>Období batolete </vt:lpstr>
      <vt:lpstr>Předškolní věk - charakteristika</vt:lpstr>
      <vt:lpstr>Podpůrné intervence </vt:lpstr>
      <vt:lpstr>Diagnostika funkčního vidění</vt:lpstr>
      <vt:lpstr>Zraková stimulace a zrakový výcvik</vt:lpstr>
      <vt:lpstr>Zrakové vady u dětí předškolního věku</vt:lpstr>
      <vt:lpstr>Vliv vrozeného zrakového postižení na vývoj dítěte v raném a předškolním věku</vt:lpstr>
      <vt:lpstr>Poznávací vývoj</vt:lpstr>
      <vt:lpstr>Řečový vývoj</vt:lpstr>
      <vt:lpstr>Pohybový vývoj</vt:lpstr>
      <vt:lpstr> Specifika předškolního vzdělávání dětí se zrakovým postižením </vt:lpstr>
      <vt:lpstr>Rozvoj dovedností zrakového vnímání</vt:lpstr>
      <vt:lpstr>Binokulární vidění</vt:lpstr>
      <vt:lpstr>Ortopticko-pleoptická cvičení</vt:lpstr>
      <vt:lpstr>Rozvoj kompenzačních funkcí</vt:lpstr>
      <vt:lpstr>Nácvik prostorové orientace a samostatného pohybu</vt:lpstr>
      <vt:lpstr>Žáci se zrakovým postižením v běžné škole</vt:lpstr>
      <vt:lpstr>Pomůcky</vt:lpstr>
      <vt:lpstr>Specifika ve výuce žáků se zrakovým postižením</vt:lpstr>
      <vt:lpstr>Specifické kompetence </vt:lpstr>
      <vt:lpstr>Metody, techniky a strategie</vt:lpstr>
      <vt:lpstr>Sociální kompetence jako multidimenzionální koncept</vt:lpstr>
      <vt:lpstr>Strategie ve vzdělávání žáků se zrakovým postižením ve střední škole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Jarmila Pipeková</cp:lastModifiedBy>
  <cp:revision>148</cp:revision>
  <cp:lastPrinted>2020-08-31T14:09:29Z</cp:lastPrinted>
  <dcterms:created xsi:type="dcterms:W3CDTF">2019-03-18T12:19:29Z</dcterms:created>
  <dcterms:modified xsi:type="dcterms:W3CDTF">2020-11-11T21:29:24Z</dcterms:modified>
</cp:coreProperties>
</file>