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3"/>
  </p:notesMasterIdLst>
  <p:sldIdLst>
    <p:sldId id="256" r:id="rId5"/>
    <p:sldId id="257" r:id="rId6"/>
    <p:sldId id="310" r:id="rId7"/>
    <p:sldId id="258" r:id="rId8"/>
    <p:sldId id="259" r:id="rId9"/>
    <p:sldId id="262" r:id="rId10"/>
    <p:sldId id="377" r:id="rId11"/>
    <p:sldId id="260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378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65" r:id="rId49"/>
    <p:sldId id="371" r:id="rId50"/>
    <p:sldId id="372" r:id="rId51"/>
    <p:sldId id="373" r:id="rId52"/>
    <p:sldId id="364" r:id="rId53"/>
    <p:sldId id="374" r:id="rId54"/>
    <p:sldId id="368" r:id="rId55"/>
    <p:sldId id="366" r:id="rId56"/>
    <p:sldId id="367" r:id="rId57"/>
    <p:sldId id="369" r:id="rId58"/>
    <p:sldId id="375" r:id="rId59"/>
    <p:sldId id="376" r:id="rId60"/>
    <p:sldId id="370" r:id="rId61"/>
    <p:sldId id="379" r:id="rId6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5062E1-4AA9-4F45-B765-899CE95B9F85}" type="doc">
      <dgm:prSet loTypeId="urn:microsoft.com/office/officeart/2005/8/layout/vList2" loCatId="list" qsTypeId="urn:microsoft.com/office/officeart/2005/8/quickstyle/simple4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DC3DA6FC-4246-4880-BE09-8E7A0EB1B8F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Sociální politika je "souhrn cílů, aktivit, prostředků a realizací sociálního programu konkrétní společnosti". </a:t>
          </a:r>
          <a:endParaRPr lang="en-US"/>
        </a:p>
      </dgm:t>
    </dgm:pt>
    <dgm:pt modelId="{16516BC1-E4CE-4823-94CF-9B6900D6A983}" type="parTrans" cxnId="{2108866F-3EA3-4C29-9FA0-D1DA04199F44}">
      <dgm:prSet/>
      <dgm:spPr/>
      <dgm:t>
        <a:bodyPr/>
        <a:lstStyle/>
        <a:p>
          <a:endParaRPr lang="en-US"/>
        </a:p>
      </dgm:t>
    </dgm:pt>
    <dgm:pt modelId="{DAA9D4B7-3FE1-4FFE-B0B6-A3B01FF8B43F}" type="sibTrans" cxnId="{2108866F-3EA3-4C29-9FA0-D1DA04199F44}">
      <dgm:prSet/>
      <dgm:spPr/>
      <dgm:t>
        <a:bodyPr/>
        <a:lstStyle/>
        <a:p>
          <a:endParaRPr lang="en-US"/>
        </a:p>
      </dgm:t>
    </dgm:pt>
    <dgm:pt modelId="{F87B7F40-6C0E-4F4F-AC7B-A6664A794431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Je závislá na státním zřízení a modelu sociální politiky</a:t>
          </a:r>
          <a:endParaRPr lang="en-US"/>
        </a:p>
      </dgm:t>
    </dgm:pt>
    <dgm:pt modelId="{75319D37-EEAD-4EFF-B753-929E922658AD}" type="parTrans" cxnId="{085303E3-576C-4C10-8D26-227CD963A690}">
      <dgm:prSet/>
      <dgm:spPr/>
      <dgm:t>
        <a:bodyPr/>
        <a:lstStyle/>
        <a:p>
          <a:endParaRPr lang="en-US"/>
        </a:p>
      </dgm:t>
    </dgm:pt>
    <dgm:pt modelId="{BFB274BF-3AC8-4487-AB55-A1CF6372F7D9}" type="sibTrans" cxnId="{085303E3-576C-4C10-8D26-227CD963A690}">
      <dgm:prSet/>
      <dgm:spPr/>
      <dgm:t>
        <a:bodyPr/>
        <a:lstStyle/>
        <a:p>
          <a:endParaRPr lang="en-US"/>
        </a:p>
      </dgm:t>
    </dgm:pt>
    <dgm:pt modelId="{41917196-CAAD-4785-8496-73791AEE5B25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Realizuje – měla by – naplňování Charty lidských práv</a:t>
          </a:r>
          <a:endParaRPr lang="en-US"/>
        </a:p>
      </dgm:t>
    </dgm:pt>
    <dgm:pt modelId="{C10911CE-6FEA-465B-9413-1D5D1E72CD5A}" type="parTrans" cxnId="{CCF9BE94-0868-4E9C-B34E-77B9EA6E4DC9}">
      <dgm:prSet/>
      <dgm:spPr/>
      <dgm:t>
        <a:bodyPr/>
        <a:lstStyle/>
        <a:p>
          <a:endParaRPr lang="en-US"/>
        </a:p>
      </dgm:t>
    </dgm:pt>
    <dgm:pt modelId="{A8C1F33E-7976-4284-AB77-0684FE005F54}" type="sibTrans" cxnId="{CCF9BE94-0868-4E9C-B34E-77B9EA6E4DC9}">
      <dgm:prSet/>
      <dgm:spPr/>
      <dgm:t>
        <a:bodyPr/>
        <a:lstStyle/>
        <a:p>
          <a:endParaRPr lang="en-US"/>
        </a:p>
      </dgm:t>
    </dgm:pt>
    <dgm:pt modelId="{E021AD38-61F7-4E44-8E53-AF0EE3326B1E}" type="pres">
      <dgm:prSet presAssocID="{625062E1-4AA9-4F45-B765-899CE95B9F85}" presName="linear" presStyleCnt="0">
        <dgm:presLayoutVars>
          <dgm:animLvl val="lvl"/>
          <dgm:resizeHandles val="exact"/>
        </dgm:presLayoutVars>
      </dgm:prSet>
      <dgm:spPr/>
    </dgm:pt>
    <dgm:pt modelId="{F81A9DDA-71DF-ED40-B5CD-939168414747}" type="pres">
      <dgm:prSet presAssocID="{DC3DA6FC-4246-4880-BE09-8E7A0EB1B8F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31128CF-9378-224D-B746-FFE1592345AF}" type="pres">
      <dgm:prSet presAssocID="{DAA9D4B7-3FE1-4FFE-B0B6-A3B01FF8B43F}" presName="spacer" presStyleCnt="0"/>
      <dgm:spPr/>
    </dgm:pt>
    <dgm:pt modelId="{BFBB7EBA-4F92-1D4F-985B-D5C6DA23092F}" type="pres">
      <dgm:prSet presAssocID="{F87B7F40-6C0E-4F4F-AC7B-A6664A79443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CD8777E-74B9-6146-A12C-91E913E81A22}" type="pres">
      <dgm:prSet presAssocID="{BFB274BF-3AC8-4487-AB55-A1CF6372F7D9}" presName="spacer" presStyleCnt="0"/>
      <dgm:spPr/>
    </dgm:pt>
    <dgm:pt modelId="{845A778A-A781-D646-BD21-4FBCE12C6C30}" type="pres">
      <dgm:prSet presAssocID="{41917196-CAAD-4785-8496-73791AEE5B2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CC75A34-31C5-1E4E-A9C6-6900F077B25F}" type="presOf" srcId="{DC3DA6FC-4246-4880-BE09-8E7A0EB1B8F6}" destId="{F81A9DDA-71DF-ED40-B5CD-939168414747}" srcOrd="0" destOrd="0" presId="urn:microsoft.com/office/officeart/2005/8/layout/vList2"/>
    <dgm:cxn modelId="{2108866F-3EA3-4C29-9FA0-D1DA04199F44}" srcId="{625062E1-4AA9-4F45-B765-899CE95B9F85}" destId="{DC3DA6FC-4246-4880-BE09-8E7A0EB1B8F6}" srcOrd="0" destOrd="0" parTransId="{16516BC1-E4CE-4823-94CF-9B6900D6A983}" sibTransId="{DAA9D4B7-3FE1-4FFE-B0B6-A3B01FF8B43F}"/>
    <dgm:cxn modelId="{EBFE1D71-7F99-F947-BCD5-824F8CD59A40}" type="presOf" srcId="{625062E1-4AA9-4F45-B765-899CE95B9F85}" destId="{E021AD38-61F7-4E44-8E53-AF0EE3326B1E}" srcOrd="0" destOrd="0" presId="urn:microsoft.com/office/officeart/2005/8/layout/vList2"/>
    <dgm:cxn modelId="{CCF9BE94-0868-4E9C-B34E-77B9EA6E4DC9}" srcId="{625062E1-4AA9-4F45-B765-899CE95B9F85}" destId="{41917196-CAAD-4785-8496-73791AEE5B25}" srcOrd="2" destOrd="0" parTransId="{C10911CE-6FEA-465B-9413-1D5D1E72CD5A}" sibTransId="{A8C1F33E-7976-4284-AB77-0684FE005F54}"/>
    <dgm:cxn modelId="{298A34A6-CDC4-7F47-811C-0A4933867921}" type="presOf" srcId="{41917196-CAAD-4785-8496-73791AEE5B25}" destId="{845A778A-A781-D646-BD21-4FBCE12C6C30}" srcOrd="0" destOrd="0" presId="urn:microsoft.com/office/officeart/2005/8/layout/vList2"/>
    <dgm:cxn modelId="{085303E3-576C-4C10-8D26-227CD963A690}" srcId="{625062E1-4AA9-4F45-B765-899CE95B9F85}" destId="{F87B7F40-6C0E-4F4F-AC7B-A6664A794431}" srcOrd="1" destOrd="0" parTransId="{75319D37-EEAD-4EFF-B753-929E922658AD}" sibTransId="{BFB274BF-3AC8-4487-AB55-A1CF6372F7D9}"/>
    <dgm:cxn modelId="{35AB09FE-E67A-544E-BC51-55C532F36112}" type="presOf" srcId="{F87B7F40-6C0E-4F4F-AC7B-A6664A794431}" destId="{BFBB7EBA-4F92-1D4F-985B-D5C6DA23092F}" srcOrd="0" destOrd="0" presId="urn:microsoft.com/office/officeart/2005/8/layout/vList2"/>
    <dgm:cxn modelId="{74C6424A-AC56-2243-941C-93C4E6E17331}" type="presParOf" srcId="{E021AD38-61F7-4E44-8E53-AF0EE3326B1E}" destId="{F81A9DDA-71DF-ED40-B5CD-939168414747}" srcOrd="0" destOrd="0" presId="urn:microsoft.com/office/officeart/2005/8/layout/vList2"/>
    <dgm:cxn modelId="{8A8AD427-52C5-8E4A-AEB6-CFD9ADAB9588}" type="presParOf" srcId="{E021AD38-61F7-4E44-8E53-AF0EE3326B1E}" destId="{731128CF-9378-224D-B746-FFE1592345AF}" srcOrd="1" destOrd="0" presId="urn:microsoft.com/office/officeart/2005/8/layout/vList2"/>
    <dgm:cxn modelId="{A5428011-72A2-5542-B94B-E3EDCCA35A3A}" type="presParOf" srcId="{E021AD38-61F7-4E44-8E53-AF0EE3326B1E}" destId="{BFBB7EBA-4F92-1D4F-985B-D5C6DA23092F}" srcOrd="2" destOrd="0" presId="urn:microsoft.com/office/officeart/2005/8/layout/vList2"/>
    <dgm:cxn modelId="{E3961A6E-4006-384A-8838-1428735970D0}" type="presParOf" srcId="{E021AD38-61F7-4E44-8E53-AF0EE3326B1E}" destId="{DCD8777E-74B9-6146-A12C-91E913E81A22}" srcOrd="3" destOrd="0" presId="urn:microsoft.com/office/officeart/2005/8/layout/vList2"/>
    <dgm:cxn modelId="{F81997ED-29BC-2A4D-ACC6-FAD7F58B82B8}" type="presParOf" srcId="{E021AD38-61F7-4E44-8E53-AF0EE3326B1E}" destId="{845A778A-A781-D646-BD21-4FBCE12C6C3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46C5DA-00C4-4B22-BE75-CAFFE1D2F36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EC54DFB-59A3-49E0-9FA0-2D406574408E}">
      <dgm:prSet/>
      <dgm:spPr/>
      <dgm:t>
        <a:bodyPr/>
        <a:lstStyle/>
        <a:p>
          <a:r>
            <a:rPr lang="cs-CZ"/>
            <a:t>Pečující o všechny stejnou mírou</a:t>
          </a:r>
          <a:endParaRPr lang="en-US"/>
        </a:p>
      </dgm:t>
    </dgm:pt>
    <dgm:pt modelId="{33485347-993C-4A7D-A9AE-FA4F4D76E8A2}" type="parTrans" cxnId="{B7B39514-52F9-4244-A614-B197AB1FBAF4}">
      <dgm:prSet/>
      <dgm:spPr/>
      <dgm:t>
        <a:bodyPr/>
        <a:lstStyle/>
        <a:p>
          <a:endParaRPr lang="en-US"/>
        </a:p>
      </dgm:t>
    </dgm:pt>
    <dgm:pt modelId="{85B70D54-412A-4E7D-8BE0-AC236F216192}" type="sibTrans" cxnId="{B7B39514-52F9-4244-A614-B197AB1FBAF4}">
      <dgm:prSet/>
      <dgm:spPr/>
      <dgm:t>
        <a:bodyPr/>
        <a:lstStyle/>
        <a:p>
          <a:endParaRPr lang="en-US"/>
        </a:p>
      </dgm:t>
    </dgm:pt>
    <dgm:pt modelId="{6089F87C-D3CB-482E-A61A-28201E61F311}">
      <dgm:prSet/>
      <dgm:spPr/>
      <dgm:t>
        <a:bodyPr/>
        <a:lstStyle/>
        <a:p>
          <a:r>
            <a:rPr lang="cs-CZ"/>
            <a:t>Založen na kontrole</a:t>
          </a:r>
          <a:endParaRPr lang="en-US"/>
        </a:p>
      </dgm:t>
    </dgm:pt>
    <dgm:pt modelId="{B584544E-4652-4375-9C5D-6D0F1AFA58DB}" type="parTrans" cxnId="{D2A1B24E-DB22-49BF-9D66-4AB20E5044BE}">
      <dgm:prSet/>
      <dgm:spPr/>
      <dgm:t>
        <a:bodyPr/>
        <a:lstStyle/>
        <a:p>
          <a:endParaRPr lang="en-US"/>
        </a:p>
      </dgm:t>
    </dgm:pt>
    <dgm:pt modelId="{218A6AAA-F4A7-401D-99D2-70EE414971AF}" type="sibTrans" cxnId="{D2A1B24E-DB22-49BF-9D66-4AB20E5044BE}">
      <dgm:prSet/>
      <dgm:spPr/>
      <dgm:t>
        <a:bodyPr/>
        <a:lstStyle/>
        <a:p>
          <a:endParaRPr lang="en-US"/>
        </a:p>
      </dgm:t>
    </dgm:pt>
    <dgm:pt modelId="{FFAA587D-538F-4144-BAFE-225DCCABEB62}">
      <dgm:prSet/>
      <dgm:spPr/>
      <dgm:t>
        <a:bodyPr/>
        <a:lstStyle/>
        <a:p>
          <a:r>
            <a:rPr lang="cs-CZ"/>
            <a:t>Bankomat pro vypočítané</a:t>
          </a:r>
          <a:endParaRPr lang="en-US"/>
        </a:p>
      </dgm:t>
    </dgm:pt>
    <dgm:pt modelId="{B8EDD5A3-A18E-4AA7-9DB9-5923152780A3}" type="parTrans" cxnId="{1FCF60A4-1AFF-4628-91EE-D1938696456E}">
      <dgm:prSet/>
      <dgm:spPr/>
      <dgm:t>
        <a:bodyPr/>
        <a:lstStyle/>
        <a:p>
          <a:endParaRPr lang="en-US"/>
        </a:p>
      </dgm:t>
    </dgm:pt>
    <dgm:pt modelId="{870C198B-8F48-49CA-B258-7B3A7E05E238}" type="sibTrans" cxnId="{1FCF60A4-1AFF-4628-91EE-D1938696456E}">
      <dgm:prSet/>
      <dgm:spPr/>
      <dgm:t>
        <a:bodyPr/>
        <a:lstStyle/>
        <a:p>
          <a:endParaRPr lang="en-US"/>
        </a:p>
      </dgm:t>
    </dgm:pt>
    <dgm:pt modelId="{AC7EEB4C-46EF-7743-A4F7-CFA4FED68391}" type="pres">
      <dgm:prSet presAssocID="{8746C5DA-00C4-4B22-BE75-CAFFE1D2F361}" presName="linear" presStyleCnt="0">
        <dgm:presLayoutVars>
          <dgm:animLvl val="lvl"/>
          <dgm:resizeHandles val="exact"/>
        </dgm:presLayoutVars>
      </dgm:prSet>
      <dgm:spPr/>
    </dgm:pt>
    <dgm:pt modelId="{3638EAED-15A4-7947-9034-3B36ED4BFC6B}" type="pres">
      <dgm:prSet presAssocID="{0EC54DFB-59A3-49E0-9FA0-2D406574408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A796069-2039-744F-9E35-9FBF7BE2177C}" type="pres">
      <dgm:prSet presAssocID="{85B70D54-412A-4E7D-8BE0-AC236F216192}" presName="spacer" presStyleCnt="0"/>
      <dgm:spPr/>
    </dgm:pt>
    <dgm:pt modelId="{0AD2C78B-37D1-C749-B34C-75FE2331F025}" type="pres">
      <dgm:prSet presAssocID="{6089F87C-D3CB-482E-A61A-28201E61F31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BCB294C-3401-2341-95D8-5BA56F47C987}" type="pres">
      <dgm:prSet presAssocID="{218A6AAA-F4A7-401D-99D2-70EE414971AF}" presName="spacer" presStyleCnt="0"/>
      <dgm:spPr/>
    </dgm:pt>
    <dgm:pt modelId="{BDF5D13C-1BB2-DA40-A0FB-DD939D125986}" type="pres">
      <dgm:prSet presAssocID="{FFAA587D-538F-4144-BAFE-225DCCABEB6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7B39514-52F9-4244-A614-B197AB1FBAF4}" srcId="{8746C5DA-00C4-4B22-BE75-CAFFE1D2F361}" destId="{0EC54DFB-59A3-49E0-9FA0-2D406574408E}" srcOrd="0" destOrd="0" parTransId="{33485347-993C-4A7D-A9AE-FA4F4D76E8A2}" sibTransId="{85B70D54-412A-4E7D-8BE0-AC236F216192}"/>
    <dgm:cxn modelId="{18D8EE2E-BC60-654D-9340-07ED09BB4724}" type="presOf" srcId="{6089F87C-D3CB-482E-A61A-28201E61F311}" destId="{0AD2C78B-37D1-C749-B34C-75FE2331F025}" srcOrd="0" destOrd="0" presId="urn:microsoft.com/office/officeart/2005/8/layout/vList2"/>
    <dgm:cxn modelId="{D2A1B24E-DB22-49BF-9D66-4AB20E5044BE}" srcId="{8746C5DA-00C4-4B22-BE75-CAFFE1D2F361}" destId="{6089F87C-D3CB-482E-A61A-28201E61F311}" srcOrd="1" destOrd="0" parTransId="{B584544E-4652-4375-9C5D-6D0F1AFA58DB}" sibTransId="{218A6AAA-F4A7-401D-99D2-70EE414971AF}"/>
    <dgm:cxn modelId="{F235585E-C164-A248-8368-EEE95B63F11D}" type="presOf" srcId="{0EC54DFB-59A3-49E0-9FA0-2D406574408E}" destId="{3638EAED-15A4-7947-9034-3B36ED4BFC6B}" srcOrd="0" destOrd="0" presId="urn:microsoft.com/office/officeart/2005/8/layout/vList2"/>
    <dgm:cxn modelId="{AA69AF7A-1ECF-BB43-9336-A915A2B37E1B}" type="presOf" srcId="{8746C5DA-00C4-4B22-BE75-CAFFE1D2F361}" destId="{AC7EEB4C-46EF-7743-A4F7-CFA4FED68391}" srcOrd="0" destOrd="0" presId="urn:microsoft.com/office/officeart/2005/8/layout/vList2"/>
    <dgm:cxn modelId="{1FCF60A4-1AFF-4628-91EE-D1938696456E}" srcId="{8746C5DA-00C4-4B22-BE75-CAFFE1D2F361}" destId="{FFAA587D-538F-4144-BAFE-225DCCABEB62}" srcOrd="2" destOrd="0" parTransId="{B8EDD5A3-A18E-4AA7-9DB9-5923152780A3}" sibTransId="{870C198B-8F48-49CA-B258-7B3A7E05E238}"/>
    <dgm:cxn modelId="{320018D8-2EC3-CD40-A829-00248D846616}" type="presOf" srcId="{FFAA587D-538F-4144-BAFE-225DCCABEB62}" destId="{BDF5D13C-1BB2-DA40-A0FB-DD939D125986}" srcOrd="0" destOrd="0" presId="urn:microsoft.com/office/officeart/2005/8/layout/vList2"/>
    <dgm:cxn modelId="{99FE1812-4D7D-8A42-B51E-0D70A259062A}" type="presParOf" srcId="{AC7EEB4C-46EF-7743-A4F7-CFA4FED68391}" destId="{3638EAED-15A4-7947-9034-3B36ED4BFC6B}" srcOrd="0" destOrd="0" presId="urn:microsoft.com/office/officeart/2005/8/layout/vList2"/>
    <dgm:cxn modelId="{312F7C30-1CCF-E94B-A5A5-CCF65DF66E5B}" type="presParOf" srcId="{AC7EEB4C-46EF-7743-A4F7-CFA4FED68391}" destId="{EA796069-2039-744F-9E35-9FBF7BE2177C}" srcOrd="1" destOrd="0" presId="urn:microsoft.com/office/officeart/2005/8/layout/vList2"/>
    <dgm:cxn modelId="{B4959A49-C2A4-8348-9C0E-7E75B7BEB157}" type="presParOf" srcId="{AC7EEB4C-46EF-7743-A4F7-CFA4FED68391}" destId="{0AD2C78B-37D1-C749-B34C-75FE2331F025}" srcOrd="2" destOrd="0" presId="urn:microsoft.com/office/officeart/2005/8/layout/vList2"/>
    <dgm:cxn modelId="{D297B5D0-F8A1-3A4D-80CD-5D3574CA1A1D}" type="presParOf" srcId="{AC7EEB4C-46EF-7743-A4F7-CFA4FED68391}" destId="{3BCB294C-3401-2341-95D8-5BA56F47C987}" srcOrd="3" destOrd="0" presId="urn:microsoft.com/office/officeart/2005/8/layout/vList2"/>
    <dgm:cxn modelId="{A24C9563-1B11-1549-999F-456E023D393D}" type="presParOf" srcId="{AC7EEB4C-46EF-7743-A4F7-CFA4FED68391}" destId="{BDF5D13C-1BB2-DA40-A0FB-DD939D12598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5684460-F335-4F68-8680-5603C4834272}" type="doc">
      <dgm:prSet loTypeId="urn:microsoft.com/office/officeart/2005/8/layout/bProcess2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D5BD07E-E6E7-4DD9-8661-8E7F1B443074}">
      <dgm:prSet/>
      <dgm:spPr/>
      <dgm:t>
        <a:bodyPr/>
        <a:lstStyle/>
        <a:p>
          <a:r>
            <a:rPr lang="cs-CZ"/>
            <a:t>Všeobecné dopady blahobytu:</a:t>
          </a:r>
          <a:endParaRPr lang="en-US"/>
        </a:p>
      </dgm:t>
    </dgm:pt>
    <dgm:pt modelId="{B005D401-AA37-41A9-AE34-6C36FFFDB456}" type="parTrans" cxnId="{A12894B7-6D6D-460C-8D15-9526B53B75E7}">
      <dgm:prSet/>
      <dgm:spPr/>
      <dgm:t>
        <a:bodyPr/>
        <a:lstStyle/>
        <a:p>
          <a:endParaRPr lang="en-US"/>
        </a:p>
      </dgm:t>
    </dgm:pt>
    <dgm:pt modelId="{730C2EC0-C9DF-4EE0-AA39-4DD1B880CC53}" type="sibTrans" cxnId="{A12894B7-6D6D-460C-8D15-9526B53B75E7}">
      <dgm:prSet/>
      <dgm:spPr/>
      <dgm:t>
        <a:bodyPr/>
        <a:lstStyle/>
        <a:p>
          <a:endParaRPr lang="en-US"/>
        </a:p>
      </dgm:t>
    </dgm:pt>
    <dgm:pt modelId="{A8EBE465-0EDB-45BC-B1C3-C554B0939F34}">
      <dgm:prSet/>
      <dgm:spPr/>
      <dgm:t>
        <a:bodyPr/>
        <a:lstStyle/>
        <a:p>
          <a:r>
            <a:rPr lang="cs-CZ"/>
            <a:t>Rozvoj robotizace a automatizace</a:t>
          </a:r>
          <a:endParaRPr lang="en-US"/>
        </a:p>
      </dgm:t>
    </dgm:pt>
    <dgm:pt modelId="{1B106573-C848-4DE8-A4D9-5B25EBDD030D}" type="parTrans" cxnId="{31A0E380-AA07-4105-ACBF-ED2F0CDDB9E0}">
      <dgm:prSet/>
      <dgm:spPr/>
      <dgm:t>
        <a:bodyPr/>
        <a:lstStyle/>
        <a:p>
          <a:endParaRPr lang="en-US"/>
        </a:p>
      </dgm:t>
    </dgm:pt>
    <dgm:pt modelId="{2ED50F7D-0B6E-4251-99E5-32A9F2904DB7}" type="sibTrans" cxnId="{31A0E380-AA07-4105-ACBF-ED2F0CDDB9E0}">
      <dgm:prSet/>
      <dgm:spPr/>
      <dgm:t>
        <a:bodyPr/>
        <a:lstStyle/>
        <a:p>
          <a:endParaRPr lang="en-US"/>
        </a:p>
      </dgm:t>
    </dgm:pt>
    <dgm:pt modelId="{689DC0D5-D85E-42C8-A3EE-B49D02433D24}">
      <dgm:prSet/>
      <dgm:spPr/>
      <dgm:t>
        <a:bodyPr/>
        <a:lstStyle/>
        <a:p>
          <a:r>
            <a:rPr lang="cs-CZ"/>
            <a:t>Rozvoj služeb a zaměstnanců ve službách</a:t>
          </a:r>
          <a:endParaRPr lang="en-US"/>
        </a:p>
      </dgm:t>
    </dgm:pt>
    <dgm:pt modelId="{4AA21AFB-EDB7-425D-A0AA-33E85E19A007}" type="parTrans" cxnId="{8510D5C4-6073-474C-9E1C-E96F519CC626}">
      <dgm:prSet/>
      <dgm:spPr/>
      <dgm:t>
        <a:bodyPr/>
        <a:lstStyle/>
        <a:p>
          <a:endParaRPr lang="en-US"/>
        </a:p>
      </dgm:t>
    </dgm:pt>
    <dgm:pt modelId="{3F05F3A0-6F79-4AAA-86B7-B797207528A9}" type="sibTrans" cxnId="{8510D5C4-6073-474C-9E1C-E96F519CC626}">
      <dgm:prSet/>
      <dgm:spPr/>
      <dgm:t>
        <a:bodyPr/>
        <a:lstStyle/>
        <a:p>
          <a:endParaRPr lang="en-US"/>
        </a:p>
      </dgm:t>
    </dgm:pt>
    <dgm:pt modelId="{E31753CA-E520-428C-8AD8-35DA7E64A44D}">
      <dgm:prSet/>
      <dgm:spPr/>
      <dgm:t>
        <a:bodyPr/>
        <a:lstStyle/>
        <a:p>
          <a:r>
            <a:rPr lang="cs-CZ"/>
            <a:t>Snížená porodnost</a:t>
          </a:r>
          <a:endParaRPr lang="en-US"/>
        </a:p>
      </dgm:t>
    </dgm:pt>
    <dgm:pt modelId="{F7C93E62-8EDB-4BB9-8E8F-C9E384604C9E}" type="parTrans" cxnId="{8F9B25BE-045C-4007-BDA0-BE2D59013EE7}">
      <dgm:prSet/>
      <dgm:spPr/>
      <dgm:t>
        <a:bodyPr/>
        <a:lstStyle/>
        <a:p>
          <a:endParaRPr lang="en-US"/>
        </a:p>
      </dgm:t>
    </dgm:pt>
    <dgm:pt modelId="{906CAC46-E4D2-40F5-B95F-CEB3C869FE5D}" type="sibTrans" cxnId="{8F9B25BE-045C-4007-BDA0-BE2D59013EE7}">
      <dgm:prSet/>
      <dgm:spPr/>
      <dgm:t>
        <a:bodyPr/>
        <a:lstStyle/>
        <a:p>
          <a:endParaRPr lang="en-US"/>
        </a:p>
      </dgm:t>
    </dgm:pt>
    <dgm:pt modelId="{B8603C91-62F9-4F39-B9E6-1EBB55F44376}">
      <dgm:prSet/>
      <dgm:spPr/>
      <dgm:t>
        <a:bodyPr/>
        <a:lstStyle/>
        <a:p>
          <a:r>
            <a:rPr lang="cs-CZ"/>
            <a:t>Snížená sňatečnost</a:t>
          </a:r>
          <a:endParaRPr lang="en-US"/>
        </a:p>
      </dgm:t>
    </dgm:pt>
    <dgm:pt modelId="{07A94ED1-9D25-41C3-9FA9-4770E488959A}" type="parTrans" cxnId="{9EBB7519-2FCE-4F51-9A40-55D06254CE59}">
      <dgm:prSet/>
      <dgm:spPr/>
      <dgm:t>
        <a:bodyPr/>
        <a:lstStyle/>
        <a:p>
          <a:endParaRPr lang="en-US"/>
        </a:p>
      </dgm:t>
    </dgm:pt>
    <dgm:pt modelId="{6633F538-1159-4A67-B73A-983E3C9787DB}" type="sibTrans" cxnId="{9EBB7519-2FCE-4F51-9A40-55D06254CE59}">
      <dgm:prSet/>
      <dgm:spPr/>
      <dgm:t>
        <a:bodyPr/>
        <a:lstStyle/>
        <a:p>
          <a:endParaRPr lang="en-US"/>
        </a:p>
      </dgm:t>
    </dgm:pt>
    <dgm:pt modelId="{C10749C0-9D00-4EC2-8D48-9F631C5F7870}">
      <dgm:prSet/>
      <dgm:spPr/>
      <dgm:t>
        <a:bodyPr/>
        <a:lstStyle/>
        <a:p>
          <a:r>
            <a:rPr lang="cs-CZ"/>
            <a:t>Stárnutí populace</a:t>
          </a:r>
          <a:endParaRPr lang="en-US"/>
        </a:p>
      </dgm:t>
    </dgm:pt>
    <dgm:pt modelId="{35839085-54DF-4F68-8155-A5315622B233}" type="parTrans" cxnId="{95E9C384-4A1C-41AB-A7B6-5999C2637E45}">
      <dgm:prSet/>
      <dgm:spPr/>
      <dgm:t>
        <a:bodyPr/>
        <a:lstStyle/>
        <a:p>
          <a:endParaRPr lang="en-US"/>
        </a:p>
      </dgm:t>
    </dgm:pt>
    <dgm:pt modelId="{EB0DAE55-43A3-43B5-876A-224341D84E54}" type="sibTrans" cxnId="{95E9C384-4A1C-41AB-A7B6-5999C2637E45}">
      <dgm:prSet/>
      <dgm:spPr/>
      <dgm:t>
        <a:bodyPr/>
        <a:lstStyle/>
        <a:p>
          <a:endParaRPr lang="en-US"/>
        </a:p>
      </dgm:t>
    </dgm:pt>
    <dgm:pt modelId="{469620FA-A392-403B-866C-61EF5520608A}">
      <dgm:prSet/>
      <dgm:spPr/>
      <dgm:t>
        <a:bodyPr/>
        <a:lstStyle/>
        <a:p>
          <a:r>
            <a:rPr lang="cs-CZ"/>
            <a:t>Migrace v pracovním trhu – pracovní dumping</a:t>
          </a:r>
          <a:endParaRPr lang="en-US"/>
        </a:p>
      </dgm:t>
    </dgm:pt>
    <dgm:pt modelId="{B918AB3D-64BA-4711-A8A7-AAFFB49617A1}" type="parTrans" cxnId="{20C45516-FB26-4445-B7A8-745A592FA89F}">
      <dgm:prSet/>
      <dgm:spPr/>
      <dgm:t>
        <a:bodyPr/>
        <a:lstStyle/>
        <a:p>
          <a:endParaRPr lang="en-US"/>
        </a:p>
      </dgm:t>
    </dgm:pt>
    <dgm:pt modelId="{D57DEA27-1869-4AB0-972B-91808AECA71B}" type="sibTrans" cxnId="{20C45516-FB26-4445-B7A8-745A592FA89F}">
      <dgm:prSet/>
      <dgm:spPr/>
      <dgm:t>
        <a:bodyPr/>
        <a:lstStyle/>
        <a:p>
          <a:endParaRPr lang="en-US"/>
        </a:p>
      </dgm:t>
    </dgm:pt>
    <dgm:pt modelId="{36FDD73A-2732-9347-AC44-C35C0857FC7D}" type="pres">
      <dgm:prSet presAssocID="{05684460-F335-4F68-8680-5603C4834272}" presName="diagram" presStyleCnt="0">
        <dgm:presLayoutVars>
          <dgm:dir/>
          <dgm:resizeHandles/>
        </dgm:presLayoutVars>
      </dgm:prSet>
      <dgm:spPr/>
    </dgm:pt>
    <dgm:pt modelId="{79107410-A055-4949-935D-1E75D8D7D708}" type="pres">
      <dgm:prSet presAssocID="{BD5BD07E-E6E7-4DD9-8661-8E7F1B443074}" presName="firstNode" presStyleLbl="node1" presStyleIdx="0" presStyleCnt="7">
        <dgm:presLayoutVars>
          <dgm:bulletEnabled val="1"/>
        </dgm:presLayoutVars>
      </dgm:prSet>
      <dgm:spPr/>
    </dgm:pt>
    <dgm:pt modelId="{8F9974E9-EAAC-B443-9965-98ED42257A5B}" type="pres">
      <dgm:prSet presAssocID="{730C2EC0-C9DF-4EE0-AA39-4DD1B880CC53}" presName="sibTrans" presStyleLbl="sibTrans2D1" presStyleIdx="0" presStyleCnt="6"/>
      <dgm:spPr/>
    </dgm:pt>
    <dgm:pt modelId="{2B8FB5D4-37DE-8E4C-A116-432CBE32A8B1}" type="pres">
      <dgm:prSet presAssocID="{A8EBE465-0EDB-45BC-B1C3-C554B0939F34}" presName="middleNode" presStyleCnt="0"/>
      <dgm:spPr/>
    </dgm:pt>
    <dgm:pt modelId="{7B35182D-DBE6-F845-AD9A-371A4F7B2CDF}" type="pres">
      <dgm:prSet presAssocID="{A8EBE465-0EDB-45BC-B1C3-C554B0939F34}" presName="padding" presStyleLbl="node1" presStyleIdx="0" presStyleCnt="7"/>
      <dgm:spPr/>
    </dgm:pt>
    <dgm:pt modelId="{E3EBF393-A610-B74F-AE1D-2DC60DD1A647}" type="pres">
      <dgm:prSet presAssocID="{A8EBE465-0EDB-45BC-B1C3-C554B0939F34}" presName="shape" presStyleLbl="node1" presStyleIdx="1" presStyleCnt="7">
        <dgm:presLayoutVars>
          <dgm:bulletEnabled val="1"/>
        </dgm:presLayoutVars>
      </dgm:prSet>
      <dgm:spPr/>
    </dgm:pt>
    <dgm:pt modelId="{540ED305-3E36-5A4C-8227-58888548763D}" type="pres">
      <dgm:prSet presAssocID="{2ED50F7D-0B6E-4251-99E5-32A9F2904DB7}" presName="sibTrans" presStyleLbl="sibTrans2D1" presStyleIdx="1" presStyleCnt="6"/>
      <dgm:spPr/>
    </dgm:pt>
    <dgm:pt modelId="{AF6A8009-42B0-B14A-8AEE-DC13E0BA5F49}" type="pres">
      <dgm:prSet presAssocID="{689DC0D5-D85E-42C8-A3EE-B49D02433D24}" presName="middleNode" presStyleCnt="0"/>
      <dgm:spPr/>
    </dgm:pt>
    <dgm:pt modelId="{3CC93649-FDBB-BD4E-83BC-E03FFC244D4B}" type="pres">
      <dgm:prSet presAssocID="{689DC0D5-D85E-42C8-A3EE-B49D02433D24}" presName="padding" presStyleLbl="node1" presStyleIdx="1" presStyleCnt="7"/>
      <dgm:spPr/>
    </dgm:pt>
    <dgm:pt modelId="{322D29B8-3D87-2947-96CC-83E00F334390}" type="pres">
      <dgm:prSet presAssocID="{689DC0D5-D85E-42C8-A3EE-B49D02433D24}" presName="shape" presStyleLbl="node1" presStyleIdx="2" presStyleCnt="7">
        <dgm:presLayoutVars>
          <dgm:bulletEnabled val="1"/>
        </dgm:presLayoutVars>
      </dgm:prSet>
      <dgm:spPr/>
    </dgm:pt>
    <dgm:pt modelId="{27426664-C27B-7F44-B50B-E3438655C45F}" type="pres">
      <dgm:prSet presAssocID="{3F05F3A0-6F79-4AAA-86B7-B797207528A9}" presName="sibTrans" presStyleLbl="sibTrans2D1" presStyleIdx="2" presStyleCnt="6"/>
      <dgm:spPr/>
    </dgm:pt>
    <dgm:pt modelId="{2F496393-3248-B543-8ED1-D233C6A1756A}" type="pres">
      <dgm:prSet presAssocID="{E31753CA-E520-428C-8AD8-35DA7E64A44D}" presName="middleNode" presStyleCnt="0"/>
      <dgm:spPr/>
    </dgm:pt>
    <dgm:pt modelId="{10C76D7D-348E-1B41-9495-F87EAFE227E4}" type="pres">
      <dgm:prSet presAssocID="{E31753CA-E520-428C-8AD8-35DA7E64A44D}" presName="padding" presStyleLbl="node1" presStyleIdx="2" presStyleCnt="7"/>
      <dgm:spPr/>
    </dgm:pt>
    <dgm:pt modelId="{5D73C9F1-1EF5-A340-8E96-6C784C7BBACA}" type="pres">
      <dgm:prSet presAssocID="{E31753CA-E520-428C-8AD8-35DA7E64A44D}" presName="shape" presStyleLbl="node1" presStyleIdx="3" presStyleCnt="7">
        <dgm:presLayoutVars>
          <dgm:bulletEnabled val="1"/>
        </dgm:presLayoutVars>
      </dgm:prSet>
      <dgm:spPr/>
    </dgm:pt>
    <dgm:pt modelId="{79782BD3-EB66-5449-86DB-CE7BDB438C4E}" type="pres">
      <dgm:prSet presAssocID="{906CAC46-E4D2-40F5-B95F-CEB3C869FE5D}" presName="sibTrans" presStyleLbl="sibTrans2D1" presStyleIdx="3" presStyleCnt="6"/>
      <dgm:spPr/>
    </dgm:pt>
    <dgm:pt modelId="{CA137211-80D6-D84A-8924-E6DCD5BC59F7}" type="pres">
      <dgm:prSet presAssocID="{B8603C91-62F9-4F39-B9E6-1EBB55F44376}" presName="middleNode" presStyleCnt="0"/>
      <dgm:spPr/>
    </dgm:pt>
    <dgm:pt modelId="{B45BD5DE-AAF2-4748-A95F-78E16D34A63B}" type="pres">
      <dgm:prSet presAssocID="{B8603C91-62F9-4F39-B9E6-1EBB55F44376}" presName="padding" presStyleLbl="node1" presStyleIdx="3" presStyleCnt="7"/>
      <dgm:spPr/>
    </dgm:pt>
    <dgm:pt modelId="{D4911311-2893-0048-A259-3998B0104560}" type="pres">
      <dgm:prSet presAssocID="{B8603C91-62F9-4F39-B9E6-1EBB55F44376}" presName="shape" presStyleLbl="node1" presStyleIdx="4" presStyleCnt="7">
        <dgm:presLayoutVars>
          <dgm:bulletEnabled val="1"/>
        </dgm:presLayoutVars>
      </dgm:prSet>
      <dgm:spPr/>
    </dgm:pt>
    <dgm:pt modelId="{13D636A7-BDCE-8E46-8B0A-767A7107CB8B}" type="pres">
      <dgm:prSet presAssocID="{6633F538-1159-4A67-B73A-983E3C9787DB}" presName="sibTrans" presStyleLbl="sibTrans2D1" presStyleIdx="4" presStyleCnt="6"/>
      <dgm:spPr/>
    </dgm:pt>
    <dgm:pt modelId="{6FB80026-1235-EF4C-8D6D-1E019CC915FC}" type="pres">
      <dgm:prSet presAssocID="{C10749C0-9D00-4EC2-8D48-9F631C5F7870}" presName="middleNode" presStyleCnt="0"/>
      <dgm:spPr/>
    </dgm:pt>
    <dgm:pt modelId="{C198F06D-973A-4C44-A9DB-4C804D2F72A7}" type="pres">
      <dgm:prSet presAssocID="{C10749C0-9D00-4EC2-8D48-9F631C5F7870}" presName="padding" presStyleLbl="node1" presStyleIdx="4" presStyleCnt="7"/>
      <dgm:spPr/>
    </dgm:pt>
    <dgm:pt modelId="{16B020DA-3BB9-664B-9EF0-78BA1E5EFBAE}" type="pres">
      <dgm:prSet presAssocID="{C10749C0-9D00-4EC2-8D48-9F631C5F7870}" presName="shape" presStyleLbl="node1" presStyleIdx="5" presStyleCnt="7">
        <dgm:presLayoutVars>
          <dgm:bulletEnabled val="1"/>
        </dgm:presLayoutVars>
      </dgm:prSet>
      <dgm:spPr/>
    </dgm:pt>
    <dgm:pt modelId="{E1B0271F-D5F4-2743-9A05-D5BDDDF264FC}" type="pres">
      <dgm:prSet presAssocID="{EB0DAE55-43A3-43B5-876A-224341D84E54}" presName="sibTrans" presStyleLbl="sibTrans2D1" presStyleIdx="5" presStyleCnt="6"/>
      <dgm:spPr/>
    </dgm:pt>
    <dgm:pt modelId="{CA8472D4-C837-F743-8611-666685C0562A}" type="pres">
      <dgm:prSet presAssocID="{469620FA-A392-403B-866C-61EF5520608A}" presName="lastNode" presStyleLbl="node1" presStyleIdx="6" presStyleCnt="7">
        <dgm:presLayoutVars>
          <dgm:bulletEnabled val="1"/>
        </dgm:presLayoutVars>
      </dgm:prSet>
      <dgm:spPr/>
    </dgm:pt>
  </dgm:ptLst>
  <dgm:cxnLst>
    <dgm:cxn modelId="{20C45516-FB26-4445-B7A8-745A592FA89F}" srcId="{05684460-F335-4F68-8680-5603C4834272}" destId="{469620FA-A392-403B-866C-61EF5520608A}" srcOrd="6" destOrd="0" parTransId="{B918AB3D-64BA-4711-A8A7-AAFFB49617A1}" sibTransId="{D57DEA27-1869-4AB0-972B-91808AECA71B}"/>
    <dgm:cxn modelId="{9EBB7519-2FCE-4F51-9A40-55D06254CE59}" srcId="{05684460-F335-4F68-8680-5603C4834272}" destId="{B8603C91-62F9-4F39-B9E6-1EBB55F44376}" srcOrd="4" destOrd="0" parTransId="{07A94ED1-9D25-41C3-9FA9-4770E488959A}" sibTransId="{6633F538-1159-4A67-B73A-983E3C9787DB}"/>
    <dgm:cxn modelId="{18845528-636D-B442-BFD3-5F3DC428588E}" type="presOf" srcId="{EB0DAE55-43A3-43B5-876A-224341D84E54}" destId="{E1B0271F-D5F4-2743-9A05-D5BDDDF264FC}" srcOrd="0" destOrd="0" presId="urn:microsoft.com/office/officeart/2005/8/layout/bProcess2"/>
    <dgm:cxn modelId="{D3232C2E-87FD-F841-A561-2BEEF2FB8BA2}" type="presOf" srcId="{C10749C0-9D00-4EC2-8D48-9F631C5F7870}" destId="{16B020DA-3BB9-664B-9EF0-78BA1E5EFBAE}" srcOrd="0" destOrd="0" presId="urn:microsoft.com/office/officeart/2005/8/layout/bProcess2"/>
    <dgm:cxn modelId="{ADF80941-DEAE-B34F-AA2A-721976AF6133}" type="presOf" srcId="{469620FA-A392-403B-866C-61EF5520608A}" destId="{CA8472D4-C837-F743-8611-666685C0562A}" srcOrd="0" destOrd="0" presId="urn:microsoft.com/office/officeart/2005/8/layout/bProcess2"/>
    <dgm:cxn modelId="{71A89048-F7B4-EF4B-A26E-2870000CB7C1}" type="presOf" srcId="{6633F538-1159-4A67-B73A-983E3C9787DB}" destId="{13D636A7-BDCE-8E46-8B0A-767A7107CB8B}" srcOrd="0" destOrd="0" presId="urn:microsoft.com/office/officeart/2005/8/layout/bProcess2"/>
    <dgm:cxn modelId="{87DF484E-A061-B64A-8839-6D8FDAC58CBF}" type="presOf" srcId="{730C2EC0-C9DF-4EE0-AA39-4DD1B880CC53}" destId="{8F9974E9-EAAC-B443-9965-98ED42257A5B}" srcOrd="0" destOrd="0" presId="urn:microsoft.com/office/officeart/2005/8/layout/bProcess2"/>
    <dgm:cxn modelId="{97708251-7EAE-2B4A-911D-AD626F21ABC8}" type="presOf" srcId="{B8603C91-62F9-4F39-B9E6-1EBB55F44376}" destId="{D4911311-2893-0048-A259-3998B0104560}" srcOrd="0" destOrd="0" presId="urn:microsoft.com/office/officeart/2005/8/layout/bProcess2"/>
    <dgm:cxn modelId="{8AE38B5E-EAB2-6B45-ACEE-9C975524C575}" type="presOf" srcId="{E31753CA-E520-428C-8AD8-35DA7E64A44D}" destId="{5D73C9F1-1EF5-A340-8E96-6C784C7BBACA}" srcOrd="0" destOrd="0" presId="urn:microsoft.com/office/officeart/2005/8/layout/bProcess2"/>
    <dgm:cxn modelId="{90C33E67-87C2-904E-91C2-872B5706FCD1}" type="presOf" srcId="{BD5BD07E-E6E7-4DD9-8661-8E7F1B443074}" destId="{79107410-A055-4949-935D-1E75D8D7D708}" srcOrd="0" destOrd="0" presId="urn:microsoft.com/office/officeart/2005/8/layout/bProcess2"/>
    <dgm:cxn modelId="{4EF36C69-B15C-FA43-AF0A-6BDA4A27ED38}" type="presOf" srcId="{906CAC46-E4D2-40F5-B95F-CEB3C869FE5D}" destId="{79782BD3-EB66-5449-86DB-CE7BDB438C4E}" srcOrd="0" destOrd="0" presId="urn:microsoft.com/office/officeart/2005/8/layout/bProcess2"/>
    <dgm:cxn modelId="{31A0E380-AA07-4105-ACBF-ED2F0CDDB9E0}" srcId="{05684460-F335-4F68-8680-5603C4834272}" destId="{A8EBE465-0EDB-45BC-B1C3-C554B0939F34}" srcOrd="1" destOrd="0" parTransId="{1B106573-C848-4DE8-A4D9-5B25EBDD030D}" sibTransId="{2ED50F7D-0B6E-4251-99E5-32A9F2904DB7}"/>
    <dgm:cxn modelId="{5D504084-5C6C-FE4C-A220-FC4CB227D2B4}" type="presOf" srcId="{689DC0D5-D85E-42C8-A3EE-B49D02433D24}" destId="{322D29B8-3D87-2947-96CC-83E00F334390}" srcOrd="0" destOrd="0" presId="urn:microsoft.com/office/officeart/2005/8/layout/bProcess2"/>
    <dgm:cxn modelId="{95E9C384-4A1C-41AB-A7B6-5999C2637E45}" srcId="{05684460-F335-4F68-8680-5603C4834272}" destId="{C10749C0-9D00-4EC2-8D48-9F631C5F7870}" srcOrd="5" destOrd="0" parTransId="{35839085-54DF-4F68-8155-A5315622B233}" sibTransId="{EB0DAE55-43A3-43B5-876A-224341D84E54}"/>
    <dgm:cxn modelId="{A12894B7-6D6D-460C-8D15-9526B53B75E7}" srcId="{05684460-F335-4F68-8680-5603C4834272}" destId="{BD5BD07E-E6E7-4DD9-8661-8E7F1B443074}" srcOrd="0" destOrd="0" parTransId="{B005D401-AA37-41A9-AE34-6C36FFFDB456}" sibTransId="{730C2EC0-C9DF-4EE0-AA39-4DD1B880CC53}"/>
    <dgm:cxn modelId="{AC22D7B8-0611-AA4E-8508-DBAF6AA72B74}" type="presOf" srcId="{3F05F3A0-6F79-4AAA-86B7-B797207528A9}" destId="{27426664-C27B-7F44-B50B-E3438655C45F}" srcOrd="0" destOrd="0" presId="urn:microsoft.com/office/officeart/2005/8/layout/bProcess2"/>
    <dgm:cxn modelId="{8F9B25BE-045C-4007-BDA0-BE2D59013EE7}" srcId="{05684460-F335-4F68-8680-5603C4834272}" destId="{E31753CA-E520-428C-8AD8-35DA7E64A44D}" srcOrd="3" destOrd="0" parTransId="{F7C93E62-8EDB-4BB9-8E8F-C9E384604C9E}" sibTransId="{906CAC46-E4D2-40F5-B95F-CEB3C869FE5D}"/>
    <dgm:cxn modelId="{8510D5C4-6073-474C-9E1C-E96F519CC626}" srcId="{05684460-F335-4F68-8680-5603C4834272}" destId="{689DC0D5-D85E-42C8-A3EE-B49D02433D24}" srcOrd="2" destOrd="0" parTransId="{4AA21AFB-EDB7-425D-A0AA-33E85E19A007}" sibTransId="{3F05F3A0-6F79-4AAA-86B7-B797207528A9}"/>
    <dgm:cxn modelId="{928B32CC-138D-DB45-A88B-968BE25BBE2B}" type="presOf" srcId="{05684460-F335-4F68-8680-5603C4834272}" destId="{36FDD73A-2732-9347-AC44-C35C0857FC7D}" srcOrd="0" destOrd="0" presId="urn:microsoft.com/office/officeart/2005/8/layout/bProcess2"/>
    <dgm:cxn modelId="{AECF44E0-0820-9A49-A5A4-5324F9AE6C6B}" type="presOf" srcId="{2ED50F7D-0B6E-4251-99E5-32A9F2904DB7}" destId="{540ED305-3E36-5A4C-8227-58888548763D}" srcOrd="0" destOrd="0" presId="urn:microsoft.com/office/officeart/2005/8/layout/bProcess2"/>
    <dgm:cxn modelId="{9CCD65FF-DDC2-C243-AD57-D8CB3B494A84}" type="presOf" srcId="{A8EBE465-0EDB-45BC-B1C3-C554B0939F34}" destId="{E3EBF393-A610-B74F-AE1D-2DC60DD1A647}" srcOrd="0" destOrd="0" presId="urn:microsoft.com/office/officeart/2005/8/layout/bProcess2"/>
    <dgm:cxn modelId="{8AEA15B1-B72C-544F-A221-213E3C62348C}" type="presParOf" srcId="{36FDD73A-2732-9347-AC44-C35C0857FC7D}" destId="{79107410-A055-4949-935D-1E75D8D7D708}" srcOrd="0" destOrd="0" presId="urn:microsoft.com/office/officeart/2005/8/layout/bProcess2"/>
    <dgm:cxn modelId="{2C64F37A-3576-7645-8F13-4FF448FD8904}" type="presParOf" srcId="{36FDD73A-2732-9347-AC44-C35C0857FC7D}" destId="{8F9974E9-EAAC-B443-9965-98ED42257A5B}" srcOrd="1" destOrd="0" presId="urn:microsoft.com/office/officeart/2005/8/layout/bProcess2"/>
    <dgm:cxn modelId="{FA86BB14-93DF-1749-B990-FCDBAC7557AA}" type="presParOf" srcId="{36FDD73A-2732-9347-AC44-C35C0857FC7D}" destId="{2B8FB5D4-37DE-8E4C-A116-432CBE32A8B1}" srcOrd="2" destOrd="0" presId="urn:microsoft.com/office/officeart/2005/8/layout/bProcess2"/>
    <dgm:cxn modelId="{0118AA77-D257-9241-A874-6B0E97FFF67E}" type="presParOf" srcId="{2B8FB5D4-37DE-8E4C-A116-432CBE32A8B1}" destId="{7B35182D-DBE6-F845-AD9A-371A4F7B2CDF}" srcOrd="0" destOrd="0" presId="urn:microsoft.com/office/officeart/2005/8/layout/bProcess2"/>
    <dgm:cxn modelId="{E2426551-BEDE-A945-ABC5-A597291BCE46}" type="presParOf" srcId="{2B8FB5D4-37DE-8E4C-A116-432CBE32A8B1}" destId="{E3EBF393-A610-B74F-AE1D-2DC60DD1A647}" srcOrd="1" destOrd="0" presId="urn:microsoft.com/office/officeart/2005/8/layout/bProcess2"/>
    <dgm:cxn modelId="{B288A138-DB2B-C848-BA9D-324039972750}" type="presParOf" srcId="{36FDD73A-2732-9347-AC44-C35C0857FC7D}" destId="{540ED305-3E36-5A4C-8227-58888548763D}" srcOrd="3" destOrd="0" presId="urn:microsoft.com/office/officeart/2005/8/layout/bProcess2"/>
    <dgm:cxn modelId="{C6301470-6970-5244-B624-BF46EEF59309}" type="presParOf" srcId="{36FDD73A-2732-9347-AC44-C35C0857FC7D}" destId="{AF6A8009-42B0-B14A-8AEE-DC13E0BA5F49}" srcOrd="4" destOrd="0" presId="urn:microsoft.com/office/officeart/2005/8/layout/bProcess2"/>
    <dgm:cxn modelId="{B8FBF753-743E-1749-845B-AACA54CC9A09}" type="presParOf" srcId="{AF6A8009-42B0-B14A-8AEE-DC13E0BA5F49}" destId="{3CC93649-FDBB-BD4E-83BC-E03FFC244D4B}" srcOrd="0" destOrd="0" presId="urn:microsoft.com/office/officeart/2005/8/layout/bProcess2"/>
    <dgm:cxn modelId="{47A36462-FB69-9F45-B6F8-3E33162844E3}" type="presParOf" srcId="{AF6A8009-42B0-B14A-8AEE-DC13E0BA5F49}" destId="{322D29B8-3D87-2947-96CC-83E00F334390}" srcOrd="1" destOrd="0" presId="urn:microsoft.com/office/officeart/2005/8/layout/bProcess2"/>
    <dgm:cxn modelId="{30379F44-9029-414D-A16C-C92165F9D690}" type="presParOf" srcId="{36FDD73A-2732-9347-AC44-C35C0857FC7D}" destId="{27426664-C27B-7F44-B50B-E3438655C45F}" srcOrd="5" destOrd="0" presId="urn:microsoft.com/office/officeart/2005/8/layout/bProcess2"/>
    <dgm:cxn modelId="{47CBEAB2-CAA5-764B-92B5-C1CE8AA7F1F0}" type="presParOf" srcId="{36FDD73A-2732-9347-AC44-C35C0857FC7D}" destId="{2F496393-3248-B543-8ED1-D233C6A1756A}" srcOrd="6" destOrd="0" presId="urn:microsoft.com/office/officeart/2005/8/layout/bProcess2"/>
    <dgm:cxn modelId="{0E99AC62-B661-DA42-8FC7-236DA1965907}" type="presParOf" srcId="{2F496393-3248-B543-8ED1-D233C6A1756A}" destId="{10C76D7D-348E-1B41-9495-F87EAFE227E4}" srcOrd="0" destOrd="0" presId="urn:microsoft.com/office/officeart/2005/8/layout/bProcess2"/>
    <dgm:cxn modelId="{B1653990-74A7-4847-AF73-713347A26EFD}" type="presParOf" srcId="{2F496393-3248-B543-8ED1-D233C6A1756A}" destId="{5D73C9F1-1EF5-A340-8E96-6C784C7BBACA}" srcOrd="1" destOrd="0" presId="urn:microsoft.com/office/officeart/2005/8/layout/bProcess2"/>
    <dgm:cxn modelId="{2C1543F3-BAF2-2A40-A628-DFC094590B77}" type="presParOf" srcId="{36FDD73A-2732-9347-AC44-C35C0857FC7D}" destId="{79782BD3-EB66-5449-86DB-CE7BDB438C4E}" srcOrd="7" destOrd="0" presId="urn:microsoft.com/office/officeart/2005/8/layout/bProcess2"/>
    <dgm:cxn modelId="{1D096A90-DFEC-1749-8972-CAC92A554E06}" type="presParOf" srcId="{36FDD73A-2732-9347-AC44-C35C0857FC7D}" destId="{CA137211-80D6-D84A-8924-E6DCD5BC59F7}" srcOrd="8" destOrd="0" presId="urn:microsoft.com/office/officeart/2005/8/layout/bProcess2"/>
    <dgm:cxn modelId="{4E9D76AE-4F7A-574C-AFF5-3AAEF8A99B55}" type="presParOf" srcId="{CA137211-80D6-D84A-8924-E6DCD5BC59F7}" destId="{B45BD5DE-AAF2-4748-A95F-78E16D34A63B}" srcOrd="0" destOrd="0" presId="urn:microsoft.com/office/officeart/2005/8/layout/bProcess2"/>
    <dgm:cxn modelId="{BABC07AE-8DBE-D14B-AA22-BB8966BBD61A}" type="presParOf" srcId="{CA137211-80D6-D84A-8924-E6DCD5BC59F7}" destId="{D4911311-2893-0048-A259-3998B0104560}" srcOrd="1" destOrd="0" presId="urn:microsoft.com/office/officeart/2005/8/layout/bProcess2"/>
    <dgm:cxn modelId="{51F4EE3E-479D-5D44-9388-FE18D081B1BF}" type="presParOf" srcId="{36FDD73A-2732-9347-AC44-C35C0857FC7D}" destId="{13D636A7-BDCE-8E46-8B0A-767A7107CB8B}" srcOrd="9" destOrd="0" presId="urn:microsoft.com/office/officeart/2005/8/layout/bProcess2"/>
    <dgm:cxn modelId="{FF33E53F-4D41-2741-9DD5-A7ABA868B934}" type="presParOf" srcId="{36FDD73A-2732-9347-AC44-C35C0857FC7D}" destId="{6FB80026-1235-EF4C-8D6D-1E019CC915FC}" srcOrd="10" destOrd="0" presId="urn:microsoft.com/office/officeart/2005/8/layout/bProcess2"/>
    <dgm:cxn modelId="{6815A54A-1ADB-334E-A04D-C3977330F07E}" type="presParOf" srcId="{6FB80026-1235-EF4C-8D6D-1E019CC915FC}" destId="{C198F06D-973A-4C44-A9DB-4C804D2F72A7}" srcOrd="0" destOrd="0" presId="urn:microsoft.com/office/officeart/2005/8/layout/bProcess2"/>
    <dgm:cxn modelId="{B1248338-53E0-B24E-BB62-0C5B3A17C0C5}" type="presParOf" srcId="{6FB80026-1235-EF4C-8D6D-1E019CC915FC}" destId="{16B020DA-3BB9-664B-9EF0-78BA1E5EFBAE}" srcOrd="1" destOrd="0" presId="urn:microsoft.com/office/officeart/2005/8/layout/bProcess2"/>
    <dgm:cxn modelId="{28F792FE-AF3B-3647-AF90-F2EF11995B19}" type="presParOf" srcId="{36FDD73A-2732-9347-AC44-C35C0857FC7D}" destId="{E1B0271F-D5F4-2743-9A05-D5BDDDF264FC}" srcOrd="11" destOrd="0" presId="urn:microsoft.com/office/officeart/2005/8/layout/bProcess2"/>
    <dgm:cxn modelId="{80EA359E-D982-8548-B925-519425E2D6FE}" type="presParOf" srcId="{36FDD73A-2732-9347-AC44-C35C0857FC7D}" destId="{CA8472D4-C837-F743-8611-666685C0562A}" srcOrd="12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1A9DDA-71DF-ED40-B5CD-939168414747}">
      <dsp:nvSpPr>
        <dsp:cNvPr id="0" name=""/>
        <dsp:cNvSpPr/>
      </dsp:nvSpPr>
      <dsp:spPr>
        <a:xfrm>
          <a:off x="0" y="10449"/>
          <a:ext cx="5393361" cy="139932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Sociální politika je "souhrn cílů, aktivit, prostředků a realizací sociálního programu konkrétní společnosti". </a:t>
          </a:r>
          <a:endParaRPr lang="en-US" sz="2300" kern="1200"/>
        </a:p>
      </dsp:txBody>
      <dsp:txXfrm>
        <a:off x="68309" y="78758"/>
        <a:ext cx="5256743" cy="1262702"/>
      </dsp:txXfrm>
    </dsp:sp>
    <dsp:sp modelId="{BFBB7EBA-4F92-1D4F-985B-D5C6DA23092F}">
      <dsp:nvSpPr>
        <dsp:cNvPr id="0" name=""/>
        <dsp:cNvSpPr/>
      </dsp:nvSpPr>
      <dsp:spPr>
        <a:xfrm>
          <a:off x="0" y="1476009"/>
          <a:ext cx="5393361" cy="139932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Je závislá na státním zřízení a modelu sociální politiky</a:t>
          </a:r>
          <a:endParaRPr lang="en-US" sz="2300" kern="1200"/>
        </a:p>
      </dsp:txBody>
      <dsp:txXfrm>
        <a:off x="68309" y="1544318"/>
        <a:ext cx="5256743" cy="1262702"/>
      </dsp:txXfrm>
    </dsp:sp>
    <dsp:sp modelId="{845A778A-A781-D646-BD21-4FBCE12C6C30}">
      <dsp:nvSpPr>
        <dsp:cNvPr id="0" name=""/>
        <dsp:cNvSpPr/>
      </dsp:nvSpPr>
      <dsp:spPr>
        <a:xfrm>
          <a:off x="0" y="2941569"/>
          <a:ext cx="5393361" cy="139932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Realizuje – měla by – naplňování Charty lidských práv</a:t>
          </a:r>
          <a:endParaRPr lang="en-US" sz="2300" kern="1200"/>
        </a:p>
      </dsp:txBody>
      <dsp:txXfrm>
        <a:off x="68309" y="3009878"/>
        <a:ext cx="5256743" cy="12627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38EAED-15A4-7947-9034-3B36ED4BFC6B}">
      <dsp:nvSpPr>
        <dsp:cNvPr id="0" name=""/>
        <dsp:cNvSpPr/>
      </dsp:nvSpPr>
      <dsp:spPr>
        <a:xfrm>
          <a:off x="0" y="143"/>
          <a:ext cx="5257800" cy="17503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400" kern="1200"/>
            <a:t>Pečující o všechny stejnou mírou</a:t>
          </a:r>
          <a:endParaRPr lang="en-US" sz="4400" kern="1200"/>
        </a:p>
      </dsp:txBody>
      <dsp:txXfrm>
        <a:off x="85444" y="85587"/>
        <a:ext cx="5086912" cy="1579432"/>
      </dsp:txXfrm>
    </dsp:sp>
    <dsp:sp modelId="{0AD2C78B-37D1-C749-B34C-75FE2331F025}">
      <dsp:nvSpPr>
        <dsp:cNvPr id="0" name=""/>
        <dsp:cNvSpPr/>
      </dsp:nvSpPr>
      <dsp:spPr>
        <a:xfrm>
          <a:off x="0" y="1877183"/>
          <a:ext cx="5257800" cy="175032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400" kern="1200"/>
            <a:t>Založen na kontrole</a:t>
          </a:r>
          <a:endParaRPr lang="en-US" sz="4400" kern="1200"/>
        </a:p>
      </dsp:txBody>
      <dsp:txXfrm>
        <a:off x="85444" y="1962627"/>
        <a:ext cx="5086912" cy="1579432"/>
      </dsp:txXfrm>
    </dsp:sp>
    <dsp:sp modelId="{BDF5D13C-1BB2-DA40-A0FB-DD939D125986}">
      <dsp:nvSpPr>
        <dsp:cNvPr id="0" name=""/>
        <dsp:cNvSpPr/>
      </dsp:nvSpPr>
      <dsp:spPr>
        <a:xfrm>
          <a:off x="0" y="3754224"/>
          <a:ext cx="5257800" cy="175032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400" kern="1200"/>
            <a:t>Bankomat pro vypočítané</a:t>
          </a:r>
          <a:endParaRPr lang="en-US" sz="4400" kern="1200"/>
        </a:p>
      </dsp:txBody>
      <dsp:txXfrm>
        <a:off x="85444" y="3839668"/>
        <a:ext cx="5086912" cy="15794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107410-A055-4949-935D-1E75D8D7D708}">
      <dsp:nvSpPr>
        <dsp:cNvPr id="0" name=""/>
        <dsp:cNvSpPr/>
      </dsp:nvSpPr>
      <dsp:spPr>
        <a:xfrm>
          <a:off x="167515" y="729"/>
          <a:ext cx="1851012" cy="18510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Všeobecné dopady blahobytu:</a:t>
          </a:r>
          <a:endParaRPr lang="en-US" sz="1800" kern="1200"/>
        </a:p>
      </dsp:txBody>
      <dsp:txXfrm>
        <a:off x="438589" y="271803"/>
        <a:ext cx="1308864" cy="1308864"/>
      </dsp:txXfrm>
    </dsp:sp>
    <dsp:sp modelId="{8F9974E9-EAAC-B443-9965-98ED42257A5B}">
      <dsp:nvSpPr>
        <dsp:cNvPr id="0" name=""/>
        <dsp:cNvSpPr/>
      </dsp:nvSpPr>
      <dsp:spPr>
        <a:xfrm rot="10800000">
          <a:off x="769094" y="2090753"/>
          <a:ext cx="647854" cy="506705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EBF393-A610-B74F-AE1D-2DC60DD1A647}">
      <dsp:nvSpPr>
        <dsp:cNvPr id="0" name=""/>
        <dsp:cNvSpPr/>
      </dsp:nvSpPr>
      <dsp:spPr>
        <a:xfrm>
          <a:off x="475708" y="2807789"/>
          <a:ext cx="1234625" cy="12346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Rozvoj robotizace a automatizace</a:t>
          </a:r>
          <a:endParaRPr lang="en-US" sz="1200" kern="1200"/>
        </a:p>
      </dsp:txBody>
      <dsp:txXfrm>
        <a:off x="656515" y="2988596"/>
        <a:ext cx="873011" cy="873011"/>
      </dsp:txXfrm>
    </dsp:sp>
    <dsp:sp modelId="{540ED305-3E36-5A4C-8227-58888548763D}">
      <dsp:nvSpPr>
        <dsp:cNvPr id="0" name=""/>
        <dsp:cNvSpPr/>
      </dsp:nvSpPr>
      <dsp:spPr>
        <a:xfrm rot="5400000">
          <a:off x="2171694" y="3171749"/>
          <a:ext cx="647854" cy="506705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2D29B8-3D87-2947-96CC-83E00F334390}">
      <dsp:nvSpPr>
        <dsp:cNvPr id="0" name=""/>
        <dsp:cNvSpPr/>
      </dsp:nvSpPr>
      <dsp:spPr>
        <a:xfrm>
          <a:off x="3252227" y="2807789"/>
          <a:ext cx="1234625" cy="12346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Rozvoj služeb a zaměstnanců ve službách</a:t>
          </a:r>
          <a:endParaRPr lang="en-US" sz="1200" kern="1200"/>
        </a:p>
      </dsp:txBody>
      <dsp:txXfrm>
        <a:off x="3433034" y="2988596"/>
        <a:ext cx="873011" cy="873011"/>
      </dsp:txXfrm>
    </dsp:sp>
    <dsp:sp modelId="{27426664-C27B-7F44-B50B-E3438655C45F}">
      <dsp:nvSpPr>
        <dsp:cNvPr id="0" name=""/>
        <dsp:cNvSpPr/>
      </dsp:nvSpPr>
      <dsp:spPr>
        <a:xfrm>
          <a:off x="3545613" y="1907975"/>
          <a:ext cx="647854" cy="506705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73C9F1-1EF5-A340-8E96-6C784C7BBACA}">
      <dsp:nvSpPr>
        <dsp:cNvPr id="0" name=""/>
        <dsp:cNvSpPr/>
      </dsp:nvSpPr>
      <dsp:spPr>
        <a:xfrm>
          <a:off x="3252227" y="308922"/>
          <a:ext cx="1234625" cy="12346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Snížená porodnost</a:t>
          </a:r>
          <a:endParaRPr lang="en-US" sz="1200" kern="1200"/>
        </a:p>
      </dsp:txBody>
      <dsp:txXfrm>
        <a:off x="3433034" y="489729"/>
        <a:ext cx="873011" cy="873011"/>
      </dsp:txXfrm>
    </dsp:sp>
    <dsp:sp modelId="{79782BD3-EB66-5449-86DB-CE7BDB438C4E}">
      <dsp:nvSpPr>
        <dsp:cNvPr id="0" name=""/>
        <dsp:cNvSpPr/>
      </dsp:nvSpPr>
      <dsp:spPr>
        <a:xfrm rot="5400000">
          <a:off x="4948213" y="672882"/>
          <a:ext cx="647854" cy="506705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911311-2893-0048-A259-3998B0104560}">
      <dsp:nvSpPr>
        <dsp:cNvPr id="0" name=""/>
        <dsp:cNvSpPr/>
      </dsp:nvSpPr>
      <dsp:spPr>
        <a:xfrm>
          <a:off x="6028746" y="308922"/>
          <a:ext cx="1234625" cy="12346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Snížená sňatečnost</a:t>
          </a:r>
          <a:endParaRPr lang="en-US" sz="1200" kern="1200"/>
        </a:p>
      </dsp:txBody>
      <dsp:txXfrm>
        <a:off x="6209553" y="489729"/>
        <a:ext cx="873011" cy="873011"/>
      </dsp:txXfrm>
    </dsp:sp>
    <dsp:sp modelId="{13D636A7-BDCE-8E46-8B0A-767A7107CB8B}">
      <dsp:nvSpPr>
        <dsp:cNvPr id="0" name=""/>
        <dsp:cNvSpPr/>
      </dsp:nvSpPr>
      <dsp:spPr>
        <a:xfrm rot="10800000">
          <a:off x="6322132" y="1936656"/>
          <a:ext cx="647854" cy="506705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B020DA-3BB9-664B-9EF0-78BA1E5EFBAE}">
      <dsp:nvSpPr>
        <dsp:cNvPr id="0" name=""/>
        <dsp:cNvSpPr/>
      </dsp:nvSpPr>
      <dsp:spPr>
        <a:xfrm>
          <a:off x="6028746" y="2807789"/>
          <a:ext cx="1234625" cy="12346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Stárnutí populace</a:t>
          </a:r>
          <a:endParaRPr lang="en-US" sz="1200" kern="1200"/>
        </a:p>
      </dsp:txBody>
      <dsp:txXfrm>
        <a:off x="6209553" y="2988596"/>
        <a:ext cx="873011" cy="873011"/>
      </dsp:txXfrm>
    </dsp:sp>
    <dsp:sp modelId="{E1B0271F-D5F4-2743-9A05-D5BDDDF264FC}">
      <dsp:nvSpPr>
        <dsp:cNvPr id="0" name=""/>
        <dsp:cNvSpPr/>
      </dsp:nvSpPr>
      <dsp:spPr>
        <a:xfrm rot="5400000">
          <a:off x="7570635" y="3171749"/>
          <a:ext cx="647854" cy="506705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8472D4-C837-F743-8611-666685C0562A}">
      <dsp:nvSpPr>
        <dsp:cNvPr id="0" name=""/>
        <dsp:cNvSpPr/>
      </dsp:nvSpPr>
      <dsp:spPr>
        <a:xfrm>
          <a:off x="8497072" y="2499596"/>
          <a:ext cx="1851012" cy="18510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Migrace v pracovním trhu – pracovní dumping</a:t>
          </a:r>
          <a:endParaRPr lang="en-US" sz="1800" kern="1200"/>
        </a:p>
      </dsp:txBody>
      <dsp:txXfrm>
        <a:off x="8768146" y="2770670"/>
        <a:ext cx="1308864" cy="13088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8C293-0EC9-4806-9E4B-D7B170EB5DD2}" type="datetimeFigureOut">
              <a:rPr lang="cs-CZ" smtClean="0"/>
              <a:t>21.11.2021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5D172-8407-4D9F-8878-8CB2E3C8F5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9927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7C91C7-4315-44FD-956C-DD02DDFC65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7BDA719-8C7F-4002-BBC7-47E4920A93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519403D-6499-409D-B061-3C639EFFC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C7A2-FB31-4CAD-844C-B27AA7B03B4C}" type="datetimeFigureOut">
              <a:rPr lang="cs-CZ" smtClean="0"/>
              <a:t>21.11.2021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1605E38-AF91-4529-8944-A220081D8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C7D743-0D74-4C87-83A2-35D166380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277B-9E3D-4F15-AAAC-C45D328918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2680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5FBCB6-2AD8-41FD-AA63-76A8DC61A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6B4E6A0-5FA0-46F4-80AE-C0C2A1915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82B627F-0D18-4F7E-A840-1D4BCA8D6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C7A2-FB31-4CAD-844C-B27AA7B03B4C}" type="datetimeFigureOut">
              <a:rPr lang="cs-CZ" smtClean="0"/>
              <a:t>21.11.2021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348946B-5EB0-470A-9F4C-4AB2D57FC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056861A-BAD2-435C-97CE-DDD5A3964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277B-9E3D-4F15-AAAC-C45D328918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3222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6A9B96D-3D44-4AA0-A205-20D69C3E28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D025BA8-4CE5-4CFA-B6B9-A0CE9536D7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7AC68B-6FD9-4D36-8020-DAB665688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C7A2-FB31-4CAD-844C-B27AA7B03B4C}" type="datetimeFigureOut">
              <a:rPr lang="cs-CZ" smtClean="0"/>
              <a:t>21.11.2021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64380D6-DC4E-47FC-83BD-47795DAE8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8EA7E70-4210-4874-AECC-220F241D7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277B-9E3D-4F15-AAAC-C45D328918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046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ED938C-A0C3-4B23-9659-B9C5B59BA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3AA0C4-688F-4878-8B3B-A280C1055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B043313-2220-4C2A-A744-01C73C027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C7A2-FB31-4CAD-844C-B27AA7B03B4C}" type="datetimeFigureOut">
              <a:rPr lang="cs-CZ" smtClean="0"/>
              <a:t>21.11.2021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CA3EE1D-E498-4822-8C74-FDF5408AD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9709B0B-276B-4E5E-A77A-0509ECE5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277B-9E3D-4F15-AAAC-C45D328918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1568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453782-305A-46F6-B3F8-564ABA12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2023330-CC4B-4144-A873-E99A3C770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3B70448-4528-4548-929C-676A98556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C7A2-FB31-4CAD-844C-B27AA7B03B4C}" type="datetimeFigureOut">
              <a:rPr lang="cs-CZ" smtClean="0"/>
              <a:t>21.11.2021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6FBEF0C-0973-492E-BF5D-69BC66FAA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9F2F6A1-1422-4024-AC42-683B9A1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277B-9E3D-4F15-AAAC-C45D328918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694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2F44B3-A186-41E9-B807-9663A38DC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7D7C6C-1758-48C1-9000-5BAEDD16C1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1807EEB-059C-4B85-B807-F30EBE9E18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9B35E17-B0F3-49B9-B6C5-69AE7045D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C7A2-FB31-4CAD-844C-B27AA7B03B4C}" type="datetimeFigureOut">
              <a:rPr lang="cs-CZ" smtClean="0"/>
              <a:t>21.11.2021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173BDC0-217B-4D97-B2A2-6868FC7D1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461ABDD-9FEA-4F1C-9E38-860F14F06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277B-9E3D-4F15-AAAC-C45D328918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1523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D429E2-8BDA-4FB0-A803-4411728E4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A3FCC7D-2859-427A-A18A-A7B56DBB8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7ADD9CA-2018-48A5-91B4-390681CFCE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597CD86-D629-49E1-8A98-F22CF2C11A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0A6CCB8-86B1-494D-8B31-D54E7F10C8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F8F6094-E8C1-4CB4-B0CF-79FD46722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C7A2-FB31-4CAD-844C-B27AA7B03B4C}" type="datetimeFigureOut">
              <a:rPr lang="cs-CZ" smtClean="0"/>
              <a:t>21.11.2021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483DC2C-FDC0-4DFB-B4D5-798D4D84A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029234A-DA43-4BD1-A55B-72CB3BA29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277B-9E3D-4F15-AAAC-C45D328918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8816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989E6E-0C06-4FE4-A738-978E2B4E1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5B71912-1FA6-4DEE-A998-8805B8DEC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C7A2-FB31-4CAD-844C-B27AA7B03B4C}" type="datetimeFigureOut">
              <a:rPr lang="cs-CZ" smtClean="0"/>
              <a:t>21.11.2021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8BF4240-E53C-4511-A531-26AF5F9BF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598DF40-7673-4342-A85D-62AD3F107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277B-9E3D-4F15-AAAC-C45D328918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2416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924C7CA-0D39-4AF3-B0BE-FC457036D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C7A2-FB31-4CAD-844C-B27AA7B03B4C}" type="datetimeFigureOut">
              <a:rPr lang="cs-CZ" smtClean="0"/>
              <a:t>21.11.2021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593F395-25C4-46C2-8209-F45FB383A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DDB345D-4610-400B-B5E0-EE62A8EFA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277B-9E3D-4F15-AAAC-C45D328918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2036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A69A39-10B2-4AAB-8222-DB43382D2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0508E8-2B4E-44C3-B11E-90E9BCB66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5CAC328-F95E-4D93-A602-2C02ADB35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F3D8ECB-A7B7-45EB-BC13-D60586D3A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C7A2-FB31-4CAD-844C-B27AA7B03B4C}" type="datetimeFigureOut">
              <a:rPr lang="cs-CZ" smtClean="0"/>
              <a:t>21.11.2021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CDE666D-6CBB-48CE-9DEB-C36077B1B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7B4E403-2BCC-4DC5-AEE5-58024A3E9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277B-9E3D-4F15-AAAC-C45D328918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2043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028D14-0D93-4849-AF12-71D6C300B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5B3314B-7284-4067-AAC9-61BEE1D473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189D38F-F4B8-4ADC-B528-839DAEC5FC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330E144-BF20-42D4-83AF-18E0F4748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C7A2-FB31-4CAD-844C-B27AA7B03B4C}" type="datetimeFigureOut">
              <a:rPr lang="cs-CZ" smtClean="0"/>
              <a:t>21.11.2021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FF8FEFE-D740-482A-B4D5-3249588FD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C2C09F9-8BC4-4279-8B53-AD68CD350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277B-9E3D-4F15-AAAC-C45D328918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8499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630ADA6-7BD7-48A5-8BC4-38BB918E0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BF3ED4E-2253-42EC-BF14-3BBE17C99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45F8960-9378-46E0-A375-F3B4731BF2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0C7A2-FB31-4CAD-844C-B27AA7B03B4C}" type="datetimeFigureOut">
              <a:rPr lang="cs-CZ" smtClean="0"/>
              <a:t>21.11.2021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685F69-7C3B-49A6-9DD5-1623F19B32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BE0B316-7C25-49C3-A7C8-B82AFF479C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277B-9E3D-4F15-AAAC-C45D328918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4594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businesscenter.podnikatel.cz/slovnicek/socialni-udalost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E26740E-BAF5-40CA-BA45-A6C16D287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9633" y="4518923"/>
            <a:ext cx="3312734" cy="1141851"/>
          </a:xfrm>
          <a:noFill/>
        </p:spPr>
        <p:txBody>
          <a:bodyPr>
            <a:normAutofit/>
          </a:bodyPr>
          <a:lstStyle/>
          <a:p>
            <a:r>
              <a:rPr lang="cs-CZ" sz="2000" dirty="0">
                <a:solidFill>
                  <a:srgbClr val="080808"/>
                </a:solidFill>
              </a:rPr>
              <a:t>Petr Fabián</a:t>
            </a:r>
          </a:p>
          <a:p>
            <a:r>
              <a:rPr lang="cs-CZ" sz="2000" dirty="0" err="1">
                <a:solidFill>
                  <a:srgbClr val="080808"/>
                </a:solidFill>
              </a:rPr>
              <a:t>Petr.fabian@fvp.slu.cz</a:t>
            </a:r>
            <a:endParaRPr lang="cs-CZ" sz="2000" dirty="0">
              <a:solidFill>
                <a:srgbClr val="080808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93405B0-D5BA-4B7F-A65A-AF697E944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4642" y="2353641"/>
            <a:ext cx="5782716" cy="2150719"/>
          </a:xfrm>
          <a:noFill/>
        </p:spPr>
        <p:txBody>
          <a:bodyPr anchor="ctr">
            <a:normAutofit/>
          </a:bodyPr>
          <a:lstStyle/>
          <a:p>
            <a:r>
              <a:rPr lang="cs-CZ" sz="3600">
                <a:solidFill>
                  <a:srgbClr val="080808"/>
                </a:solidFill>
              </a:rPr>
              <a:t>Úvod do sociální politiky.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00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C2DDA70-34FF-4AC3-9E08-6A2617AB1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cs-CZ" sz="4000"/>
              <a:t>Marie Terezie, Josef II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29DA21-A66A-4EE1-BEC3-F969CA33B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61074" cy="4303464"/>
          </a:xfrm>
        </p:spPr>
        <p:txBody>
          <a:bodyPr>
            <a:normAutofit/>
          </a:bodyPr>
          <a:lstStyle/>
          <a:p>
            <a:r>
              <a:rPr lang="cs-CZ" sz="2400" dirty="0"/>
              <a:t>Reakce na Francouzskou revoluci</a:t>
            </a:r>
          </a:p>
          <a:p>
            <a:r>
              <a:rPr lang="cs-CZ" sz="2400" dirty="0"/>
              <a:t>Povinná školní docházka 1774</a:t>
            </a:r>
          </a:p>
          <a:p>
            <a:r>
              <a:rPr lang="cs-CZ" sz="2400" dirty="0"/>
              <a:t>zrušení nevolnictví v roce 1781 , změna struktury obyvatelstva</a:t>
            </a:r>
          </a:p>
          <a:p>
            <a:r>
              <a:rPr lang="cs-CZ" sz="2400" dirty="0" err="1"/>
              <a:t>Ráábské</a:t>
            </a:r>
            <a:r>
              <a:rPr lang="cs-CZ" sz="2400" dirty="0"/>
              <a:t> reformy – vytváření střední třídy. Stát přebírá funkce široké rodiny.</a:t>
            </a:r>
          </a:p>
          <a:p>
            <a:r>
              <a:rPr lang="cs-CZ" sz="2400" dirty="0"/>
              <a:t>Průmyslová revoluce 1848</a:t>
            </a:r>
          </a:p>
          <a:p>
            <a:r>
              <a:rPr lang="cs-CZ" sz="2400" dirty="0"/>
              <a:t>Bismarckův model</a:t>
            </a:r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8A5842F-427B-704D-AAF3-A4D8F82F21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96" r="12084"/>
          <a:stretch/>
        </p:blipFill>
        <p:spPr>
          <a:xfrm>
            <a:off x="6655283" y="1671568"/>
            <a:ext cx="4698517" cy="321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59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851FB2-E198-41A6-89D6-84895B178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Rakousko-uhersko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AAF062-3740-4EF5-ADC3-D8AA26CB98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1883 - Německo povinné nemocenské pojištění</a:t>
            </a:r>
          </a:p>
          <a:p>
            <a:r>
              <a:rPr lang="cs-CZ" dirty="0"/>
              <a:t>1884 úrazové pojištění</a:t>
            </a:r>
          </a:p>
          <a:p>
            <a:r>
              <a:rPr lang="cs-CZ" dirty="0"/>
              <a:t>1889 starobní a invalidní pojištění. </a:t>
            </a:r>
          </a:p>
          <a:p>
            <a:r>
              <a:rPr lang="cs-CZ" dirty="0"/>
              <a:t>Rakousko 1888 zákon o úrazovém pojištění dělníků a zákon o nemocenském pojištění dělníků – jen pojištění, nikoliv rodinní příslušníci</a:t>
            </a:r>
          </a:p>
          <a:p>
            <a:r>
              <a:rPr lang="cs-CZ" dirty="0"/>
              <a:t>1889 byl přijat zákon o bratrských pokladnách č.127/1889 – Bismarckova reforma </a:t>
            </a:r>
          </a:p>
          <a:p>
            <a:r>
              <a:rPr lang="cs-CZ" dirty="0"/>
              <a:t>1907 zákon o penzijním pojištění zřízenců ve službách soukromých a některých zřízenců ve službách veřejných. </a:t>
            </a:r>
          </a:p>
          <a:p>
            <a:r>
              <a:rPr lang="cs-CZ" dirty="0"/>
              <a:t>Státní zaměstnanci byli tzv. pod penzí – což vytvářelo sociální zvýhodnění těchto zaměstnanců. </a:t>
            </a:r>
          </a:p>
          <a:p>
            <a:r>
              <a:rPr lang="cs-CZ" dirty="0"/>
              <a:t>Starobní a invalidní pojištění dělníků nebylo do roku 1918 zavedeno.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0536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3E948E-F8B4-474B-BD08-EE7DA50BF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První republika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2F76F5-7145-48B0-B5FC-D6C6C78DD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cs-CZ" dirty="0"/>
          </a:p>
          <a:p>
            <a:r>
              <a:rPr lang="cs-CZ" dirty="0"/>
              <a:t>Platí zákony Rakouska-</a:t>
            </a:r>
            <a:r>
              <a:rPr lang="cs-CZ" dirty="0" err="1"/>
              <a:t>uherska</a:t>
            </a:r>
            <a:endParaRPr lang="cs-CZ" dirty="0"/>
          </a:p>
          <a:p>
            <a:r>
              <a:rPr lang="cs-CZ" dirty="0"/>
              <a:t>1921 upraveno penzijní pojištění železničních zaměstnanců. </a:t>
            </a:r>
          </a:p>
          <a:p>
            <a:r>
              <a:rPr lang="cs-CZ" dirty="0"/>
              <a:t>Zákon č. 221/1924 Sb., o pojištění zaměstnanců pro případ nemoci, invalidity a stáří. Pojištění všech pracovníků, včetně živnostníků</a:t>
            </a:r>
          </a:p>
          <a:p>
            <a:r>
              <a:rPr lang="cs-CZ" dirty="0"/>
              <a:t>Státní zaměstnanci a soukromí úředníci byli z tohoto zákona vyňati, na ně vztahoval jiná státní opatření.</a:t>
            </a:r>
          </a:p>
          <a:p>
            <a:r>
              <a:rPr lang="cs-CZ" dirty="0"/>
              <a:t>Zákon č.117/1927 osoby práce se štítící.</a:t>
            </a:r>
          </a:p>
          <a:p>
            <a:r>
              <a:rPr lang="cs-CZ" dirty="0"/>
              <a:t>Zákon č. 99/1948, o národním pojištění, které vycházelo z modelu národního pojištění Sira </a:t>
            </a:r>
            <a:r>
              <a:rPr lang="cs-CZ" dirty="0" err="1"/>
              <a:t>Beverdge</a:t>
            </a:r>
            <a:r>
              <a:rPr lang="cs-CZ" dirty="0"/>
              <a:t>, který byl publikován v Anglii v roce 1942.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7218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F71CD0-7359-448E-964B-A389C4291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Komunismus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73023E-1F59-423B-8BE2-C83D94B6E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Zákon č. 55/1956 Sb., o sociálním zabezpečení, převedl veškerou sociální péči na stát a státní orgány – v§1, kde se zároveň odvolává na změnu ústavy. Začala maximalizace kontroly obyvatelstva.</a:t>
            </a:r>
          </a:p>
          <a:p>
            <a:r>
              <a:rPr lang="cs-CZ" dirty="0"/>
              <a:t>Zákony č. 54/1956 Sb., o nemocenském pojištění zaměstnanců, a zákon č. 55/1956 Sb., o sociálním zabezpečení. Prudký nárůst pojištěných osob</a:t>
            </a:r>
          </a:p>
          <a:p>
            <a:r>
              <a:rPr lang="cs-CZ" dirty="0"/>
              <a:t>Další reformy přichází až v roce 1964 díky přijetí zákonů č. 101/1964 Sb., o sociálním zabezpečení a č. 103/1964, o sociálním zabezpečení družstevních rolníků. K dalším změnám dochází až v roce 1975 (zákon č. 121/1975 Sb., o sociálním zabezpečení).</a:t>
            </a:r>
          </a:p>
          <a:p>
            <a:r>
              <a:rPr lang="cs-CZ" dirty="0"/>
              <a:t>V § 64 odst. 2 zákona č.55/1955Sb. jsou pak již přímo zmiňovány výhody pro osoby zdravotně postižené: „</a:t>
            </a:r>
            <a:r>
              <a:rPr lang="cs-CZ" i="1" dirty="0"/>
              <a:t>Osobám trvale těžce poškozeným na zdraví se poskytují výhody, zejména při osobní dopravě, a to za podmínek a v rozsahu, jež státní úřad sociálního zabezpečení po projednání s příslušnými ministerstvy stanoví vyhláškou v úředním listě.</a:t>
            </a:r>
            <a:r>
              <a:rPr lang="cs-CZ" dirty="0"/>
              <a:t>“</a:t>
            </a:r>
          </a:p>
          <a:p>
            <a:r>
              <a:rPr lang="cs-CZ" dirty="0"/>
              <a:t>Po roce 1990 – socialistická štědrost dávek.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7447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07789E-9252-4A6B-AACD-6DC9513BCF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662" y="4267832"/>
            <a:ext cx="4805996" cy="1297115"/>
          </a:xfrm>
        </p:spPr>
        <p:txBody>
          <a:bodyPr anchor="t">
            <a:normAutofit/>
          </a:bodyPr>
          <a:lstStyle/>
          <a:p>
            <a:pPr algn="l"/>
            <a:r>
              <a:rPr lang="cs-CZ" sz="4400">
                <a:solidFill>
                  <a:srgbClr val="000000"/>
                </a:solidFill>
              </a:rPr>
              <a:t>Sociální stát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B565D4E-7F65-4B75-91D9-778ACE296D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0966" y="3428999"/>
            <a:ext cx="4805691" cy="838831"/>
          </a:xfrm>
        </p:spPr>
        <p:txBody>
          <a:bodyPr anchor="b">
            <a:normAutofit/>
          </a:bodyPr>
          <a:lstStyle/>
          <a:p>
            <a:pPr algn="l"/>
            <a:endParaRPr lang="cs-CZ" sz="1800">
              <a:solidFill>
                <a:srgbClr val="000000"/>
              </a:solidFill>
            </a:endParaRPr>
          </a:p>
        </p:txBody>
      </p:sp>
      <p:pic>
        <p:nvPicPr>
          <p:cNvPr id="7" name="Graphic 6" descr="Kostra">
            <a:extLst>
              <a:ext uri="{FF2B5EF4-FFF2-40B4-BE49-F238E27FC236}">
                <a16:creationId xmlns:a16="http://schemas.microsoft.com/office/drawing/2014/main" id="{04D63EB3-5D37-4975-9FDC-5806D2E6C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78491B8-33B9-8E42-9967-7DE724C0F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3932" y="0"/>
            <a:ext cx="8158563" cy="423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87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2FAA34-FBB1-462C-94C5-3C95FEF70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Socialistický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BF530A-43E2-4BC3-A3EF-908730660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Všichni jsou si rovni a stejní</a:t>
            </a:r>
          </a:p>
          <a:p>
            <a:r>
              <a:rPr lang="cs-CZ" dirty="0"/>
              <a:t>Lid potřebuje pevnou vládu</a:t>
            </a:r>
          </a:p>
          <a:p>
            <a:r>
              <a:rPr lang="cs-CZ" dirty="0"/>
              <a:t>Několik bohatých musí zchudnou, aby mnoho chudých zbohatlo</a:t>
            </a:r>
          </a:p>
          <a:p>
            <a:r>
              <a:rPr lang="cs-CZ" dirty="0"/>
              <a:t>Pokud jsou všichni chudí, pak mají všichni stejně.</a:t>
            </a:r>
          </a:p>
          <a:p>
            <a:r>
              <a:rPr lang="cs-CZ" dirty="0"/>
              <a:t>Kdo nekrade, okrádá rodinu</a:t>
            </a:r>
          </a:p>
          <a:p>
            <a:r>
              <a:rPr lang="cs-CZ" dirty="0"/>
              <a:t>Na každého je potřeba něco vědět</a:t>
            </a:r>
          </a:p>
          <a:p>
            <a:r>
              <a:rPr lang="cs-CZ" dirty="0"/>
              <a:t>Úspěch se neodpouští </a:t>
            </a:r>
          </a:p>
          <a:p>
            <a:r>
              <a:rPr lang="cs-CZ" dirty="0"/>
              <a:t>Člověk musí být veden, je neschopen samostatného života</a:t>
            </a:r>
          </a:p>
          <a:p>
            <a:r>
              <a:rPr lang="cs-CZ" dirty="0"/>
              <a:t>Politicky potřebujeme, aby se nevyjadřoval</a:t>
            </a:r>
          </a:p>
        </p:txBody>
      </p:sp>
    </p:spTree>
    <p:extLst>
      <p:ext uri="{BB962C8B-B14F-4D97-AF65-F5344CB8AC3E}">
        <p14:creationId xmlns:p14="http://schemas.microsoft.com/office/powerpoint/2010/main" val="3110083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F58D25-C1FB-4653-A3FA-62DBD6790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Sociální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70F0A9-314C-4C2D-BE89-E9C541FB34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Podílet se na bohatství</a:t>
            </a:r>
          </a:p>
          <a:p>
            <a:r>
              <a:rPr lang="cs-CZ" dirty="0"/>
              <a:t>Nést odpovědnost za svět</a:t>
            </a:r>
          </a:p>
          <a:p>
            <a:r>
              <a:rPr lang="cs-CZ" dirty="0"/>
              <a:t>Nést odpovědnost za pomoc státu – vrátit mu to, rychle se začlenit zpět do společnosti</a:t>
            </a:r>
          </a:p>
          <a:p>
            <a:r>
              <a:rPr lang="cs-CZ" dirty="0"/>
              <a:t>Vzdělaný a přemýšlející člověk je největší bohatství</a:t>
            </a:r>
          </a:p>
          <a:p>
            <a:r>
              <a:rPr lang="cs-CZ" dirty="0"/>
              <a:t>Člověk je schopen samostatného života</a:t>
            </a:r>
          </a:p>
          <a:p>
            <a:r>
              <a:rPr lang="cs-CZ" dirty="0"/>
              <a:t>Politicky potřebujeme, aby se vyjadřoval</a:t>
            </a:r>
          </a:p>
          <a:p>
            <a:r>
              <a:rPr lang="cs-CZ" dirty="0" err="1"/>
              <a:t>Welbeing</a:t>
            </a:r>
            <a:r>
              <a:rPr lang="cs-CZ" dirty="0"/>
              <a:t> – můj blahobyt je závislý na blahobytu celku</a:t>
            </a:r>
          </a:p>
        </p:txBody>
      </p:sp>
    </p:spTree>
    <p:extLst>
      <p:ext uri="{BB962C8B-B14F-4D97-AF65-F5344CB8AC3E}">
        <p14:creationId xmlns:p14="http://schemas.microsoft.com/office/powerpoint/2010/main" val="37183011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DB6541A-1BB6-43EE-902B-6C07E1CF2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87502" cy="1325563"/>
          </a:xfrm>
        </p:spPr>
        <p:txBody>
          <a:bodyPr>
            <a:normAutofit/>
          </a:bodyPr>
          <a:lstStyle/>
          <a:p>
            <a:r>
              <a:rPr lang="cs-CZ" dirty="0"/>
              <a:t>Sociální na naší cestě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3D4262-B57D-45C6-A65D-C6099483E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36912" cy="4351338"/>
          </a:xfrm>
        </p:spPr>
        <p:txBody>
          <a:bodyPr>
            <a:normAutofit lnSpcReduction="10000"/>
          </a:bodyPr>
          <a:lstStyle/>
          <a:p>
            <a:r>
              <a:rPr lang="cs-CZ" sz="2000" dirty="0"/>
              <a:t>Sociální práce je především vnímána jako pomoc znevýhodněným</a:t>
            </a:r>
          </a:p>
          <a:p>
            <a:r>
              <a:rPr lang="cs-CZ" sz="2000" dirty="0" err="1"/>
              <a:t>Welbeing</a:t>
            </a:r>
            <a:r>
              <a:rPr lang="cs-CZ" sz="2000" dirty="0"/>
              <a:t> – můj blahobyt je jenom moje záležitost</a:t>
            </a:r>
          </a:p>
          <a:p>
            <a:r>
              <a:rPr lang="cs-CZ" sz="2000" dirty="0"/>
              <a:t>Chudí, odkázaní na dávky jsou zdrojem politických hlasů</a:t>
            </a:r>
          </a:p>
          <a:p>
            <a:r>
              <a:rPr lang="cs-CZ" sz="2000" dirty="0"/>
              <a:t>Politik je vládce</a:t>
            </a:r>
          </a:p>
          <a:p>
            <a:r>
              <a:rPr lang="cs-CZ" sz="2000" dirty="0"/>
              <a:t>Člověk chce podvádět stát, tedy politici jej musí kontrolovat</a:t>
            </a:r>
          </a:p>
          <a:p>
            <a:r>
              <a:rPr lang="cs-CZ" sz="2000" dirty="0"/>
              <a:t>Politiky má zvolit a dále se nevyjadřovat – v hospodě může</a:t>
            </a:r>
          </a:p>
          <a:p>
            <a:r>
              <a:rPr lang="cs-CZ" sz="2000" dirty="0"/>
              <a:t>Fascinuje nás ten, kdo dokáže krást ve velkém</a:t>
            </a:r>
          </a:p>
          <a:p>
            <a:r>
              <a:rPr lang="cs-CZ" sz="2000" dirty="0"/>
              <a:t>Fascinuje nás strach – adrenalin, nástroj k tomu být ovládaným</a:t>
            </a:r>
          </a:p>
          <a:p>
            <a:endParaRPr lang="cs-CZ" sz="1800" dirty="0"/>
          </a:p>
          <a:p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B0E83B7-738F-3944-95CE-89041DF469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93" r="18971" b="-1"/>
          <a:stretch/>
        </p:blipFill>
        <p:spPr>
          <a:xfrm>
            <a:off x="7063902" y="369601"/>
            <a:ext cx="4839308" cy="4832252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11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860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476271-E0E7-46E9-B5D7-59A691AEB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Liberální model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4851E6-A774-4171-BDAF-3DBE3C405F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Británie – minimální zásahy státu</a:t>
            </a:r>
          </a:p>
          <a:p>
            <a:r>
              <a:rPr lang="cs-CZ" dirty="0"/>
              <a:t>Zásluhový a starost o sebe</a:t>
            </a:r>
          </a:p>
          <a:p>
            <a:r>
              <a:rPr lang="cs-CZ" dirty="0"/>
              <a:t>Stát vstupuj při ohrožení smrtí</a:t>
            </a:r>
          </a:p>
          <a:p>
            <a:r>
              <a:rPr lang="cs-CZ" dirty="0"/>
              <a:t>Vymáhání povinností vůči sociální péči – ochrana dětí, lidských práv,</a:t>
            </a:r>
          </a:p>
        </p:txBody>
      </p:sp>
    </p:spTree>
    <p:extLst>
      <p:ext uri="{BB962C8B-B14F-4D97-AF65-F5344CB8AC3E}">
        <p14:creationId xmlns:p14="http://schemas.microsoft.com/office/powerpoint/2010/main" val="1835984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6DF0CE-FC92-40E4-9240-2F5D8F3C6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Korporativní model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EDA280-70E7-4F8C-B565-D85F11741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Občan a firmy</a:t>
            </a:r>
          </a:p>
          <a:p>
            <a:r>
              <a:rPr lang="cs-CZ" dirty="0"/>
              <a:t>Stát předpokládá své aktivity</a:t>
            </a:r>
          </a:p>
          <a:p>
            <a:r>
              <a:rPr lang="cs-CZ" dirty="0"/>
              <a:t>Minimalizace chudoby za pomocí státu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2744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B6C291-6CAF-46DF-ACFF-AADF0FD03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C11A00-A2A3-417C-B33D-DC753ED7C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" t="3964" r="3964" b="3964"/>
          <a:stretch>
            <a:fillRect/>
          </a:stretch>
        </p:blipFill>
        <p:spPr>
          <a:xfrm>
            <a:off x="0" y="1"/>
            <a:ext cx="12192000" cy="6857998"/>
          </a:xfrm>
          <a:custGeom>
            <a:avLst/>
            <a:gdLst>
              <a:gd name="connsiteX0" fmla="*/ 0 w 12192000"/>
              <a:gd name="connsiteY0" fmla="*/ 0 h 6857998"/>
              <a:gd name="connsiteX1" fmla="*/ 12192000 w 12192000"/>
              <a:gd name="connsiteY1" fmla="*/ 0 h 6857998"/>
              <a:gd name="connsiteX2" fmla="*/ 12192000 w 12192000"/>
              <a:gd name="connsiteY2" fmla="*/ 6857998 h 6857998"/>
              <a:gd name="connsiteX3" fmla="*/ 0 w 12192000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8">
                <a:moveTo>
                  <a:pt x="0" y="0"/>
                </a:moveTo>
                <a:lnTo>
                  <a:pt x="12192000" y="0"/>
                </a:lnTo>
                <a:lnTo>
                  <a:pt x="12192000" y="6857998"/>
                </a:lnTo>
                <a:lnTo>
                  <a:pt x="0" y="6857998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54894E-3F6E-4DF4-AB41-D1F04CB04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8437" y="822961"/>
            <a:ext cx="6955124" cy="458724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cs-CZ" sz="2400" dirty="0">
                <a:solidFill>
                  <a:srgbClr val="FFFFFF"/>
                </a:solidFill>
              </a:rPr>
              <a:t>1.Úvod do sociální politiky.</a:t>
            </a:r>
            <a:br>
              <a:rPr lang="cs-CZ" sz="2400" dirty="0">
                <a:solidFill>
                  <a:srgbClr val="FFFFFF"/>
                </a:solidFill>
              </a:rPr>
            </a:br>
            <a:r>
              <a:rPr lang="cs-CZ" sz="2400" dirty="0">
                <a:solidFill>
                  <a:srgbClr val="FFFFFF"/>
                </a:solidFill>
              </a:rPr>
              <a:t>2. Aktéři, funkce, principy a nástroje sociální politiky.</a:t>
            </a:r>
            <a:br>
              <a:rPr lang="cs-CZ" sz="2400" dirty="0">
                <a:solidFill>
                  <a:srgbClr val="FFFFFF"/>
                </a:solidFill>
              </a:rPr>
            </a:br>
            <a:r>
              <a:rPr lang="cs-CZ" sz="2400" dirty="0">
                <a:solidFill>
                  <a:srgbClr val="FFFFFF"/>
                </a:solidFill>
              </a:rPr>
              <a:t>3. Vývoj a tradice sociální politiky v České republice.</a:t>
            </a:r>
            <a:br>
              <a:rPr lang="cs-CZ" sz="2400" dirty="0">
                <a:solidFill>
                  <a:srgbClr val="FFFFFF"/>
                </a:solidFill>
              </a:rPr>
            </a:br>
            <a:r>
              <a:rPr lang="cs-CZ" sz="2400" dirty="0">
                <a:solidFill>
                  <a:srgbClr val="FFFFFF"/>
                </a:solidFill>
              </a:rPr>
              <a:t>4. Geneze sociální politiky.</a:t>
            </a:r>
            <a:br>
              <a:rPr lang="cs-CZ" sz="2400" dirty="0">
                <a:solidFill>
                  <a:srgbClr val="FFFFFF"/>
                </a:solidFill>
              </a:rPr>
            </a:br>
            <a:r>
              <a:rPr lang="cs-CZ" sz="2400" dirty="0">
                <a:solidFill>
                  <a:srgbClr val="FFFFFF"/>
                </a:solidFill>
              </a:rPr>
              <a:t>5. Příčiny rozdílů a modely sociální politiky.</a:t>
            </a:r>
            <a:br>
              <a:rPr lang="cs-CZ" sz="2400" dirty="0">
                <a:solidFill>
                  <a:srgbClr val="FFFFFF"/>
                </a:solidFill>
              </a:rPr>
            </a:br>
            <a:r>
              <a:rPr lang="cs-CZ" sz="2400" dirty="0">
                <a:solidFill>
                  <a:srgbClr val="FFFFFF"/>
                </a:solidFill>
              </a:rPr>
              <a:t>6. Tvorba programů sociální politiky.</a:t>
            </a:r>
            <a:br>
              <a:rPr lang="cs-CZ" sz="2400" dirty="0">
                <a:solidFill>
                  <a:srgbClr val="FFFFFF"/>
                </a:solidFill>
              </a:rPr>
            </a:br>
            <a:r>
              <a:rPr lang="cs-CZ" sz="2400" dirty="0">
                <a:solidFill>
                  <a:srgbClr val="FFFFFF"/>
                </a:solidFill>
              </a:rPr>
              <a:t>7. Sociální zabezpečení jako základ sociální politiky.</a:t>
            </a:r>
            <a:br>
              <a:rPr lang="cs-CZ" sz="2400" dirty="0">
                <a:solidFill>
                  <a:srgbClr val="FFFFFF"/>
                </a:solidFill>
              </a:rPr>
            </a:br>
            <a:r>
              <a:rPr lang="cs-CZ" sz="2400" dirty="0">
                <a:solidFill>
                  <a:srgbClr val="FFFFFF"/>
                </a:solidFill>
              </a:rPr>
              <a:t>8. Pojetí sociálního státu.</a:t>
            </a:r>
            <a:br>
              <a:rPr lang="cs-CZ" sz="2400" dirty="0">
                <a:solidFill>
                  <a:srgbClr val="FFFFFF"/>
                </a:solidFill>
              </a:rPr>
            </a:br>
            <a:r>
              <a:rPr lang="cs-CZ" sz="2400" dirty="0">
                <a:solidFill>
                  <a:srgbClr val="FFFFFF"/>
                </a:solidFill>
              </a:rPr>
              <a:t>9. Krize a návraty sociálního státu.</a:t>
            </a:r>
            <a:br>
              <a:rPr lang="cs-CZ" sz="2400" dirty="0">
                <a:solidFill>
                  <a:srgbClr val="FFFFFF"/>
                </a:solidFill>
              </a:rPr>
            </a:br>
            <a:r>
              <a:rPr lang="cs-CZ" sz="2400" dirty="0">
                <a:solidFill>
                  <a:srgbClr val="FFFFFF"/>
                </a:solidFill>
              </a:rPr>
              <a:t>10. Vznik a typy sociální událostí.</a:t>
            </a:r>
            <a:br>
              <a:rPr lang="cs-CZ" sz="2400" dirty="0">
                <a:solidFill>
                  <a:srgbClr val="FFFFFF"/>
                </a:solidFill>
              </a:rPr>
            </a:br>
            <a:r>
              <a:rPr lang="cs-CZ" sz="2400" dirty="0">
                <a:solidFill>
                  <a:srgbClr val="FFFFFF"/>
                </a:solidFill>
              </a:rPr>
              <a:t>11. Postavení sociální politiky a její chápání v evropském prostoru.</a:t>
            </a:r>
            <a:br>
              <a:rPr lang="cs-CZ" sz="2400" dirty="0">
                <a:solidFill>
                  <a:srgbClr val="FFFFFF"/>
                </a:solidFill>
              </a:rPr>
            </a:br>
            <a:r>
              <a:rPr lang="cs-CZ" sz="2400" dirty="0">
                <a:solidFill>
                  <a:srgbClr val="FFFFFF"/>
                </a:solidFill>
              </a:rPr>
              <a:t>12. Evropské sociální zákonodárství a základní dokumenty Evropské sociální politiky.</a:t>
            </a:r>
            <a:br>
              <a:rPr lang="cs-CZ" sz="2400" dirty="0">
                <a:solidFill>
                  <a:srgbClr val="FFFFFF"/>
                </a:solidFill>
              </a:rPr>
            </a:br>
            <a:r>
              <a:rPr lang="cs-CZ" sz="2400" dirty="0">
                <a:solidFill>
                  <a:srgbClr val="FFFFFF"/>
                </a:solidFill>
              </a:rPr>
              <a:t>13. Nezaměstnanost jako sociální událost.</a:t>
            </a:r>
          </a:p>
        </p:txBody>
      </p:sp>
    </p:spTree>
    <p:extLst>
      <p:ext uri="{BB962C8B-B14F-4D97-AF65-F5344CB8AC3E}">
        <p14:creationId xmlns:p14="http://schemas.microsoft.com/office/powerpoint/2010/main" val="8168600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B3546C-B460-4A70-BC6C-59EC2B8ED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Sociálně demokratický model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7BCF64-86D7-42A0-BCA0-9436C0C43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Standardem je střední třída</a:t>
            </a:r>
          </a:p>
          <a:p>
            <a:r>
              <a:rPr lang="cs-CZ" dirty="0"/>
              <a:t>Poskytnutou pomoc máš povinnost vracet</a:t>
            </a:r>
          </a:p>
          <a:p>
            <a:r>
              <a:rPr lang="cs-CZ" dirty="0"/>
              <a:t>Čím více jsi samostatný, tím větší podporu máš</a:t>
            </a:r>
          </a:p>
        </p:txBody>
      </p:sp>
    </p:spTree>
    <p:extLst>
      <p:ext uri="{BB962C8B-B14F-4D97-AF65-F5344CB8AC3E}">
        <p14:creationId xmlns:p14="http://schemas.microsoft.com/office/powerpoint/2010/main" val="2995081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8F72E5-5D98-4F70-B3CC-318E83D26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Socialistický model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0D8BBF-A0F9-4A17-8905-6B9ADB82D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Ožebračení bohatých</a:t>
            </a:r>
          </a:p>
          <a:p>
            <a:r>
              <a:rPr lang="cs-CZ" dirty="0"/>
              <a:t>Zbohatnutí chudých – teoretické</a:t>
            </a:r>
          </a:p>
          <a:p>
            <a:r>
              <a:rPr lang="cs-CZ" dirty="0"/>
              <a:t>Zrušení sociální, kulturní, politické plurality</a:t>
            </a:r>
          </a:p>
          <a:p>
            <a:r>
              <a:rPr lang="cs-CZ" dirty="0"/>
              <a:t>Uniformní myšlení</a:t>
            </a:r>
          </a:p>
          <a:p>
            <a:r>
              <a:rPr lang="cs-CZ" dirty="0"/>
              <a:t>Předpokládaná nesvéprávnost občanů</a:t>
            </a:r>
          </a:p>
          <a:p>
            <a:r>
              <a:rPr lang="cs-CZ" dirty="0"/>
              <a:t>Příkazové a zákazové řízení</a:t>
            </a:r>
          </a:p>
        </p:txBody>
      </p:sp>
    </p:spTree>
    <p:extLst>
      <p:ext uri="{BB962C8B-B14F-4D97-AF65-F5344CB8AC3E}">
        <p14:creationId xmlns:p14="http://schemas.microsoft.com/office/powerpoint/2010/main" val="1607793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76BFAC-25E1-4E08-879C-D70E6D025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Sociální stát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3FD8CD-D516-45C4-8AB4-5F565A303C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koncept vlády zřizující dobré zavedení sociálních institucí a jejich klíčové role v ochraně a podpoře ekonomického a sociálního blahobytu obyvatelstva (</a:t>
            </a:r>
            <a:r>
              <a:rPr lang="cs-CZ" dirty="0" err="1"/>
              <a:t>Encyklopedia</a:t>
            </a:r>
            <a:r>
              <a:rPr lang="cs-CZ" dirty="0"/>
              <a:t> </a:t>
            </a:r>
            <a:r>
              <a:rPr lang="cs-CZ" dirty="0" err="1"/>
              <a:t>Britanica</a:t>
            </a:r>
            <a:r>
              <a:rPr lang="cs-CZ" dirty="0"/>
              <a:t>). </a:t>
            </a:r>
          </a:p>
          <a:p>
            <a:r>
              <a:rPr lang="cs-CZ" dirty="0"/>
              <a:t>Základem je rovnost příležitostí, spravedlivé rozdělování bohatství (zdrojů) a veřejné účasti na pomoci pro znevýhodněné (funkce Nestátních neziskových organizací advokátního typu). </a:t>
            </a:r>
          </a:p>
          <a:p>
            <a:r>
              <a:rPr lang="cs-CZ" dirty="0"/>
              <a:t>U definicí sociálního státu ve skandinávských modelech – sociálně demokratických – je vyvýšena rovnost a podpora občanů ze strany státu.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86991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C1B6F1-C320-4193-9632-4DCB18CA7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Cíle sociálního státu.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12AA8F-019D-438E-9FD0-37C14BCA8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Evropský sociální model vychází z principu, že musí být rovnováha mezi ekonomickou prosperitou a sociální spravedlností (Dudová 2011</a:t>
            </a:r>
            <a:r>
              <a:rPr lang="cs-CZ"/>
              <a:t>).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45647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1E82B8-1ABE-46A9-B560-10431AC699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241" y="1008993"/>
            <a:ext cx="9231410" cy="3542045"/>
          </a:xfrm>
        </p:spPr>
        <p:txBody>
          <a:bodyPr anchor="b">
            <a:normAutofit/>
          </a:bodyPr>
          <a:lstStyle/>
          <a:p>
            <a:pPr algn="l"/>
            <a:r>
              <a:rPr lang="cs-CZ" sz="11500"/>
              <a:t>Sociální stát /socialistický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37C7918-53ED-4FDF-83D7-B9E8E82C6B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241" y="4582814"/>
            <a:ext cx="7132335" cy="1312657"/>
          </a:xfrm>
        </p:spPr>
        <p:txBody>
          <a:bodyPr anchor="t">
            <a:normAutofit/>
          </a:bodyPr>
          <a:lstStyle/>
          <a:p>
            <a:pPr algn="l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83656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2FE7FD-A08F-4646-8D7C-E32A89779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45" y="621792"/>
            <a:ext cx="5181503" cy="5504688"/>
          </a:xfrm>
        </p:spPr>
        <p:txBody>
          <a:bodyPr>
            <a:normAutofit/>
          </a:bodyPr>
          <a:lstStyle/>
          <a:p>
            <a:r>
              <a:rPr lang="cs-CZ" sz="4800"/>
              <a:t>Sociální stát – co není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2F5C5DAD-22BF-464C-8A3F-DA50984D0DF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9048" y="621792"/>
          <a:ext cx="525780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269755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15F8ED-1D72-4334-82F3-F1E0CE9B2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cs-CZ" sz="5400"/>
              <a:t>Cíle sociálního státu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081E3A-FB68-4E92-A88B-202AE4640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cs-CZ" sz="1800" dirty="0"/>
              <a:t>Níže popsány cíle jsou cíle, na kterých panuje shoda mezi systémy, jejich obsah se však již mírně liší. Evropský sociální model vychází z principu, že musí být rovnováha mezi ekonomickou prosperitou a sociální spravedlností (Dudová 2011). My se budeme zabývat jen jejich všeobecným popisem – zajištění blahobytu:</a:t>
            </a:r>
          </a:p>
          <a:p>
            <a:pPr lvl="0"/>
            <a:r>
              <a:rPr lang="cs-CZ" sz="1800" dirty="0"/>
              <a:t>Politika sociálního zabezpečení – sociální záchranná síť, sociální péče, sociální služby</a:t>
            </a:r>
          </a:p>
          <a:p>
            <a:pPr lvl="0"/>
            <a:r>
              <a:rPr lang="cs-CZ" sz="1800" dirty="0"/>
              <a:t>Zdravotní politika – dostupnost a způsob poskytování zdravotních služeb – zdravotní pojištění</a:t>
            </a:r>
          </a:p>
          <a:p>
            <a:pPr lvl="0"/>
            <a:r>
              <a:rPr lang="cs-CZ" sz="1800" dirty="0"/>
              <a:t>Vzdělávací politika – školství – dostupnost, plurality systémů, všechny stupně</a:t>
            </a:r>
          </a:p>
          <a:p>
            <a:pPr lvl="0"/>
            <a:r>
              <a:rPr lang="cs-CZ" sz="1800" dirty="0"/>
              <a:t>Bytová politika– rozvoj bytového fondu, dostupnost, startovací byty, sociální bydlení atd.</a:t>
            </a:r>
          </a:p>
          <a:p>
            <a:pPr lvl="0"/>
            <a:r>
              <a:rPr lang="cs-CZ" sz="1800" dirty="0"/>
              <a:t>Zaměstnanost a politika zaměstnanosti – zaměstnanost, ale i podpora v nezaměstnanosti, rekvalifikace</a:t>
            </a:r>
          </a:p>
          <a:p>
            <a:pPr lvl="0"/>
            <a:r>
              <a:rPr lang="cs-CZ" sz="1800" dirty="0"/>
              <a:t>Rodinná politika – ochrana funkční rodiny, populační politika atd.</a:t>
            </a:r>
          </a:p>
        </p:txBody>
      </p:sp>
    </p:spTree>
    <p:extLst>
      <p:ext uri="{BB962C8B-B14F-4D97-AF65-F5344CB8AC3E}">
        <p14:creationId xmlns:p14="http://schemas.microsoft.com/office/powerpoint/2010/main" val="26357021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7A4CE5-E29C-004E-86E4-9D3D21514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963" y="1238080"/>
            <a:ext cx="9849751" cy="1349671"/>
          </a:xfrm>
        </p:spPr>
        <p:txBody>
          <a:bodyPr anchor="b">
            <a:normAutofit/>
          </a:bodyPr>
          <a:lstStyle/>
          <a:p>
            <a:r>
              <a:rPr lang="cs-CZ" sz="5400"/>
              <a:t>Cíle sociálního státu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FEC308-E451-6E4D-803F-78610BB7A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304" y="2902913"/>
            <a:ext cx="9849751" cy="3032168"/>
          </a:xfrm>
        </p:spPr>
        <p:txBody>
          <a:bodyPr anchor="ctr">
            <a:normAutofit/>
          </a:bodyPr>
          <a:lstStyle/>
          <a:p>
            <a:r>
              <a:rPr lang="cs-CZ" sz="1700"/>
              <a:t>Realizace a naplňování těchto politik sleduje cíle, které mají přesah do lidských práv, zároveň však tyto cíle jsou nástroji do zasahování do života občanů – někdy je možno tento jev sledovat jako popis sociálního smíru. Sociální smír má své další podoblasti:</a:t>
            </a:r>
          </a:p>
          <a:p>
            <a:pPr lvl="0"/>
            <a:r>
              <a:rPr lang="cs-CZ" sz="1700"/>
              <a:t>Uskutečnění sociální rovnosti – naplňování lidských práv a svobod</a:t>
            </a:r>
          </a:p>
          <a:p>
            <a:pPr lvl="0"/>
            <a:r>
              <a:rPr lang="cs-CZ" sz="1700"/>
              <a:t>Snižování či omezování chudoby – právo na práci a spravedlivou mzdu, zamezit dědictví chudoby, rovné příležitosti</a:t>
            </a:r>
          </a:p>
          <a:p>
            <a:pPr lvl="0"/>
            <a:r>
              <a:rPr lang="cs-CZ" sz="1700"/>
              <a:t>Zajištění sociální integrace – omezení sociálního vyloučení a její prevence, i integrace a dostupnost vzdělání</a:t>
            </a:r>
          </a:p>
          <a:p>
            <a:pPr lvl="0"/>
            <a:r>
              <a:rPr lang="cs-CZ" sz="1700"/>
              <a:t>Vytváření sociální stability – sociální smír, vyrovnávání příležitostí</a:t>
            </a:r>
          </a:p>
          <a:p>
            <a:pPr lvl="0"/>
            <a:r>
              <a:rPr lang="cs-CZ" sz="1700"/>
              <a:t>Posílení nezávislosti jednotlivců – omezení vlivu státu a jeho působení na životy jednotlivců</a:t>
            </a:r>
          </a:p>
        </p:txBody>
      </p:sp>
    </p:spTree>
    <p:extLst>
      <p:ext uri="{BB962C8B-B14F-4D97-AF65-F5344CB8AC3E}">
        <p14:creationId xmlns:p14="http://schemas.microsoft.com/office/powerpoint/2010/main" val="12204038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516CA3-4ACE-4D25-944A-ACA011C09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cs-CZ" sz="5400"/>
              <a:t>Krize sociálního státu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E79594-600D-41FD-BAF3-2E766E268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cs-CZ" sz="2400" dirty="0"/>
              <a:t>Navazuje na Marshallův plán – ČSR je odmítlo na nátlak Stalinského Ruska – 1947</a:t>
            </a:r>
          </a:p>
          <a:p>
            <a:r>
              <a:rPr lang="cs-CZ" sz="2400" dirty="0"/>
              <a:t>70-tá léta – ropná krize</a:t>
            </a:r>
          </a:p>
          <a:p>
            <a:r>
              <a:rPr lang="cs-CZ" sz="2400" dirty="0"/>
              <a:t>Vznik sociálně demokratických modelů</a:t>
            </a:r>
          </a:p>
          <a:p>
            <a:r>
              <a:rPr lang="cs-CZ" sz="2400" dirty="0"/>
              <a:t>Pád berlínské zdi, sametová revoluce, konec RVHP – není se vůči komu vymezovat</a:t>
            </a:r>
          </a:p>
          <a:p>
            <a:r>
              <a:rPr lang="cs-CZ" sz="2400" dirty="0"/>
              <a:t>Rozvoj a rozšíření EU</a:t>
            </a:r>
          </a:p>
        </p:txBody>
      </p:sp>
    </p:spTree>
    <p:extLst>
      <p:ext uri="{BB962C8B-B14F-4D97-AF65-F5344CB8AC3E}">
        <p14:creationId xmlns:p14="http://schemas.microsoft.com/office/powerpoint/2010/main" val="39096312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B227A9-2F64-45F4-BDAD-6A459A2D8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Krize sociálního státu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9D4EE995-E94F-4FC5-A271-CBBEA008A68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27153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43179" y="2550121"/>
            <a:ext cx="10305641" cy="4105656"/>
          </a:xfrm>
        </p:spPr>
        <p:txBody>
          <a:bodyPr>
            <a:normAutofit/>
          </a:bodyPr>
          <a:lstStyle/>
          <a:p>
            <a:pPr marL="280988" indent="-280988" algn="just">
              <a:buFont typeface="+mj-lt"/>
              <a:buAutoNum type="arabicPeriod"/>
            </a:pPr>
            <a:r>
              <a:rPr lang="cs-CZ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https://businesscenter.podnikatel.cz/slovnicek/socialni-udalost/</a:t>
            </a:r>
            <a:endParaRPr lang="cs-CZ" sz="2400" u="sng" dirty="0"/>
          </a:p>
          <a:p>
            <a:pPr marL="280988" indent="-280988" algn="just">
              <a:buFont typeface="+mj-lt"/>
              <a:buAutoNum type="arabicPeriod"/>
            </a:pPr>
            <a:r>
              <a:rPr lang="cs-CZ" sz="2400" u="sng" dirty="0"/>
              <a:t>TOMEŠ, Igor. </a:t>
            </a:r>
            <a:r>
              <a:rPr lang="cs-CZ" sz="2400" i="1" u="sng" dirty="0"/>
              <a:t>Obory sociální politiky</a:t>
            </a:r>
            <a:r>
              <a:rPr lang="cs-CZ" sz="2400" u="sng" dirty="0"/>
              <a:t>. Praha: Portál, 2011. ISBN 978-80-7367-868-5. 140-227 s.</a:t>
            </a:r>
          </a:p>
          <a:p>
            <a:pPr marL="280988" indent="-280988" algn="just">
              <a:buFont typeface="+mj-lt"/>
              <a:buAutoNum type="arabicPeriod"/>
            </a:pPr>
            <a:r>
              <a:rPr lang="cs-CZ" sz="2400" u="sng" dirty="0"/>
              <a:t>KREBS, Vojtěch a Jaroslava DURDISOVÁ. </a:t>
            </a:r>
            <a:r>
              <a:rPr lang="cs-CZ" sz="2400" i="1" u="sng" dirty="0"/>
              <a:t>Sociální politika</a:t>
            </a:r>
            <a:r>
              <a:rPr lang="cs-CZ" sz="2400" u="sng" dirty="0"/>
              <a:t>. 3. </a:t>
            </a:r>
            <a:r>
              <a:rPr lang="cs-CZ" sz="2400" u="sng" dirty="0" err="1"/>
              <a:t>preprac</a:t>
            </a:r>
            <a:r>
              <a:rPr lang="cs-CZ" sz="2400" u="sng" dirty="0"/>
              <a:t>. vyd. Praha: ASPI </a:t>
            </a:r>
            <a:r>
              <a:rPr lang="cs-CZ" sz="2400" u="sng" dirty="0" err="1"/>
              <a:t>Publishing</a:t>
            </a:r>
            <a:r>
              <a:rPr lang="cs-CZ" sz="2400" u="sng" dirty="0"/>
              <a:t>. ISBN 80-86395-33-2</a:t>
            </a:r>
          </a:p>
          <a:p>
            <a:pPr marL="280988" indent="-280988" algn="just">
              <a:buFont typeface="+mj-lt"/>
              <a:buAutoNum type="arabicPeriod"/>
            </a:pPr>
            <a:r>
              <a:rPr lang="cs-CZ" sz="2400" u="sng" dirty="0"/>
              <a:t>JUDr. Jaromír Richter. </a:t>
            </a:r>
            <a:r>
              <a:rPr lang="cs-CZ" sz="2400" i="1" u="sng" dirty="0"/>
              <a:t>Právo sociálního </a:t>
            </a:r>
            <a:r>
              <a:rPr lang="cs-CZ" sz="2400" i="1" u="sng" dirty="0" err="1"/>
              <a:t>zabezpečení-vybrané</a:t>
            </a:r>
            <a:r>
              <a:rPr lang="cs-CZ" sz="2400" i="1" u="sng" dirty="0"/>
              <a:t> kapitoly</a:t>
            </a:r>
            <a:r>
              <a:rPr lang="cs-CZ" sz="2400" u="sng" dirty="0"/>
              <a:t>. Slezská univerzita v Opavě, Obchodně podnikatelská fakulta v Karviné</a:t>
            </a:r>
          </a:p>
          <a:p>
            <a:pPr marL="280988" indent="-280988" algn="just">
              <a:buFont typeface="+mj-lt"/>
              <a:buAutoNum type="arabicPeriod"/>
            </a:pPr>
            <a:r>
              <a:rPr lang="cs-CZ" sz="2400" u="sng" dirty="0"/>
              <a:t>TOMEŠ, Igor. Úvod do teorie a metodologie sociální politiky. 1. vyd. Praha: Portál, 2010. 440 s. ISBN 978-80-7367-680-3. S. 189.</a:t>
            </a:r>
            <a:endParaRPr lang="cs-CZ" sz="2400" dirty="0"/>
          </a:p>
          <a:p>
            <a:pPr marL="280988" indent="-280988" algn="just">
              <a:buFont typeface="+mj-lt"/>
              <a:buAutoNum type="arabicPeriod"/>
            </a:pPr>
            <a:endParaRPr lang="cs-CZ" sz="2400" dirty="0"/>
          </a:p>
          <a:p>
            <a:pPr marL="280988" indent="-280988" algn="just">
              <a:buFont typeface="+mj-lt"/>
              <a:buAutoNum type="arabicPeriod"/>
            </a:pPr>
            <a:endParaRPr lang="cs-CZ" sz="2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0988" indent="-280988" algn="just">
              <a:buFont typeface="+mj-lt"/>
              <a:buAutoNum type="arabicPeriod"/>
            </a:pPr>
            <a:endParaRPr lang="cs-CZ" sz="2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9507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109429-E666-4C3F-BF39-343244BC3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cs-CZ" sz="5400"/>
              <a:t>Řešení 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6CADBBDB-9232-4EB9-86B0-16D60EFA4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pPr>
              <a:buFontTx/>
              <a:buChar char="-"/>
            </a:pPr>
            <a:r>
              <a:rPr lang="cs-CZ" sz="2000"/>
              <a:t>Enviromentální modely života – neplést si to ochranou přírody</a:t>
            </a:r>
          </a:p>
          <a:p>
            <a:pPr>
              <a:buFontTx/>
              <a:buChar char="-"/>
            </a:pPr>
            <a:r>
              <a:rPr lang="cs-CZ" sz="2000"/>
              <a:t>Vyrovnávání příležitosti:</a:t>
            </a:r>
          </a:p>
          <a:p>
            <a:pPr marL="0" indent="0">
              <a:buNone/>
            </a:pPr>
            <a:r>
              <a:rPr lang="cs-CZ" sz="2000"/>
              <a:t>Mezi pohlavími</a:t>
            </a:r>
          </a:p>
          <a:p>
            <a:pPr marL="0" indent="0">
              <a:buNone/>
            </a:pPr>
            <a:r>
              <a:rPr lang="cs-CZ" sz="2000"/>
              <a:t>Mezi skupinami – z vyloučených lokalit atd.</a:t>
            </a:r>
          </a:p>
          <a:p>
            <a:pPr marL="0" indent="0">
              <a:buNone/>
            </a:pPr>
            <a:r>
              <a:rPr lang="cs-CZ" sz="2000"/>
              <a:t>Podpora rodin s rodiči mající placené zaměstnání</a:t>
            </a:r>
          </a:p>
          <a:p>
            <a:pPr>
              <a:buFontTx/>
              <a:buChar char="-"/>
            </a:pPr>
            <a:r>
              <a:rPr lang="cs-CZ" sz="2000"/>
              <a:t>Rozvoj růst a zaměstnanosti – Lisabonská smlouva 1998, rozvíjená zasedáním v Bruselu 2008 </a:t>
            </a:r>
          </a:p>
          <a:p>
            <a:pPr>
              <a:buFontTx/>
              <a:buChar char="-"/>
            </a:pPr>
            <a:r>
              <a:rPr lang="cs-CZ" sz="2000"/>
              <a:t>Investice do nových technologií, legální migrace, snížení pracovního dumpingu – 2015? (srovnání platů řidičů z historické EU a nových členských států) </a:t>
            </a:r>
          </a:p>
          <a:p>
            <a:pPr>
              <a:buFontTx/>
              <a:buChar char="-"/>
            </a:pPr>
            <a:endParaRPr lang="cs-CZ" sz="2000"/>
          </a:p>
          <a:p>
            <a:pPr marL="0" indent="0">
              <a:buNone/>
            </a:pPr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33052756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8E0CCB-2B27-49FF-84D8-0AEEF6CD69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Aktéři, funkce, principy, nástroje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AA891D1-3953-49BB-866F-3D7F74F067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88903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6CC10B-4FF8-4EEF-B6AA-FE842EF38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Kdo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9F2C3E-52EB-49E1-A258-31E9B4ABE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Stát – jeho instituce, vláda, senát, ochranné složky</a:t>
            </a:r>
          </a:p>
          <a:p>
            <a:r>
              <a:rPr lang="cs-CZ" dirty="0"/>
              <a:t>Kraje – realizují přenesenou působnost státu</a:t>
            </a:r>
          </a:p>
          <a:p>
            <a:r>
              <a:rPr lang="cs-CZ" dirty="0"/>
              <a:t>Obce – vyhláškami a dalšími nástroji</a:t>
            </a:r>
          </a:p>
          <a:p>
            <a:r>
              <a:rPr lang="cs-CZ" dirty="0"/>
              <a:t>NGO – občanská sdružení, neziskové organizace</a:t>
            </a:r>
          </a:p>
          <a:p>
            <a:r>
              <a:rPr lang="cs-CZ" dirty="0"/>
              <a:t>Církve</a:t>
            </a:r>
          </a:p>
          <a:p>
            <a:r>
              <a:rPr lang="cs-CZ" dirty="0"/>
              <a:t>Osobní zapojení občanů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26195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8F6804-A0CF-41BD-B508-D36248945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168F21-C001-495A-87D9-C124A401E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Právo</a:t>
            </a:r>
          </a:p>
          <a:p>
            <a:r>
              <a:rPr lang="cs-CZ" dirty="0"/>
              <a:t>Dávkový systém:</a:t>
            </a:r>
          </a:p>
          <a:p>
            <a:pPr>
              <a:buFontTx/>
              <a:buChar char="-"/>
            </a:pPr>
            <a:r>
              <a:rPr lang="cs-CZ" dirty="0"/>
              <a:t>Získává</a:t>
            </a:r>
          </a:p>
          <a:p>
            <a:pPr>
              <a:buFontTx/>
              <a:buChar char="-"/>
            </a:pPr>
            <a:r>
              <a:rPr lang="cs-CZ" dirty="0"/>
              <a:t>Rozděluje 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r>
              <a:rPr lang="cs-CZ" dirty="0"/>
              <a:t>Nároková (obligatorní)</a:t>
            </a:r>
          </a:p>
          <a:p>
            <a:pPr>
              <a:buFontTx/>
              <a:buChar char="-"/>
            </a:pPr>
            <a:r>
              <a:rPr lang="cs-CZ" dirty="0"/>
              <a:t>Testovaná </a:t>
            </a:r>
          </a:p>
          <a:p>
            <a:pPr>
              <a:buFontTx/>
              <a:buChar char="-"/>
            </a:pPr>
            <a:r>
              <a:rPr lang="cs-CZ" dirty="0"/>
              <a:t>Jednorázová</a:t>
            </a:r>
          </a:p>
          <a:p>
            <a:pPr>
              <a:buFontTx/>
              <a:buChar char="-"/>
            </a:pPr>
            <a:r>
              <a:rPr lang="cs-CZ" dirty="0"/>
              <a:t>Průběžná</a:t>
            </a:r>
          </a:p>
          <a:p>
            <a:pPr>
              <a:buFontTx/>
              <a:buChar char="-"/>
            </a:pPr>
            <a:r>
              <a:rPr lang="cs-CZ" dirty="0"/>
              <a:t>Nenávratná</a:t>
            </a:r>
          </a:p>
          <a:p>
            <a:pPr>
              <a:buFontTx/>
              <a:buChar char="-"/>
            </a:pPr>
            <a:r>
              <a:rPr lang="cs-CZ" dirty="0"/>
              <a:t>Vratná </a:t>
            </a:r>
          </a:p>
        </p:txBody>
      </p:sp>
    </p:spTree>
    <p:extLst>
      <p:ext uri="{BB962C8B-B14F-4D97-AF65-F5344CB8AC3E}">
        <p14:creationId xmlns:p14="http://schemas.microsoft.com/office/powerpoint/2010/main" val="4837380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E74099-1945-489A-BE18-AF369D23B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Jaké funkce plníme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0D0A24-9EB4-4C8C-A5A0-4D131D8629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cs-CZ" b="1" dirty="0"/>
              <a:t>Ochranná funkce</a:t>
            </a:r>
            <a:r>
              <a:rPr lang="cs-CZ" dirty="0"/>
              <a:t>.</a:t>
            </a:r>
          </a:p>
          <a:p>
            <a:pPr lvl="0"/>
            <a:r>
              <a:rPr lang="cs-CZ" b="1" dirty="0"/>
              <a:t>Preventivní funkce</a:t>
            </a:r>
            <a:r>
              <a:rPr lang="cs-CZ" dirty="0"/>
              <a:t>.</a:t>
            </a:r>
          </a:p>
          <a:p>
            <a:pPr lvl="0"/>
            <a:r>
              <a:rPr lang="cs-CZ" b="1" dirty="0"/>
              <a:t>Stimulační funkce</a:t>
            </a:r>
            <a:endParaRPr lang="cs-CZ" dirty="0"/>
          </a:p>
          <a:p>
            <a:pPr lvl="0"/>
            <a:r>
              <a:rPr lang="cs-CZ" b="1" dirty="0"/>
              <a:t>Přerozdělovací funkce</a:t>
            </a:r>
            <a:r>
              <a:rPr lang="cs-CZ" dirty="0"/>
              <a:t>.</a:t>
            </a:r>
          </a:p>
          <a:p>
            <a:pPr lvl="0"/>
            <a:r>
              <a:rPr lang="cs-CZ" b="1" dirty="0"/>
              <a:t>Homogenizační funkce</a:t>
            </a:r>
            <a:r>
              <a:rPr lang="cs-CZ" dirty="0"/>
              <a:t>. 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10158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BDF58F-A1BC-4D41-9273-4CA8300B4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Principy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8FE9A7-98F0-4B64-A5B2-8C7E7521C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Princip spravedlnosti</a:t>
            </a:r>
          </a:p>
          <a:p>
            <a:r>
              <a:rPr lang="cs-CZ" b="1" dirty="0"/>
              <a:t>Princip participace </a:t>
            </a:r>
          </a:p>
          <a:p>
            <a:r>
              <a:rPr lang="cs-CZ" b="1" dirty="0"/>
              <a:t>Princip solidarity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05207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0DB909-BD68-4465-B6D7-5DCBC1A48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Spravedlnost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F84639-7E23-4D73-A27E-84404C186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cs-CZ" b="1" dirty="0"/>
              <a:t>každému stejně</a:t>
            </a:r>
            <a:r>
              <a:rPr lang="cs-CZ" dirty="0"/>
              <a:t>: za spravedlivé je považována rovnostářské rozdělení ekonomického bohatství v dané společnosti, bez ohledu na ekonomickou aktivitu jedince. Tento princip byl aplikován v socialistickém systému – ale bez kýženého výsledku.</a:t>
            </a:r>
          </a:p>
          <a:p>
            <a:pPr lvl="0"/>
            <a:r>
              <a:rPr lang="cs-CZ" b="1" dirty="0"/>
              <a:t>každému podle jeho zásluh</a:t>
            </a:r>
            <a:r>
              <a:rPr lang="cs-CZ" dirty="0"/>
              <a:t>: je opak výše uvedeného. Za sociálně spravedlivé je bráno, když každý disponuje těmi statky a hodnotami, o které se sám zasloužil; Jedná se o liberální přístup, minimalizace zásahu státu do života jedinců.</a:t>
            </a:r>
          </a:p>
          <a:p>
            <a:pPr lvl="0"/>
            <a:r>
              <a:rPr lang="cs-CZ" b="1" dirty="0"/>
              <a:t>každému dle jeho potřeb</a:t>
            </a:r>
            <a:r>
              <a:rPr lang="cs-CZ" dirty="0"/>
              <a:t>: jedná se jakýsi kompromis dvou výše zmiňovaných postojů státu. Jsou zde zohledněny individuální potřeby jednotlivce (ale co je potřeba a co nad rámec potřeby?) a na straně druhé je vzata do úvahy i zásluhovost, tedy ekonomická aktivita a přínos jedince pro společnost. Tento princip výrazně narušuje konzumní způsob společnosti (který roztáčí ekonomickou výkonnost státu) – kdy trh je založen na nadspotřebě, ale spravedlnost by měla být postavena na rozumné spotřebě.</a:t>
            </a:r>
          </a:p>
          <a:p>
            <a:pPr lvl="0"/>
            <a:r>
              <a:rPr lang="cs-CZ" b="1" dirty="0"/>
              <a:t>rovné příležitosti </a:t>
            </a:r>
            <a:r>
              <a:rPr lang="cs-CZ" dirty="0"/>
              <a:t>– je již modelem evropské sociální politiky, vychází z charty lidských práv. Sjednocení trhu, volný pohyb zboží a lidského potenciálu znamenají, že již nejsou národní hospodářské politiky, ale je evropská politika.</a:t>
            </a:r>
            <a:r>
              <a:rPr lang="cs-CZ" b="1" dirty="0"/>
              <a:t> </a:t>
            </a:r>
            <a:r>
              <a:rPr lang="cs-CZ" dirty="0"/>
              <a:t>Rovné příležitosti jsou především směřovány na rozvoj od útlého dětství – vzdělávání, osobnostní rozvoj, rovné příležitosti podle pohlaví a podobně. Cílem je zamezit sociálnímu jevu – dědění chudoby.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65689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24B6BC-87F4-C54C-A8B0-DCA861747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Solidarita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24A1B5-B8B0-E947-BDAE-D08919752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Diktatura proletariátu</a:t>
            </a:r>
          </a:p>
          <a:p>
            <a:r>
              <a:rPr lang="cs-CZ" dirty="0"/>
              <a:t>Solidarita mezi sobě rovnými</a:t>
            </a:r>
          </a:p>
          <a:p>
            <a:r>
              <a:rPr lang="cs-CZ" altLang="cs-CZ" dirty="0">
                <a:solidFill>
                  <a:srgbClr val="202122"/>
                </a:solidFill>
              </a:rPr>
              <a:t>V současné době se často hovoří o tak zvané </a:t>
            </a:r>
            <a:r>
              <a:rPr lang="cs-CZ" altLang="cs-CZ" b="1" dirty="0">
                <a:solidFill>
                  <a:srgbClr val="202122"/>
                </a:solidFill>
              </a:rPr>
              <a:t>mezigenerační solidaritě, </a:t>
            </a:r>
            <a:r>
              <a:rPr lang="cs-CZ" altLang="cs-CZ" dirty="0">
                <a:solidFill>
                  <a:srgbClr val="202122"/>
                </a:solidFill>
              </a:rPr>
              <a:t>kde zaměstnaní lidé musí věnovat část svých příjmů na platbu do systému sociálního pojištění, zdravotního atd. Nejedná se však o solidaritu v pravém slova smyslu, protože není vzájemná a vymáhá se na základě zákona, takže není dobrovolná - žijeme ze služeb.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01150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630B35-CFE2-4B9D-9D70-5BC928A73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3400"/>
            <a:ext cx="10515600" cy="5959475"/>
          </a:xfrm>
        </p:spPr>
        <p:txBody>
          <a:bodyPr>
            <a:normAutofit/>
          </a:bodyPr>
          <a:lstStyle/>
          <a:p>
            <a:r>
              <a:rPr lang="cs-CZ" b="1" dirty="0"/>
              <a:t>Sociálně politické záměry </a:t>
            </a:r>
            <a:r>
              <a:rPr lang="cs-CZ" dirty="0"/>
              <a:t>lze realizovat:</a:t>
            </a:r>
            <a:br>
              <a:rPr lang="cs-CZ" dirty="0"/>
            </a:br>
            <a:r>
              <a:rPr lang="cs-CZ" b="1" dirty="0"/>
              <a:t>1) regulací</a:t>
            </a:r>
            <a:r>
              <a:rPr lang="cs-CZ" dirty="0"/>
              <a:t>, tj. zákazem či příkazem, aby soc. objekt</a:t>
            </a:r>
            <a:br>
              <a:rPr lang="cs-CZ" dirty="0"/>
            </a:br>
            <a:r>
              <a:rPr lang="cs-CZ" dirty="0"/>
              <a:t>- něco konal</a:t>
            </a:r>
            <a:br>
              <a:rPr lang="cs-CZ" dirty="0"/>
            </a:br>
            <a:r>
              <a:rPr lang="cs-CZ" dirty="0"/>
              <a:t>- se zdržel činnosti</a:t>
            </a:r>
            <a:br>
              <a:rPr lang="cs-CZ" dirty="0"/>
            </a:br>
            <a:r>
              <a:rPr lang="cs-CZ" b="1" dirty="0"/>
              <a:t>2) konáním</a:t>
            </a:r>
            <a:r>
              <a:rPr lang="cs-CZ" dirty="0"/>
              <a:t> - peněžním nebo věcným plněním</a:t>
            </a:r>
            <a:br>
              <a:rPr lang="cs-CZ" dirty="0"/>
            </a:br>
            <a:r>
              <a:rPr lang="cs-CZ" dirty="0"/>
              <a:t>- poskytnutím služby ve prospěch subjektu</a:t>
            </a:r>
            <a:br>
              <a:rPr lang="cs-CZ" dirty="0"/>
            </a:br>
            <a:r>
              <a:rPr lang="cs-CZ" b="1" dirty="0"/>
              <a:t>3) kontraktací</a:t>
            </a:r>
            <a:r>
              <a:rPr lang="cs-CZ" dirty="0"/>
              <a:t>, tj. smlouvou zavázat jiný </a:t>
            </a:r>
            <a:r>
              <a:rPr lang="cs-CZ" dirty="0" err="1"/>
              <a:t>soc.objekt</a:t>
            </a:r>
            <a:r>
              <a:rPr lang="cs-CZ" dirty="0"/>
              <a:t>, aby něco konal či se zdržel činnosti</a:t>
            </a:r>
            <a:br>
              <a:rPr lang="cs-CZ" dirty="0"/>
            </a:br>
            <a:r>
              <a:rPr lang="cs-CZ" b="1" dirty="0"/>
              <a:t>4) nátlakem</a:t>
            </a:r>
            <a:r>
              <a:rPr lang="cs-CZ" dirty="0"/>
              <a:t> fyzickým nebo politickým na </a:t>
            </a:r>
            <a:r>
              <a:rPr lang="cs-CZ" dirty="0" err="1"/>
              <a:t>soc.objekt</a:t>
            </a:r>
            <a:r>
              <a:rPr lang="cs-CZ" dirty="0"/>
              <a:t>, aby přijal a uskutečnil </a:t>
            </a:r>
            <a:r>
              <a:rPr lang="cs-CZ" dirty="0" err="1"/>
              <a:t>soc.zájmy</a:t>
            </a:r>
            <a:r>
              <a:rPr lang="cs-CZ" dirty="0"/>
              <a:t> jemu vnucované (např. petice, tisk, mítinky, demonstrace)</a:t>
            </a:r>
          </a:p>
          <a:p>
            <a:r>
              <a:rPr lang="cs-CZ" b="1" dirty="0"/>
              <a:t>Volba nástrojů </a:t>
            </a:r>
            <a:r>
              <a:rPr lang="cs-CZ" dirty="0"/>
              <a:t>záleží na:</a:t>
            </a:r>
            <a:br>
              <a:rPr lang="cs-CZ" dirty="0"/>
            </a:br>
            <a:r>
              <a:rPr lang="cs-CZ" dirty="0"/>
              <a:t>- tom, čeho se má dosáhnout</a:t>
            </a:r>
            <a:br>
              <a:rPr lang="cs-CZ" dirty="0"/>
            </a:br>
            <a:r>
              <a:rPr lang="cs-CZ" dirty="0"/>
              <a:t>- kdo má být adresátem </a:t>
            </a:r>
            <a:r>
              <a:rPr lang="cs-CZ" dirty="0" err="1"/>
              <a:t>soc.péče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57399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444158" y="1481328"/>
            <a:ext cx="4324170" cy="2468880"/>
          </a:xfrm>
        </p:spPr>
        <p:txBody>
          <a:bodyPr>
            <a:normAutofit/>
          </a:bodyPr>
          <a:lstStyle/>
          <a:p>
            <a:pPr algn="l"/>
            <a:r>
              <a:rPr lang="cs-CZ" sz="4000" dirty="0"/>
              <a:t>Vznik a typy sociálních událostí</a:t>
            </a:r>
            <a:br>
              <a:rPr lang="cs-CZ" sz="4000" dirty="0"/>
            </a:br>
            <a:r>
              <a:rPr lang="cs-CZ" sz="4000" dirty="0"/>
              <a:t>nikoliv na sociálních sítích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842248" y="4078224"/>
            <a:ext cx="2926080" cy="1307592"/>
          </a:xfrm>
        </p:spPr>
        <p:txBody>
          <a:bodyPr>
            <a:normAutofit/>
          </a:bodyPr>
          <a:lstStyle/>
          <a:p>
            <a:pPr algn="l"/>
            <a:endParaRPr lang="cs-CZ" sz="2000"/>
          </a:p>
        </p:txBody>
      </p:sp>
      <p:sp>
        <p:nvSpPr>
          <p:cNvPr id="31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A3C952C-5B24-884E-A111-3171C3A0C8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60" r="3273" b="1"/>
          <a:stretch/>
        </p:blipFill>
        <p:spPr>
          <a:xfrm>
            <a:off x="977374" y="1290907"/>
            <a:ext cx="6354216" cy="4374043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4226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B6C291-6CAF-46DF-ACFF-AADF0FD03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C11A00-A2A3-417C-B33D-DC753ED7C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" t="3964" r="3964" b="3964"/>
          <a:stretch>
            <a:fillRect/>
          </a:stretch>
        </p:blipFill>
        <p:spPr>
          <a:xfrm>
            <a:off x="0" y="1"/>
            <a:ext cx="12192000" cy="6857998"/>
          </a:xfrm>
          <a:custGeom>
            <a:avLst/>
            <a:gdLst>
              <a:gd name="connsiteX0" fmla="*/ 0 w 12192000"/>
              <a:gd name="connsiteY0" fmla="*/ 0 h 6857998"/>
              <a:gd name="connsiteX1" fmla="*/ 12192000 w 12192000"/>
              <a:gd name="connsiteY1" fmla="*/ 0 h 6857998"/>
              <a:gd name="connsiteX2" fmla="*/ 12192000 w 12192000"/>
              <a:gd name="connsiteY2" fmla="*/ 6857998 h 6857998"/>
              <a:gd name="connsiteX3" fmla="*/ 0 w 12192000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8">
                <a:moveTo>
                  <a:pt x="0" y="0"/>
                </a:moveTo>
                <a:lnTo>
                  <a:pt x="12192000" y="0"/>
                </a:lnTo>
                <a:lnTo>
                  <a:pt x="12192000" y="6857998"/>
                </a:lnTo>
                <a:lnTo>
                  <a:pt x="0" y="6857998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9EC1672-B10B-4BE6-B29D-51707DFB9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8437" y="991262"/>
            <a:ext cx="6955124" cy="1066802"/>
          </a:xfrm>
        </p:spPr>
        <p:txBody>
          <a:bodyPr>
            <a:normAutofit/>
          </a:bodyPr>
          <a:lstStyle/>
          <a:p>
            <a:pPr algn="ctr"/>
            <a:r>
              <a:rPr lang="cs-CZ" sz="4000">
                <a:solidFill>
                  <a:srgbClr val="FFFFFF"/>
                </a:solidFill>
              </a:rPr>
              <a:t>Lidská práva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47806A-88F6-4124-B694-162329126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8437" y="2371725"/>
            <a:ext cx="6955124" cy="3038475"/>
          </a:xfrm>
        </p:spPr>
        <p:txBody>
          <a:bodyPr anchor="t">
            <a:normAutofit/>
          </a:bodyPr>
          <a:lstStyle/>
          <a:p>
            <a:r>
              <a:rPr lang="cs-CZ" sz="2400" dirty="0">
                <a:solidFill>
                  <a:srgbClr val="FFFFFF"/>
                </a:solidFill>
              </a:rPr>
              <a:t>Právo na život</a:t>
            </a:r>
          </a:p>
          <a:p>
            <a:r>
              <a:rPr lang="cs-CZ" sz="2400" dirty="0">
                <a:solidFill>
                  <a:srgbClr val="FFFFFF"/>
                </a:solidFill>
              </a:rPr>
              <a:t>Právo na práci</a:t>
            </a:r>
          </a:p>
          <a:p>
            <a:r>
              <a:rPr lang="cs-CZ" sz="2400" dirty="0">
                <a:solidFill>
                  <a:srgbClr val="FFFFFF"/>
                </a:solidFill>
              </a:rPr>
              <a:t>Svobodu</a:t>
            </a:r>
          </a:p>
          <a:p>
            <a:r>
              <a:rPr lang="cs-CZ" sz="2400" dirty="0">
                <a:solidFill>
                  <a:srgbClr val="FFFFFF"/>
                </a:solidFill>
              </a:rPr>
              <a:t>Zdravotní péči</a:t>
            </a:r>
          </a:p>
          <a:p>
            <a:endParaRPr lang="cs-CZ" sz="2400" dirty="0">
              <a:solidFill>
                <a:srgbClr val="FFFFFF"/>
              </a:solidFill>
            </a:endParaRPr>
          </a:p>
          <a:p>
            <a:r>
              <a:rPr lang="cs-CZ" sz="2400" dirty="0">
                <a:solidFill>
                  <a:srgbClr val="FFFFFF"/>
                </a:solidFill>
              </a:rPr>
              <a:t>Celkově se jedná o právo na osobní rozvoj – cíl sociální politiky, kde sociální práce je jejím nástrojem</a:t>
            </a:r>
          </a:p>
        </p:txBody>
      </p:sp>
    </p:spTree>
    <p:extLst>
      <p:ext uri="{BB962C8B-B14F-4D97-AF65-F5344CB8AC3E}">
        <p14:creationId xmlns:p14="http://schemas.microsoft.com/office/powerpoint/2010/main" val="42628230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Co je sociální událost?</a:t>
            </a:r>
          </a:p>
        </p:txBody>
      </p:sp>
      <p:sp>
        <p:nvSpPr>
          <p:cNvPr id="17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cs-CZ" sz="2400" dirty="0"/>
              <a:t>Okolnost s níž právo spojuje vznik, změnu nebo zánik práv a povinností,</a:t>
            </a:r>
            <a:endParaRPr lang="cs-CZ" sz="2400"/>
          </a:p>
          <a:p>
            <a:r>
              <a:rPr lang="cs-CZ" sz="2400" dirty="0"/>
              <a:t>S jejichž pomocí lze předejít, zmírnit nebo překonat tíživou životní situaci, která je způsobena takovou událostí</a:t>
            </a:r>
            <a:endParaRPr lang="cs-CZ" sz="2400"/>
          </a:p>
          <a:p>
            <a:r>
              <a:rPr lang="cs-CZ" sz="2400" dirty="0"/>
              <a:t>Bývá označována také jako sociální riziko nebo sociální příhoda</a:t>
            </a:r>
            <a:endParaRPr lang="cs-CZ" sz="2400"/>
          </a:p>
          <a:p>
            <a:r>
              <a:rPr lang="cs-CZ" sz="2400" dirty="0"/>
              <a:t>Abychom o riziku mohli mluvit jako o sociálním riziku, musí  státem uznané za objektivní, zasluhující pozornost některého z veřejných subjektů</a:t>
            </a:r>
            <a:endParaRPr lang="cs-CZ" sz="2400"/>
          </a:p>
          <a:p>
            <a:r>
              <a:rPr lang="cs-CZ" sz="2400" dirty="0"/>
              <a:t>Pak vzniká jedinci / rodině, která byla zasažena nárok na sociální ochranu, která je v ČR poskytována podle systému sociálního zabezpečení</a:t>
            </a:r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14715799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cs-CZ" dirty="0"/>
              <a:t>Co je sociální událost?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51898" y="2682006"/>
            <a:ext cx="8888203" cy="3428648"/>
          </a:xfrm>
        </p:spPr>
        <p:txBody>
          <a:bodyPr>
            <a:normAutofit/>
          </a:bodyPr>
          <a:lstStyle/>
          <a:p>
            <a:pPr algn="just"/>
            <a:r>
              <a:rPr lang="cs-CZ" sz="2400" dirty="0"/>
              <a:t>„událost, s níž zákon o nemocenském pojištění spojuje vznik nároku na dávku, vznik dočasné pracovní neschopnosti, nařízení karantény, vznik potřeby ošetřování nebo péče o člena domácnosti, nástup na peněžitou pomoc v mateřství a převedení zaměstnankyně na jinou práci, státní zaměstnankyně na jiné služební místo nebo ustanovení příslušnice na jiné služební místo“</a:t>
            </a:r>
          </a:p>
          <a:p>
            <a:pPr marL="0" indent="0" algn="r">
              <a:buNone/>
            </a:pPr>
            <a:r>
              <a:rPr lang="pt-BR" sz="2000" dirty="0"/>
              <a:t>§ 3 zákona č. 187/2006 Sb., o nemocenském pojištění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1643044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cs-CZ" dirty="0"/>
              <a:t>Znaky sociálních událostí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51898" y="3367806"/>
            <a:ext cx="8888203" cy="1889994"/>
          </a:xfrm>
        </p:spPr>
        <p:txBody>
          <a:bodyPr>
            <a:normAutofit/>
          </a:bodyPr>
          <a:lstStyle/>
          <a:p>
            <a:pPr marL="280988" indent="-280988">
              <a:buFont typeface="+mj-lt"/>
              <a:buAutoNum type="arabicPeriod"/>
            </a:pPr>
            <a:r>
              <a:rPr lang="cs-CZ" sz="2400" dirty="0"/>
              <a:t>ekonomicky a sociálně ohrožují existenci člověka i společnosti</a:t>
            </a:r>
          </a:p>
          <a:p>
            <a:pPr marL="280988" indent="-280988">
              <a:buFont typeface="+mj-lt"/>
              <a:buAutoNum type="arabicPeriod"/>
            </a:pPr>
            <a:r>
              <a:rPr lang="cs-CZ" sz="2400" dirty="0"/>
              <a:t>ohrožují člověka sociálním vyloučením </a:t>
            </a:r>
          </a:p>
          <a:p>
            <a:pPr marL="280988" indent="-280988">
              <a:buFont typeface="+mj-lt"/>
              <a:buAutoNum type="arabicPeriod"/>
            </a:pPr>
            <a:r>
              <a:rPr lang="cs-CZ" sz="2400" dirty="0"/>
              <a:t>člověk není schopen odvrátit jejich důsledky vlastními silami</a:t>
            </a:r>
          </a:p>
        </p:txBody>
      </p:sp>
    </p:spTree>
    <p:extLst>
      <p:ext uri="{BB962C8B-B14F-4D97-AF65-F5344CB8AC3E}">
        <p14:creationId xmlns:p14="http://schemas.microsoft.com/office/powerpoint/2010/main" val="26182923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31136" y="621792"/>
            <a:ext cx="7729728" cy="118872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cs-CZ" dirty="0"/>
              <a:t>Dělení sociálních událostí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77132" y="2400652"/>
            <a:ext cx="10015904" cy="376275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200" dirty="0"/>
              <a:t>1. Přirozené -&gt; Biologické (stáří, narození dítěte)</a:t>
            </a:r>
          </a:p>
          <a:p>
            <a:pPr marL="1255713" lvl="6" indent="0" algn="just">
              <a:buNone/>
            </a:pPr>
            <a:r>
              <a:rPr lang="cs-CZ" sz="2200" dirty="0"/>
              <a:t>    -&gt; Sociální (start výdělečné činnosti)</a:t>
            </a:r>
          </a:p>
          <a:p>
            <a:pPr marL="0" lvl="6" indent="0" algn="just">
              <a:buNone/>
            </a:pPr>
            <a:r>
              <a:rPr lang="cs-CZ" sz="2200" dirty="0"/>
              <a:t>2. Nepřirozené -&gt; Biologické (náhlá smrt, invalidita)</a:t>
            </a:r>
          </a:p>
          <a:p>
            <a:pPr marL="398462" lvl="8" indent="0" algn="just">
              <a:buNone/>
            </a:pPr>
            <a:r>
              <a:rPr lang="cs-CZ" sz="2200" dirty="0"/>
              <a:t>		-&gt; Sociální (chudoba, diskriminace)</a:t>
            </a:r>
          </a:p>
          <a:p>
            <a:pPr marL="0" lvl="8" indent="0" algn="just">
              <a:buNone/>
            </a:pPr>
            <a:r>
              <a:rPr lang="cs-CZ" sz="2200" dirty="0"/>
              <a:t>3. Předvídatelné -&gt; </a:t>
            </a:r>
            <a:r>
              <a:rPr lang="pl-PL" sz="2200" dirty="0"/>
              <a:t>víme, kdy nastanou a to, že nastanou (úmrtí)</a:t>
            </a:r>
            <a:endParaRPr lang="cs-CZ" sz="2200" dirty="0"/>
          </a:p>
          <a:p>
            <a:pPr marL="0" lvl="8" indent="0" algn="just">
              <a:buNone/>
            </a:pPr>
            <a:r>
              <a:rPr lang="cs-CZ" sz="2200" dirty="0"/>
              <a:t>4. Nepředvídatelné -&gt; většina, není známo, zda a kdy nastanou (nemoc, úraz, úmrtí)</a:t>
            </a:r>
          </a:p>
          <a:p>
            <a:pPr marL="0" lvl="8" indent="0" algn="just">
              <a:buNone/>
            </a:pPr>
            <a:r>
              <a:rPr lang="cs-CZ" sz="2200" dirty="0"/>
              <a:t>5. Přímý dopad -&gt; dosažení  důchodového  věku </a:t>
            </a:r>
          </a:p>
          <a:p>
            <a:pPr marL="0" lvl="8" indent="0" algn="just">
              <a:buNone/>
            </a:pPr>
            <a:r>
              <a:rPr lang="cs-CZ" sz="2200" dirty="0"/>
              <a:t>6. Nepřímý dopad -&gt; smrt živitele</a:t>
            </a:r>
          </a:p>
          <a:p>
            <a:pPr marL="0" lvl="8" indent="0" algn="just">
              <a:buNone/>
            </a:pPr>
            <a:endParaRPr lang="cs-CZ" sz="2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8796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09098" y="732853"/>
            <a:ext cx="7729728" cy="118872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cs-CZ" dirty="0">
                <a:solidFill>
                  <a:srgbClr val="000000"/>
                </a:solidFill>
              </a:rPr>
              <a:t>Základní typy sociálních událostí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27738" y="2523744"/>
            <a:ext cx="7692449" cy="4096863"/>
          </a:xfrm>
        </p:spPr>
        <p:txBody>
          <a:bodyPr>
            <a:normAutofit fontScale="70000" lnSpcReduction="20000"/>
          </a:bodyPr>
          <a:lstStyle/>
          <a:p>
            <a:r>
              <a:rPr lang="cs-CZ" sz="3500" dirty="0"/>
              <a:t>nezaopatřené dítě</a:t>
            </a:r>
          </a:p>
          <a:p>
            <a:r>
              <a:rPr lang="cs-CZ" sz="3500" dirty="0"/>
              <a:t>těhotenství a mateřství</a:t>
            </a:r>
          </a:p>
          <a:p>
            <a:r>
              <a:rPr lang="cs-CZ" sz="3500" dirty="0"/>
              <a:t>dosažení určitého věku</a:t>
            </a:r>
          </a:p>
          <a:p>
            <a:r>
              <a:rPr lang="cs-CZ" sz="3500" dirty="0"/>
              <a:t>smrt</a:t>
            </a:r>
          </a:p>
          <a:p>
            <a:endParaRPr lang="cs-CZ" sz="3500" dirty="0"/>
          </a:p>
          <a:p>
            <a:r>
              <a:rPr lang="cs-CZ" sz="3500" dirty="0"/>
              <a:t>nemoc</a:t>
            </a:r>
          </a:p>
          <a:p>
            <a:r>
              <a:rPr lang="cs-CZ" sz="3500" dirty="0"/>
              <a:t>pracovní neschopnost</a:t>
            </a:r>
          </a:p>
          <a:p>
            <a:r>
              <a:rPr lang="cs-CZ" sz="3500" dirty="0"/>
              <a:t>nepříznivý zdravotní stav</a:t>
            </a:r>
          </a:p>
          <a:p>
            <a:r>
              <a:rPr lang="cs-CZ" sz="3500" dirty="0"/>
              <a:t>invalidita</a:t>
            </a:r>
          </a:p>
          <a:p>
            <a:r>
              <a:rPr lang="cs-CZ" sz="3500" dirty="0"/>
              <a:t>nedostatečný příjem</a:t>
            </a:r>
          </a:p>
          <a:p>
            <a:endParaRPr lang="cs-CZ" sz="20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Pravá složená závorka 3"/>
          <p:cNvSpPr/>
          <p:nvPr/>
        </p:nvSpPr>
        <p:spPr>
          <a:xfrm>
            <a:off x="6278352" y="5046933"/>
            <a:ext cx="606670" cy="1169377"/>
          </a:xfrm>
          <a:prstGeom prst="rightBrace">
            <a:avLst>
              <a:gd name="adj1" fmla="val 8333"/>
              <a:gd name="adj2" fmla="val 48601"/>
            </a:avLst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Pravá složená závorka 4"/>
          <p:cNvSpPr/>
          <p:nvPr/>
        </p:nvSpPr>
        <p:spPr>
          <a:xfrm>
            <a:off x="6278352" y="2673213"/>
            <a:ext cx="606670" cy="1169377"/>
          </a:xfrm>
          <a:prstGeom prst="rightBrace">
            <a:avLst>
              <a:gd name="adj1" fmla="val 8333"/>
              <a:gd name="adj2" fmla="val 48601"/>
            </a:avLst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7484364" y="3046174"/>
            <a:ext cx="2335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Přirozené SU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484363" y="5446955"/>
            <a:ext cx="2335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Nepřirozené SU</a:t>
            </a:r>
          </a:p>
        </p:txBody>
      </p:sp>
    </p:spTree>
    <p:extLst>
      <p:ext uri="{BB962C8B-B14F-4D97-AF65-F5344CB8AC3E}">
        <p14:creationId xmlns:p14="http://schemas.microsoft.com/office/powerpoint/2010/main" val="16299778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933072-2D61-4CB2-B4E7-A2828200D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 pomoci státu v sociálních událostech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A88781-2FD7-4773-805A-9AE4B4F16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Chránit občana před smrtí a bídou</a:t>
            </a:r>
          </a:p>
          <a:p>
            <a:r>
              <a:rPr lang="cs-CZ" dirty="0"/>
              <a:t>Chránit jeho rodinu</a:t>
            </a:r>
          </a:p>
          <a:p>
            <a:r>
              <a:rPr lang="cs-CZ" dirty="0"/>
              <a:t>Rozvinout potenciál občana</a:t>
            </a:r>
          </a:p>
        </p:txBody>
      </p:sp>
    </p:spTree>
    <p:extLst>
      <p:ext uri="{BB962C8B-B14F-4D97-AF65-F5344CB8AC3E}">
        <p14:creationId xmlns:p14="http://schemas.microsoft.com/office/powerpoint/2010/main" val="31285507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2D7D34-6C11-447A-ADBB-55F5C85A6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Nezaměstnanost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1EE7A9-50B6-40D4-984C-7AC7B468E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Zákon č.435/2004Sb. Zákon o zaměstnanosti</a:t>
            </a:r>
          </a:p>
          <a:p>
            <a:r>
              <a:rPr lang="cs-CZ" dirty="0"/>
              <a:t>Novela zákonem č.248/2021 Sb.</a:t>
            </a:r>
          </a:p>
          <a:p>
            <a:endParaRPr lang="cs-CZ" dirty="0"/>
          </a:p>
          <a:p>
            <a:r>
              <a:rPr lang="cs-CZ" dirty="0"/>
              <a:t>Z úmluvy Mezinárodní organizace práce o minimálních standardech (normách) </a:t>
            </a:r>
            <a:r>
              <a:rPr lang="cs-CZ" b="1" dirty="0"/>
              <a:t>sociálního</a:t>
            </a:r>
            <a:r>
              <a:rPr lang="cs-CZ" dirty="0"/>
              <a:t> zabezpečení (č. 102, 1952) vyplývá, že </a:t>
            </a:r>
            <a:r>
              <a:rPr lang="cs-CZ" b="1" dirty="0"/>
              <a:t>nezaměstnaností</a:t>
            </a:r>
            <a:r>
              <a:rPr lang="cs-CZ" dirty="0"/>
              <a:t> se rozumí ztráta výdělku, vyplývající z nemožnosti získat vhodné zaměstnání osobou, která je schopna pracovat a zároveň je pro výkon práce k dispozici.</a:t>
            </a:r>
          </a:p>
        </p:txBody>
      </p:sp>
    </p:spTree>
    <p:extLst>
      <p:ext uri="{BB962C8B-B14F-4D97-AF65-F5344CB8AC3E}">
        <p14:creationId xmlns:p14="http://schemas.microsoft.com/office/powerpoint/2010/main" val="27610174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D90B99-1277-41C3-B64E-76B89F832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Nezaměstnaní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F4B04B-802B-4B2B-88A6-BC005F2E1C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jsou  osoby:</a:t>
            </a:r>
          </a:p>
          <a:p>
            <a:pPr>
              <a:buFontTx/>
              <a:buChar char="-"/>
            </a:pPr>
            <a:r>
              <a:rPr lang="cs-CZ" dirty="0"/>
              <a:t>které  nemají  placené  zaměstnání  ani  </a:t>
            </a:r>
            <a:r>
              <a:rPr lang="cs-CZ" dirty="0" err="1"/>
              <a:t>sebezaměstnání</a:t>
            </a:r>
            <a:r>
              <a:rPr lang="cs-CZ" dirty="0"/>
              <a:t>, </a:t>
            </a:r>
          </a:p>
          <a:p>
            <a:pPr>
              <a:buFontTx/>
              <a:buChar char="-"/>
            </a:pPr>
            <a:r>
              <a:rPr lang="cs-CZ" dirty="0"/>
              <a:t>přitom  práci  aktivně  hledají, </a:t>
            </a:r>
          </a:p>
          <a:p>
            <a:pPr>
              <a:buFontTx/>
              <a:buChar char="-"/>
            </a:pPr>
            <a:r>
              <a:rPr lang="cs-CZ" dirty="0"/>
              <a:t>jsou  ochotné  během  krátké  doby  nastoupit  do  zaměstnání,</a:t>
            </a:r>
          </a:p>
          <a:p>
            <a:pPr>
              <a:buFontTx/>
              <a:buChar char="-"/>
            </a:pPr>
            <a:r>
              <a:rPr lang="cs-CZ" dirty="0"/>
              <a:t>jde  tedy  o  osoby  schopné  a  ochotné  pracovat,  tím  představují  potenciální  výrobní  faktor. </a:t>
            </a:r>
          </a:p>
        </p:txBody>
      </p:sp>
    </p:spTree>
    <p:extLst>
      <p:ext uri="{BB962C8B-B14F-4D97-AF65-F5344CB8AC3E}">
        <p14:creationId xmlns:p14="http://schemas.microsoft.com/office/powerpoint/2010/main" val="23878838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DE5371-C19C-468A-8CCC-0F39A4244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Druhy nezaměstnanosti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5BE8FC-0929-4BF8-9209-C3E679D0FD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cs-CZ" dirty="0"/>
          </a:p>
          <a:p>
            <a:r>
              <a:rPr lang="cs-CZ" dirty="0"/>
              <a:t>Kromě  funkční  nezaměstnanosti  (určitá  míra nezaměstnanosti,  nejčastěji  udávaná  3  –  6  %,  která  je  považována  ve  společnosti  za  sociálně  i ekonomicky  pozitivní,  protože  zvyšuje  pracovní  motivaci  a  pracovní  mobilitu,  a  tím  zvyšuje pružnost  celé  ekonomiky) </a:t>
            </a:r>
          </a:p>
          <a:p>
            <a:r>
              <a:rPr lang="cs-CZ" dirty="0"/>
              <a:t>frikční  nezaměstnaností (vznikající  tehdy,  když  se  zaměstnaná  osoba  vzdá  dobrovolně  svého  pracovního  místa, protože  hledá  jiné  pracovní  místo),  </a:t>
            </a:r>
          </a:p>
          <a:p>
            <a:r>
              <a:rPr lang="cs-CZ" dirty="0"/>
              <a:t>sezónní  nezaměstnaností  (způsobenou  ročním  obdobím či  výkyvy  počasí),    </a:t>
            </a:r>
          </a:p>
          <a:p>
            <a:r>
              <a:rPr lang="cs-CZ" dirty="0"/>
              <a:t>strukturální  nezaměstnaností  (vzniká  tehdy,  je-li  nabídka určitého  druhu  práce  vyšší  než  poptávka  po  této  práci  a  dochází  k  pomalé  adaptaci  zájemců o  zaměstnání  na  skutečnou  nabídku  pracovních  míst).</a:t>
            </a:r>
          </a:p>
        </p:txBody>
      </p:sp>
    </p:spTree>
    <p:extLst>
      <p:ext uri="{BB962C8B-B14F-4D97-AF65-F5344CB8AC3E}">
        <p14:creationId xmlns:p14="http://schemas.microsoft.com/office/powerpoint/2010/main" val="10359310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7EB6B8-6061-4EA4-B924-950F48A41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Nezaměstnanost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F80FDE-5736-4B1E-8049-CDD38BC4C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555555"/>
                </a:solidFill>
                <a:effectLst/>
              </a:rPr>
              <a:t>Právo na práci neznamená právo na určitou práci, ale jen právo na pomoc státu při získávání práce a podporu v nezaměstnanosti. Hlavním cílem sociální politiky v této oblasti proto zpravidla bývá tvorba nových pracovních příležitostí, podpora samostatné (nikoliv zaměstnanecké) ekonomické aktivity a přípravy lidí na zaměstnání nebo jinou ekonomickou činnost. Tato politika se označuje jako aktivní politika zaměstnanosti. Směřuje k rozvoji svobodného trhu práce.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0144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4E73EB10-AEDA-42B9-9D11-54E59B48D4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2B68125-096D-624C-93E2-FA9634792B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85" r="3686"/>
          <a:stretch/>
        </p:blipFill>
        <p:spPr>
          <a:xfrm>
            <a:off x="7092462" y="1825625"/>
            <a:ext cx="4261337" cy="4351338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27" name="Arc 26">
            <a:extLst>
              <a:ext uri="{FF2B5EF4-FFF2-40B4-BE49-F238E27FC236}">
                <a16:creationId xmlns:a16="http://schemas.microsoft.com/office/drawing/2014/main" id="{72DEF309-605D-4117-9340-6D589B6C3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986173" flipV="1">
            <a:off x="3930947" y="651615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02EA587-0992-4CFB-A510-F686978E0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</p:spPr>
        <p:txBody>
          <a:bodyPr>
            <a:normAutofit/>
          </a:bodyPr>
          <a:lstStyle/>
          <a:p>
            <a:r>
              <a:rPr lang="cs-CZ"/>
              <a:t>Co je sociální politika</a:t>
            </a:r>
          </a:p>
        </p:txBody>
      </p:sp>
      <p:graphicFrame>
        <p:nvGraphicFramePr>
          <p:cNvPr id="14" name="Zástupný obsah 2">
            <a:extLst>
              <a:ext uri="{FF2B5EF4-FFF2-40B4-BE49-F238E27FC236}">
                <a16:creationId xmlns:a16="http://schemas.microsoft.com/office/drawing/2014/main" id="{DA6C4749-5527-4BF2-A16E-42656DBF07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3694912"/>
              </p:ext>
            </p:extLst>
          </p:nvPr>
        </p:nvGraphicFramePr>
        <p:xfrm>
          <a:off x="838200" y="1825625"/>
          <a:ext cx="539336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933407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599D35-A384-4592-AE50-AC3FEBEF3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B81561-2E73-48AF-B98B-F655C395A1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Trh  práce  –  reguluje  nabídku  a  poptávku  pracovních  sil  (v  požadované  struktuře  –  věkové, vzdělanostní,  profesní),  a  také  nabídku  a  poptávku  pracovních  míst  (podle  lokality,  regionu).</a:t>
            </a:r>
          </a:p>
          <a:p>
            <a:r>
              <a:rPr lang="cs-CZ" dirty="0"/>
              <a:t>Rekvalifikace  –  změna  kvalifikace,  získání  nové  kvalifikace  nebo  rozšíření  stávající  kvalifikace.</a:t>
            </a:r>
          </a:p>
        </p:txBody>
      </p:sp>
    </p:spTree>
    <p:extLst>
      <p:ext uri="{BB962C8B-B14F-4D97-AF65-F5344CB8AC3E}">
        <p14:creationId xmlns:p14="http://schemas.microsoft.com/office/powerpoint/2010/main" val="35789925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C3629F-8CAD-4479-9B15-077F65006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Nezaměstnanost jako sociální událost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9CCDB2-877D-4294-9331-49E22B2F0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0" i="0" dirty="0">
                <a:solidFill>
                  <a:srgbClr val="555555"/>
                </a:solidFill>
                <a:effectLst/>
                <a:latin typeface="Georgia" panose="02040502050405020303" pitchFamily="18" charset="0"/>
              </a:rPr>
              <a:t>nedobrovolným charakterem (nemožnost získat zaměstnání),</a:t>
            </a:r>
          </a:p>
          <a:p>
            <a:r>
              <a:rPr lang="cs-CZ" b="0" i="0" dirty="0">
                <a:solidFill>
                  <a:srgbClr val="555555"/>
                </a:solidFill>
                <a:effectLst/>
                <a:latin typeface="Georgia" panose="02040502050405020303" pitchFamily="18" charset="0"/>
              </a:rPr>
              <a:t>pracovní schopností (způsobilost být zaměstnán),</a:t>
            </a:r>
          </a:p>
          <a:p>
            <a:r>
              <a:rPr lang="cs-CZ" b="0" i="0" dirty="0">
                <a:solidFill>
                  <a:srgbClr val="555555"/>
                </a:solidFill>
                <a:effectLst/>
                <a:latin typeface="Georgia" panose="02040502050405020303" pitchFamily="18" charset="0"/>
              </a:rPr>
              <a:t>připraveností (disponibilita) pro výkon zaměstnání,</a:t>
            </a:r>
          </a:p>
          <a:p>
            <a:r>
              <a:rPr lang="cs-CZ" b="0" i="0" dirty="0">
                <a:solidFill>
                  <a:srgbClr val="555555"/>
                </a:solidFill>
                <a:effectLst/>
                <a:latin typeface="Georgia" panose="02040502050405020303" pitchFamily="18" charset="0"/>
              </a:rPr>
              <a:t>aktivním hledáním zaměstnání (docházení na úřad práce)</a:t>
            </a:r>
          </a:p>
          <a:p>
            <a:r>
              <a:rPr lang="cs-CZ" b="0" i="0" dirty="0">
                <a:solidFill>
                  <a:srgbClr val="555555"/>
                </a:solidFill>
                <a:effectLst/>
                <a:latin typeface="Georgia" panose="02040502050405020303" pitchFamily="18" charset="0"/>
              </a:rPr>
              <a:t>nedobrovolná dovolená</a:t>
            </a:r>
            <a:endParaRPr lang="cs-CZ" dirty="0">
              <a:solidFill>
                <a:srgbClr val="555555"/>
              </a:solidFill>
              <a:latin typeface="Georgia" panose="02040502050405020303" pitchFamily="18" charset="0"/>
            </a:endParaRPr>
          </a:p>
          <a:p>
            <a:r>
              <a:rPr lang="cs-CZ" b="0" i="0" dirty="0">
                <a:solidFill>
                  <a:srgbClr val="555555"/>
                </a:solidFill>
                <a:effectLst/>
                <a:latin typeface="Georgia" panose="02040502050405020303" pitchFamily="18" charset="0"/>
              </a:rPr>
              <a:t>Částečná nezaměstnanost - zaměstnání na zkrácenou pracovní dobu proti vůli pracovníka. Zaměstnavatelům se tak naskýtá možnost udržet pracovní vztahy, zejména s kvalifikovanými zaměstnanci. 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820424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AF039A-DF8D-4804-9BAB-2EB884555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Přímá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3EB905-9DF8-4174-87C3-89F87D7DF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Tvorba pracovních míst</a:t>
            </a:r>
          </a:p>
          <a:p>
            <a:r>
              <a:rPr lang="cs-CZ" dirty="0"/>
              <a:t>Podpora podnikání</a:t>
            </a:r>
          </a:p>
          <a:p>
            <a:r>
              <a:rPr lang="cs-CZ" dirty="0"/>
              <a:t>Podpora vzniku pracovních míst</a:t>
            </a:r>
          </a:p>
          <a:p>
            <a:r>
              <a:rPr lang="cs-CZ" dirty="0"/>
              <a:t>Podpora zaměstnavatelů při zaměstnání dlouhodobě nezaměstnaných</a:t>
            </a:r>
          </a:p>
          <a:p>
            <a:r>
              <a:rPr lang="cs-CZ" dirty="0"/>
              <a:t>Podpora tvorby zkrácených úvazků</a:t>
            </a:r>
          </a:p>
        </p:txBody>
      </p:sp>
    </p:spTree>
    <p:extLst>
      <p:ext uri="{BB962C8B-B14F-4D97-AF65-F5344CB8AC3E}">
        <p14:creationId xmlns:p14="http://schemas.microsoft.com/office/powerpoint/2010/main" val="17162651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6C258B-8704-4A5F-866C-790098F5A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Nepřímá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66A937-78BD-4E8C-AB87-FE33761834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Rekvalifikace</a:t>
            </a:r>
          </a:p>
          <a:p>
            <a:r>
              <a:rPr lang="cs-CZ" dirty="0"/>
              <a:t>Podpora vybraných studijních programů</a:t>
            </a:r>
          </a:p>
        </p:txBody>
      </p:sp>
    </p:spTree>
    <p:extLst>
      <p:ext uri="{BB962C8B-B14F-4D97-AF65-F5344CB8AC3E}">
        <p14:creationId xmlns:p14="http://schemas.microsoft.com/office/powerpoint/2010/main" val="11215445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88BA5C-CBAE-41F4-BA5A-7E1F26DB6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Podpora v nezaměstnanosti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787F80-6172-4A87-9A85-216861FF9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555555"/>
                </a:solidFill>
                <a:effectLst/>
                <a:latin typeface="Georgia" panose="02040502050405020303" pitchFamily="18" charset="0"/>
              </a:rPr>
              <a:t>Doba poskytování dávky ze zabezpečení v nezaměstnanosti je časově omezena. Dlouhodobá nezaměstnanost je jinou sociální událostí, neboť člověk po určité době ztrácí způsobilost být zaměstnán pro:</a:t>
            </a:r>
            <a:br>
              <a:rPr lang="cs-CZ" dirty="0"/>
            </a:br>
            <a:r>
              <a:rPr lang="cs-CZ" b="0" i="0" dirty="0">
                <a:solidFill>
                  <a:srgbClr val="555555"/>
                </a:solidFill>
                <a:effectLst/>
                <a:latin typeface="Georgia" panose="02040502050405020303" pitchFamily="18" charset="0"/>
              </a:rPr>
              <a:t>– ztrátu kvalifikace (nemá možnost účastnit se velmi rychlého procesu získávání zkušeností a znalostí, což vede k jeho „rekvalifikaci“),</a:t>
            </a:r>
            <a:br>
              <a:rPr lang="cs-CZ" dirty="0"/>
            </a:br>
            <a:r>
              <a:rPr lang="cs-CZ" b="0" i="0" dirty="0">
                <a:solidFill>
                  <a:srgbClr val="555555"/>
                </a:solidFill>
                <a:effectLst/>
                <a:latin typeface="Georgia" panose="02040502050405020303" pitchFamily="18" charset="0"/>
              </a:rPr>
              <a:t>– ztrátu pracovních návyků (sociální „zlevnění“),</a:t>
            </a:r>
            <a:br>
              <a:rPr lang="cs-CZ" dirty="0"/>
            </a:br>
            <a:r>
              <a:rPr lang="cs-CZ" b="0" i="0" dirty="0">
                <a:solidFill>
                  <a:srgbClr val="555555"/>
                </a:solidFill>
                <a:effectLst/>
                <a:latin typeface="Georgia" panose="02040502050405020303" pitchFamily="18" charset="0"/>
              </a:rPr>
              <a:t>– získaný zvyk žít ze sociálních dávek (upadnutí do „sociální pasti“).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079153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F05837-55D4-4D18-B14B-FAC6DAB68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dirty="0"/>
              <a:t>Nárok má uchazeč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EEDD85-8756-4C33-A69C-FF103E3BF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9200"/>
            <a:ext cx="10515600" cy="5273675"/>
          </a:xfrm>
        </p:spPr>
        <p:txBody>
          <a:bodyPr>
            <a:normAutofit fontScale="40000" lnSpcReduction="20000"/>
          </a:bodyPr>
          <a:lstStyle/>
          <a:p>
            <a:pPr algn="just"/>
            <a:r>
              <a:rPr lang="cs-CZ" sz="4500" b="0" i="0" dirty="0">
                <a:solidFill>
                  <a:srgbClr val="393939"/>
                </a:solidFill>
                <a:effectLst/>
                <a:latin typeface="pt_sans"/>
              </a:rPr>
              <a:t>uchazeč o zaměstnání, který požádá pracoviště Úřadu práce České republiky, </a:t>
            </a:r>
          </a:p>
          <a:p>
            <a:pPr algn="just"/>
            <a:r>
              <a:rPr lang="cs-CZ" sz="4500" b="0" i="0" dirty="0">
                <a:solidFill>
                  <a:srgbClr val="393939"/>
                </a:solidFill>
                <a:effectLst/>
                <a:latin typeface="pt_sans"/>
              </a:rPr>
              <a:t>Základní podmínkou na podporu v nezaměstnanosti je získání v rozhodném období (poslední 2 roky před zařazením do evidence uchazečů o zaměstnání) zaměstnáním nebo jinou výdělečnou činností dobu důchodového pojištění v délce alespoň 12 měsíců.</a:t>
            </a:r>
          </a:p>
          <a:p>
            <a:pPr algn="just"/>
            <a:r>
              <a:rPr lang="cs-CZ" sz="4500" b="0" i="0" dirty="0">
                <a:solidFill>
                  <a:srgbClr val="393939"/>
                </a:solidFill>
                <a:effectLst/>
                <a:latin typeface="pt_sans"/>
              </a:rPr>
              <a:t>Podmínku předchozího zaměstnání lze splnit i započtením náhradní doby zaměstnání, za kterou se považuje doba: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sz="4500" b="0" i="0" dirty="0">
                <a:solidFill>
                  <a:srgbClr val="393939"/>
                </a:solidFill>
                <a:effectLst/>
                <a:latin typeface="pt_sans"/>
              </a:rPr>
              <a:t>přípravy osoby se zdravotním postižením k práci,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sz="4500" b="0" i="0" dirty="0">
                <a:solidFill>
                  <a:srgbClr val="393939"/>
                </a:solidFill>
                <a:effectLst/>
                <a:latin typeface="pt_sans"/>
              </a:rPr>
              <a:t>pobírání invalidního důchodu pro invaliditu třetího stupně,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sz="4500" b="0" i="0" dirty="0">
                <a:solidFill>
                  <a:srgbClr val="393939"/>
                </a:solidFill>
                <a:effectLst/>
                <a:latin typeface="pt_sans"/>
              </a:rPr>
              <a:t>osobní péče o dítě ve věku do 4 let,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sz="4500" b="0" i="0" dirty="0">
                <a:solidFill>
                  <a:srgbClr val="393939"/>
                </a:solidFill>
                <a:effectLst/>
                <a:latin typeface="pt_sans"/>
              </a:rPr>
              <a:t>osobní péče o fyzickou osobu, která se podle zvláštního právního předpisu považuje za osobu závislou na pomoci jiné fyzické osoby min. ve stupni II (středně těžká závislost),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sz="4500" b="0" i="0" dirty="0">
                <a:solidFill>
                  <a:srgbClr val="393939"/>
                </a:solidFill>
                <a:effectLst/>
                <a:latin typeface="pt_sans"/>
              </a:rPr>
              <a:t>výkonu dlouhodobé dobrovolnické služby na základě smlouvy dobrovolníka s vysílající organizací, které byla udělena akreditace Ministerstvem vnitra, nebo výkonu veřejné služby na základě smlouvy o výkonu veřejné služby, - 20h/týden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sz="4500" b="0" i="0" dirty="0">
                <a:solidFill>
                  <a:srgbClr val="393939"/>
                </a:solidFill>
                <a:effectLst/>
                <a:latin typeface="pt_sans"/>
              </a:rPr>
              <a:t>osobní péče o fyzickou osobu mladší 10 let, která se podle zákona o sociálních službách považuje za osobu závislou na pomoci jiné fyzické osoby ve stupni I (lehká závislost),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sz="4500" b="0" i="0" dirty="0">
                <a:solidFill>
                  <a:srgbClr val="393939"/>
                </a:solidFill>
                <a:effectLst/>
                <a:latin typeface="pt_sans"/>
              </a:rPr>
              <a:t>trvání dočasné pracovní neschopnosti nebo nařízené karantény osoby po skončení výdělečné činnosti, která zakládala její účast na nemocenském pojištění podle zákona o nemocenském pojištění, pokud si tato osoba nepřivodila dočasnou pracovní neschopnost úmyslně a pokud tato dočasná pracovní neschopnost nebo nařízená karanténa vznikla v době této výdělečné činnosti nebo v ochranné lhůtě podle zákona o nemocenském pojištění.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9345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A3C15C-4072-469A-8DB0-49AA98284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5DE7D592-E59A-41F9-957E-81138B3E97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9473413"/>
              </p:ext>
            </p:extLst>
          </p:nvPr>
        </p:nvGraphicFramePr>
        <p:xfrm>
          <a:off x="1463040" y="2312126"/>
          <a:ext cx="8869680" cy="3840479"/>
        </p:xfrm>
        <a:graphic>
          <a:graphicData uri="http://schemas.openxmlformats.org/drawingml/2006/table">
            <a:tbl>
              <a:tblPr/>
              <a:tblGrid>
                <a:gridCol w="4434840">
                  <a:extLst>
                    <a:ext uri="{9D8B030D-6E8A-4147-A177-3AD203B41FA5}">
                      <a16:colId xmlns:a16="http://schemas.microsoft.com/office/drawing/2014/main" val="1121616345"/>
                    </a:ext>
                  </a:extLst>
                </a:gridCol>
                <a:gridCol w="4434840">
                  <a:extLst>
                    <a:ext uri="{9D8B030D-6E8A-4147-A177-3AD203B41FA5}">
                      <a16:colId xmlns:a16="http://schemas.microsoft.com/office/drawing/2014/main" val="1114892788"/>
                    </a:ext>
                  </a:extLst>
                </a:gridCol>
              </a:tblGrid>
              <a:tr h="647792">
                <a:tc>
                  <a:txBody>
                    <a:bodyPr/>
                    <a:lstStyle/>
                    <a:p>
                      <a:pPr algn="l" fontAlgn="b"/>
                      <a:r>
                        <a:rPr lang="cs-CZ">
                          <a:effectLst/>
                        </a:rPr>
                        <a:t>Délka podpůrčí doby</a:t>
                      </a:r>
                    </a:p>
                  </a:txBody>
                  <a:tcPr marL="76200" marR="76200" marT="76200" marB="762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>
                          <a:effectLst/>
                        </a:rPr>
                        <a:t>Podpora v nezaměstnanosti</a:t>
                      </a:r>
                    </a:p>
                  </a:txBody>
                  <a:tcPr marL="76200" marR="76200" marT="76200" marB="762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4861581"/>
                  </a:ext>
                </a:extLst>
              </a:tr>
              <a:tr h="1064229">
                <a:tc>
                  <a:txBody>
                    <a:bodyPr/>
                    <a:lstStyle/>
                    <a:p>
                      <a:pPr fontAlgn="t"/>
                      <a:r>
                        <a:rPr lang="cs-CZ">
                          <a:effectLst/>
                        </a:rPr>
                        <a:t>První 2 měsíce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>
                          <a:effectLst/>
                        </a:rPr>
                        <a:t>65 % průměrného měsíčního výdělku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3026474"/>
                  </a:ext>
                </a:extLst>
              </a:tr>
              <a:tr h="1064229">
                <a:tc>
                  <a:txBody>
                    <a:bodyPr/>
                    <a:lstStyle/>
                    <a:p>
                      <a:pPr fontAlgn="t"/>
                      <a:r>
                        <a:rPr lang="cs-CZ">
                          <a:effectLst/>
                        </a:rPr>
                        <a:t>Třetí a čtvrtý měsíc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>
                          <a:effectLst/>
                        </a:rPr>
                        <a:t>50 % průměrného měsíčního výdělku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4245858"/>
                  </a:ext>
                </a:extLst>
              </a:tr>
              <a:tr h="1064229">
                <a:tc>
                  <a:txBody>
                    <a:bodyPr/>
                    <a:lstStyle/>
                    <a:p>
                      <a:pPr fontAlgn="t"/>
                      <a:r>
                        <a:rPr lang="cs-CZ">
                          <a:effectLst/>
                        </a:rPr>
                        <a:t>Zbývající doba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dirty="0">
                          <a:effectLst/>
                        </a:rPr>
                        <a:t>45 % průměrného měsíčního výdělku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81386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38781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7211B1-E829-4D95-B7D2-FA46061C9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Zaměstnanost a současnost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47DDB6-C685-4B67-AD48-719C14CD7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COVID – 19</a:t>
            </a:r>
          </a:p>
          <a:p>
            <a:r>
              <a:rPr lang="cs-CZ" dirty="0"/>
              <a:t>Robotizace ohrožené skupiny – vzdělání, diskriminace, sociální původ</a:t>
            </a:r>
          </a:p>
          <a:p>
            <a:r>
              <a:rPr lang="cs-CZ" dirty="0"/>
              <a:t>Blahobyt, práce ve službách</a:t>
            </a:r>
          </a:p>
          <a:p>
            <a:r>
              <a:rPr lang="cs-CZ" dirty="0"/>
              <a:t>Migrace </a:t>
            </a:r>
          </a:p>
        </p:txBody>
      </p:sp>
    </p:spTree>
    <p:extLst>
      <p:ext uri="{BB962C8B-B14F-4D97-AF65-F5344CB8AC3E}">
        <p14:creationId xmlns:p14="http://schemas.microsoft.com/office/powerpoint/2010/main" val="26983456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ECDF1B-A18A-B64A-8FB4-ABF3B189F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7B37A7-BD53-1B44-9ECA-B91C8C5F0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0218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B6C291-6CAF-46DF-ACFF-AADF0FD03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C11A00-A2A3-417C-B33D-DC753ED7C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" t="3964" r="3964" b="3964"/>
          <a:stretch>
            <a:fillRect/>
          </a:stretch>
        </p:blipFill>
        <p:spPr>
          <a:xfrm>
            <a:off x="0" y="1"/>
            <a:ext cx="12192000" cy="6857998"/>
          </a:xfrm>
          <a:custGeom>
            <a:avLst/>
            <a:gdLst>
              <a:gd name="connsiteX0" fmla="*/ 0 w 12192000"/>
              <a:gd name="connsiteY0" fmla="*/ 0 h 6857998"/>
              <a:gd name="connsiteX1" fmla="*/ 12192000 w 12192000"/>
              <a:gd name="connsiteY1" fmla="*/ 0 h 6857998"/>
              <a:gd name="connsiteX2" fmla="*/ 12192000 w 12192000"/>
              <a:gd name="connsiteY2" fmla="*/ 6857998 h 6857998"/>
              <a:gd name="connsiteX3" fmla="*/ 0 w 12192000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8">
                <a:moveTo>
                  <a:pt x="0" y="0"/>
                </a:moveTo>
                <a:lnTo>
                  <a:pt x="12192000" y="0"/>
                </a:lnTo>
                <a:lnTo>
                  <a:pt x="12192000" y="6857998"/>
                </a:lnTo>
                <a:lnTo>
                  <a:pt x="0" y="6857998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77ECA98-07DC-45C0-B83A-A8ECE9FD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8437" y="991262"/>
            <a:ext cx="6955124" cy="1066802"/>
          </a:xfrm>
        </p:spPr>
        <p:txBody>
          <a:bodyPr>
            <a:normAutofit/>
          </a:bodyPr>
          <a:lstStyle/>
          <a:p>
            <a:pPr algn="ctr"/>
            <a:r>
              <a:rPr lang="cs-CZ" sz="4000">
                <a:solidFill>
                  <a:srgbClr val="FFFFFF"/>
                </a:solidFill>
              </a:rPr>
              <a:t>Užší pojetí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95F04E-0607-4612-9370-D013E213C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8437" y="2371725"/>
            <a:ext cx="6955124" cy="3038475"/>
          </a:xfrm>
        </p:spPr>
        <p:txBody>
          <a:bodyPr anchor="t">
            <a:normAutofit/>
          </a:bodyPr>
          <a:lstStyle/>
          <a:p>
            <a:pPr marL="457200" lvl="1" indent="0">
              <a:buSzPct val="70000"/>
              <a:buNone/>
            </a:pPr>
            <a:r>
              <a:rPr lang="cs-CZ" sz="2200" dirty="0">
                <a:solidFill>
                  <a:srgbClr val="FFFFFF"/>
                </a:solidFill>
              </a:rPr>
              <a:t>Cílem sociální politiky je reagovat na sociální události a jejich rizika resp. jejich možné negativní důsledky ( např. stáří, nemoc, invalidita) a eliminovat sociální tvrdosti, které doprovázejí fungování tržního mechanismu (např. nezaměstnanost, chudoba). </a:t>
            </a:r>
          </a:p>
          <a:p>
            <a:pPr marL="457200" lvl="1" indent="0">
              <a:buSzPct val="70000"/>
              <a:buNone/>
            </a:pPr>
            <a:endParaRPr lang="cs-CZ" sz="2200" dirty="0">
              <a:solidFill>
                <a:srgbClr val="FFFFFF"/>
              </a:solidFill>
            </a:endParaRPr>
          </a:p>
          <a:p>
            <a:pPr marL="457200" lvl="1" indent="0">
              <a:buSzPct val="70000"/>
              <a:buNone/>
            </a:pPr>
            <a:r>
              <a:rPr lang="cs-CZ" sz="2200" dirty="0">
                <a:solidFill>
                  <a:srgbClr val="FFFFFF"/>
                </a:solidFill>
              </a:rPr>
              <a:t>Redukce na systém opatření především v oblasti zaměstnanosti a sociálního zabezpečení. </a:t>
            </a:r>
          </a:p>
          <a:p>
            <a:endParaRPr lang="cs-CZ" sz="2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195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2481FFF-13F4-D243-9212-6B8F34D4FF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55" b="975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1DE7C3C-AD09-D14B-A273-C9EA2C4C5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cs-CZ" sz="3600"/>
              <a:t>Názvosloví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12F385-DCC6-5E4B-A04F-27DE6D7F6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cs-CZ" sz="1800"/>
              <a:t>Sociální politika jako celek všech politik – publick policy, politika społeczna</a:t>
            </a:r>
          </a:p>
          <a:p>
            <a:r>
              <a:rPr lang="cs-CZ" sz="1800"/>
              <a:t>Sociální politika jako její část – social policy, politika socjalna</a:t>
            </a:r>
          </a:p>
        </p:txBody>
      </p:sp>
    </p:spTree>
    <p:extLst>
      <p:ext uri="{BB962C8B-B14F-4D97-AF65-F5344CB8AC3E}">
        <p14:creationId xmlns:p14="http://schemas.microsoft.com/office/powerpoint/2010/main" val="3893195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8F37B0-7C20-41F2-83D9-D6633DF4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365760"/>
            <a:ext cx="9912072" cy="1188404"/>
          </a:xfrm>
        </p:spPr>
        <p:txBody>
          <a:bodyPr>
            <a:normAutofit/>
          </a:bodyPr>
          <a:lstStyle/>
          <a:p>
            <a:r>
              <a:rPr lang="cs-CZ" dirty="0"/>
              <a:t>Obsah – sociální politiky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0BC1D9E-4401-4EC0-88FD-ED103CB57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0670" y="2"/>
            <a:ext cx="1191330" cy="1511301"/>
          </a:xfrm>
          <a:custGeom>
            <a:avLst/>
            <a:gdLst>
              <a:gd name="connsiteX0" fmla="*/ 697617 w 1191330"/>
              <a:gd name="connsiteY0" fmla="*/ 0 h 1511301"/>
              <a:gd name="connsiteX1" fmla="*/ 1191330 w 1191330"/>
              <a:gd name="connsiteY1" fmla="*/ 0 h 1511301"/>
              <a:gd name="connsiteX2" fmla="*/ 1191330 w 1191330"/>
              <a:gd name="connsiteY2" fmla="*/ 1511301 h 1511301"/>
              <a:gd name="connsiteX3" fmla="*/ 0 w 1191330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1330" h="1511301">
                <a:moveTo>
                  <a:pt x="697617" y="0"/>
                </a:moveTo>
                <a:lnTo>
                  <a:pt x="1191330" y="0"/>
                </a:lnTo>
                <a:lnTo>
                  <a:pt x="1191330" y="1511301"/>
                </a:lnTo>
                <a:lnTo>
                  <a:pt x="0" y="15113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200B311-3585-4069-AAC6-CD443FA5B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986" y="1690688"/>
            <a:ext cx="3668014" cy="5167312"/>
          </a:xfrm>
          <a:custGeom>
            <a:avLst/>
            <a:gdLst>
              <a:gd name="connsiteX0" fmla="*/ 2391664 w 3668014"/>
              <a:gd name="connsiteY0" fmla="*/ 0 h 5167312"/>
              <a:gd name="connsiteX1" fmla="*/ 3668014 w 3668014"/>
              <a:gd name="connsiteY1" fmla="*/ 0 h 5167312"/>
              <a:gd name="connsiteX2" fmla="*/ 3668014 w 3668014"/>
              <a:gd name="connsiteY2" fmla="*/ 5167312 h 5167312"/>
              <a:gd name="connsiteX3" fmla="*/ 0 w 3668014"/>
              <a:gd name="connsiteY3" fmla="*/ 5167312 h 5167312"/>
              <a:gd name="connsiteX4" fmla="*/ 2393879 w 3668014"/>
              <a:gd name="connsiteY4" fmla="*/ 952 h 5167312"/>
              <a:gd name="connsiteX5" fmla="*/ 2391664 w 3668014"/>
              <a:gd name="connsiteY5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8014" h="5167312">
                <a:moveTo>
                  <a:pt x="2391664" y="0"/>
                </a:moveTo>
                <a:lnTo>
                  <a:pt x="3668014" y="0"/>
                </a:lnTo>
                <a:lnTo>
                  <a:pt x="3668014" y="5167312"/>
                </a:lnTo>
                <a:lnTo>
                  <a:pt x="0" y="5167312"/>
                </a:lnTo>
                <a:lnTo>
                  <a:pt x="2393879" y="952"/>
                </a:lnTo>
                <a:lnTo>
                  <a:pt x="2391664" y="952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0AAF7C9-094E-400C-A428-F6C2262F6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0753320" cy="5167312"/>
          </a:xfrm>
          <a:custGeom>
            <a:avLst/>
            <a:gdLst>
              <a:gd name="connsiteX0" fmla="*/ 0 w 10753320"/>
              <a:gd name="connsiteY0" fmla="*/ 0 h 5167312"/>
              <a:gd name="connsiteX1" fmla="*/ 9680943 w 10753320"/>
              <a:gd name="connsiteY1" fmla="*/ 0 h 5167312"/>
              <a:gd name="connsiteX2" fmla="*/ 9680223 w 10753320"/>
              <a:gd name="connsiteY2" fmla="*/ 952 h 5167312"/>
              <a:gd name="connsiteX3" fmla="*/ 10753320 w 10753320"/>
              <a:gd name="connsiteY3" fmla="*/ 952 h 5167312"/>
              <a:gd name="connsiteX4" fmla="*/ 8359441 w 10753320"/>
              <a:gd name="connsiteY4" fmla="*/ 5167312 h 5167312"/>
              <a:gd name="connsiteX5" fmla="*/ 4821866 w 10753320"/>
              <a:gd name="connsiteY5" fmla="*/ 5167312 h 5167312"/>
              <a:gd name="connsiteX6" fmla="*/ 4821866 w 10753320"/>
              <a:gd name="connsiteY6" fmla="*/ 5166360 h 5167312"/>
              <a:gd name="connsiteX7" fmla="*/ 0 w 10753320"/>
              <a:gd name="connsiteY7" fmla="*/ 5166360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53320" h="5167312">
                <a:moveTo>
                  <a:pt x="0" y="0"/>
                </a:moveTo>
                <a:lnTo>
                  <a:pt x="9680943" y="0"/>
                </a:lnTo>
                <a:lnTo>
                  <a:pt x="9680223" y="952"/>
                </a:lnTo>
                <a:lnTo>
                  <a:pt x="10753320" y="952"/>
                </a:lnTo>
                <a:lnTo>
                  <a:pt x="8359441" y="5167312"/>
                </a:lnTo>
                <a:lnTo>
                  <a:pt x="4821866" y="5167312"/>
                </a:lnTo>
                <a:lnTo>
                  <a:pt x="4821866" y="5166360"/>
                </a:lnTo>
                <a:lnTo>
                  <a:pt x="0" y="516636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5ECBD4-C479-47C3-A8CA-DA75E51EE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174358"/>
            <a:ext cx="7731642" cy="4045467"/>
          </a:xfrm>
        </p:spPr>
        <p:txBody>
          <a:bodyPr anchor="t">
            <a:normAutofit/>
          </a:bodyPr>
          <a:lstStyle/>
          <a:p>
            <a:pPr lvl="0"/>
            <a:r>
              <a:rPr lang="cs-CZ" sz="2000">
                <a:solidFill>
                  <a:schemeClr val="bg1"/>
                </a:solidFill>
              </a:rPr>
              <a:t>Vzdělávací – školství – dostupnost, plurality systémů, všechny stupně</a:t>
            </a:r>
          </a:p>
          <a:p>
            <a:pPr lvl="0"/>
            <a:endParaRPr lang="cs-CZ" sz="2000">
              <a:solidFill>
                <a:schemeClr val="bg1"/>
              </a:solidFill>
            </a:endParaRPr>
          </a:p>
          <a:p>
            <a:pPr lvl="0"/>
            <a:r>
              <a:rPr lang="cs-CZ" sz="2000">
                <a:solidFill>
                  <a:schemeClr val="bg1"/>
                </a:solidFill>
              </a:rPr>
              <a:t>Zdravotní – dostupnost a způsob poskytování zdravotních služeb </a:t>
            </a:r>
          </a:p>
          <a:p>
            <a:pPr lvl="0"/>
            <a:endParaRPr lang="cs-CZ" sz="2000">
              <a:solidFill>
                <a:schemeClr val="bg1"/>
              </a:solidFill>
            </a:endParaRPr>
          </a:p>
          <a:p>
            <a:pPr lvl="0"/>
            <a:r>
              <a:rPr lang="cs-CZ" sz="2000">
                <a:solidFill>
                  <a:schemeClr val="bg1"/>
                </a:solidFill>
              </a:rPr>
              <a:t>Bytová – rozvoj bytového fondu, dostupnost, startovací byty atd.</a:t>
            </a:r>
          </a:p>
          <a:p>
            <a:pPr lvl="0"/>
            <a:endParaRPr lang="cs-CZ" sz="2000">
              <a:solidFill>
                <a:schemeClr val="bg1"/>
              </a:solidFill>
            </a:endParaRPr>
          </a:p>
          <a:p>
            <a:pPr lvl="0"/>
            <a:r>
              <a:rPr lang="cs-CZ" sz="2000">
                <a:solidFill>
                  <a:schemeClr val="bg1"/>
                </a:solidFill>
              </a:rPr>
              <a:t>Zaměstnanost a politika zaměstnanosti – zaměstnanost, ale i podpora v nezaměstnanosti</a:t>
            </a:r>
          </a:p>
          <a:p>
            <a:pPr lvl="0"/>
            <a:endParaRPr lang="cs-CZ" sz="2000">
              <a:solidFill>
                <a:schemeClr val="bg1"/>
              </a:solidFill>
            </a:endParaRPr>
          </a:p>
          <a:p>
            <a:pPr lvl="0"/>
            <a:r>
              <a:rPr lang="cs-CZ" sz="2000">
                <a:solidFill>
                  <a:schemeClr val="bg1"/>
                </a:solidFill>
              </a:rPr>
              <a:t>Rodinná politika – ochrana funkční rodiny, populační politika atd.</a:t>
            </a:r>
          </a:p>
          <a:p>
            <a:endParaRPr lang="cs-CZ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30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D5B3F70D-05D5-4D43-9CBF-07DAE5B20C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6E4077B-6616-4AF8-8716-EE1CC9AF9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5200">
                <a:solidFill>
                  <a:srgbClr val="FFFFFF"/>
                </a:solidFill>
              </a:rPr>
              <a:t>Sociální politika v ČR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D8EC342-92A2-4F4F-8EC8-57755E7CC8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44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64743D2A84CDF4BAB48D54C815D26EE" ma:contentTypeVersion="13" ma:contentTypeDescription="Vytvoří nový dokument" ma:contentTypeScope="" ma:versionID="357a91366bd376ed78a749d07cdc2d57">
  <xsd:schema xmlns:xsd="http://www.w3.org/2001/XMLSchema" xmlns:xs="http://www.w3.org/2001/XMLSchema" xmlns:p="http://schemas.microsoft.com/office/2006/metadata/properties" xmlns:ns3="79b7b8bb-93ec-47cc-a1d6-47c5928ac23a" xmlns:ns4="89332cfc-b023-4904-b12a-69ce444ff898" targetNamespace="http://schemas.microsoft.com/office/2006/metadata/properties" ma:root="true" ma:fieldsID="50b169c6051da78dff30380a93a13f95" ns3:_="" ns4:_="">
    <xsd:import namespace="79b7b8bb-93ec-47cc-a1d6-47c5928ac23a"/>
    <xsd:import namespace="89332cfc-b023-4904-b12a-69ce444ff89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b7b8bb-93ec-47cc-a1d6-47c5928ac2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332cfc-b023-4904-b12a-69ce444ff89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1BA832B-D5C4-471A-BCBF-AA0E062751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7E1CD89-34D6-4734-8A30-704F7B2B49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b7b8bb-93ec-47cc-a1d6-47c5928ac23a"/>
    <ds:schemaRef ds:uri="89332cfc-b023-4904-b12a-69ce444ff8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9CFA816-3F29-45E4-B937-EE8F85B023B2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1481</TotalTime>
  <Words>3293</Words>
  <Application>Microsoft Macintosh PowerPoint</Application>
  <PresentationFormat>Širokoúhlá obrazovka</PresentationFormat>
  <Paragraphs>310</Paragraphs>
  <Slides>58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65" baseType="lpstr">
      <vt:lpstr>Arial</vt:lpstr>
      <vt:lpstr>Calibri</vt:lpstr>
      <vt:lpstr>Calibri Light</vt:lpstr>
      <vt:lpstr>Georgia</vt:lpstr>
      <vt:lpstr>pt_sans</vt:lpstr>
      <vt:lpstr>Rockwell</vt:lpstr>
      <vt:lpstr>Motiv Office</vt:lpstr>
      <vt:lpstr>Úvod do sociální politiky.</vt:lpstr>
      <vt:lpstr>Prezentace aplikace PowerPoint</vt:lpstr>
      <vt:lpstr>zdroje</vt:lpstr>
      <vt:lpstr>Lidská práva</vt:lpstr>
      <vt:lpstr>Co je sociální politika</vt:lpstr>
      <vt:lpstr>Užší pojetí</vt:lpstr>
      <vt:lpstr>Názvosloví </vt:lpstr>
      <vt:lpstr>Obsah – sociální politiky</vt:lpstr>
      <vt:lpstr>Sociální politika v ČR</vt:lpstr>
      <vt:lpstr>Marie Terezie, Josef II</vt:lpstr>
      <vt:lpstr>Rakousko-uhersko </vt:lpstr>
      <vt:lpstr>První republika</vt:lpstr>
      <vt:lpstr>Komunismus </vt:lpstr>
      <vt:lpstr>Sociální stát</vt:lpstr>
      <vt:lpstr>Socialistický </vt:lpstr>
      <vt:lpstr>Sociální </vt:lpstr>
      <vt:lpstr>Sociální na naší cestě</vt:lpstr>
      <vt:lpstr>Liberální model</vt:lpstr>
      <vt:lpstr>Korporativní model</vt:lpstr>
      <vt:lpstr>Sociálně demokratický model</vt:lpstr>
      <vt:lpstr>Socialistický model</vt:lpstr>
      <vt:lpstr>Sociální stát</vt:lpstr>
      <vt:lpstr>Cíle sociálního státu.</vt:lpstr>
      <vt:lpstr>Sociální stát /socialistický</vt:lpstr>
      <vt:lpstr>Sociální stát – co není</vt:lpstr>
      <vt:lpstr>Cíle sociálního státu</vt:lpstr>
      <vt:lpstr>Cíle sociálního státu</vt:lpstr>
      <vt:lpstr>Krize sociálního státu</vt:lpstr>
      <vt:lpstr>Krize sociálního státu</vt:lpstr>
      <vt:lpstr>Řešení </vt:lpstr>
      <vt:lpstr>Aktéři, funkce, principy, nástroje</vt:lpstr>
      <vt:lpstr>Kdo </vt:lpstr>
      <vt:lpstr>Co </vt:lpstr>
      <vt:lpstr>Jaké funkce plníme</vt:lpstr>
      <vt:lpstr>Principy </vt:lpstr>
      <vt:lpstr>Spravedlnost </vt:lpstr>
      <vt:lpstr>Solidarita </vt:lpstr>
      <vt:lpstr>Prezentace aplikace PowerPoint</vt:lpstr>
      <vt:lpstr>Vznik a typy sociálních událostí nikoliv na sociálních sítích</vt:lpstr>
      <vt:lpstr>Co je sociální událost?</vt:lpstr>
      <vt:lpstr>Co je sociální událost?</vt:lpstr>
      <vt:lpstr>Znaky sociálních událostí</vt:lpstr>
      <vt:lpstr>Dělení sociálních událostí</vt:lpstr>
      <vt:lpstr>Základní typy sociálních událostí</vt:lpstr>
      <vt:lpstr>Cíl pomoci státu v sociálních událostech</vt:lpstr>
      <vt:lpstr>Nezaměstnanost </vt:lpstr>
      <vt:lpstr>Nezaměstnaní</vt:lpstr>
      <vt:lpstr>Druhy nezaměstnanosti</vt:lpstr>
      <vt:lpstr>Nezaměstnanost </vt:lpstr>
      <vt:lpstr>Prezentace aplikace PowerPoint</vt:lpstr>
      <vt:lpstr>Nezaměstnanost jako sociální událost</vt:lpstr>
      <vt:lpstr>Přímá </vt:lpstr>
      <vt:lpstr>Nepřímá </vt:lpstr>
      <vt:lpstr>Podpora v nezaměstnanosti</vt:lpstr>
      <vt:lpstr>Nárok má uchazeč</vt:lpstr>
      <vt:lpstr>Prezentace aplikace PowerPoint</vt:lpstr>
      <vt:lpstr>Zaměstnanost a současnost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sociální politiky.</dc:title>
  <dc:creator>Petr Fabián</dc:creator>
  <cp:lastModifiedBy>Petr Fabián</cp:lastModifiedBy>
  <cp:revision>11</cp:revision>
  <dcterms:created xsi:type="dcterms:W3CDTF">2020-09-23T07:01:50Z</dcterms:created>
  <dcterms:modified xsi:type="dcterms:W3CDTF">2021-11-21T09:03:25Z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0x010100864743D2A84CDF4BAB48D54C815D26EE</vt:lpwstr>
  </property>
</Properties>
</file>