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256" r:id="rId2"/>
    <p:sldId id="264" r:id="rId3"/>
    <p:sldId id="265" r:id="rId4"/>
    <p:sldId id="266" r:id="rId5"/>
    <p:sldId id="267" r:id="rId6"/>
    <p:sldId id="261" r:id="rId7"/>
    <p:sldId id="260" r:id="rId8"/>
    <p:sldId id="259" r:id="rId9"/>
    <p:sldId id="268" r:id="rId10"/>
    <p:sldId id="269" r:id="rId11"/>
    <p:sldId id="270" r:id="rId12"/>
    <p:sldId id="279" r:id="rId13"/>
    <p:sldId id="257" r:id="rId14"/>
    <p:sldId id="272" r:id="rId15"/>
    <p:sldId id="273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71" r:id="rId35"/>
    <p:sldId id="258" r:id="rId36"/>
    <p:sldId id="262" r:id="rId37"/>
    <p:sldId id="274" r:id="rId38"/>
    <p:sldId id="275" r:id="rId39"/>
    <p:sldId id="276" r:id="rId40"/>
    <p:sldId id="277" r:id="rId41"/>
    <p:sldId id="278" r:id="rId42"/>
    <p:sldId id="299" r:id="rId43"/>
    <p:sldId id="300" r:id="rId44"/>
    <p:sldId id="301" r:id="rId45"/>
    <p:sldId id="312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3" r:id="rId55"/>
    <p:sldId id="314" r:id="rId56"/>
    <p:sldId id="315" r:id="rId57"/>
    <p:sldId id="316" r:id="rId58"/>
    <p:sldId id="317" r:id="rId59"/>
    <p:sldId id="318" r:id="rId60"/>
    <p:sldId id="322" r:id="rId61"/>
    <p:sldId id="323" r:id="rId62"/>
    <p:sldId id="324" r:id="rId63"/>
    <p:sldId id="325" r:id="rId64"/>
    <p:sldId id="326" r:id="rId65"/>
    <p:sldId id="327" r:id="rId66"/>
    <p:sldId id="331" r:id="rId67"/>
    <p:sldId id="332" r:id="rId68"/>
    <p:sldId id="333" r:id="rId69"/>
    <p:sldId id="334" r:id="rId70"/>
    <p:sldId id="335" r:id="rId71"/>
    <p:sldId id="348" r:id="rId72"/>
    <p:sldId id="349" r:id="rId73"/>
    <p:sldId id="350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28" r:id="rId86"/>
    <p:sldId id="329" r:id="rId87"/>
    <p:sldId id="351" r:id="rId88"/>
    <p:sldId id="352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9" r:id="rId103"/>
    <p:sldId id="370" r:id="rId104"/>
    <p:sldId id="371" r:id="rId105"/>
    <p:sldId id="372" r:id="rId106"/>
    <p:sldId id="353" r:id="rId107"/>
    <p:sldId id="373" r:id="rId108"/>
    <p:sldId id="374" r:id="rId109"/>
    <p:sldId id="375" r:id="rId110"/>
    <p:sldId id="376" r:id="rId111"/>
    <p:sldId id="377" r:id="rId112"/>
    <p:sldId id="378" r:id="rId113"/>
    <p:sldId id="379" r:id="rId114"/>
    <p:sldId id="367" r:id="rId115"/>
    <p:sldId id="368" r:id="rId116"/>
    <p:sldId id="330" r:id="rId1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54960-53D3-41EC-9D75-258898D239D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84865B-C9AA-43D2-B12A-887C09D6A4F8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= přirozené, poslední období života, ve kterém se pozvolna omezují funkce lidského organismu. </a:t>
          </a:r>
        </a:p>
      </dgm:t>
    </dgm:pt>
    <dgm:pt modelId="{3F8C131B-2AAF-4FF3-A34D-B5D4848CEFDD}" type="parTrans" cxnId="{6197D0FC-BB10-43A4-BA86-24362BD334FF}">
      <dgm:prSet/>
      <dgm:spPr/>
      <dgm:t>
        <a:bodyPr/>
        <a:lstStyle/>
        <a:p>
          <a:endParaRPr lang="en-US"/>
        </a:p>
      </dgm:t>
    </dgm:pt>
    <dgm:pt modelId="{425400E9-9239-4822-A4EB-34BE785CA8B1}" type="sibTrans" cxnId="{6197D0FC-BB10-43A4-BA86-24362BD334FF}">
      <dgm:prSet/>
      <dgm:spPr/>
      <dgm:t>
        <a:bodyPr/>
        <a:lstStyle/>
        <a:p>
          <a:endParaRPr lang="en-US"/>
        </a:p>
      </dgm:t>
    </dgm:pt>
    <dgm:pt modelId="{79B2DC60-9A74-436C-9F81-10D507224A21}">
      <dgm:prSet custT="1"/>
      <dgm:spPr/>
      <dgm:t>
        <a:bodyPr/>
        <a:lstStyle/>
        <a:p>
          <a:pPr algn="ctr"/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= poslední fáze životního cyklu každého jedince.                          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443D5-61CC-4CC3-AEB1-A5EF3DC2A0E9}" type="parTrans" cxnId="{D460D154-4559-4398-A39C-077CFA5EEBF0}">
      <dgm:prSet/>
      <dgm:spPr/>
      <dgm:t>
        <a:bodyPr/>
        <a:lstStyle/>
        <a:p>
          <a:endParaRPr lang="en-US"/>
        </a:p>
      </dgm:t>
    </dgm:pt>
    <dgm:pt modelId="{4F0F97B6-7491-4221-9990-D2B34D8699E0}" type="sibTrans" cxnId="{D460D154-4559-4398-A39C-077CFA5EEBF0}">
      <dgm:prSet/>
      <dgm:spPr/>
      <dgm:t>
        <a:bodyPr/>
        <a:lstStyle/>
        <a:p>
          <a:endParaRPr lang="en-US"/>
        </a:p>
      </dgm:t>
    </dgm:pt>
    <dgm:pt modelId="{BDD50F79-1AFD-45DE-990B-2830EEDD52E2}">
      <dgm:prSet custT="1"/>
      <dgm:spPr/>
      <dgm:t>
        <a:bodyPr/>
        <a:lstStyle/>
        <a:p>
          <a:r>
            <a:rPr lang="cs-C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= výsledek přirozeného biologického procesu, ten však probíhá různorodě podle individuality člověka. 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09A59-BD35-42A0-8EA2-6B7194F51F58}" type="parTrans" cxnId="{024F440F-7F61-478D-BCBE-CA7B26D452DE}">
      <dgm:prSet/>
      <dgm:spPr/>
      <dgm:t>
        <a:bodyPr/>
        <a:lstStyle/>
        <a:p>
          <a:endParaRPr lang="en-US"/>
        </a:p>
      </dgm:t>
    </dgm:pt>
    <dgm:pt modelId="{3E86EB67-0A00-4BE4-8F89-F6F79F8AFC07}" type="sibTrans" cxnId="{024F440F-7F61-478D-BCBE-CA7B26D452DE}">
      <dgm:prSet/>
      <dgm:spPr/>
      <dgm:t>
        <a:bodyPr/>
        <a:lstStyle/>
        <a:p>
          <a:endParaRPr lang="en-US"/>
        </a:p>
      </dgm:t>
    </dgm:pt>
    <dgm:pt modelId="{7ED9AF18-607D-48C5-A5D0-D05BBA07293E}" type="pres">
      <dgm:prSet presAssocID="{9B954960-53D3-41EC-9D75-258898D239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D1D581-B4C5-49DD-9CA9-F2DEA2F59AD1}" type="pres">
      <dgm:prSet presAssocID="{DC84865B-C9AA-43D2-B12A-887C09D6A4F8}" presName="hierRoot1" presStyleCnt="0"/>
      <dgm:spPr/>
    </dgm:pt>
    <dgm:pt modelId="{AD0901E4-063D-4BB4-A17B-76A801B27FA8}" type="pres">
      <dgm:prSet presAssocID="{DC84865B-C9AA-43D2-B12A-887C09D6A4F8}" presName="composite" presStyleCnt="0"/>
      <dgm:spPr/>
    </dgm:pt>
    <dgm:pt modelId="{40B18196-18FE-4900-AE5E-D1AC8D17A49E}" type="pres">
      <dgm:prSet presAssocID="{DC84865B-C9AA-43D2-B12A-887C09D6A4F8}" presName="background" presStyleLbl="node0" presStyleIdx="0" presStyleCnt="3"/>
      <dgm:spPr/>
    </dgm:pt>
    <dgm:pt modelId="{C9802153-396B-4B0A-B73C-5BF65A7A6952}" type="pres">
      <dgm:prSet presAssocID="{DC84865B-C9AA-43D2-B12A-887C09D6A4F8}" presName="text" presStyleLbl="fgAcc0" presStyleIdx="0" presStyleCnt="3" custScaleX="128835" custScaleY="182417" custLinFactNeighborX="3856" custLinFactNeighborY="-54580">
        <dgm:presLayoutVars>
          <dgm:chPref val="3"/>
        </dgm:presLayoutVars>
      </dgm:prSet>
      <dgm:spPr/>
    </dgm:pt>
    <dgm:pt modelId="{1B934992-3A2B-4B06-B5AD-FB0E9AEF1162}" type="pres">
      <dgm:prSet presAssocID="{DC84865B-C9AA-43D2-B12A-887C09D6A4F8}" presName="hierChild2" presStyleCnt="0"/>
      <dgm:spPr/>
    </dgm:pt>
    <dgm:pt modelId="{CA03331B-0CB2-4CFF-962D-5A35EF41E1AB}" type="pres">
      <dgm:prSet presAssocID="{79B2DC60-9A74-436C-9F81-10D507224A21}" presName="hierRoot1" presStyleCnt="0"/>
      <dgm:spPr/>
    </dgm:pt>
    <dgm:pt modelId="{B4907677-627C-4B49-BF60-9333DC2095EC}" type="pres">
      <dgm:prSet presAssocID="{79B2DC60-9A74-436C-9F81-10D507224A21}" presName="composite" presStyleCnt="0"/>
      <dgm:spPr/>
    </dgm:pt>
    <dgm:pt modelId="{5608F419-1023-4A55-9903-59F82C748EBF}" type="pres">
      <dgm:prSet presAssocID="{79B2DC60-9A74-436C-9F81-10D507224A21}" presName="background" presStyleLbl="node0" presStyleIdx="1" presStyleCnt="3"/>
      <dgm:spPr/>
    </dgm:pt>
    <dgm:pt modelId="{AF31FF56-818A-4D1C-B829-F16CCA6A34F0}" type="pres">
      <dgm:prSet presAssocID="{79B2DC60-9A74-436C-9F81-10D507224A21}" presName="text" presStyleLbl="fgAcc0" presStyleIdx="1" presStyleCnt="3" custScaleX="122868" custScaleY="126661" custLinFactNeighborX="4270" custLinFactNeighborY="44916">
        <dgm:presLayoutVars>
          <dgm:chPref val="3"/>
        </dgm:presLayoutVars>
      </dgm:prSet>
      <dgm:spPr/>
    </dgm:pt>
    <dgm:pt modelId="{7504C708-4F84-4D18-8E9D-9A943796A2D3}" type="pres">
      <dgm:prSet presAssocID="{79B2DC60-9A74-436C-9F81-10D507224A21}" presName="hierChild2" presStyleCnt="0"/>
      <dgm:spPr/>
    </dgm:pt>
    <dgm:pt modelId="{3E7E6503-80C4-453A-9CEC-96436D459DDB}" type="pres">
      <dgm:prSet presAssocID="{BDD50F79-1AFD-45DE-990B-2830EEDD52E2}" presName="hierRoot1" presStyleCnt="0"/>
      <dgm:spPr/>
    </dgm:pt>
    <dgm:pt modelId="{F9FAA54A-118A-4E91-9232-7665B564FC2D}" type="pres">
      <dgm:prSet presAssocID="{BDD50F79-1AFD-45DE-990B-2830EEDD52E2}" presName="composite" presStyleCnt="0"/>
      <dgm:spPr/>
    </dgm:pt>
    <dgm:pt modelId="{D844480B-72E0-427C-94B6-8EC3D723B6BE}" type="pres">
      <dgm:prSet presAssocID="{BDD50F79-1AFD-45DE-990B-2830EEDD52E2}" presName="background" presStyleLbl="node0" presStyleIdx="2" presStyleCnt="3"/>
      <dgm:spPr/>
    </dgm:pt>
    <dgm:pt modelId="{CFE7939B-DDC1-4B21-94FF-811A97C8DF4C}" type="pres">
      <dgm:prSet presAssocID="{BDD50F79-1AFD-45DE-990B-2830EEDD52E2}" presName="text" presStyleLbl="fgAcc0" presStyleIdx="2" presStyleCnt="3" custScaleX="138313" custScaleY="157200" custLinFactNeighborX="340" custLinFactNeighborY="75338">
        <dgm:presLayoutVars>
          <dgm:chPref val="3"/>
        </dgm:presLayoutVars>
      </dgm:prSet>
      <dgm:spPr/>
    </dgm:pt>
    <dgm:pt modelId="{D923EAEC-6B4F-4960-ACCE-5F923379C799}" type="pres">
      <dgm:prSet presAssocID="{BDD50F79-1AFD-45DE-990B-2830EEDD52E2}" presName="hierChild2" presStyleCnt="0"/>
      <dgm:spPr/>
    </dgm:pt>
  </dgm:ptLst>
  <dgm:cxnLst>
    <dgm:cxn modelId="{024F440F-7F61-478D-BCBE-CA7B26D452DE}" srcId="{9B954960-53D3-41EC-9D75-258898D239DF}" destId="{BDD50F79-1AFD-45DE-990B-2830EEDD52E2}" srcOrd="2" destOrd="0" parTransId="{EFE09A59-BD35-42A0-8EA2-6B7194F51F58}" sibTransId="{3E86EB67-0A00-4BE4-8F89-F6F79F8AFC07}"/>
    <dgm:cxn modelId="{691C5910-B02A-4020-AFE8-E71105838018}" type="presOf" srcId="{DC84865B-C9AA-43D2-B12A-887C09D6A4F8}" destId="{C9802153-396B-4B0A-B73C-5BF65A7A6952}" srcOrd="0" destOrd="0" presId="urn:microsoft.com/office/officeart/2005/8/layout/hierarchy1"/>
    <dgm:cxn modelId="{D460D154-4559-4398-A39C-077CFA5EEBF0}" srcId="{9B954960-53D3-41EC-9D75-258898D239DF}" destId="{79B2DC60-9A74-436C-9F81-10D507224A21}" srcOrd="1" destOrd="0" parTransId="{3FC443D5-61CC-4CC3-AEB1-A5EF3DC2A0E9}" sibTransId="{4F0F97B6-7491-4221-9990-D2B34D8699E0}"/>
    <dgm:cxn modelId="{F662155C-9448-44D7-AAF3-6F52E4418984}" type="presOf" srcId="{79B2DC60-9A74-436C-9F81-10D507224A21}" destId="{AF31FF56-818A-4D1C-B829-F16CCA6A34F0}" srcOrd="0" destOrd="0" presId="urn:microsoft.com/office/officeart/2005/8/layout/hierarchy1"/>
    <dgm:cxn modelId="{0F88D76B-AEFA-40B0-AAE5-6C63806AC737}" type="presOf" srcId="{9B954960-53D3-41EC-9D75-258898D239DF}" destId="{7ED9AF18-607D-48C5-A5D0-D05BBA07293E}" srcOrd="0" destOrd="0" presId="urn:microsoft.com/office/officeart/2005/8/layout/hierarchy1"/>
    <dgm:cxn modelId="{10064C7C-97E8-4EF5-AF29-F124C564F1F3}" type="presOf" srcId="{BDD50F79-1AFD-45DE-990B-2830EEDD52E2}" destId="{CFE7939B-DDC1-4B21-94FF-811A97C8DF4C}" srcOrd="0" destOrd="0" presId="urn:microsoft.com/office/officeart/2005/8/layout/hierarchy1"/>
    <dgm:cxn modelId="{6197D0FC-BB10-43A4-BA86-24362BD334FF}" srcId="{9B954960-53D3-41EC-9D75-258898D239DF}" destId="{DC84865B-C9AA-43D2-B12A-887C09D6A4F8}" srcOrd="0" destOrd="0" parTransId="{3F8C131B-2AAF-4FF3-A34D-B5D4848CEFDD}" sibTransId="{425400E9-9239-4822-A4EB-34BE785CA8B1}"/>
    <dgm:cxn modelId="{238C6865-1864-4918-B733-EFC8A6DF18AB}" type="presParOf" srcId="{7ED9AF18-607D-48C5-A5D0-D05BBA07293E}" destId="{C3D1D581-B4C5-49DD-9CA9-F2DEA2F59AD1}" srcOrd="0" destOrd="0" presId="urn:microsoft.com/office/officeart/2005/8/layout/hierarchy1"/>
    <dgm:cxn modelId="{689C30B7-0F89-421C-8DBF-19B8E6E6B605}" type="presParOf" srcId="{C3D1D581-B4C5-49DD-9CA9-F2DEA2F59AD1}" destId="{AD0901E4-063D-4BB4-A17B-76A801B27FA8}" srcOrd="0" destOrd="0" presId="urn:microsoft.com/office/officeart/2005/8/layout/hierarchy1"/>
    <dgm:cxn modelId="{C2034EC9-8F72-47E1-AD7B-DD00688F352F}" type="presParOf" srcId="{AD0901E4-063D-4BB4-A17B-76A801B27FA8}" destId="{40B18196-18FE-4900-AE5E-D1AC8D17A49E}" srcOrd="0" destOrd="0" presId="urn:microsoft.com/office/officeart/2005/8/layout/hierarchy1"/>
    <dgm:cxn modelId="{D350994B-D73F-4233-B47D-3E3060C78912}" type="presParOf" srcId="{AD0901E4-063D-4BB4-A17B-76A801B27FA8}" destId="{C9802153-396B-4B0A-B73C-5BF65A7A6952}" srcOrd="1" destOrd="0" presId="urn:microsoft.com/office/officeart/2005/8/layout/hierarchy1"/>
    <dgm:cxn modelId="{43867D23-D5A8-41DC-966F-7B937A502660}" type="presParOf" srcId="{C3D1D581-B4C5-49DD-9CA9-F2DEA2F59AD1}" destId="{1B934992-3A2B-4B06-B5AD-FB0E9AEF1162}" srcOrd="1" destOrd="0" presId="urn:microsoft.com/office/officeart/2005/8/layout/hierarchy1"/>
    <dgm:cxn modelId="{DEFCE49B-BFF5-4375-AB43-ADBB636A10AB}" type="presParOf" srcId="{7ED9AF18-607D-48C5-A5D0-D05BBA07293E}" destId="{CA03331B-0CB2-4CFF-962D-5A35EF41E1AB}" srcOrd="1" destOrd="0" presId="urn:microsoft.com/office/officeart/2005/8/layout/hierarchy1"/>
    <dgm:cxn modelId="{B70BC623-245B-456A-BE69-2BDCF75CC55C}" type="presParOf" srcId="{CA03331B-0CB2-4CFF-962D-5A35EF41E1AB}" destId="{B4907677-627C-4B49-BF60-9333DC2095EC}" srcOrd="0" destOrd="0" presId="urn:microsoft.com/office/officeart/2005/8/layout/hierarchy1"/>
    <dgm:cxn modelId="{6828B13A-96B3-4888-B662-5962C31DBBCB}" type="presParOf" srcId="{B4907677-627C-4B49-BF60-9333DC2095EC}" destId="{5608F419-1023-4A55-9903-59F82C748EBF}" srcOrd="0" destOrd="0" presId="urn:microsoft.com/office/officeart/2005/8/layout/hierarchy1"/>
    <dgm:cxn modelId="{D00F6EEB-6D45-4BBC-A692-0C95895C545B}" type="presParOf" srcId="{B4907677-627C-4B49-BF60-9333DC2095EC}" destId="{AF31FF56-818A-4D1C-B829-F16CCA6A34F0}" srcOrd="1" destOrd="0" presId="urn:microsoft.com/office/officeart/2005/8/layout/hierarchy1"/>
    <dgm:cxn modelId="{A5FC2236-C819-48FF-8BBA-2BDB2680101E}" type="presParOf" srcId="{CA03331B-0CB2-4CFF-962D-5A35EF41E1AB}" destId="{7504C708-4F84-4D18-8E9D-9A943796A2D3}" srcOrd="1" destOrd="0" presId="urn:microsoft.com/office/officeart/2005/8/layout/hierarchy1"/>
    <dgm:cxn modelId="{FE85DE64-0CC9-414B-B9DA-26FB0BCAD5E6}" type="presParOf" srcId="{7ED9AF18-607D-48C5-A5D0-D05BBA07293E}" destId="{3E7E6503-80C4-453A-9CEC-96436D459DDB}" srcOrd="2" destOrd="0" presId="urn:microsoft.com/office/officeart/2005/8/layout/hierarchy1"/>
    <dgm:cxn modelId="{AD67662B-B5B2-4301-B9DC-805FA0BCD698}" type="presParOf" srcId="{3E7E6503-80C4-453A-9CEC-96436D459DDB}" destId="{F9FAA54A-118A-4E91-9232-7665B564FC2D}" srcOrd="0" destOrd="0" presId="urn:microsoft.com/office/officeart/2005/8/layout/hierarchy1"/>
    <dgm:cxn modelId="{21D367B5-7E7B-4D4F-B907-BC4FFC791E67}" type="presParOf" srcId="{F9FAA54A-118A-4E91-9232-7665B564FC2D}" destId="{D844480B-72E0-427C-94B6-8EC3D723B6BE}" srcOrd="0" destOrd="0" presId="urn:microsoft.com/office/officeart/2005/8/layout/hierarchy1"/>
    <dgm:cxn modelId="{04D4C420-E689-4A3F-AF7D-4CFF6892AF7C}" type="presParOf" srcId="{F9FAA54A-118A-4E91-9232-7665B564FC2D}" destId="{CFE7939B-DDC1-4B21-94FF-811A97C8DF4C}" srcOrd="1" destOrd="0" presId="urn:microsoft.com/office/officeart/2005/8/layout/hierarchy1"/>
    <dgm:cxn modelId="{4D6C51DA-3EDE-442B-AB5B-F1123359AD89}" type="presParOf" srcId="{3E7E6503-80C4-453A-9CEC-96436D459DDB}" destId="{D923EAEC-6B4F-4960-ACCE-5F923379C7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18196-18FE-4900-AE5E-D1AC8D17A49E}">
      <dsp:nvSpPr>
        <dsp:cNvPr id="0" name=""/>
        <dsp:cNvSpPr/>
      </dsp:nvSpPr>
      <dsp:spPr>
        <a:xfrm>
          <a:off x="97627" y="149669"/>
          <a:ext cx="3187980" cy="2866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02153-396B-4B0A-B73C-5BF65A7A6952}">
      <dsp:nvSpPr>
        <dsp:cNvPr id="0" name=""/>
        <dsp:cNvSpPr/>
      </dsp:nvSpPr>
      <dsp:spPr>
        <a:xfrm>
          <a:off x="372568" y="410863"/>
          <a:ext cx="3187980" cy="2866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= přirozené, poslední období života, ve kterém se pozvolna omezují funkce lidského organismu. </a:t>
          </a:r>
        </a:p>
      </dsp:txBody>
      <dsp:txXfrm>
        <a:off x="456519" y="494814"/>
        <a:ext cx="3020078" cy="2698392"/>
      </dsp:txXfrm>
    </dsp:sp>
    <dsp:sp modelId="{5608F419-1023-4A55-9903-59F82C748EBF}">
      <dsp:nvSpPr>
        <dsp:cNvPr id="0" name=""/>
        <dsp:cNvSpPr/>
      </dsp:nvSpPr>
      <dsp:spPr>
        <a:xfrm>
          <a:off x="3845734" y="1713037"/>
          <a:ext cx="3040329" cy="1990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1FF56-818A-4D1C-B829-F16CCA6A34F0}">
      <dsp:nvSpPr>
        <dsp:cNvPr id="0" name=""/>
        <dsp:cNvSpPr/>
      </dsp:nvSpPr>
      <dsp:spPr>
        <a:xfrm>
          <a:off x="4120675" y="1974231"/>
          <a:ext cx="3040329" cy="199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= poslední fáze životního cyklu každého jedince.                         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8966" y="2032522"/>
        <a:ext cx="2923747" cy="1873626"/>
      </dsp:txXfrm>
    </dsp:sp>
    <dsp:sp modelId="{D844480B-72E0-427C-94B6-8EC3D723B6BE}">
      <dsp:nvSpPr>
        <dsp:cNvPr id="0" name=""/>
        <dsp:cNvSpPr/>
      </dsp:nvSpPr>
      <dsp:spPr>
        <a:xfrm>
          <a:off x="7332498" y="2191054"/>
          <a:ext cx="3422510" cy="2470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7939B-DDC1-4B21-94FF-811A97C8DF4C}">
      <dsp:nvSpPr>
        <dsp:cNvPr id="0" name=""/>
        <dsp:cNvSpPr/>
      </dsp:nvSpPr>
      <dsp:spPr>
        <a:xfrm>
          <a:off x="7607439" y="2452248"/>
          <a:ext cx="3422510" cy="2470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= výsledek přirozeného biologického procesu, ten však probíhá různorodě podle individuality člověka.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79785" y="2524594"/>
        <a:ext cx="3277818" cy="2325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32DD0-7D0D-F44A-9564-EF06E01D2789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4DAEC-012E-794D-B12B-38FC77B4B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61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c35b682a5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c35b682a5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c35b682a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c35b682a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35b682a5b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c35b682a5b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8c0cda4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8c0cda4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35b682a5b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c35b682a5b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8c0cda4e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8c0cda4e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35b682a5b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c35b682a5b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c35b682a5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c35b682a5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35b682a5b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c35b682a5b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c35b682a5b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c35b682a5b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54FC8-DFB2-40B9-A12C-B8588E124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8BE1DE-ADDC-41A9-BC98-282B18D68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EA4639-1133-4627-9AF6-5EFE38C9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F46-4FE5-4A39-A19B-15B01391752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C9B452-7CCE-4C83-B578-2FDA4017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999780-71C5-42B2-89F4-9A36372F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938D-452F-46A0-98FE-8A1702B3C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5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D1BC4-E505-423F-B3BE-C8E1054D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1E203F-A510-4D57-ABB7-8EA6A7070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FBE0FA-F772-4000-B8C7-7D9EF574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F46-4FE5-4A39-A19B-15B01391752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37C5D-D58C-4C3D-9A95-08309808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0D0EDD-058A-49A7-B43C-C0325DB1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938D-452F-46A0-98FE-8A1702B3C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83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C8E79BB-D7A2-46B3-B232-8720C3E3F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1199C4-0D2C-4C2B-A6AA-BAB58B187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C57300-F8B2-4FE5-B7A5-465268D3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F46-4FE5-4A39-A19B-15B01391752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3EB0A-60F7-4ACA-8FFC-C42C21F1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A77A78-3A44-4F79-86B9-16B9C232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938D-452F-46A0-98FE-8A1702B3C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6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93740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838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0F338-1256-4E83-AE49-4E371B32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07F14A-7567-4B7C-9FD3-730292A75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FFB9AC-26CA-4733-9580-45C84C8E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F46-4FE5-4A39-A19B-15B01391752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AFAECD-A10D-4E1E-92B6-7D60011C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54FCE2-B540-4EA9-89C1-FB7BA71E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938D-452F-46A0-98FE-8A1702B3C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02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EEA8F-D213-46C9-A7A4-95C45E7B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DFEC72-A0EC-42E4-84FB-E4B44FB13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AA6894-219B-460B-82E6-C5296A3D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F46-4FE5-4A39-A19B-15B01391752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8CF65B-C37E-441A-B326-D0D98A09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FD795-CCAF-4482-BC82-80A3B98C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938D-452F-46A0-98FE-8A1702B3C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41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0E80B-4469-4707-8BAB-AC9D1F56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163437-8366-4E4C-8452-5845A4709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95A397-3D2C-459F-8C9C-68D082F92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D36F2D-2324-4472-ACA5-24946710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F46-4FE5-4A39-A19B-15B01391752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662B1-6239-4C12-9AC6-EF6FC638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347BAE-EA82-4E34-B2E5-6C204642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938D-452F-46A0-98FE-8A1702B3C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78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C405C-F433-4571-845C-CEB49EB5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536F44-0823-49BF-84D6-6DA2A9F99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6770AB-A0F1-4ADC-A440-B9CE301C0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E69749-56F1-4427-B4A1-A20439126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72DE7D-0B50-4A8A-876C-4399D6C4F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E1A2C3F-D836-42E3-A42D-BC16BD6A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F46-4FE5-4A39-A19B-15B01391752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5390C0F-F834-489A-8002-A1A34C2B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D31BAF-76A2-4612-B89B-67EF8972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938D-452F-46A0-98FE-8A1702B3C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25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63E0A-7D17-4C0E-BDBB-A57BBB09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6D34B0-A832-412D-B53F-74EF33A2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F46-4FE5-4A39-A19B-15B01391752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F3F21E-4986-4314-987C-8A19D05A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7E102C-D05F-4804-8D64-827F35A3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938D-452F-46A0-98FE-8A1702B3C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41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D447D7-B8CA-47D6-A911-1D127C32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F46-4FE5-4A39-A19B-15B01391752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60C6D7-B0F8-4478-8A20-F8AFF1BD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ADB174-0B40-4BE9-BC94-89811C94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938D-452F-46A0-98FE-8A1702B3C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23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AB1FE-491B-4918-92B2-E9D22407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834C6E-61DB-461D-B8F4-B0B4184F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280EAC-FB91-4404-8C31-37EF188EF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C02C28-3800-41AF-A716-7E6DC3BD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F46-4FE5-4A39-A19B-15B01391752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2064B5-FE3B-489B-B1DB-0F813C04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83139B-F38E-4500-8E4B-F8FA3505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938D-452F-46A0-98FE-8A1702B3C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44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57BB9-D358-4F54-B297-3720DC5E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430453A-2D65-470F-941C-1FBDC8038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1D69E4-1071-4E95-A281-383F8354B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7FD5EE-961D-4232-A83B-8B46FB1E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F46-4FE5-4A39-A19B-15B01391752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BFCBDE-C9E0-4E92-9C2B-9775A697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446AC2-1D50-4196-8821-133648AF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938D-452F-46A0-98FE-8A1702B3C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84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3D2526-6CD3-409A-A127-B77D7080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7BDA65-DC66-4A53-8E6D-53500D2D6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5F2464-09AA-4C3D-8AD3-10C6439EB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DF46-4FE5-4A39-A19B-15B01391752F}" type="datetimeFigureOut">
              <a:rPr lang="cs-CZ" smtClean="0"/>
              <a:t>21.11.2021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9335AD-3917-46DE-9C77-44AD0336F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CD44D3-150F-4800-933F-8D59BE063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938D-452F-46A0-98FE-8A1702B3C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81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cm.cz/penezita-pomoc-v-materstvi" TargetMode="External"/><Relationship Id="rId3" Type="http://schemas.openxmlformats.org/officeDocument/2006/relationships/hyperlink" Target="http://rodinyvkrajich.mpsv.cz/cs/rodinna-politika" TargetMode="External"/><Relationship Id="rId7" Type="http://schemas.openxmlformats.org/officeDocument/2006/relationships/hyperlink" Target="https://www.e15.cz/finexpert/vydelavame/porodne-2019-kdo-ma-narok-a-kde-zadat-1357121" TargetMode="External"/><Relationship Id="rId2" Type="http://schemas.openxmlformats.org/officeDocument/2006/relationships/hyperlink" Target="http://denik.obce.cz/clanek.asp?id=66328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nance.cz/512209-rust-rodicovske-dovolene/" TargetMode="External"/><Relationship Id="rId5" Type="http://schemas.openxmlformats.org/officeDocument/2006/relationships/hyperlink" Target="https://www.cssz.cz/web/cz/vyrovnavaci-prispevek-v-tehotenstvi-a-materstvi" TargetMode="External"/><Relationship Id="rId4" Type="http://schemas.openxmlformats.org/officeDocument/2006/relationships/hyperlink" Target="https://aa.ecn.cz/img_upload/8b47a03bf445e4c3031ce326c68558ae/Rodinna_politika.pdf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mr.cz/cs/Microsites/Uzemni-dimenze/UD-typy/Uzemni-dimenze-pro-reseni-socialniho-zaclenovani-%E2%80%93-socialne-vyloucene?fbclid=IwAR11GJOsMlTlcFziGYiOzX35qC0UDqX1GX6o5Ziqp78saOCrt1XogiBXqew" TargetMode="External"/><Relationship Id="rId2" Type="http://schemas.openxmlformats.org/officeDocument/2006/relationships/hyperlink" Target="https://www.mpsv.cz/web/cz/socialni-zaclenovani?fbclid=IwAR1lbYuz8buboBLfK4oZWLHm5CaQWf4KDnPMz2Efr7XyN14_688lIKDXyd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dnikatel.cz/clanky/definici-chudoby-splnuje-v-cesku-8-populac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308238-1FF2-4381-8B83-075019621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>
            <a:normAutofit/>
          </a:bodyPr>
          <a:lstStyle/>
          <a:p>
            <a:pPr algn="l"/>
            <a:r>
              <a:rPr lang="cs-CZ" sz="5600" b="1">
                <a:solidFill>
                  <a:srgbClr val="FFFFFF"/>
                </a:solidFill>
              </a:rPr>
              <a:t>Vznik a typy sociálních událostí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BC6B75-7B2E-4E08-8EBC-3871361AE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44" y="4698614"/>
            <a:ext cx="5088650" cy="1198120"/>
          </a:xfrm>
        </p:spPr>
        <p:txBody>
          <a:bodyPr>
            <a:normAutofit/>
          </a:bodyPr>
          <a:lstStyle/>
          <a:p>
            <a:pPr algn="r"/>
            <a:endParaRPr lang="cs-CZ" sz="2000">
              <a:solidFill>
                <a:srgbClr val="FFFFFF"/>
              </a:solidFill>
            </a:endParaRPr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7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9ECAAA-C7DC-6948-871A-2A0AC2DE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/>
              <a:t>Systém sociálního zabezpečení v ČR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EE9BA-264E-2148-A7FB-A06896F3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Sociální pojištění 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- situace, na které se jedinec může předem připravit (důchodové pojištění, nemocenské pojištění).</a:t>
            </a:r>
          </a:p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Státní sociální podpora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 - situace, které jsou společensky uznané za hodné zřetele (především dávky pro rodiny a rodiny s dětmi).</a:t>
            </a:r>
          </a:p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Sociální pomoc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 - situace hmotné a sociální nouze, které občan není schopen řešit sám nebo za pomoci vlastní rodiny (sociální služby, sociálně-právní ochrana, dávky sociální pomoci).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6664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C09E7-5F81-44CF-BC7F-EF899413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377611"/>
            <a:ext cx="8208912" cy="14507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  <a:t>Očekávání státu a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CF3C0-C780-4603-A3A8-979137DD7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Manželství a rodina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dává novým občanům život a uvádí je do života, socializuje je, začleňuje do společnosti, kultury a pracovního života a dává jim domov, což jim umožní vyrovnat se s problémy a dává jim dobrý start pro odpovědný a solidární život.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Instituce manželství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b="1" dirty="0">
                <a:solidFill>
                  <a:schemeClr val="accent2"/>
                </a:solidFill>
              </a:rPr>
              <a:t>a rodiny </a:t>
            </a:r>
            <a:r>
              <a:rPr lang="cs-CZ" dirty="0"/>
              <a:t>jsou jako obchodní a životní společenství v každé životní situaci – tak říkajíc, v radosti i ve smutku, v dobrých i špatných časech – partneři, resp. rodinní příslušníci, se provází životem, vzájemně si pomáhají a podporují, dodávají si odvahu a vytrvalost, žijí spolu a pro sebe.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A konečně, měli by blízkým příbuzným </a:t>
            </a:r>
            <a:r>
              <a:rPr lang="cs-CZ" b="1" dirty="0">
                <a:solidFill>
                  <a:schemeClr val="accent2"/>
                </a:solidFill>
              </a:rPr>
              <a:t>ve stáří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/>
              <a:t>(někdy také v mladém věku) poskytnout blízkost a doprovod, aby mohli důstojně zemřít a dát jim uklidňující jistotu, že nebudou po smrti, zvláště v tomto rodinném společenství, zapomenuti.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931185"/>
      </p:ext>
    </p:extLst>
  </p:cSld>
  <p:clrMapOvr>
    <a:masterClrMapping/>
  </p:clrMapOvr>
  <p:transition spd="slow">
    <p:circl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64DE6-B8A2-4E9B-BA24-34DCEAC6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  <a:t>Aktéři rodinné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F8ADD1-39D8-41E0-9B6B-86619BD76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Nestátní neziskové organizace a odbory, tedy občanský sektor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Zaměstnavatelé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Jiní poskytovatelé veřejných služeb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Odborníci v podobě akademické, vědecké a výzkumné sféry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Vzdělávací instituce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Média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Občanská sféra reprezentovaná širokou skupinou rodin a všech jejich členů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403024"/>
      </p:ext>
    </p:extLst>
  </p:cSld>
  <p:clrMapOvr>
    <a:masterClrMapping/>
  </p:clrMapOvr>
  <p:transition spd="slow">
    <p:push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C0A79-B2DF-6140-8271-075EE4F3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Vnitropodniková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C003D-DCB7-7E47-9CFA-2C79625BA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Slaďování rodinného a profesního života</a:t>
            </a:r>
          </a:p>
          <a:p>
            <a:r>
              <a:rPr lang="cs-CZ" dirty="0"/>
              <a:t>Částečné úvazky</a:t>
            </a:r>
          </a:p>
          <a:p>
            <a:r>
              <a:rPr lang="cs-CZ" dirty="0"/>
              <a:t>Dětské skupiny</a:t>
            </a:r>
          </a:p>
          <a:p>
            <a:r>
              <a:rPr lang="cs-CZ" dirty="0"/>
              <a:t>Firemní školky</a:t>
            </a:r>
          </a:p>
          <a:p>
            <a:r>
              <a:rPr lang="cs-CZ" dirty="0"/>
              <a:t>FKSP</a:t>
            </a:r>
          </a:p>
        </p:txBody>
      </p:sp>
    </p:spTree>
    <p:extLst>
      <p:ext uri="{BB962C8B-B14F-4D97-AF65-F5344CB8AC3E}">
        <p14:creationId xmlns:p14="http://schemas.microsoft.com/office/powerpoint/2010/main" val="17215631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1098667" y="2151751"/>
            <a:ext cx="5674000" cy="24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cs"/>
              <a:t>Vnitropodniková sociální politika 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1098667" y="4795067"/>
            <a:ext cx="5674000" cy="9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l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610667" y="783733"/>
            <a:ext cx="9374000" cy="13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cs" sz="3067">
                <a:latin typeface="Nunito"/>
                <a:ea typeface="Nunito"/>
                <a:cs typeface="Nunito"/>
                <a:sym typeface="Nunito"/>
              </a:rPr>
              <a:t>Sociální politika podniku </a:t>
            </a:r>
            <a:endParaRPr sz="5067"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483067" y="1700067"/>
            <a:ext cx="9629200" cy="43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br>
              <a:rPr lang="cs"/>
            </a:br>
            <a:r>
              <a:rPr lang="cs" sz="1867"/>
              <a:t>= soubor aktivit podniku, které promyšleně směřují ke zlepšení životních a pracovních podmínek zaměstnanců</a:t>
            </a:r>
            <a:endParaRPr sz="1867"/>
          </a:p>
          <a:p>
            <a:pPr marL="0" indent="0">
              <a:spcBef>
                <a:spcPts val="1600"/>
              </a:spcBef>
              <a:buNone/>
            </a:pPr>
            <a:r>
              <a:rPr lang="cs" sz="1867"/>
              <a:t>Podnik = Soubor hmotných, nehmotných a osobních složek podnikání</a:t>
            </a:r>
            <a:endParaRPr sz="1867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867"/>
              <a:t>Sociální politika podniku se zabývá osobou pracovníka, člena pracovního kolektivu podniku v širším kontextu společenských, ekonomických a jiných vlivů, které na něho působí v pracovním i mimopracovním prostředí. Nositelem sociální politiky je vedení podniku. Sociální politika podniku se týká dvou oblastí a to oblasti pracovní a mimopracovní. Představuje soustavnou a cílevědomou péči o odborný růst zaměstnance a uspokojení jeho oprávněných sociálních potřeb a tím i jeho životní úrovně</a:t>
            </a:r>
            <a:endParaRPr sz="1867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1738400" y="1507400"/>
            <a:ext cx="9374000" cy="45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cs" sz="1867"/>
              <a:t>- Strategickým cÌlem sociální politiky firmy musí být takové ovlivnění vlastností práce a pracovních procesů ve firmě, aby se většina stresujících a demotivujících faktorů postupně transformovala do polohy satisfaktorů a došlo tak k postupnému posílení pozitivně orientovaných, stabilizačnÌch psychosociálních tendencÌ uvnitř zaměstnaneckého kolektivu firmy</a:t>
            </a:r>
            <a:endParaRPr sz="1867"/>
          </a:p>
          <a:p>
            <a:pPr marL="0" indent="0">
              <a:spcBef>
                <a:spcPts val="1600"/>
              </a:spcBef>
              <a:buNone/>
            </a:pPr>
            <a:r>
              <a:rPr lang="cs" sz="1867"/>
              <a:t>- Hlavním cílem firemní sociální politiky je regulovat chování zaměstnanců v souladu se zájmy firmy, přičemž uspokojování sociálních potřeb by mělo být pouze prostředkem této regulace </a:t>
            </a:r>
            <a:endParaRPr sz="1867"/>
          </a:p>
          <a:p>
            <a:pPr marL="0" indent="0">
              <a:spcBef>
                <a:spcPts val="1600"/>
              </a:spcBef>
              <a:buNone/>
            </a:pPr>
            <a:r>
              <a:rPr lang="cs" sz="1867"/>
              <a:t>- Do oblastí firemní sociální politiky patří zaměstnanecké výhody, sociální výhody, investiční náklady sociálního charakteru vynaložené na modernizaci a rozvoj základny firemní sociální politiky nebo například  pracovněprávní nároky zaměstnanců v sociální oblasti </a:t>
            </a:r>
            <a:endParaRPr sz="1867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cs"/>
              <a:t>Nástroje sociální politiky firmy </a:t>
            </a: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1738400" y="1593500"/>
            <a:ext cx="9374000" cy="505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cs" sz="2228"/>
              <a:t>= jedná se o způsoby ovlivňování chování zaměstnanců cíleným regulováním jednotlivých faktorů práce a pracovního prostředí </a:t>
            </a:r>
            <a:br>
              <a:rPr lang="cs" sz="2228"/>
            </a:br>
            <a:endParaRPr sz="2228"/>
          </a:p>
          <a:p>
            <a:pPr indent="-414492">
              <a:spcBef>
                <a:spcPts val="1600"/>
              </a:spcBef>
              <a:buSzPct val="100000"/>
              <a:buAutoNum type="arabicPeriod"/>
            </a:pPr>
            <a:r>
              <a:rPr lang="cs" sz="2228" b="1"/>
              <a:t>Sociální výhody</a:t>
            </a:r>
            <a:r>
              <a:rPr lang="cs" sz="2228"/>
              <a:t> (např. penzijní pojištění) </a:t>
            </a:r>
            <a:endParaRPr sz="2228"/>
          </a:p>
          <a:p>
            <a:pPr indent="-414492">
              <a:buSzPct val="100000"/>
              <a:buAutoNum type="arabicPeriod"/>
            </a:pPr>
            <a:r>
              <a:rPr lang="cs" sz="2228" b="1"/>
              <a:t>Sociální služby</a:t>
            </a:r>
            <a:r>
              <a:rPr lang="cs" sz="2228"/>
              <a:t> (např. zvýhodněné stravování, ubytovací služby atd.) </a:t>
            </a:r>
            <a:endParaRPr sz="2228"/>
          </a:p>
          <a:p>
            <a:pPr indent="0">
              <a:spcBef>
                <a:spcPts val="1600"/>
              </a:spcBef>
              <a:buNone/>
            </a:pPr>
            <a:r>
              <a:rPr lang="cs" sz="2228"/>
              <a:t>V organizacích se při poskytování zaměstnaneckých výhod rozšiřuje tzv. cafeteria systém. Cafeteria systém spočívá v tom, že zaměstnancům je přidělen určitý počet bodů a zároveň existuje databáze zaměstnaneckých výhod s bodovým oceněním. Zaměstnanci pak čerpají výhody, které jim vyhovují, do výše přiděleného bodového limitu. Bodový limit zaměstnance však může být vázán i na pracovní výkon, takže péče o zaměstnance se pak prolíná se systémem odměňování.</a:t>
            </a:r>
            <a:endParaRPr sz="2228"/>
          </a:p>
          <a:p>
            <a:pPr indent="0">
              <a:spcBef>
                <a:spcPts val="1600"/>
              </a:spcBef>
              <a:buNone/>
            </a:pPr>
            <a:r>
              <a:rPr lang="cs" sz="2228"/>
              <a:t>Specifické uchopení určité sociální výhody (např. penzijního připojištění) nebo sociální služby (např. zvýhodněného stravování v cizím stravovacím zařízení) a její realizace odpovídající konkrétním podmínkám firmy činí ze sociální výhody nástroj, resp. prostředek sociální politiky firmy</a:t>
            </a:r>
            <a:endParaRPr sz="2228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cs"/>
              <a:t>Sociální program podniku</a:t>
            </a:r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body" idx="1"/>
          </p:nvPr>
        </p:nvSpPr>
        <p:spPr>
          <a:xfrm>
            <a:off x="1738400" y="1650867"/>
            <a:ext cx="9374000" cy="476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cs" sz="1867"/>
              <a:t> Zaměstnavatel může zřídit ve svém podniku tzv. osobní účty pro své zaměstnance. Vkládá do nich určité finanční prostředky na dané období a zaměstnanci z něj mohou prostředky vyčerpat. Oblasti, na které je možné finanční prostředky využít, mohou být různorodé např:</a:t>
            </a:r>
            <a:endParaRPr sz="1867"/>
          </a:p>
          <a:p>
            <a:pPr indent="-423323">
              <a:spcBef>
                <a:spcPts val="1600"/>
              </a:spcBef>
              <a:buSzPts val="1400"/>
              <a:buChar char="-"/>
            </a:pPr>
            <a:r>
              <a:rPr lang="cs" sz="1867" u="sng"/>
              <a:t>Zdravotní péče</a:t>
            </a:r>
            <a:r>
              <a:rPr lang="cs" sz="1867"/>
              <a:t> – zdravotní a lázeňská péče, která nespadá pod úhradu zákonného zdravotního pojištění</a:t>
            </a:r>
            <a:endParaRPr sz="1867"/>
          </a:p>
          <a:p>
            <a:pPr indent="-423323">
              <a:buSzPts val="1400"/>
              <a:buChar char="-"/>
            </a:pPr>
            <a:r>
              <a:rPr lang="cs" sz="1867" u="sng"/>
              <a:t>Rekreace</a:t>
            </a:r>
            <a:r>
              <a:rPr lang="cs" sz="1867"/>
              <a:t> – ozdravné, léčebné pobyty včetně dětí zaměstnanců podniku</a:t>
            </a:r>
            <a:endParaRPr sz="1867"/>
          </a:p>
          <a:p>
            <a:pPr indent="-423323">
              <a:buSzPts val="1400"/>
              <a:buChar char="-"/>
            </a:pPr>
            <a:r>
              <a:rPr lang="cs" sz="1867" u="sng"/>
              <a:t>Školné </a:t>
            </a:r>
            <a:r>
              <a:rPr lang="cs" sz="1867"/>
              <a:t>– náklady v předškolních zařízeních, úhrada školného</a:t>
            </a:r>
            <a:endParaRPr sz="1867"/>
          </a:p>
          <a:p>
            <a:pPr indent="-423323">
              <a:buSzPts val="1400"/>
              <a:buChar char="-"/>
            </a:pPr>
            <a:r>
              <a:rPr lang="cs" sz="1867" u="sng"/>
              <a:t>Pojištění a připojištění</a:t>
            </a:r>
            <a:r>
              <a:rPr lang="cs" sz="1867"/>
              <a:t> – zaměstnanec si individuálně sjednává pojištění či připojištění (životní, úrazové, penzijní a jiné osobní)</a:t>
            </a:r>
            <a:endParaRPr sz="1867"/>
          </a:p>
          <a:p>
            <a:pPr indent="-423323">
              <a:buSzPts val="1400"/>
              <a:buChar char="-"/>
            </a:pPr>
            <a:r>
              <a:rPr lang="cs" sz="1867" u="sng"/>
              <a:t>Příspěvek na dopravu</a:t>
            </a:r>
            <a:r>
              <a:rPr lang="cs" sz="1867"/>
              <a:t> – náklady spojené s dojížděním zaměstnanců do a ze zaměstnání</a:t>
            </a:r>
            <a:endParaRPr sz="1867"/>
          </a:p>
          <a:p>
            <a:pPr indent="-423323">
              <a:buSzPts val="1400"/>
              <a:buChar char="-"/>
            </a:pPr>
            <a:r>
              <a:rPr lang="cs" sz="1867" u="sng"/>
              <a:t>Příspěvek na sportovní činnosti</a:t>
            </a:r>
            <a:r>
              <a:rPr lang="cs" sz="1867"/>
              <a:t> – nákup permanentek, pronájem prostoru pro výkon činnosti </a:t>
            </a:r>
            <a:endParaRPr sz="1867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91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cs"/>
              <a:t>Pojmy</a:t>
            </a:r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body" idx="1"/>
          </p:nvPr>
        </p:nvSpPr>
        <p:spPr>
          <a:xfrm>
            <a:off x="1738400" y="1885400"/>
            <a:ext cx="9374000" cy="41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77500" lnSpcReduction="20000"/>
          </a:bodyPr>
          <a:lstStyle/>
          <a:p>
            <a:pPr marL="0" indent="0">
              <a:buNone/>
            </a:pPr>
            <a:r>
              <a:rPr lang="cs" b="1"/>
              <a:t>Sociální činnosti </a:t>
            </a:r>
            <a:br>
              <a:rPr lang="cs" b="1"/>
            </a:br>
            <a:r>
              <a:rPr lang="cs"/>
              <a:t>= pracovní postupy v projektové a realizační fázi, které vytvářejí praktický obsah firemní sociální politiky 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cs" b="1"/>
              <a:t>Sociální produkty </a:t>
            </a:r>
            <a:br>
              <a:rPr lang="cs" b="1"/>
            </a:br>
            <a:r>
              <a:rPr lang="cs"/>
              <a:t>= realizované a ucelené výsledky personální projekce v oblasti sociální. Iniciátory a správci bývají personalisté 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cs" b="1"/>
              <a:t>Sociální zisk </a:t>
            </a:r>
            <a:br>
              <a:rPr lang="cs"/>
            </a:br>
            <a:r>
              <a:rPr lang="cs"/>
              <a:t>= posun určitého negativního faktoru práce do polohy satisfaktoru (např. zlepšení BOZP, odstraňování závad v oblasti pracovního prostředí) 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Sociální riziko</a:t>
            </a:r>
            <a:br>
              <a:rPr lang="cs"/>
            </a:br>
            <a:r>
              <a:rPr lang="cs"/>
              <a:t>= jsou spojena se změnami např. zavedení nového sociálního produktu, dále i dlouhodobá absence sociálních produktů nebo i úplná absence sociální politiky 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cs"/>
              <a:t>Strategie firemní sociální politiky </a:t>
            </a:r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9374000" cy="338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cs" sz="1867"/>
              <a:t>= konkrétní a dlouhodobé cíle v oblasti stabilizace zaměstnanců </a:t>
            </a:r>
            <a:endParaRPr sz="1867"/>
          </a:p>
          <a:p>
            <a:pPr indent="-423323">
              <a:spcBef>
                <a:spcPts val="1600"/>
              </a:spcBef>
              <a:buSzPts val="1400"/>
              <a:buChar char="-"/>
            </a:pPr>
            <a:r>
              <a:rPr lang="cs" sz="1867"/>
              <a:t>tato strategie reflektuje regionální a celospolečenské trendy jako např. zavedení penzijního pojištění na zaměstnaneckém principu jako forma podpory ve stáří</a:t>
            </a:r>
            <a:br>
              <a:rPr lang="cs" sz="1867"/>
            </a:br>
            <a:endParaRPr sz="1867"/>
          </a:p>
          <a:p>
            <a:pPr indent="-423323">
              <a:buSzPts val="1400"/>
              <a:buChar char="-"/>
            </a:pPr>
            <a:r>
              <a:rPr lang="cs" sz="1867"/>
              <a:t>obecným cílem je předcházení sociálním konfliktům uvnitř firmy, dosažení vyrovnaného průběhu firemních sociálních procesů a zabezpečení dlouhodobého dobrého sociálního klimatu </a:t>
            </a:r>
            <a:endParaRPr sz="1867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5F13FD-3A83-5545-B24A-8841E36B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endParaRPr lang="cs-CZ" sz="5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2F021-E5DF-4A44-8924-53CDC340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1. Stáří jako sociální událost.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2. Systém důchodového zabezpečení.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3. Chudoba jako sociální událost.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4. Sociální vyloučení a sociální začlenění jako sociální událost.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5. Mateřství jako sociální událost.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6. Rodinná politika.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7. Vzdělávací politika.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8. Zdraví a nemoc jako sociální událost.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9. Bytová politika.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10. Vnitropodniková sociální politika.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11. Gender - společenská výzva.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12. Sociální soudržnost, vyloučenost a tvorba sociální politiky kraje a obce.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13. Perspektivy sociální politiky.</a:t>
            </a:r>
          </a:p>
          <a:p>
            <a:endParaRPr lang="cs-CZ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730331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cs"/>
              <a:t>Materiální instituty sociální politiky podniku</a:t>
            </a:r>
            <a:endParaRPr/>
          </a:p>
        </p:txBody>
      </p:sp>
      <p:sp>
        <p:nvSpPr>
          <p:cNvPr id="320" name="Google Shape;320;p20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9374000" cy="338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cs" sz="2133">
                <a:solidFill>
                  <a:srgbClr val="000000"/>
                </a:solidFill>
              </a:rPr>
              <a:t>Jedná se například o:</a:t>
            </a:r>
            <a:br>
              <a:rPr lang="cs" sz="2133">
                <a:solidFill>
                  <a:srgbClr val="000000"/>
                </a:solidFill>
              </a:rPr>
            </a:br>
            <a:endParaRPr sz="2133">
              <a:solidFill>
                <a:srgbClr val="000000"/>
              </a:solidFill>
            </a:endParaRPr>
          </a:p>
          <a:p>
            <a:pPr indent="-440256">
              <a:lnSpc>
                <a:spcPct val="107000"/>
              </a:lnSpc>
              <a:spcBef>
                <a:spcPts val="1600"/>
              </a:spcBef>
              <a:buClr>
                <a:srgbClr val="000000"/>
              </a:buClr>
              <a:buSzPts val="1600"/>
              <a:buChar char="-"/>
            </a:pPr>
            <a:r>
              <a:rPr lang="cs" sz="2133">
                <a:solidFill>
                  <a:srgbClr val="000000"/>
                </a:solidFill>
              </a:rPr>
              <a:t>Rekreační a školící zařízení</a:t>
            </a:r>
            <a:endParaRPr sz="2133">
              <a:solidFill>
                <a:srgbClr val="000000"/>
              </a:solidFill>
            </a:endParaRPr>
          </a:p>
          <a:p>
            <a:pPr indent="-440256">
              <a:lnSpc>
                <a:spcPct val="107000"/>
              </a:lnSpc>
              <a:buClr>
                <a:srgbClr val="000000"/>
              </a:buClr>
              <a:buSzPts val="1600"/>
              <a:buChar char="-"/>
            </a:pPr>
            <a:r>
              <a:rPr lang="cs" sz="2133">
                <a:solidFill>
                  <a:srgbClr val="000000"/>
                </a:solidFill>
              </a:rPr>
              <a:t>Podniková předškolní zařízení</a:t>
            </a:r>
            <a:endParaRPr sz="2133">
              <a:solidFill>
                <a:srgbClr val="000000"/>
              </a:solidFill>
            </a:endParaRPr>
          </a:p>
          <a:p>
            <a:pPr indent="-440256">
              <a:lnSpc>
                <a:spcPct val="107000"/>
              </a:lnSpc>
              <a:buClr>
                <a:srgbClr val="000000"/>
              </a:buClr>
              <a:buSzPts val="1600"/>
              <a:buChar char="-"/>
            </a:pPr>
            <a:r>
              <a:rPr lang="cs" sz="2133">
                <a:solidFill>
                  <a:srgbClr val="000000"/>
                </a:solidFill>
              </a:rPr>
              <a:t>Vlastní stravovací zařízení</a:t>
            </a:r>
            <a:endParaRPr sz="2133">
              <a:solidFill>
                <a:srgbClr val="000000"/>
              </a:solidFill>
            </a:endParaRPr>
          </a:p>
          <a:p>
            <a:pPr indent="-440256">
              <a:lnSpc>
                <a:spcPct val="107000"/>
              </a:lnSpc>
              <a:buClr>
                <a:srgbClr val="000000"/>
              </a:buClr>
              <a:buSzPts val="1600"/>
              <a:buChar char="-"/>
            </a:pPr>
            <a:r>
              <a:rPr lang="cs" sz="2133">
                <a:solidFill>
                  <a:srgbClr val="000000"/>
                </a:solidFill>
              </a:rPr>
              <a:t>Sportovní zařízení</a:t>
            </a:r>
            <a:endParaRPr sz="2133">
              <a:solidFill>
                <a:srgbClr val="000000"/>
              </a:solidFill>
            </a:endParaRPr>
          </a:p>
          <a:p>
            <a:pPr indent="-440256">
              <a:buClr>
                <a:srgbClr val="000000"/>
              </a:buClr>
              <a:buSzPts val="1600"/>
              <a:buChar char="-"/>
            </a:pPr>
            <a:r>
              <a:rPr lang="cs" sz="2133">
                <a:solidFill>
                  <a:srgbClr val="000000"/>
                </a:solidFill>
              </a:rPr>
              <a:t>Byty ve vlastnictví podniku</a:t>
            </a:r>
            <a:endParaRPr sz="213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cs"/>
              <a:t>Legislativní rámec </a:t>
            </a:r>
            <a:endParaRPr/>
          </a:p>
        </p:txBody>
      </p:sp>
      <p:sp>
        <p:nvSpPr>
          <p:cNvPr id="326" name="Google Shape;326;p21"/>
          <p:cNvSpPr txBox="1">
            <a:spLocks noGrp="1"/>
          </p:cNvSpPr>
          <p:nvPr>
            <p:ph type="body" idx="1"/>
          </p:nvPr>
        </p:nvSpPr>
        <p:spPr>
          <a:xfrm>
            <a:off x="1738400" y="2240667"/>
            <a:ext cx="9374000" cy="380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cs" sz="2000"/>
              <a:t>- Legislativní rámec podnikové sociální politiky je vymezen především zákoníkem práce včetně prováděcího předpisu, zákonem o kolektivním vyjednávání, obchodním zákoníkem, zákonem o účetnictví a jednotlivými ustanoveními zákonů o daních z příjmu a DPH, v platném znění, přičemž rozhodující je úprava v oblasti financování jednotlivých plnění.</a:t>
            </a:r>
            <a:br>
              <a:rPr lang="cs" sz="2000"/>
            </a:br>
            <a:endParaRPr sz="200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2000"/>
              <a:t>- Nejvíce závazným právním předpisem je zákon o daních z příjmu a to jak z pohledu právnické osoby, tak z pohledu poplatníka (zaměstnance) </a:t>
            </a:r>
            <a:endParaRPr sz="200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2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cs"/>
              <a:t>Kolektivní smlouva </a:t>
            </a:r>
            <a:endParaRPr/>
          </a:p>
        </p:txBody>
      </p:sp>
      <p:sp>
        <p:nvSpPr>
          <p:cNvPr id="332" name="Google Shape;332;p22"/>
          <p:cNvSpPr txBox="1">
            <a:spLocks noGrp="1"/>
          </p:cNvSpPr>
          <p:nvPr>
            <p:ph type="body" idx="1"/>
          </p:nvPr>
        </p:nvSpPr>
        <p:spPr>
          <a:xfrm>
            <a:off x="1738400" y="2333333"/>
            <a:ext cx="9374000" cy="370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31789">
              <a:buSzPts val="1500"/>
              <a:buChar char="-"/>
            </a:pPr>
            <a:r>
              <a:rPr lang="cs" sz="2000"/>
              <a:t>jedna z nejdůležitějších věcí v podnikové sociální politice </a:t>
            </a:r>
            <a:br>
              <a:rPr lang="cs" sz="2000"/>
            </a:br>
            <a:endParaRPr sz="2000"/>
          </a:p>
          <a:p>
            <a:pPr indent="-431789">
              <a:buSzPts val="1500"/>
              <a:buChar char="-"/>
            </a:pPr>
            <a:r>
              <a:rPr lang="cs" sz="2000"/>
              <a:t>jsou v ní uvedena veškerá práva a povinnosti zaměstnance a zaměstnavatele, která však nevyplývají pouze ze zákona</a:t>
            </a:r>
            <a:br>
              <a:rPr lang="cs" sz="2000"/>
            </a:br>
            <a:endParaRPr sz="2000"/>
          </a:p>
          <a:p>
            <a:pPr indent="-431789">
              <a:buSzPts val="1500"/>
              <a:buChar char="-"/>
            </a:pPr>
            <a:r>
              <a:rPr lang="cs" sz="2000"/>
              <a:t>kolektivní smlouva obsahuje především individuální práva a povinnosti smluvních stran, které přímo vymezuje daný podnik</a:t>
            </a:r>
            <a:br>
              <a:rPr lang="cs" sz="2000"/>
            </a:br>
            <a:endParaRPr sz="2000"/>
          </a:p>
          <a:p>
            <a:pPr indent="-431789">
              <a:buSzPts val="1500"/>
              <a:buChar char="-"/>
            </a:pPr>
            <a:r>
              <a:rPr lang="cs" sz="2000"/>
              <a:t>kolektivní smlouva provádí úpravu např. mzdových nebo platových práv a ostatních práv zaměstnance</a:t>
            </a:r>
            <a:endParaRPr sz="200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cs"/>
              <a:t>Pracovní doba </a:t>
            </a:r>
            <a:endParaRPr/>
          </a:p>
        </p:txBody>
      </p:sp>
      <p:sp>
        <p:nvSpPr>
          <p:cNvPr id="338" name="Google Shape;338;p23"/>
          <p:cNvSpPr txBox="1">
            <a:spLocks noGrp="1"/>
          </p:cNvSpPr>
          <p:nvPr>
            <p:ph type="body" idx="1"/>
          </p:nvPr>
        </p:nvSpPr>
        <p:spPr>
          <a:xfrm>
            <a:off x="1738400" y="1962633"/>
            <a:ext cx="9374000" cy="435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0" indent="0">
              <a:buNone/>
            </a:pPr>
            <a:r>
              <a:rPr lang="cs" sz="2000"/>
              <a:t>Podle  § 79 zákoníku práce je stanovena pracovní doba na 40 hodin týdně. Výjimku můžeme nalézt u zaměstnanců pracujících v podzemí, v důlní vestavbě a na báňských pracovištích geologického průzkumu (37,5 hodin týdně), s třísměnným a nepřetrţitým pracovním režimem (37,5 hodin týdně) a s dvousměnným pracovním režimem (38,75 hodin týdně). U zaměstnance, kterému je méně neţ 18 let nesmí délka pracovní doby překročit 40 hodin za týden a v jednotlivých dnech 8 hodin</a:t>
            </a:r>
            <a:endParaRPr sz="2000"/>
          </a:p>
          <a:p>
            <a:pPr marL="0" indent="0">
              <a:spcBef>
                <a:spcPts val="1600"/>
              </a:spcBef>
              <a:buNone/>
            </a:pPr>
            <a:r>
              <a:rPr lang="cs" sz="2000"/>
              <a:t>Pracovní dobu rozvrhuje zaměstnavatel většinou do pětidenního pracovního týdne a určí začátek a konec směny. Směna nesmí přesáhnout 12 hodin. Zaměstnanec je povinen přijít včas na začátek jeho směny, být připraven na pracovišti a odcházet po konci směny. Doba přípravy a převlékání se do pracovní doby nezapočítává</a:t>
            </a:r>
            <a:endParaRPr sz="200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2000"/>
              <a:t>Zaměstnavatel musí poskytnout přestávku zaměstnanci po 6 hodinách nepřetrţité práce v trvání nejméně 30 minut. Přestávka můţe být rozdělena, ale musí trvat nejméně 15 minut.</a:t>
            </a:r>
            <a:endParaRPr sz="20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1554D-52FD-4BB4-A750-29FA60D8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  <a:t>Legislativa rodinné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C84F5-4590-45D7-A858-4187AB2E0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V čl. 10 a 32 Listiny základních práv a svobod, a mezinárodní závazky ČR plynoucí zejména z Úmluvy o právech dítěte,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Úmluvy o odstranění všech forem diskriminace žen, z Mezinárodního paktu o občanských a politických právech a Mezinárodního paktu o hospodářských, sociálních a kulturních právech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Úmluvy o ochraně lidských práv a základních svobod a jejích dodatkových protokolů (zejm. čl. 10 – ochrana soukromého a rodinného života, čl. 12 – právo uzavřít manželství, čl. 14 – zákaz diskriminace, čl. 5 jejího dodatkového protokolu čl. 7 (rovnost mezi manžely) Listinou základních práv EU).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Podmínky nároku na peněžitou pomoc v mateřství (lidově mateřskou) stanoví zákon o nemocenském pojištění (z. č. 187/2006 Sb.).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544899"/>
      </p:ext>
    </p:extLst>
  </p:cSld>
  <p:clrMapOvr>
    <a:masterClrMapping/>
  </p:clrMapOvr>
  <p:transition spd="slow">
    <p:push dir="u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  <a:t>Zdroje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http://denik.obce.cz/clanek.asp?id=6632890</a:t>
            </a:r>
            <a:endParaRPr lang="cs-CZ" dirty="0"/>
          </a:p>
          <a:p>
            <a:r>
              <a:rPr lang="cs-CZ" dirty="0">
                <a:hlinkClick r:id="rId3"/>
              </a:rPr>
              <a:t>http://rodinyvkrajich.mpsv.cz/cs/rodinna-politika</a:t>
            </a:r>
            <a:endParaRPr lang="cs-CZ" dirty="0"/>
          </a:p>
          <a:p>
            <a:r>
              <a:rPr lang="cs-CZ" dirty="0">
                <a:hlinkClick r:id="rId4"/>
              </a:rPr>
              <a:t>https://aa.ecn.cz/img_upload/8b47a03bf445e4c3031ce326c68558ae/Rodinna_politika.pdf</a:t>
            </a:r>
            <a:endParaRPr lang="cs-CZ" dirty="0"/>
          </a:p>
          <a:p>
            <a:r>
              <a:rPr lang="cs-CZ" dirty="0">
                <a:hlinkClick r:id="rId5"/>
              </a:rPr>
              <a:t>https://www.cssz.cz/web/cz/vyrovnavaci-prispevek-v-tehotenstvi-a-materstvi</a:t>
            </a:r>
            <a:endParaRPr lang="cs-CZ" dirty="0"/>
          </a:p>
          <a:p>
            <a:r>
              <a:rPr lang="cs-CZ" dirty="0">
                <a:hlinkClick r:id="rId6"/>
              </a:rPr>
              <a:t>https://www.finance.cz/512209-rust-rodicovske-dovolene/</a:t>
            </a:r>
            <a:endParaRPr lang="cs-CZ" dirty="0"/>
          </a:p>
          <a:p>
            <a:r>
              <a:rPr lang="cs-CZ" dirty="0">
                <a:hlinkClick r:id="rId7"/>
              </a:rPr>
              <a:t>https://www.e15.cz/finexpert/vydelavame/porodne-2019-kdo-ma-narok-a-kde-zadat-1357121</a:t>
            </a:r>
            <a:endParaRPr lang="cs-CZ" dirty="0"/>
          </a:p>
          <a:p>
            <a:r>
              <a:rPr lang="cs-CZ" dirty="0">
                <a:hlinkClick r:id="rId8"/>
              </a:rPr>
              <a:t>http://www.nicm.cz/penezita-pomoc-v-materstvi</a:t>
            </a:r>
            <a:endParaRPr lang="cs-CZ" dirty="0"/>
          </a:p>
          <a:p>
            <a:r>
              <a:rPr lang="cs-CZ" dirty="0">
                <a:solidFill>
                  <a:schemeClr val="tx1">
                    <a:alpha val="80000"/>
                  </a:schemeClr>
                </a:solidFill>
                <a:latin typeface="Open Sans" panose="020B0606030504020204" pitchFamily="34" charset="0"/>
              </a:rPr>
              <a:t>DUKOVÁ, Ivana, Martin DUKA a Ivanka KOHOUTOVÁ. </a:t>
            </a:r>
            <a:r>
              <a:rPr lang="cs-CZ" i="1" dirty="0">
                <a:solidFill>
                  <a:schemeClr val="tx1">
                    <a:alpha val="80000"/>
                  </a:schemeClr>
                </a:solidFill>
                <a:latin typeface="Open Sans" panose="020B0606030504020204" pitchFamily="34" charset="0"/>
              </a:rPr>
              <a:t>Sociální politika: učebnice pro obor sociální činnost</a:t>
            </a:r>
            <a:r>
              <a:rPr lang="cs-CZ" dirty="0">
                <a:solidFill>
                  <a:schemeClr val="tx1">
                    <a:alpha val="80000"/>
                  </a:schemeClr>
                </a:solidFill>
                <a:latin typeface="Open Sans" panose="020B0606030504020204" pitchFamily="34" charset="0"/>
              </a:rPr>
              <a:t>. Praha: </a:t>
            </a:r>
            <a:r>
              <a:rPr lang="cs-CZ" dirty="0" err="1">
                <a:solidFill>
                  <a:schemeClr val="tx1">
                    <a:alpha val="80000"/>
                  </a:schemeClr>
                </a:solidFill>
                <a:latin typeface="Open Sans" panose="020B0606030504020204" pitchFamily="34" charset="0"/>
              </a:rPr>
              <a:t>Grada</a:t>
            </a:r>
            <a:r>
              <a:rPr lang="cs-CZ" dirty="0">
                <a:solidFill>
                  <a:schemeClr val="tx1">
                    <a:alpha val="80000"/>
                  </a:schemeClr>
                </a:solidFill>
                <a:latin typeface="Open Sans" panose="020B0606030504020204" pitchFamily="34" charset="0"/>
              </a:rPr>
              <a:t>, 2013. ISBN 978-80-247-3880-2.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slow">
    <p:cut thruBlk="1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7D1990-2DC2-45D7-811F-D558BD11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Zdroje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840DB-C9C2-4A56-B0CD-A53F4EDAA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>
                <a:ea typeface="+mn-lt"/>
                <a:cs typeface="+mn-lt"/>
                <a:hlinkClick r:id="rId2"/>
              </a:rPr>
              <a:t>https://www.mpsv.cz/web/cz/socialni-zaclenovani?fbclid=IwAR1lbYuz8buboBLfK4oZWLHm5CaQWf4KDnPMz2Efr7XyN14_688lIKDXydk</a:t>
            </a:r>
          </a:p>
          <a:p>
            <a:pPr>
              <a:lnSpc>
                <a:spcPct val="120000"/>
              </a:lnSpc>
            </a:pPr>
            <a:r>
              <a:rPr lang="cs-CZ" dirty="0">
                <a:ea typeface="+mn-lt"/>
                <a:cs typeface="+mn-lt"/>
                <a:hlinkClick r:id="rId3"/>
              </a:rPr>
              <a:t>https://www.mmr.cz/cs/Microsites/Uzemni-dimenze/UD-typy/Uzemni-dimenze-pro-reseni-socialniho-zaclenovani-%E2%80%93-socialne-vyloucene?fbclid=IwAR11GJOsMlTlcFziGYiOzX35qC0UDqX1GX6o5Ziqp78saOCrt1XogiBXqew</a:t>
            </a: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KACZOR, P.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politika a sociální systém ČR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Vysoká škola ekonomická v Praze, nakladatelství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Oeconomica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2015. 978-80-245-2096-4.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KREBS, V. a kol.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politika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Praha: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Wolters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Kluwer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ČR, 2010. 978-80-7357-585-4.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Podnikatel.czu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Definici chudoby splňuje v Česku 8 % populace. Dostupný z: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http://www.podnikatel.cz/clanky/definici-chudoby-splnuje-v-cesku-8-populace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MAREŠ, P.: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Sociologie nerovnosti a chudoby.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vydání. Sociologické nakladatelství, 1999. 248 s. ISBN 80- 85850-61-3. s.</a:t>
            </a:r>
            <a:endParaRPr lang="cs-CZ" dirty="0">
              <a:ea typeface="+mn-lt"/>
              <a:cs typeface="+mn-lt"/>
              <a:hlinkClick r:id="rId3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16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4EC53C-35C4-4E84-AFE2-A7D08185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Visací zámek na základní desce počítače">
            <a:extLst>
              <a:ext uri="{FF2B5EF4-FFF2-40B4-BE49-F238E27FC236}">
                <a16:creationId xmlns:a16="http://schemas.microsoft.com/office/drawing/2014/main" id="{BFF9B792-23E7-4FAA-9E64-AF346CBE4E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26D423-C10E-4F1F-BB39-162484EF1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pPr algn="l"/>
            <a:r>
              <a:rPr lang="cs-CZ" sz="8000">
                <a:solidFill>
                  <a:srgbClr val="FFFFFF"/>
                </a:solidFill>
              </a:rPr>
              <a:t>Systém sociálního zabezpečení v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DBA044-092F-4027-8933-1330BDBA1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pPr algn="l"/>
            <a:endParaRPr lang="cs-CZ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70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5ED360-906D-4F97-ADD5-E59EF469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Základní informace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21313F52-BAF8-41A5-953B-B109E2E40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>
                <a:solidFill>
                  <a:schemeClr val="tx1">
                    <a:alpha val="80000"/>
                  </a:schemeClr>
                </a:solidFill>
              </a:rPr>
              <a:t>Sociální zabezpečení je systém, který se snaží zajistit sociální stabilitu, přiměřenou a minimální úroveň sociálního zabezpečení. Snaží se pomoci lidem, kteří jsou v mimořádné životní situaci.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Systém sociálního zabezpečení </a:t>
            </a:r>
            <a:r>
              <a:rPr lang="en-US" sz="2000" b="1">
                <a:solidFill>
                  <a:schemeClr val="tx1">
                    <a:alpha val="80000"/>
                  </a:schemeClr>
                </a:solidFill>
              </a:rPr>
              <a:t>zahrnuje důchodové a nemocenské pojištění.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V rámci systému sociálního zabezpečení se </a:t>
            </a:r>
            <a:r>
              <a:rPr lang="en-US" sz="2000" b="1">
                <a:solidFill>
                  <a:schemeClr val="tx1">
                    <a:alpha val="80000"/>
                  </a:schemeClr>
                </a:solidFill>
              </a:rPr>
              <a:t>vybírá i příspěvek na státní politiku zaměstnanosti.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F798E0BD-C7DD-4CCA-8510-18E619B115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72653" y="2703872"/>
            <a:ext cx="3548404" cy="2102429"/>
          </a:xfrm>
          <a:prstGeom prst="rect">
            <a:avLst/>
          </a:prstGeom>
        </p:spPr>
      </p:pic>
      <p:sp>
        <p:nvSpPr>
          <p:cNvPr id="2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6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44F34-AE48-44DE-8759-96861BBF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Právní úprava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D29522-5490-437E-AEFE-60BFDF46C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377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Problematiku sociálního zabezpečení v ČR upravují zákony:</a:t>
            </a:r>
          </a:p>
          <a:p>
            <a:r>
              <a:rPr lang="cs-CZ" dirty="0"/>
              <a:t>Zákon č. </a:t>
            </a:r>
            <a:r>
              <a:rPr lang="pt-BR" dirty="0"/>
              <a:t>582/1991 Sb.</a:t>
            </a:r>
            <a:r>
              <a:rPr lang="cs-CZ" dirty="0"/>
              <a:t>, </a:t>
            </a:r>
            <a:r>
              <a:rPr lang="pt-BR" dirty="0"/>
              <a:t>o organizaci a provádění sociálního</a:t>
            </a:r>
            <a:r>
              <a:rPr lang="cs-CZ" dirty="0"/>
              <a:t> zabezpečení</a:t>
            </a:r>
          </a:p>
          <a:p>
            <a:r>
              <a:rPr lang="cs-CZ" dirty="0"/>
              <a:t>Zákon č. 186/2006 Sb., o nemocenském pojištění</a:t>
            </a:r>
          </a:p>
          <a:p>
            <a:r>
              <a:rPr lang="cs-CZ" dirty="0"/>
              <a:t>Zákon č. 155/1995 Sb., o důchodovém pojištění</a:t>
            </a:r>
          </a:p>
          <a:p>
            <a:r>
              <a:rPr lang="cs-CZ" dirty="0"/>
              <a:t>Zákon č. 117/1995 Sb., o státní sociální podpoře</a:t>
            </a:r>
          </a:p>
          <a:p>
            <a:r>
              <a:rPr lang="cs-CZ" dirty="0"/>
              <a:t>Zákon č. 589/1992 Sb., o pojistném na sociální zabezpečení a příspěvku na státní politiku zaměstnanosti</a:t>
            </a:r>
          </a:p>
          <a:p>
            <a:r>
              <a:rPr lang="cs-CZ" dirty="0"/>
              <a:t>Zákon č. 111/2006 Sb., o hmotné nouzi</a:t>
            </a:r>
          </a:p>
          <a:p>
            <a:r>
              <a:rPr lang="cs-CZ" dirty="0"/>
              <a:t>Zákon č. 110/2006 Sb., o životním a existenčním minimu</a:t>
            </a:r>
          </a:p>
        </p:txBody>
      </p:sp>
    </p:spTree>
    <p:extLst>
      <p:ext uri="{BB962C8B-B14F-4D97-AF65-F5344CB8AC3E}">
        <p14:creationId xmlns:p14="http://schemas.microsoft.com/office/powerpoint/2010/main" val="361500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39175-C300-AF42-865A-90F6E0AF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 b="1"/>
              <a:t>Pojištění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1E56E4-F2BC-3647-84B2-E83FAB43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Poplatníci jsou zaměstnanci, zaměstnavatelé a osoby samostatně výdělečně činné.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Zaměstnavatel odvádí 24,8% z vyměřovacího základu 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– 2,1% jde na nemocenské pojištění, 21,5% na důchodové pojištění, 1,2% na státní politiku zaměstnanosti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Zaměstnanec odvádí 6,5% z vyměřovacího základu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OSVČ odvádí každý sám za sebe podle příjmu odvádí 29,2% z vyměřovacího základu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 – 28% jde na důchodové pojištění,1,2% na státní politiku zaměstnanosti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73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B1E6A-E384-4B71-8530-55A702C0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Nemocenské pojištění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F98E94-21B3-4586-86E5-ED88DCD3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5767252" cy="3881485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Systém nemocenského pojištění je určen pro výdělečně činné osoby, které při ztrátě příjmu v případech tzv. krátkodobých sociálních událostí</a:t>
            </a:r>
            <a:r>
              <a:rPr lang="cs-CZ" dirty="0"/>
              <a:t> (dočasné pracovní neschopnosti z důvodu nemoci nebo úrazu či karantény, ošetřování člena rodiny, těhotenství a mateřství, péče o dítě)</a:t>
            </a:r>
            <a:r>
              <a:rPr lang="cs-CZ" b="1" dirty="0"/>
              <a:t> zabezpečuje peněžitými dávkami nemocenského pojištění.</a:t>
            </a:r>
          </a:p>
          <a:p>
            <a:r>
              <a:rPr lang="cs-CZ" dirty="0"/>
              <a:t>Základním právním předpisem je </a:t>
            </a:r>
            <a:r>
              <a:rPr lang="cs-CZ" b="1" dirty="0"/>
              <a:t>zákon č. 186/2006 Sb., o nemocenském pojištění </a:t>
            </a:r>
            <a:r>
              <a:rPr lang="cs-CZ" dirty="0"/>
              <a:t>ve znění pozdějších změn a doplňků.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E89F8C-52CD-4ADF-A7F8-B4A7007C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603" y="2549981"/>
            <a:ext cx="4612635" cy="25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8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D449F-CDFB-455F-A498-24FA7E15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 Nemocenské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5ED1B2-EC38-486D-B95F-4609DEC4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03" y="1555532"/>
            <a:ext cx="7024565" cy="449795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Nemocenské se vyplácí od 15. kalendářního dne pracovní neschopnosti (během prvních 14 dnů se zaměstnanci vyplácí náhrada mzdy od zaměstnavatele ve výši 60 % průměrného redukovaného výdělku za každou zameškanou směnu. OSVČ nedostává za prvních 14 dní náhradu žádnou).</a:t>
            </a:r>
          </a:p>
          <a:p>
            <a:r>
              <a:rPr lang="cs-CZ" dirty="0"/>
              <a:t>Nemocenské se poskytuje nejvýše po dobu 380 dnů. Tzv. podpůrčí doba, následuje řízení o invalidním důchodu.</a:t>
            </a:r>
          </a:p>
          <a:p>
            <a:r>
              <a:rPr lang="cs-CZ" dirty="0"/>
              <a:t>Nemocenské se počítá jako 60 % redukovaného denního vyměřovacího základu (DVZ) za prvních 30 dní pracovní neschopnosti. Od 31. dne pracovní neschopnosti se dávka počítá jako 66 % redukovaného DVZ a od 61. dne nemoci pak 72 % redukovaného DVZ.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C3E742-2DAB-440D-85A0-4AA43E54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268" y="2447093"/>
            <a:ext cx="4075867" cy="27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51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611D45-2101-48B5-B575-758867CB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 b="1"/>
              <a:t>2. Peněžitá pomoc v mateřství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0B1C33-AFAA-4846-98EC-E4CFA800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V den, od něhož je dávka přiznávána, musí trvat 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účast na nemocenském pojištění nebo ochranná lhůta a v posledních dvou letech před tímto dnem 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musí trvat účast na nemocenském pojištění po dobu 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aspoň 270 dnů.</a:t>
            </a:r>
          </a:p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Nástup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 na peněžitou pomoc v mateřství n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astává dnem, který pojištěnka určí v období od počátku 8. do počátku 6. týdne před očekávaným dnem porodu. </a:t>
            </a:r>
          </a:p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Podpůrčí doba činí 28 týdnů 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(u pojištěnky, která porodila zároveň dvě nebo více dětí činí podpůrčí doba 37 týdnů).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04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0B787-BDE5-42AC-A4B3-CB6719ED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3. Ošetřovné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3E7A73-C280-47BA-9AA7-4140894A7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7" y="2015732"/>
            <a:ext cx="6403355" cy="4037749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Na ošetřovné má nárok zaměstnanec, který nemůže pracovat z důvodu, že musí </a:t>
            </a:r>
            <a:r>
              <a:rPr lang="cs-CZ" b="1" dirty="0"/>
              <a:t>ošetřovat nemocného</a:t>
            </a:r>
            <a:r>
              <a:rPr lang="cs-CZ" dirty="0"/>
              <a:t> člena domácnosti, nebo </a:t>
            </a:r>
            <a:r>
              <a:rPr lang="cs-CZ" b="1" dirty="0"/>
              <a:t>pečovat o zdravé dítě mladší 10 let, protože</a:t>
            </a:r>
            <a:r>
              <a:rPr lang="cs-CZ" dirty="0"/>
              <a:t> školské nebo dětské zařízení bylo uzavřeno dítěti byla nařízena karanténa, nebo osoba, která jinak o dítě pečuje, sama onemocněla.</a:t>
            </a:r>
          </a:p>
          <a:p>
            <a:r>
              <a:rPr lang="cs-CZ" b="1" dirty="0"/>
              <a:t>Podpůrčí doba</a:t>
            </a:r>
            <a:r>
              <a:rPr lang="cs-CZ" dirty="0"/>
              <a:t> u ošetřovného </a:t>
            </a:r>
            <a:r>
              <a:rPr lang="cs-CZ" b="1" dirty="0"/>
              <a:t>činí nejdéle 9 kalendářních dnů. U osamělého </a:t>
            </a:r>
            <a:r>
              <a:rPr lang="cs-CZ" dirty="0"/>
              <a:t>zaměstnance, který má v trvalé péči </a:t>
            </a:r>
            <a:r>
              <a:rPr lang="cs-CZ" b="1" dirty="0"/>
              <a:t>aspoň jedno dítě ve věku do 16 let, </a:t>
            </a:r>
            <a:r>
              <a:rPr lang="cs-CZ" dirty="0"/>
              <a:t>které neukončilo povinnou školní docházku, </a:t>
            </a:r>
            <a:r>
              <a:rPr lang="cs-CZ" b="1" dirty="0"/>
              <a:t>činí podpůrčí doba nejdéle 16 kalendářních dnů.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CC9777-CD9E-44CC-811A-796E03860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561" y="3020865"/>
            <a:ext cx="40386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7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656B23-DE27-A341-B1DF-9915D03A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cs-CZ" sz="8000">
                <a:solidFill>
                  <a:srgbClr val="FFFFFF"/>
                </a:solidFill>
              </a:rPr>
              <a:t>Co je sociální událost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733D22-39EB-A349-9FE0-B65A2846B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Okolnost s níž právo spojuje vznik, změnu nebo zánik práv a povinností,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Bývá označována také jako sociální riziko nebo sociální příhoda, kterou jedinec nebo rodina nemusí zvládnout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Abychom o riziku mohli mluvit jako o sociálním riziku, musí  státem uznané za objektivní, zasluhující pozornost některého z veřejných subjektů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Řešením jsou pojišťovací systémy (důchodové, nemocenské pojištění a příspěvky v nezaměstnanosti)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Pojišťovací systém odpovídá modelu sociální politiky dané země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321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5F7C1-3A0E-4697-BF09-7567B266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4. Vyrovnávací příspěvek v těhotenství a mateřství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9FF8C-5271-44F1-BAD5-CCDDD718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Vyrovnávací příspěvek v těhotenství a mateřství </a:t>
            </a:r>
            <a:r>
              <a:rPr lang="cs-CZ" b="1" dirty="0"/>
              <a:t>náleží zaměstnankyni, která byla z důvodu těhotenství, mateřství nebo kojení převedena na jinou práci </a:t>
            </a:r>
            <a:r>
              <a:rPr lang="cs-CZ" dirty="0"/>
              <a:t>a </a:t>
            </a:r>
            <a:r>
              <a:rPr lang="cs-CZ" b="1" dirty="0"/>
              <a:t>z tohoto důvodu dosahuje bez svého zavinění nižšího příjmu než před převedením.</a:t>
            </a:r>
          </a:p>
          <a:p>
            <a:r>
              <a:rPr lang="cs-CZ" dirty="0"/>
              <a:t>Vyrovnávací příspěvek v těhotenství a mateřství </a:t>
            </a:r>
            <a:r>
              <a:rPr lang="cs-CZ" b="1" dirty="0"/>
              <a:t>se vyplácí nejdéle do počátku 6. týdne před očekávaným dnem porodu.</a:t>
            </a:r>
          </a:p>
          <a:p>
            <a:r>
              <a:rPr lang="cs-CZ" b="1" dirty="0"/>
              <a:t>Vyrovnávací příspěvek v těhotenství a mateřství se vyplácí od data převedení na jinou práci do doby nástupu na peněžitou pomoc v mateřství.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606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F1D8C-1A4C-4E0F-8AE1-B32FAA6A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5. Otcovská poporodní péče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913A9-54F0-444A-B79E-3B3D1997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Nárok na dávku má otec </a:t>
            </a:r>
            <a:r>
              <a:rPr lang="cs-CZ" b="1" dirty="0"/>
              <a:t>dítěte, který o dítě pečuje</a:t>
            </a:r>
            <a:r>
              <a:rPr lang="cs-CZ" dirty="0"/>
              <a:t> a pojištěnec, který převzal dítě do péče nahrazující péči rodičů. </a:t>
            </a:r>
          </a:p>
          <a:p>
            <a:r>
              <a:rPr lang="cs-CZ" dirty="0"/>
              <a:t>Otcovská náleží, jen </a:t>
            </a:r>
            <a:r>
              <a:rPr lang="cs-CZ" b="1" dirty="0"/>
              <a:t>nastal-li nástup na otcovskou v období 6 týdnů ode dne narození dítěte</a:t>
            </a:r>
            <a:r>
              <a:rPr lang="cs-CZ" dirty="0"/>
              <a:t>.</a:t>
            </a:r>
          </a:p>
          <a:p>
            <a:r>
              <a:rPr lang="cs-CZ" b="1" dirty="0"/>
              <a:t>Otcovská náleží jen jednou </a:t>
            </a:r>
            <a:r>
              <a:rPr lang="cs-CZ" dirty="0"/>
              <a:t>a to i v případech, kdy pojištěnec pečuje o více dětí narozených současně.</a:t>
            </a:r>
          </a:p>
          <a:p>
            <a:r>
              <a:rPr lang="cs-CZ" b="1" dirty="0"/>
              <a:t>Podpůrčí doba činí u otcovské</a:t>
            </a:r>
            <a:r>
              <a:rPr lang="cs-CZ" dirty="0"/>
              <a:t> </a:t>
            </a:r>
            <a:r>
              <a:rPr lang="cs-CZ" b="1" dirty="0"/>
              <a:t>maximálně 1 týden</a:t>
            </a:r>
            <a:r>
              <a:rPr lang="cs-CZ" dirty="0"/>
              <a:t> a začíná dnem nástupu na otcovskou.</a:t>
            </a:r>
          </a:p>
        </p:txBody>
      </p:sp>
    </p:spTree>
    <p:extLst>
      <p:ext uri="{BB962C8B-B14F-4D97-AF65-F5344CB8AC3E}">
        <p14:creationId xmlns:p14="http://schemas.microsoft.com/office/powerpoint/2010/main" val="1380503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BE1026-1B0C-440D-80FA-CF2E708F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 b="1"/>
              <a:t>6. Dlouhodobé ošetřovné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BBA8F5-932A-4038-AFA4-7CE022D3C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U ošetřované osoby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 muselo dojít k 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závažnému zhoršení zdravotního stavu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, který vyžadoval alespoň 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7 denní hospitalizaci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 v nemocnici 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a v den propuštění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 bude potvrzeno, že 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potřeba celodenní péče bude trvat nejméně dalších 30 dnů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. </a:t>
            </a:r>
          </a:p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Podpůrčí doba činí maximálně 90 kalendářních dnů.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175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38F823-D751-4144-B860-D2C84938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 b="1"/>
              <a:t>Důchodové pojištění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1E31A-0278-4B7F-A5CD-3C5A08FAD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Důchod je peněžitá dávka, která slouží jako finanční zabezpečení 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ve stáří, v případě vzniku invalidity, pro případ smrti manžela/manželky nebo v případě smrti rodiče nezaopatřeného dítěte.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Základním právním předpisem je 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zákon č. 155/1995 Sb., o důchodovém pojištění 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ve znění pozdějších změn a doplňků.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Ze základního důchodového pojištění se poskytují důchody – starobní, invalidní, vdovský a vdovecký a sirotčí.</a:t>
            </a:r>
            <a:endParaRPr lang="cs-CZ" sz="2000" b="1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3284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7C6CC-81CE-42DB-86F4-80BE29C6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 Starobní důchod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C752CA-54EB-4211-97AD-B90B6221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Pojištěnec má nárok na starobní důchod, jestliže získal potřebnou dobu pojištění a dosáhl stanoveného věku. </a:t>
            </a:r>
          </a:p>
          <a:p>
            <a:r>
              <a:rPr lang="cs-CZ" b="1" dirty="0"/>
              <a:t>Výše základní výměry</a:t>
            </a:r>
            <a:r>
              <a:rPr lang="cs-CZ" dirty="0"/>
              <a:t> starobního důchodu </a:t>
            </a:r>
            <a:r>
              <a:rPr lang="cs-CZ" b="1" dirty="0"/>
              <a:t>činí 10 % průměrné mzdy měsíčně. Výše procentní výměry</a:t>
            </a:r>
            <a:r>
              <a:rPr lang="cs-CZ" dirty="0"/>
              <a:t> </a:t>
            </a:r>
            <a:r>
              <a:rPr lang="cs-CZ" b="1" dirty="0"/>
              <a:t>se stanoví procentní sazbou z výpočtového základu</a:t>
            </a:r>
            <a:r>
              <a:rPr lang="cs-CZ" dirty="0"/>
              <a:t> </a:t>
            </a:r>
            <a:r>
              <a:rPr lang="cs-CZ" b="1" dirty="0"/>
              <a:t>podle doby pojištění získané do vzniku nároku na tento důchod.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167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C3E4C-71B6-493F-94A8-BCB14073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2. Invalidní důchod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606F2F-AB6C-4105-B7F5-D0F2E407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10193478" cy="3722459"/>
          </a:xfrm>
        </p:spPr>
        <p:txBody>
          <a:bodyPr>
            <a:normAutofit/>
          </a:bodyPr>
          <a:lstStyle/>
          <a:p>
            <a:r>
              <a:rPr lang="cs-CZ" dirty="0"/>
              <a:t>Pojištěnec má nárok na invalidní důchod, jestliže nedosáhl věku 65 let a stal se invalidním a získal potřebnou dobu pojištění nebo se stal invalidním následkem pracovního úrazu. </a:t>
            </a:r>
          </a:p>
          <a:p>
            <a:r>
              <a:rPr lang="cs-CZ" dirty="0"/>
              <a:t>Pojištěnec je invalidní, jestliže z důvodu dlouhodobě nepříznivého zdravotního stavu nastal pokles jeho pracovní schopnosti </a:t>
            </a:r>
            <a:r>
              <a:rPr lang="cs-CZ" b="1" dirty="0"/>
              <a:t>nejméně o 35 %. </a:t>
            </a:r>
          </a:p>
          <a:p>
            <a:pPr marL="457200" indent="-457200">
              <a:buFont typeface="+mj-lt"/>
              <a:buAutoNum type="arabicPeriod" startAt="2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510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43FB09-BDF7-4671-919B-CAF8C268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 b="1"/>
              <a:t>3. Vdovský a vdovecký důchod</a:t>
            </a:r>
            <a:endParaRPr lang="cs-CZ" sz="5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F7B9CD-B441-4764-A930-2A70ACE1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Vdova má nárok na vdovský důchod po manželovi, který byl poživatelem starobního nebo invalidního důchodu anebo zemřel následkem pracovního úrazu. 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Vdovský důchod náleží 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po dobu jednoho roku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 od smrti manžela.</a:t>
            </a:r>
          </a:p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Výše základní výměry vdovského a vdoveckého důchodu činí 10 % průměrné mzdy měsíčně. Výše procentní výměry důchodu činí 50 % procentní výměry starobního důchodu nebo invalidního důchodu pro invaliditu třetího stupně, na který měl nebo by měl nárok manžel (manželka) v době smrti.</a:t>
            </a:r>
          </a:p>
          <a:p>
            <a:endParaRPr lang="cs-CZ" sz="200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543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AC758-2161-4612-BA13-853514EB5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4. Sirotčí důchod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BB6464-46DF-4FEF-804E-6D2CBB906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10047704" cy="4517590"/>
          </a:xfrm>
        </p:spPr>
        <p:txBody>
          <a:bodyPr>
            <a:normAutofit/>
          </a:bodyPr>
          <a:lstStyle/>
          <a:p>
            <a:r>
              <a:rPr lang="cs-CZ" dirty="0"/>
              <a:t>Na sirotčí důchod </a:t>
            </a:r>
            <a:r>
              <a:rPr lang="cs-CZ" b="1" dirty="0"/>
              <a:t>má nárok nezaopatřené dítě, </a:t>
            </a:r>
            <a:r>
              <a:rPr lang="cs-CZ" dirty="0"/>
              <a:t>zemřel-li rodič (osvojitel) dítěte, nebo osoba, která převzala dítě do péče nahrazující péči rodičů.</a:t>
            </a:r>
          </a:p>
          <a:p>
            <a:r>
              <a:rPr lang="cs-CZ" dirty="0"/>
              <a:t>Nárok na sirotčí důchod </a:t>
            </a:r>
            <a:r>
              <a:rPr lang="cs-CZ" b="1" dirty="0"/>
              <a:t>zaniká osvojením.</a:t>
            </a:r>
            <a:r>
              <a:rPr lang="cs-CZ" dirty="0"/>
              <a:t> </a:t>
            </a:r>
          </a:p>
          <a:p>
            <a:r>
              <a:rPr lang="cs-CZ" b="1" dirty="0"/>
              <a:t>Výše základní výměry sirotčího důchodu činí 10 % průměrné mzdy měsíčně. Výše procentní výměry činí 40 % procentní výměry starobního důchodu nebo invalidního důchodu pro invaliditu třetího stupně, na který měl nebo by měl nárok zemřelý v době smrti.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205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6238CD-3371-E749-A851-C1447523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 b="1"/>
              <a:t>Státní sociální</a:t>
            </a:r>
            <a:r>
              <a:rPr lang="cs-CZ" sz="5600"/>
              <a:t> </a:t>
            </a:r>
            <a:r>
              <a:rPr lang="cs-CZ" sz="5600" b="1"/>
              <a:t>podpora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EC60A8-E426-1147-BBA4-C9096701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Státní sociální podporou se stát podílí na krytí nákladů na výživu a ostatní základní osobní potřeby dětí a rodin a poskytuje ji i při některých dalších sociálních situacích. 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Náklady na státní sociální podporu hradí stát.</a:t>
            </a:r>
          </a:p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Systém dávek: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Závislé na příjmu (testované) 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– přídavek na dítě, příspěvek na bydlení, porodné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Nezávislé na příjmu (netestované) 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– rodičovský příspěvek, pohřebné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4242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666F3-1E61-2343-AC3C-47CA8EBC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 Přídavek na dítě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4C1B01-0D5E-41A4-8DA8-DD12CBE51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5" y="2010877"/>
            <a:ext cx="4608576" cy="404223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Nárok na přídavek na dítě má nezaopatřené dítě, jestliže rozhodný příjem v rodině nepřevyšuje součin částky životního minima rodiny a koeficientu 2,70. </a:t>
            </a:r>
          </a:p>
          <a:p>
            <a:r>
              <a:rPr lang="cs-CZ" dirty="0"/>
              <a:t>Přídavek na dítě je vyplácen za každý kalendářní měsíc a je určen podle věku dítěte: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 6 let – 630 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od 6 do 15 let – 770 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od 15 do 26 let – 880 Kč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5625AF-B4D0-41FF-AB40-189A5880D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793" y="2017342"/>
            <a:ext cx="5498668" cy="403576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Výše přídavku na dítě ve zvýšené výměře činí za kalendářní měsíc, jde-li o nezaopatřené dítě ve věku: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 6 let 1130 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od 6 do 15 let 1270 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od 15 do 26 let 1380 Kč</a:t>
            </a:r>
          </a:p>
          <a:p>
            <a:r>
              <a:rPr lang="cs-CZ" dirty="0"/>
              <a:t>Nárok na přídavek na dítě ve zvýšené míře má některá ze společně posuzovaných osob, pokud pobírá dávky z nemocenského pojištění, důchodového pojištění, podporu v nezaměstnanosti nebo při rekvalifikaci.</a:t>
            </a:r>
          </a:p>
        </p:txBody>
      </p:sp>
    </p:spTree>
    <p:extLst>
      <p:ext uri="{BB962C8B-B14F-4D97-AF65-F5344CB8AC3E}">
        <p14:creationId xmlns:p14="http://schemas.microsoft.com/office/powerpoint/2010/main" val="77203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/>
              <a:t>Co je sociální událost?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„událost, s níž zákon o nemocenském pojištění spojuje vznik nároku na dávku, vznik dočasné pracovní neschopnosti, nařízení karantény, vznik potřeby ošetřování nebo péče o člena domácnosti, nástup na peněžitou pomoc v mateřství a převedení zaměstnankyně na jinou práci, státní zaměstnankyně na jiné služební místo nebo ustanovení příslušnice na jiné služební místo“</a:t>
            </a:r>
          </a:p>
          <a:p>
            <a:pPr marL="0" indent="0">
              <a:buNone/>
            </a:pPr>
            <a:r>
              <a:rPr lang="pt-BR" sz="2000">
                <a:solidFill>
                  <a:schemeClr val="tx1">
                    <a:alpha val="80000"/>
                  </a:schemeClr>
                </a:solidFill>
              </a:rPr>
              <a:t>§ 3 zákona č. 187/2006 Sb., o nemocenském pojištění</a:t>
            </a:r>
            <a:endParaRPr lang="cs-CZ" sz="200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4304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3B85D-232F-0140-9EC0-1F489AA6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2. Příspěvek na bydlení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C5270E-661E-6944-A951-62A0A60D8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921" y="1853754"/>
            <a:ext cx="9520158" cy="3450613"/>
          </a:xfrm>
        </p:spPr>
        <p:txBody>
          <a:bodyPr/>
          <a:lstStyle/>
          <a:p>
            <a:pPr marL="0" indent="0">
              <a:buNone/>
            </a:pPr>
            <a:endParaRPr lang="cs-CZ" sz="900" dirty="0"/>
          </a:p>
          <a:p>
            <a:r>
              <a:rPr lang="cs-CZ" dirty="0"/>
              <a:t>Je sociální dávka, která je poskytována rodinám s nízkými příjmy.</a:t>
            </a:r>
          </a:p>
          <a:p>
            <a:r>
              <a:rPr lang="cs-CZ" b="1" dirty="0"/>
              <a:t>Má na to nárok pouze vlastník či nájemce pouze tehdy, který má v bytě trvalý pobyt, a pokud jeho náklady na bydlení jsou vyšší než rozhodný příjem rodiny vynásobený koeficientem 0,30, a na území hlavního města Prahy koeficientem 0,35.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91868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43A91-0084-6F40-B31C-E95B6C79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3. Porodné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70299-DA5B-3643-A188-A0099A498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Nárok na porodné má žena, která porodila své první nebo druhé živé dítě, nepřevyšuje-li rozhodný příjem v rodině součin částky životního minima rodiny a koeficientu 2,70. </a:t>
            </a:r>
          </a:p>
          <a:p>
            <a:r>
              <a:rPr lang="cs-CZ" dirty="0"/>
              <a:t>Příspěvek se poskytuje pouze ženám, které mají trvalý pobyt v České republice.</a:t>
            </a:r>
          </a:p>
          <a:p>
            <a:r>
              <a:rPr lang="cs-CZ" dirty="0"/>
              <a:t>Pokud by žena u porodu zemřela převádí se tyto práva na otce dítěte.</a:t>
            </a:r>
          </a:p>
          <a:p>
            <a:r>
              <a:rPr lang="cs-CZ" b="1" dirty="0"/>
              <a:t>Výše porodného činí 13 000 Kč na první dítě a 10 000 Kč na druhé dítě.</a:t>
            </a:r>
          </a:p>
          <a:p>
            <a:r>
              <a:rPr lang="cs-CZ" b="1" dirty="0"/>
              <a:t>Porodné se vyplácí jednorázově.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898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B76DF4-3B8E-9345-BFDF-40A4AA37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 b="1"/>
              <a:t>4. Rodičovský příspěvek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DD740-6114-1041-9FDB-7CFD24C6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Na tento příspěvek ma nárok rodina, která pečuje o nejmladší dítě v rodině, nejdéle do 4 let věku dítěte.</a:t>
            </a:r>
          </a:p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Celková částka nesmí přesáhnout 70% předchozího výdělku a zároveň nesmí přesáhnout 300 000 Kč.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Má na to nárok pouze 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jeden z rodičů.</a:t>
            </a:r>
          </a:p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V době pobírání rodičovského příspěvku rodič může pracovat, ale dítě musí mít celodenní péči v podobě mateřské školky.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87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68723E-E60F-8245-8080-CC02537F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 b="1"/>
              <a:t>5. Pohřebné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CA8CE5-EA92-0848-B07E-C5276840E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Na pohřebné májí nárok pouze ti, kteří vypravili pohřeb nezaopatřeného dítěte nebo rodiče nezaopatřeného dítěte.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Splňuje-li nárok na pohřebné více osob, náleží té osobě, která uplatní nárok na dávku jako první.</a:t>
            </a:r>
          </a:p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</a:rPr>
              <a:t>Výše potřebného je 5 000 Kč a vyplácí se jednorázově.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8714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eniors">
            <a:extLst>
              <a:ext uri="{FF2B5EF4-FFF2-40B4-BE49-F238E27FC236}">
                <a16:creationId xmlns:a16="http://schemas.microsoft.com/office/drawing/2014/main" id="{6F9A8DD0-B33F-47EC-85F5-C169ACC50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3D26601-3BD2-4045-97DF-E484FA924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636" y="-400865"/>
            <a:ext cx="10225530" cy="147501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Stáří jako sociální událost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E97170-549B-48A1-95FD-A42D55F27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869" y="6033052"/>
            <a:ext cx="10225530" cy="9521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40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4A28B-7650-4489-8C07-FEF03C9A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EFF"/>
                </a:solidFill>
              </a:rPr>
              <a:t>Definice stáří</a:t>
            </a:r>
          </a:p>
        </p:txBody>
      </p:sp>
      <p:graphicFrame>
        <p:nvGraphicFramePr>
          <p:cNvPr id="24" name="Zástupný obsah 2">
            <a:extLst>
              <a:ext uri="{FF2B5EF4-FFF2-40B4-BE49-F238E27FC236}">
                <a16:creationId xmlns:a16="http://schemas.microsoft.com/office/drawing/2014/main" id="{C2475765-EBAA-46CD-96B7-981EE52F7F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0112" y="1715955"/>
          <a:ext cx="11029950" cy="5142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167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4AFDC4-9188-4A42-87B5-2207B550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/>
              <a:t>Aspekty stáří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E0808-0748-4920-822D-F6D48E23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přesun péče o seniory na stát, ohrožení sociální exkluzí, ztráta sociálního statusu,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přechod z ekonomické aktivity do ekonomické neaktivity.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 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upravuje věkovou hranici pro odchod do důchodu, nárok na starobní důchod.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Demografické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zabývá se fenoménem stárnutí populace a jeho příčin.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2291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322A3-C8DD-4D5F-A991-AAD9A0E8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Proč je stáří sociální událost?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A1095-B791-4536-8C94-6C0ACFB3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239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Potřeba zabezpečit osoby, které se již nepodílejí na pracovním trhu z důvodu věku. 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Pracovní příjmy musí být nahrazeny jinými zdroji, aby se zabránilo chudobě v této skupině obyvatelstva.</a:t>
            </a:r>
          </a:p>
          <a:p>
            <a:endParaRPr lang="cs-CZ" dirty="0"/>
          </a:p>
        </p:txBody>
      </p:sp>
      <p:pic>
        <p:nvPicPr>
          <p:cNvPr id="2050" name="Picture 2" descr="Cheerful seniors sitting on wooden swings and looking at the camera isolated on white background">
            <a:extLst>
              <a:ext uri="{FF2B5EF4-FFF2-40B4-BE49-F238E27FC236}">
                <a16:creationId xmlns:a16="http://schemas.microsoft.com/office/drawing/2014/main" id="{B8A8FD65-9CB4-455A-91F4-41F9E4C0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9" y="3945834"/>
            <a:ext cx="11897139" cy="32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19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D4990-B22C-4A2F-9809-9796B835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Důchodový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360FBA-4FD0-4FBD-8C63-536AB54F5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Skládá se ze 2 pilířů:</a:t>
            </a:r>
          </a:p>
          <a:p>
            <a:pPr marL="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pilíř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(povinné základní důchodové pojištění) - nejméně 35 let účasti na důchodovém pojištění k roku 2019. Věková hranice 65 let, spadá do systému sociálního pojištění tzn. zaměstnanci se odvádí 6,5% z hrubé mzdy a zaměstnavatel odvede 21,5% do státního rozpočtu.</a:t>
            </a:r>
          </a:p>
          <a:p>
            <a:pPr marL="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pilíř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(dobrovolné doplňkové penzijní připojištění) - platí jej každý sám, stát podle výše částky přispívá a finance se zhodnocují na účastnickém fondu. Na připojištění může přispívat i zaměstnavatel. 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07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3DE43C-3E68-4175-B2E9-FAE0F80F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/>
              <a:t>Nárok na starobní důchod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3DB304-662D-4109-845C-19570211A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Nárok na starobní důchod od státu vzniká po dosažení:</a:t>
            </a:r>
          </a:p>
          <a:p>
            <a:pPr marL="457200" indent="-457200">
              <a:buAutoNum type="alphaUcPeriod"/>
            </a:pPr>
            <a:r>
              <a:rPr lang="cs-CZ" sz="2000" b="1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důchodového věku 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pojištěnců narozených před rokem 1936 – důchodový věk u mužů činí 60 let, důchodový věk u žen se odvíjí od počtu vychovaných dětí; 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pojištěnců narozených v období let 1963 až 1971 je důchodový věk stanoven tabulkou 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pojištěnců narozených po roce 1971 je důchodový věk stanoven na 65 let.                                 							                              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cs-CZ" sz="2000" b="1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potřebných let důchodového pojištění </a:t>
            </a: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 roku 2019 </a:t>
            </a: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let účasti.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40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/>
              <a:t>Znaky sociálních událostí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 marL="280988" indent="-280988">
              <a:buFont typeface="+mj-lt"/>
              <a:buAutoNum type="arabicPeriod"/>
            </a:pP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ekonomicky a sociálně ohrožují existenci člověka i společnosti</a:t>
            </a:r>
          </a:p>
          <a:p>
            <a:pPr marL="280988" indent="-280988">
              <a:buFont typeface="+mj-lt"/>
              <a:buAutoNum type="arabicPeriod"/>
            </a:pP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ohrožují člověka sociálním vyloučením </a:t>
            </a:r>
          </a:p>
          <a:p>
            <a:pPr marL="280988" indent="-280988">
              <a:buFont typeface="+mj-lt"/>
              <a:buAutoNum type="arabicPeriod"/>
            </a:pP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člověk není schopen odvrátit jejich důsledky vlastními silami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8292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1E8C4D-AF76-400B-A37A-AFAD5CCB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/>
              <a:t>Starobní důchod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BF865B-292A-47CE-A54A-5A9E9A96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Starobní důchod má dvě části, a to 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a procentní výměru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výměra je jednotná pro všechny důchody. Výši základní výměry stanovuje zákon o důchodovém pojištění. 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Procentní výměra se určuje individuálně procentní sazbou z výpočtového základu podle získané doby pojištění. 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Výši důchodu ovlivňují především dvě skutečnosti: 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doby důchodového pojištění a výše výdělků dosažených v rozhodném období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4845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CE6A5-266B-40A7-994C-B94E90ED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Sociální služby v rámci sociální pomoci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84CA85-4C80-4077-9D4B-004955978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93" y="1320610"/>
            <a:ext cx="11029615" cy="54512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Asistent v sociálních službách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Denní stacionář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Domovy pro seniory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Domovy se zvláštním režimem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Odlehčovací služby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327FD4-836A-416F-9E63-57E7DDE7C44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69100" y="3641041"/>
            <a:ext cx="5422900" cy="3633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asistence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Pečovatelská služba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samostatného bydlení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Průvodcovské a předčitatelské služby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Týdenní stacionář</a:t>
            </a:r>
          </a:p>
        </p:txBody>
      </p:sp>
      <p:pic>
        <p:nvPicPr>
          <p:cNvPr id="4098" name="Picture 2" descr="Související obrázek">
            <a:extLst>
              <a:ext uri="{FF2B5EF4-FFF2-40B4-BE49-F238E27FC236}">
                <a16:creationId xmlns:a16="http://schemas.microsoft.com/office/drawing/2014/main" id="{5D10863B-5815-4490-A2AF-FCD95B75D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3" y="3923821"/>
            <a:ext cx="5040243" cy="28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pečovatelská služba">
            <a:extLst>
              <a:ext uri="{FF2B5EF4-FFF2-40B4-BE49-F238E27FC236}">
                <a16:creationId xmlns:a16="http://schemas.microsoft.com/office/drawing/2014/main" id="{19A0A8D9-3CF8-4DCB-9BE1-8DD7B204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00" y="1823533"/>
            <a:ext cx="6608693" cy="21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87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F7DB1-3605-4E04-AE12-E5A652B46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49389"/>
            <a:ext cx="5015638" cy="2075012"/>
          </a:xfrm>
        </p:spPr>
        <p:txBody>
          <a:bodyPr>
            <a:normAutofit/>
          </a:bodyPr>
          <a:lstStyle/>
          <a:p>
            <a:r>
              <a:rPr lang="cs-CZ" sz="5200"/>
              <a:t>Chudoba jako sociální událost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677CA3-85F5-45FB-81DE-50E22E25B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Picture 3" descr="Abstraktní mapa zeměkoule">
            <a:extLst>
              <a:ext uri="{FF2B5EF4-FFF2-40B4-BE49-F238E27FC236}">
                <a16:creationId xmlns:a16="http://schemas.microsoft.com/office/drawing/2014/main" id="{412BEBC7-DCE1-41E1-BF47-F52264489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39" r="5160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5026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129A5-5C99-4A14-B5F0-6499EB24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chudoba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FED03-13EB-429D-9966-4BB93E2AA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12472"/>
            <a:ext cx="10728325" cy="4800600"/>
          </a:xfrm>
        </p:spPr>
        <p:txBody>
          <a:bodyPr>
            <a:normAutofit fontScale="92500"/>
          </a:bodyPr>
          <a:lstStyle/>
          <a:p>
            <a:r>
              <a:rPr lang="cs-CZ" dirty="0"/>
              <a:t>Stav nedostatku potravy a oblečení</a:t>
            </a:r>
          </a:p>
          <a:p>
            <a:r>
              <a:rPr lang="cs-CZ" dirty="0"/>
              <a:t>Stav bez domova</a:t>
            </a:r>
          </a:p>
          <a:p>
            <a:r>
              <a:rPr lang="cs-CZ" dirty="0"/>
              <a:t>Situace nemoci a nedostatek finančních prostředků na zajištění lékařské péče</a:t>
            </a:r>
          </a:p>
          <a:p>
            <a:r>
              <a:rPr lang="cs-CZ" dirty="0"/>
              <a:t>Stav bez přístupu ke vzdělání, stav bez práce</a:t>
            </a:r>
          </a:p>
          <a:p>
            <a:endParaRPr lang="cs-CZ" dirty="0"/>
          </a:p>
          <a:p>
            <a:r>
              <a:rPr lang="cs-CZ" i="1" dirty="0">
                <a:solidFill>
                  <a:srgbClr val="FF0000">
                    <a:alpha val="58000"/>
                  </a:srgbClr>
                </a:solidFill>
              </a:rPr>
              <a:t>„Žít za méně než dolar na den“ </a:t>
            </a:r>
            <a:r>
              <a:rPr lang="cs-CZ" dirty="0"/>
              <a:t>– Definice Světová banky </a:t>
            </a:r>
          </a:p>
          <a:p>
            <a:r>
              <a:rPr lang="cs-CZ" dirty="0"/>
              <a:t>ČR - Listina základních práv a svobod, článek 30 odst. 1 a 2: : </a:t>
            </a:r>
            <a:r>
              <a:rPr lang="cs-CZ" i="1" dirty="0"/>
              <a:t>„Občané mají právo na přiměřené hmotné zabezpečení ve stáří a při nezpůsobilosti k práci, jakož i při ztrátě živitele. Každý, kdo je v hmotné nouzi, má právo na takovou pomoc, která je nezbytná pro zajištění základních životních podmínek.” </a:t>
            </a:r>
          </a:p>
        </p:txBody>
      </p:sp>
    </p:spTree>
    <p:extLst>
      <p:ext uri="{BB962C8B-B14F-4D97-AF65-F5344CB8AC3E}">
        <p14:creationId xmlns:p14="http://schemas.microsoft.com/office/powerpoint/2010/main" val="789418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5F069-1DA4-4B89-B662-AEF754CF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Chudoba X bída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5CC86-C981-4BB1-B549-1C2BE36C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Bída = dramatičtější forma chudoby, možný důsledek chudoby</a:t>
            </a:r>
          </a:p>
          <a:p>
            <a:endParaRPr lang="cs-CZ" dirty="0"/>
          </a:p>
          <a:p>
            <a:r>
              <a:rPr lang="cs-CZ" dirty="0"/>
              <a:t>ČR má nejnižší podíl obyvatel ohrožených chudobou – přesto každý 10 občan se ocitne v chudobě</a:t>
            </a:r>
          </a:p>
          <a:p>
            <a:r>
              <a:rPr lang="cs-CZ" dirty="0"/>
              <a:t>Máme jedno z nejvyšších, procento v EU osob blízko hranice chudoby</a:t>
            </a:r>
          </a:p>
        </p:txBody>
      </p:sp>
      <p:pic>
        <p:nvPicPr>
          <p:cNvPr id="1026" name="Picture 2" descr="Free Poor Cliparts, Download Free Clip Art, Free Clip Art on Clipart Library">
            <a:extLst>
              <a:ext uri="{FF2B5EF4-FFF2-40B4-BE49-F238E27FC236}">
                <a16:creationId xmlns:a16="http://schemas.microsoft.com/office/drawing/2014/main" id="{40A97871-1B4F-49A4-87AE-BB4C4F474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15413"/>
          <a:stretch/>
        </p:blipFill>
        <p:spPr bwMode="auto">
          <a:xfrm>
            <a:off x="6529063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79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1A7D1-0C4C-4A96-98FF-48D0E4DB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863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2ABD0B-F331-4701-9497-CFBC77F0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2706"/>
            <a:ext cx="10515600" cy="5594257"/>
          </a:xfrm>
        </p:spPr>
        <p:txBody>
          <a:bodyPr/>
          <a:lstStyle/>
          <a:p>
            <a:r>
              <a:rPr lang="cs-CZ" dirty="0"/>
              <a:t>Další rozlišení chudoby:</a:t>
            </a:r>
          </a:p>
          <a:p>
            <a:endParaRPr lang="cs-CZ" dirty="0"/>
          </a:p>
          <a:p>
            <a:r>
              <a:rPr lang="cs-CZ" b="1" dirty="0"/>
              <a:t>primární chudoba</a:t>
            </a:r>
            <a:r>
              <a:rPr lang="cs-CZ" dirty="0"/>
              <a:t> -  v ní jsou zastoupeny rodiny, jejichž výdělky nestačí ani pro zajištění minimálních potřeb nutných k udržení jejich fyziologických kondice</a:t>
            </a:r>
          </a:p>
          <a:p>
            <a:r>
              <a:rPr lang="cs-CZ" b="1" dirty="0"/>
              <a:t>důsledky:</a:t>
            </a:r>
            <a:r>
              <a:rPr lang="cs-CZ" dirty="0"/>
              <a:t> hlad a podvýživa, nemoci, negramotnost, proces sociálního vyloučení</a:t>
            </a:r>
          </a:p>
          <a:p>
            <a:endParaRPr lang="cs-CZ" dirty="0"/>
          </a:p>
          <a:p>
            <a:r>
              <a:rPr lang="cs-CZ" b="1" dirty="0"/>
              <a:t>sekundární chudoba </a:t>
            </a:r>
            <a:r>
              <a:rPr lang="cs-CZ" dirty="0"/>
              <a:t>– zde jsou zastoupeny rodiny, kdy příjem rodiny je dostatečný, ale vynakládán nevhodně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721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E5242-8FD4-4998-928F-7F750D43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chudoby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85927C-0A47-4A01-973A-465C0C314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7" y="1619915"/>
            <a:ext cx="10728325" cy="476455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Absolutní chudoba </a:t>
            </a:r>
            <a:r>
              <a:rPr lang="cs-CZ" dirty="0"/>
              <a:t>– Jedinec </a:t>
            </a:r>
            <a:r>
              <a:rPr lang="cs-CZ" b="1" dirty="0"/>
              <a:t>není</a:t>
            </a:r>
            <a:r>
              <a:rPr lang="cs-CZ" dirty="0"/>
              <a:t> schopen zabezpečit své nejzákladnější potřeby (potrava, oblečení).  </a:t>
            </a:r>
          </a:p>
          <a:p>
            <a:r>
              <a:rPr lang="cs-CZ" b="1" dirty="0"/>
              <a:t>Relativní chudoba </a:t>
            </a:r>
            <a:r>
              <a:rPr lang="cs-CZ" dirty="0"/>
              <a:t>– Jedinec </a:t>
            </a:r>
            <a:r>
              <a:rPr lang="cs-CZ" b="1" dirty="0"/>
              <a:t>je</a:t>
            </a:r>
            <a:r>
              <a:rPr lang="cs-CZ" dirty="0"/>
              <a:t> sice schopen zabezpečit své základní potřeby, ale pouze na takové úrovni, aby přežil.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Primární chudoba </a:t>
            </a:r>
            <a:r>
              <a:rPr lang="cs-CZ" dirty="0"/>
              <a:t>– Rodiny, jejichž výdělky nestačí ani pro zajištění minimálních potřeb k udržení fyziologické kondice.</a:t>
            </a:r>
          </a:p>
          <a:p>
            <a:r>
              <a:rPr lang="cs-CZ" b="1" dirty="0"/>
              <a:t>Sekundární chudoba </a:t>
            </a:r>
            <a:r>
              <a:rPr lang="cs-CZ" dirty="0"/>
              <a:t>– Příjem rodiny je dostatečný, ale byl vynakládán nevhodně.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3CDA7BD-1948-4C5C-8021-33049F87C5A2}"/>
              </a:ext>
            </a:extLst>
          </p:cNvPr>
          <p:cNvSpPr txBox="1">
            <a:spLocks/>
          </p:cNvSpPr>
          <p:nvPr/>
        </p:nvSpPr>
        <p:spPr>
          <a:xfrm>
            <a:off x="743681" y="3760757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Další rozlišení chudoby</a:t>
            </a:r>
          </a:p>
        </p:txBody>
      </p:sp>
    </p:spTree>
    <p:extLst>
      <p:ext uri="{BB962C8B-B14F-4D97-AF65-F5344CB8AC3E}">
        <p14:creationId xmlns:p14="http://schemas.microsoft.com/office/powerpoint/2010/main" val="3791761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B3CAA-F028-4DCB-BDFA-174B05C8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chudoby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64491F-B69C-489C-AB35-04612E432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79814"/>
            <a:ext cx="5375999" cy="4784272"/>
          </a:xfrm>
        </p:spPr>
        <p:txBody>
          <a:bodyPr>
            <a:normAutofit/>
          </a:bodyPr>
          <a:lstStyle/>
          <a:p>
            <a:r>
              <a:rPr lang="cs-CZ" b="1" dirty="0"/>
              <a:t>Stará</a:t>
            </a:r>
            <a:r>
              <a:rPr lang="cs-CZ" dirty="0"/>
              <a:t> – demografická, horizontální </a:t>
            </a:r>
          </a:p>
          <a:p>
            <a:pPr lvl="1"/>
            <a:r>
              <a:rPr lang="cs-CZ" dirty="0"/>
              <a:t>Nezávislá na trhu práce</a:t>
            </a:r>
          </a:p>
          <a:p>
            <a:pPr lvl="1"/>
            <a:r>
              <a:rPr lang="cs-CZ" dirty="0"/>
              <a:t>Může představovat trvalou existenci chudoby/fázi životního cyklu (založení rodiny, narození dítěte)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Nová</a:t>
            </a:r>
            <a:r>
              <a:rPr lang="cs-CZ" dirty="0"/>
              <a:t> – vertikální </a:t>
            </a:r>
          </a:p>
          <a:p>
            <a:pPr lvl="1"/>
            <a:r>
              <a:rPr lang="cs-CZ" dirty="0"/>
              <a:t>Spojena s pozici jedinců i celých soc. kategorií na trhu práce (nezaměstnaní, neúplné rodiny, osoby s nízkými výdělky)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75DF195-2037-4407-BDB5-997CC12872CA}"/>
              </a:ext>
            </a:extLst>
          </p:cNvPr>
          <p:cNvSpPr txBox="1">
            <a:spLocks/>
          </p:cNvSpPr>
          <p:nvPr/>
        </p:nvSpPr>
        <p:spPr>
          <a:xfrm>
            <a:off x="6302829" y="1779814"/>
            <a:ext cx="5568043" cy="445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Dříve - </a:t>
            </a:r>
            <a:r>
              <a:rPr lang="cs-CZ" dirty="0"/>
              <a:t>po 2. sv. válce v Evropě – </a:t>
            </a:r>
            <a:r>
              <a:rPr lang="cs-CZ" u="sng" dirty="0"/>
              <a:t>stará chudoba </a:t>
            </a:r>
            <a:r>
              <a:rPr lang="cs-CZ" dirty="0"/>
              <a:t>- poválečný vývoj, blokovaly aby se nová chudoba více rozšířila</a:t>
            </a:r>
          </a:p>
          <a:p>
            <a:endParaRPr lang="cs-CZ" b="1" dirty="0"/>
          </a:p>
          <a:p>
            <a:r>
              <a:rPr lang="cs-CZ" b="1" dirty="0"/>
              <a:t>Dnes – </a:t>
            </a:r>
            <a:r>
              <a:rPr lang="cs-CZ" dirty="0"/>
              <a:t>velká část chudých - </a:t>
            </a:r>
            <a:r>
              <a:rPr lang="cs-CZ" u="sng" dirty="0"/>
              <a:t>stará forma chudoby </a:t>
            </a:r>
            <a:r>
              <a:rPr lang="cs-CZ" dirty="0"/>
              <a:t>(tělesně, duševně handicapovaní, osamělé matky s dětmi, staří a nemocní lidí, etnické minority atd.)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1BFC042F-87A6-4DBF-A32A-4E1352FDA5FD}"/>
              </a:ext>
            </a:extLst>
          </p:cNvPr>
          <p:cNvSpPr/>
          <p:nvPr/>
        </p:nvSpPr>
        <p:spPr>
          <a:xfrm>
            <a:off x="6095999" y="1705510"/>
            <a:ext cx="5924765" cy="338019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378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084B-FF62-4BC9-9A7C-CA02D6F0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 fontScale="90000"/>
          </a:bodyPr>
          <a:lstStyle/>
          <a:p>
            <a:r>
              <a:rPr lang="cs-CZ" dirty="0"/>
              <a:t>Příčiny chudoby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4ECF78C3-D4F9-4B6E-8B0D-6943812D282A}"/>
              </a:ext>
            </a:extLst>
          </p:cNvPr>
          <p:cNvGrpSpPr/>
          <p:nvPr/>
        </p:nvGrpSpPr>
        <p:grpSpPr>
          <a:xfrm>
            <a:off x="92468" y="1582523"/>
            <a:ext cx="11865605" cy="5003211"/>
            <a:chOff x="92468" y="1582523"/>
            <a:chExt cx="11865605" cy="5003211"/>
          </a:xfrm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0BA0DFA3-6691-4FBF-92DC-7F8F1C31E93E}"/>
                </a:ext>
              </a:extLst>
            </p:cNvPr>
            <p:cNvSpPr/>
            <p:nvPr/>
          </p:nvSpPr>
          <p:spPr>
            <a:xfrm>
              <a:off x="92468" y="1585911"/>
              <a:ext cx="2758357" cy="1691545"/>
            </a:xfrm>
            <a:custGeom>
              <a:avLst/>
              <a:gdLst>
                <a:gd name="connsiteX0" fmla="*/ 0 w 2852821"/>
                <a:gd name="connsiteY0" fmla="*/ 0 h 1515689"/>
                <a:gd name="connsiteX1" fmla="*/ 2852821 w 2852821"/>
                <a:gd name="connsiteY1" fmla="*/ 0 h 1515689"/>
                <a:gd name="connsiteX2" fmla="*/ 2852821 w 2852821"/>
                <a:gd name="connsiteY2" fmla="*/ 1515689 h 1515689"/>
                <a:gd name="connsiteX3" fmla="*/ 0 w 2852821"/>
                <a:gd name="connsiteY3" fmla="*/ 1515689 h 1515689"/>
                <a:gd name="connsiteX4" fmla="*/ 0 w 2852821"/>
                <a:gd name="connsiteY4" fmla="*/ 0 h 151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2821" h="1515689">
                  <a:moveTo>
                    <a:pt x="0" y="0"/>
                  </a:moveTo>
                  <a:lnTo>
                    <a:pt x="2852821" y="0"/>
                  </a:lnTo>
                  <a:lnTo>
                    <a:pt x="2852821" y="1515689"/>
                  </a:lnTo>
                  <a:lnTo>
                    <a:pt x="0" y="151568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kern="1200" dirty="0"/>
                <a:t>Dlouhodobě nízký nebo nepřiměřený příjem</a:t>
              </a:r>
              <a:endParaRPr lang="en-US" sz="2400" kern="1200" dirty="0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CDBC7926-8FE1-4A39-BF5D-6145E657FE4B}"/>
                </a:ext>
              </a:extLst>
            </p:cNvPr>
            <p:cNvSpPr/>
            <p:nvPr/>
          </p:nvSpPr>
          <p:spPr>
            <a:xfrm>
              <a:off x="2933144" y="1601823"/>
              <a:ext cx="3004733" cy="1691545"/>
            </a:xfrm>
            <a:custGeom>
              <a:avLst/>
              <a:gdLst>
                <a:gd name="connsiteX0" fmla="*/ 0 w 2922414"/>
                <a:gd name="connsiteY0" fmla="*/ 0 h 1433422"/>
                <a:gd name="connsiteX1" fmla="*/ 2922414 w 2922414"/>
                <a:gd name="connsiteY1" fmla="*/ 0 h 1433422"/>
                <a:gd name="connsiteX2" fmla="*/ 2922414 w 2922414"/>
                <a:gd name="connsiteY2" fmla="*/ 1433422 h 1433422"/>
                <a:gd name="connsiteX3" fmla="*/ 0 w 2922414"/>
                <a:gd name="connsiteY3" fmla="*/ 1433422 h 1433422"/>
                <a:gd name="connsiteX4" fmla="*/ 0 w 2922414"/>
                <a:gd name="connsiteY4" fmla="*/ 0 h 143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2414" h="1433422">
                  <a:moveTo>
                    <a:pt x="0" y="0"/>
                  </a:moveTo>
                  <a:lnTo>
                    <a:pt x="2922414" y="0"/>
                  </a:lnTo>
                  <a:lnTo>
                    <a:pt x="2922414" y="1433422"/>
                  </a:lnTo>
                  <a:lnTo>
                    <a:pt x="0" y="143342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kern="1200" dirty="0"/>
                <a:t>Zdravotní postižení, špatný zdravotní stav, stáří</a:t>
              </a:r>
              <a:endParaRPr lang="en-US" sz="2400" kern="1200" dirty="0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2934870B-7002-4109-9FEE-9E17E4B79BE5}"/>
                </a:ext>
              </a:extLst>
            </p:cNvPr>
            <p:cNvSpPr/>
            <p:nvPr/>
          </p:nvSpPr>
          <p:spPr>
            <a:xfrm>
              <a:off x="6020196" y="1582523"/>
              <a:ext cx="3134078" cy="1691544"/>
            </a:xfrm>
            <a:custGeom>
              <a:avLst/>
              <a:gdLst>
                <a:gd name="connsiteX0" fmla="*/ 0 w 3079503"/>
                <a:gd name="connsiteY0" fmla="*/ 0 h 1515906"/>
                <a:gd name="connsiteX1" fmla="*/ 3079503 w 3079503"/>
                <a:gd name="connsiteY1" fmla="*/ 0 h 1515906"/>
                <a:gd name="connsiteX2" fmla="*/ 3079503 w 3079503"/>
                <a:gd name="connsiteY2" fmla="*/ 1515906 h 1515906"/>
                <a:gd name="connsiteX3" fmla="*/ 0 w 3079503"/>
                <a:gd name="connsiteY3" fmla="*/ 1515906 h 1515906"/>
                <a:gd name="connsiteX4" fmla="*/ 0 w 3079503"/>
                <a:gd name="connsiteY4" fmla="*/ 0 h 151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503" h="1515906">
                  <a:moveTo>
                    <a:pt x="0" y="0"/>
                  </a:moveTo>
                  <a:lnTo>
                    <a:pt x="3079503" y="0"/>
                  </a:lnTo>
                  <a:lnTo>
                    <a:pt x="3079503" y="1515906"/>
                  </a:lnTo>
                  <a:lnTo>
                    <a:pt x="0" y="151590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kern="1200" dirty="0"/>
                <a:t>Rozpad rodiny a výchova dětí v ohrožených rodinách</a:t>
              </a:r>
              <a:endParaRPr lang="en-US" sz="2400" kern="1200" dirty="0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CB65CF92-7EAA-4D04-A6F5-592C416911E8}"/>
                </a:ext>
              </a:extLst>
            </p:cNvPr>
            <p:cNvSpPr/>
            <p:nvPr/>
          </p:nvSpPr>
          <p:spPr>
            <a:xfrm>
              <a:off x="9230764" y="1582523"/>
              <a:ext cx="2727309" cy="1691544"/>
            </a:xfrm>
            <a:custGeom>
              <a:avLst/>
              <a:gdLst>
                <a:gd name="connsiteX0" fmla="*/ 0 w 2717787"/>
                <a:gd name="connsiteY0" fmla="*/ 0 h 1520317"/>
                <a:gd name="connsiteX1" fmla="*/ 2717787 w 2717787"/>
                <a:gd name="connsiteY1" fmla="*/ 0 h 1520317"/>
                <a:gd name="connsiteX2" fmla="*/ 2717787 w 2717787"/>
                <a:gd name="connsiteY2" fmla="*/ 1520317 h 1520317"/>
                <a:gd name="connsiteX3" fmla="*/ 0 w 2717787"/>
                <a:gd name="connsiteY3" fmla="*/ 1520317 h 1520317"/>
                <a:gd name="connsiteX4" fmla="*/ 0 w 2717787"/>
                <a:gd name="connsiteY4" fmla="*/ 0 h 152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7787" h="1520317">
                  <a:moveTo>
                    <a:pt x="0" y="0"/>
                  </a:moveTo>
                  <a:lnTo>
                    <a:pt x="2717787" y="0"/>
                  </a:lnTo>
                  <a:lnTo>
                    <a:pt x="2717787" y="1520317"/>
                  </a:lnTo>
                  <a:lnTo>
                    <a:pt x="0" y="152031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kern="1200"/>
                <a:t>Závislost na drogách nebo alkoholismu</a:t>
              </a:r>
              <a:endParaRPr lang="en-US" sz="2400" kern="1200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5EEF111A-794B-4892-9B48-7309D2FD7805}"/>
                </a:ext>
              </a:extLst>
            </p:cNvPr>
            <p:cNvSpPr/>
            <p:nvPr/>
          </p:nvSpPr>
          <p:spPr>
            <a:xfrm>
              <a:off x="2058145" y="3965658"/>
              <a:ext cx="8052053" cy="1277593"/>
            </a:xfrm>
            <a:custGeom>
              <a:avLst/>
              <a:gdLst>
                <a:gd name="connsiteX0" fmla="*/ 0 w 8052053"/>
                <a:gd name="connsiteY0" fmla="*/ 0 h 1277593"/>
                <a:gd name="connsiteX1" fmla="*/ 8052053 w 8052053"/>
                <a:gd name="connsiteY1" fmla="*/ 0 h 1277593"/>
                <a:gd name="connsiteX2" fmla="*/ 8052053 w 8052053"/>
                <a:gd name="connsiteY2" fmla="*/ 1277593 h 1277593"/>
                <a:gd name="connsiteX3" fmla="*/ 0 w 8052053"/>
                <a:gd name="connsiteY3" fmla="*/ 1277593 h 1277593"/>
                <a:gd name="connsiteX4" fmla="*/ 0 w 8052053"/>
                <a:gd name="connsiteY4" fmla="*/ 0 h 127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2053" h="1277593">
                  <a:moveTo>
                    <a:pt x="0" y="0"/>
                  </a:moveTo>
                  <a:lnTo>
                    <a:pt x="8052053" y="0"/>
                  </a:lnTo>
                  <a:lnTo>
                    <a:pt x="8052053" y="1277593"/>
                  </a:lnTo>
                  <a:lnTo>
                    <a:pt x="0" y="127759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kern="1200" dirty="0"/>
                <a:t>Rizika a příčiny chudoby se hromadí = negativní dopady na jedince a společnost </a:t>
              </a:r>
              <a:endParaRPr lang="en-US" sz="2400" kern="1200" dirty="0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C1AFB10E-F4B3-40F7-9E14-19B87D01C582}"/>
                </a:ext>
              </a:extLst>
            </p:cNvPr>
            <p:cNvSpPr/>
            <p:nvPr/>
          </p:nvSpPr>
          <p:spPr>
            <a:xfrm>
              <a:off x="2557121" y="5349680"/>
              <a:ext cx="7230971" cy="1236054"/>
            </a:xfrm>
            <a:custGeom>
              <a:avLst/>
              <a:gdLst>
                <a:gd name="connsiteX0" fmla="*/ 0 w 7230971"/>
                <a:gd name="connsiteY0" fmla="*/ 0 h 1236054"/>
                <a:gd name="connsiteX1" fmla="*/ 7230971 w 7230971"/>
                <a:gd name="connsiteY1" fmla="*/ 0 h 1236054"/>
                <a:gd name="connsiteX2" fmla="*/ 7230971 w 7230971"/>
                <a:gd name="connsiteY2" fmla="*/ 1236054 h 1236054"/>
                <a:gd name="connsiteX3" fmla="*/ 0 w 7230971"/>
                <a:gd name="connsiteY3" fmla="*/ 1236054 h 1236054"/>
                <a:gd name="connsiteX4" fmla="*/ 0 w 7230971"/>
                <a:gd name="connsiteY4" fmla="*/ 0 h 123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0971" h="1236054">
                  <a:moveTo>
                    <a:pt x="0" y="0"/>
                  </a:moveTo>
                  <a:lnTo>
                    <a:pt x="7230971" y="0"/>
                  </a:lnTo>
                  <a:lnTo>
                    <a:pt x="7230971" y="1236054"/>
                  </a:lnTo>
                  <a:lnTo>
                    <a:pt x="0" y="123605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kern="1200"/>
                <a:t>Vlivy nejčastěji přenášeny mezi generacemi</a:t>
              </a:r>
              <a:endParaRPr lang="en-US" sz="2400" kern="1200"/>
            </a:p>
          </p:txBody>
        </p:sp>
      </p:grpSp>
      <p:sp>
        <p:nvSpPr>
          <p:cNvPr id="16" name="Znak plus 15">
            <a:extLst>
              <a:ext uri="{FF2B5EF4-FFF2-40B4-BE49-F238E27FC236}">
                <a16:creationId xmlns:a16="http://schemas.microsoft.com/office/drawing/2014/main" id="{1DD72C6E-AFDE-4DF8-8535-D6F3CD490991}"/>
              </a:ext>
            </a:extLst>
          </p:cNvPr>
          <p:cNvSpPr/>
          <p:nvPr/>
        </p:nvSpPr>
        <p:spPr>
          <a:xfrm>
            <a:off x="2429584" y="2396113"/>
            <a:ext cx="842481" cy="81165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nak plus 16">
            <a:extLst>
              <a:ext uri="{FF2B5EF4-FFF2-40B4-BE49-F238E27FC236}">
                <a16:creationId xmlns:a16="http://schemas.microsoft.com/office/drawing/2014/main" id="{78C693C8-BC41-4F11-B33A-23919C424167}"/>
              </a:ext>
            </a:extLst>
          </p:cNvPr>
          <p:cNvSpPr/>
          <p:nvPr/>
        </p:nvSpPr>
        <p:spPr>
          <a:xfrm>
            <a:off x="5516636" y="2369227"/>
            <a:ext cx="842481" cy="81165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nak plus 17">
            <a:extLst>
              <a:ext uri="{FF2B5EF4-FFF2-40B4-BE49-F238E27FC236}">
                <a16:creationId xmlns:a16="http://schemas.microsoft.com/office/drawing/2014/main" id="{D56D4160-9863-43C5-8DFE-F63981676CED}"/>
              </a:ext>
            </a:extLst>
          </p:cNvPr>
          <p:cNvSpPr/>
          <p:nvPr/>
        </p:nvSpPr>
        <p:spPr>
          <a:xfrm>
            <a:off x="8771279" y="2327808"/>
            <a:ext cx="842481" cy="81165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517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9D10A3-D6EF-4474-815A-67C1C55A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/>
              <a:t>Měření hranice chudoby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76A122-C32B-43E4-A968-30D0229A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1700">
                <a:solidFill>
                  <a:schemeClr val="tx1">
                    <a:alpha val="80000"/>
                  </a:schemeClr>
                </a:solidFill>
              </a:rPr>
              <a:t>Hranice chudoby je oficiálně stanovena a odlišuje obyvatelstvo, které se ocitlo v chudobě. </a:t>
            </a:r>
          </a:p>
          <a:p>
            <a:pPr lvl="1"/>
            <a:r>
              <a:rPr lang="cs-CZ" sz="1700">
                <a:solidFill>
                  <a:schemeClr val="tx1">
                    <a:alpha val="80000"/>
                  </a:schemeClr>
                </a:solidFill>
              </a:rPr>
              <a:t>Tato hranice se odvíjí od hranice životního minima.</a:t>
            </a:r>
          </a:p>
          <a:p>
            <a:pPr lvl="1"/>
            <a:endParaRPr lang="cs-CZ" sz="17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cs-CZ" sz="1700" u="sng">
                <a:solidFill>
                  <a:schemeClr val="tx1">
                    <a:alpha val="80000"/>
                  </a:schemeClr>
                </a:solidFill>
              </a:rPr>
              <a:t>Nejzákladnější používané metody měření:</a:t>
            </a:r>
          </a:p>
          <a:p>
            <a:pPr lvl="1"/>
            <a:r>
              <a:rPr lang="cs-CZ" sz="1700" b="1">
                <a:solidFill>
                  <a:schemeClr val="tx1">
                    <a:alpha val="80000"/>
                  </a:schemeClr>
                </a:solidFill>
              </a:rPr>
              <a:t>Zákonem stanovená hranice životního minima </a:t>
            </a:r>
            <a:r>
              <a:rPr lang="cs-CZ" sz="1700">
                <a:solidFill>
                  <a:schemeClr val="tx1">
                    <a:alpha val="80000"/>
                  </a:schemeClr>
                </a:solidFill>
              </a:rPr>
              <a:t>– jedinec, jehož příjmy nedosahují životního minima = objektivně chudý člověk</a:t>
            </a:r>
          </a:p>
          <a:p>
            <a:pPr lvl="1"/>
            <a:endParaRPr lang="cs-CZ" sz="170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cs-CZ" sz="1700" b="1">
                <a:solidFill>
                  <a:schemeClr val="tx1">
                    <a:alpha val="80000"/>
                  </a:schemeClr>
                </a:solidFill>
              </a:rPr>
              <a:t>Hranice chudoby dle Eurostatu </a:t>
            </a:r>
            <a:r>
              <a:rPr lang="cs-CZ" sz="1700">
                <a:solidFill>
                  <a:schemeClr val="tx1">
                    <a:alpha val="80000"/>
                  </a:schemeClr>
                </a:solidFill>
              </a:rPr>
              <a:t>– jedinec, jehož příjmy jsou nižší než částka 60 % mediánu příjmů v dané zemi </a:t>
            </a:r>
          </a:p>
          <a:p>
            <a:pPr lvl="1"/>
            <a:endParaRPr lang="cs-CZ" sz="170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cs-CZ" sz="1700" b="1">
                <a:solidFill>
                  <a:schemeClr val="tx1">
                    <a:alpha val="80000"/>
                  </a:schemeClr>
                </a:solidFill>
              </a:rPr>
              <a:t>Hranice subjektivní chudoby </a:t>
            </a:r>
            <a:r>
              <a:rPr lang="cs-CZ" sz="1700">
                <a:solidFill>
                  <a:schemeClr val="tx1">
                    <a:alpha val="80000"/>
                  </a:schemeClr>
                </a:solidFill>
              </a:rPr>
              <a:t>– doplňková, vnitřní pocit, jedinci odpovídají na otázky podle jejich životních podmínek, odpovědi využity pro stanovení subjektivní hranice chudoby </a:t>
            </a:r>
          </a:p>
          <a:p>
            <a:pPr marL="457200" lvl="1" indent="0">
              <a:buNone/>
            </a:pPr>
            <a:endParaRPr lang="cs-CZ" sz="170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624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cs-CZ" sz="4300"/>
              <a:t>Dělení sociálních událostí</a:t>
            </a:r>
          </a:p>
        </p:txBody>
      </p:sp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400">
                <a:solidFill>
                  <a:schemeClr val="tx1">
                    <a:alpha val="80000"/>
                  </a:schemeClr>
                </a:solidFill>
              </a:rPr>
              <a:t>1. Přirozené -&gt; Biologické (stáří, narození dítěte)</a:t>
            </a:r>
          </a:p>
          <a:p>
            <a:pPr marL="1255713" lvl="6" indent="0">
              <a:buNone/>
            </a:pPr>
            <a:r>
              <a:rPr lang="cs-CZ" sz="1400">
                <a:solidFill>
                  <a:schemeClr val="tx1">
                    <a:alpha val="80000"/>
                  </a:schemeClr>
                </a:solidFill>
              </a:rPr>
              <a:t>    -&gt; Sociální (start výdělečné činnosti)</a:t>
            </a:r>
          </a:p>
          <a:p>
            <a:pPr marL="0" lvl="6" indent="0">
              <a:buNone/>
            </a:pPr>
            <a:r>
              <a:rPr lang="cs-CZ" sz="1400">
                <a:solidFill>
                  <a:schemeClr val="tx1">
                    <a:alpha val="80000"/>
                  </a:schemeClr>
                </a:solidFill>
              </a:rPr>
              <a:t>2. Nepřirozené -&gt; Biologické (náhlá smrt, invalidita)</a:t>
            </a:r>
          </a:p>
          <a:p>
            <a:pPr marL="398462" lvl="8" indent="0">
              <a:buNone/>
            </a:pPr>
            <a:r>
              <a:rPr lang="cs-CZ" sz="1400">
                <a:solidFill>
                  <a:schemeClr val="tx1">
                    <a:alpha val="80000"/>
                  </a:schemeClr>
                </a:solidFill>
              </a:rPr>
              <a:t>		-&gt; Sociální (chudoba, diskriminace)</a:t>
            </a:r>
          </a:p>
          <a:p>
            <a:pPr marL="0" lvl="8" indent="0">
              <a:buNone/>
            </a:pPr>
            <a:r>
              <a:rPr lang="cs-CZ" sz="1400">
                <a:solidFill>
                  <a:schemeClr val="tx1">
                    <a:alpha val="80000"/>
                  </a:schemeClr>
                </a:solidFill>
              </a:rPr>
              <a:t>3. Předvídatelné -&gt; </a:t>
            </a:r>
            <a:r>
              <a:rPr lang="pl-PL" sz="1400">
                <a:solidFill>
                  <a:schemeClr val="tx1">
                    <a:alpha val="80000"/>
                  </a:schemeClr>
                </a:solidFill>
              </a:rPr>
              <a:t>víme, kdy nastanou a to, že nastanou (úmrtí)</a:t>
            </a:r>
            <a:endParaRPr lang="cs-CZ" sz="1400">
              <a:solidFill>
                <a:schemeClr val="tx1">
                  <a:alpha val="80000"/>
                </a:schemeClr>
              </a:solidFill>
            </a:endParaRPr>
          </a:p>
          <a:p>
            <a:pPr marL="0" lvl="8" indent="0">
              <a:buNone/>
            </a:pPr>
            <a:r>
              <a:rPr lang="cs-CZ" sz="1400">
                <a:solidFill>
                  <a:schemeClr val="tx1">
                    <a:alpha val="80000"/>
                  </a:schemeClr>
                </a:solidFill>
              </a:rPr>
              <a:t>4. Nepředvídatelné -&gt; většina, není známo, zda a kdy nastanou (nemoc, úraz, úmrtí)</a:t>
            </a:r>
          </a:p>
          <a:p>
            <a:pPr marL="0" lvl="8" indent="0">
              <a:buNone/>
            </a:pPr>
            <a:r>
              <a:rPr lang="cs-CZ" sz="1400">
                <a:solidFill>
                  <a:schemeClr val="tx1">
                    <a:alpha val="80000"/>
                  </a:schemeClr>
                </a:solidFill>
              </a:rPr>
              <a:t>5. Přímý dopad -&gt; dosažení  důchodového  věku </a:t>
            </a:r>
          </a:p>
          <a:p>
            <a:pPr marL="0" lvl="8" indent="0">
              <a:buNone/>
            </a:pPr>
            <a:r>
              <a:rPr lang="cs-CZ" sz="1400">
                <a:solidFill>
                  <a:schemeClr val="tx1">
                    <a:alpha val="80000"/>
                  </a:schemeClr>
                </a:solidFill>
              </a:rPr>
              <a:t>6. Nepřímý dopad -&gt; smrt živitele</a:t>
            </a:r>
          </a:p>
          <a:p>
            <a:pPr marL="0" lvl="8" indent="0">
              <a:buNone/>
            </a:pPr>
            <a:r>
              <a:rPr lang="cs-CZ" sz="1400">
                <a:solidFill>
                  <a:schemeClr val="tx1">
                    <a:alpha val="80000"/>
                  </a:schemeClr>
                </a:solidFill>
              </a:rPr>
              <a:t>7. Délka působení:</a:t>
            </a:r>
          </a:p>
          <a:p>
            <a:pPr lvl="1"/>
            <a:r>
              <a:rPr lang="cs-CZ" sz="1400">
                <a:solidFill>
                  <a:schemeClr val="tx1">
                    <a:alpha val="80000"/>
                  </a:schemeClr>
                </a:solidFill>
              </a:rPr>
              <a:t>Doživotní - invalidita</a:t>
            </a:r>
          </a:p>
          <a:p>
            <a:pPr lvl="1"/>
            <a:r>
              <a:rPr lang="cs-CZ" sz="1400">
                <a:solidFill>
                  <a:schemeClr val="tx1">
                    <a:alpha val="80000"/>
                  </a:schemeClr>
                </a:solidFill>
              </a:rPr>
              <a:t>Krátkodobé – nedostatečný příjem</a:t>
            </a:r>
          </a:p>
          <a:p>
            <a:pPr lvl="1"/>
            <a:r>
              <a:rPr lang="cs-CZ" sz="1400">
                <a:solidFill>
                  <a:schemeClr val="tx1">
                    <a:alpha val="80000"/>
                  </a:schemeClr>
                </a:solidFill>
              </a:rPr>
              <a:t>Dlouhodobé - stáří</a:t>
            </a:r>
          </a:p>
          <a:p>
            <a:pPr marL="0" lvl="8" indent="0">
              <a:buNone/>
            </a:pPr>
            <a:endParaRPr lang="cs-CZ" sz="14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Picture 2" descr="Absurdní: Invalida musel k lékaři na prohlídku kol vozíku! | Ahaonline.cz">
            <a:extLst>
              <a:ext uri="{FF2B5EF4-FFF2-40B4-BE49-F238E27FC236}">
                <a16:creationId xmlns:a16="http://schemas.microsoft.com/office/drawing/2014/main" id="{2204141D-699A-8E4E-97F6-73DA4DC3E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r="34033" b="2"/>
          <a:stretch/>
        </p:blipFill>
        <p:spPr bwMode="auto"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79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AAEBC-7C68-4003-9293-F916C06F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539" y="95400"/>
            <a:ext cx="10728322" cy="1477328"/>
          </a:xfrm>
        </p:spPr>
        <p:txBody>
          <a:bodyPr/>
          <a:lstStyle/>
          <a:p>
            <a:r>
              <a:rPr lang="cs-CZ" dirty="0"/>
              <a:t>Životní minimum – zákon č.110/2006Sb.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65299-039D-4B72-A96D-4A7A53FB5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52" y="1181257"/>
            <a:ext cx="5109300" cy="14773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Minimální společenská hranice příjmů, které slouží k zajištění potravy a ostatních nezbytných osobních potřeb.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4D4329D-DC81-49EC-85F1-A390B2655DB5}"/>
              </a:ext>
            </a:extLst>
          </p:cNvPr>
          <p:cNvSpPr txBox="1">
            <a:spLocks/>
          </p:cNvSpPr>
          <p:nvPr/>
        </p:nvSpPr>
        <p:spPr>
          <a:xfrm>
            <a:off x="7316937" y="3420879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Existenční minimum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1B99E8B-1A47-4341-B452-E61805EBB91D}"/>
              </a:ext>
            </a:extLst>
          </p:cNvPr>
          <p:cNvGraphicFramePr>
            <a:graphicFrameLocks noGrp="1"/>
          </p:cNvGraphicFramePr>
          <p:nvPr/>
        </p:nvGraphicFramePr>
        <p:xfrm>
          <a:off x="220732" y="2650019"/>
          <a:ext cx="6141970" cy="4050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5668">
                  <a:extLst>
                    <a:ext uri="{9D8B030D-6E8A-4147-A177-3AD203B41FA5}">
                      <a16:colId xmlns:a16="http://schemas.microsoft.com/office/drawing/2014/main" val="2797392009"/>
                    </a:ext>
                  </a:extLst>
                </a:gridCol>
                <a:gridCol w="876302">
                  <a:extLst>
                    <a:ext uri="{9D8B030D-6E8A-4147-A177-3AD203B41FA5}">
                      <a16:colId xmlns:a16="http://schemas.microsoft.com/office/drawing/2014/main" val="188387008"/>
                    </a:ext>
                  </a:extLst>
                </a:gridCol>
              </a:tblGrid>
              <a:tr h="6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Pro jednotlivce.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3860 Kč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extLst>
                  <a:ext uri="{0D108BD9-81ED-4DB2-BD59-A6C34878D82A}">
                    <a16:rowId xmlns:a16="http://schemas.microsoft.com/office/drawing/2014/main" val="153897076"/>
                  </a:ext>
                </a:extLst>
              </a:tr>
              <a:tr h="6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Pro první osobu v domácnosti.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3550 Kč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extLst>
                  <a:ext uri="{0D108BD9-81ED-4DB2-BD59-A6C34878D82A}">
                    <a16:rowId xmlns:a16="http://schemas.microsoft.com/office/drawing/2014/main" val="368910116"/>
                  </a:ext>
                </a:extLst>
              </a:tr>
              <a:tr h="6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Při druhou a další osobu v domácnosti, která není nezaopatřeným dítětem.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3200 Kč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extLst>
                  <a:ext uri="{0D108BD9-81ED-4DB2-BD59-A6C34878D82A}">
                    <a16:rowId xmlns:a16="http://schemas.microsoft.com/office/drawing/2014/main" val="1238850882"/>
                  </a:ext>
                </a:extLst>
              </a:tr>
              <a:tr h="29552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Pro nezaopatřené dítě ve věku: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836821"/>
                  </a:ext>
                </a:extLst>
              </a:tr>
              <a:tr h="6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     Do 6 let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1970 Kč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extLst>
                  <a:ext uri="{0D108BD9-81ED-4DB2-BD59-A6C34878D82A}">
                    <a16:rowId xmlns:a16="http://schemas.microsoft.com/office/drawing/2014/main" val="975287032"/>
                  </a:ext>
                </a:extLst>
              </a:tr>
              <a:tr h="6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     Od 6 do 15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2420 Kč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extLst>
                  <a:ext uri="{0D108BD9-81ED-4DB2-BD59-A6C34878D82A}">
                    <a16:rowId xmlns:a16="http://schemas.microsoft.com/office/drawing/2014/main" val="4102944825"/>
                  </a:ext>
                </a:extLst>
              </a:tr>
              <a:tr h="625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     Od 15 do 26 let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2770 Kč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49" marR="65849" marT="0" marB="0" anchor="ctr"/>
                </a:tc>
                <a:extLst>
                  <a:ext uri="{0D108BD9-81ED-4DB2-BD59-A6C34878D82A}">
                    <a16:rowId xmlns:a16="http://schemas.microsoft.com/office/drawing/2014/main" val="1278919057"/>
                  </a:ext>
                </a:extLst>
              </a:tr>
            </a:tbl>
          </a:graphicData>
        </a:graphic>
      </p:graphicFrame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49E12AC2-C84F-4418-A4CD-4BD0240BF3BC}"/>
              </a:ext>
            </a:extLst>
          </p:cNvPr>
          <p:cNvSpPr txBox="1">
            <a:spLocks/>
          </p:cNvSpPr>
          <p:nvPr/>
        </p:nvSpPr>
        <p:spPr>
          <a:xfrm>
            <a:off x="7082700" y="3962602"/>
            <a:ext cx="5109300" cy="201289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r>
              <a:rPr lang="cs-CZ" dirty="0"/>
              <a:t>Hranice příjmů, která se považuje za nezbytnou k zajištění potravy a ostatních základních osobních potřeb na úrovni, která umožňuje jedinci přežití. Měsíční částka existenčního minima je 2490 Kč. </a:t>
            </a:r>
          </a:p>
          <a:p>
            <a:endParaRPr lang="cs-CZ" dirty="0"/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2E56BB1E-6DC0-4200-9F84-2D8E89571BA0}"/>
              </a:ext>
            </a:extLst>
          </p:cNvPr>
          <p:cNvSpPr txBox="1">
            <a:spLocks/>
          </p:cNvSpPr>
          <p:nvPr/>
        </p:nvSpPr>
        <p:spPr>
          <a:xfrm>
            <a:off x="6404699" y="6506784"/>
            <a:ext cx="5109300" cy="5531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Dostupné z: https://www.mpsv.cz/zivotni-a-existencni-minimum1</a:t>
            </a:r>
          </a:p>
          <a:p>
            <a:endParaRPr lang="cs-CZ" dirty="0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D832046-4F9A-45E8-9138-46A6B7A8352D}"/>
              </a:ext>
            </a:extLst>
          </p:cNvPr>
          <p:cNvCxnSpPr>
            <a:cxnSpLocks/>
          </p:cNvCxnSpPr>
          <p:nvPr/>
        </p:nvCxnSpPr>
        <p:spPr>
          <a:xfrm>
            <a:off x="5837274" y="1357864"/>
            <a:ext cx="0" cy="105572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71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DCC5D-DCD5-462F-BB1D-06FA1FDF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108"/>
            <a:ext cx="10515600" cy="1325563"/>
          </a:xfrm>
        </p:spPr>
        <p:txBody>
          <a:bodyPr/>
          <a:lstStyle/>
          <a:p>
            <a:r>
              <a:rPr lang="cs-CZ" dirty="0"/>
              <a:t>Dávky hmotné nouze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A737E-2D4C-4F36-B98C-C95159E3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1671"/>
            <a:ext cx="10961717" cy="5182029"/>
          </a:xfrm>
        </p:spPr>
        <p:txBody>
          <a:bodyPr>
            <a:normAutofit/>
          </a:bodyPr>
          <a:lstStyle/>
          <a:p>
            <a:r>
              <a:rPr lang="cs-CZ" sz="1600" u="sng" dirty="0"/>
              <a:t>Do systému dávek hmotné nouze patří: </a:t>
            </a:r>
          </a:p>
          <a:p>
            <a:pPr lvl="1"/>
            <a:r>
              <a:rPr lang="cs-CZ" sz="1600" b="1" dirty="0"/>
              <a:t>Příspěvek na živobytí </a:t>
            </a:r>
          </a:p>
          <a:p>
            <a:pPr lvl="1"/>
            <a:r>
              <a:rPr lang="cs-CZ" sz="1600" b="1" dirty="0"/>
              <a:t>Doplatek na bydlení</a:t>
            </a:r>
          </a:p>
          <a:p>
            <a:pPr lvl="1"/>
            <a:r>
              <a:rPr lang="cs-CZ" sz="1600" b="1" dirty="0"/>
              <a:t>Mimořádná okamžitá pomoc</a:t>
            </a:r>
          </a:p>
          <a:p>
            <a:pPr lvl="2"/>
            <a:r>
              <a:rPr lang="cs-CZ" sz="1600" dirty="0"/>
              <a:t>Jedinec nemá nárok na opakované poskytování dávek, ale v případě, že mu nebude poskytnuta pomoc, mu </a:t>
            </a:r>
            <a:r>
              <a:rPr lang="cs-CZ" sz="1600" dirty="0">
                <a:solidFill>
                  <a:srgbClr val="92D050">
                    <a:alpha val="58000"/>
                  </a:srgbClr>
                </a:solidFill>
              </a:rPr>
              <a:t>hrozí újma na zdraví</a:t>
            </a:r>
          </a:p>
          <a:p>
            <a:pPr lvl="2"/>
            <a:r>
              <a:rPr lang="cs-CZ" sz="1600" dirty="0"/>
              <a:t>Jedince postihne </a:t>
            </a:r>
            <a:r>
              <a:rPr lang="cs-CZ" sz="1600" dirty="0">
                <a:solidFill>
                  <a:srgbClr val="92D050">
                    <a:alpha val="58000"/>
                  </a:srgbClr>
                </a:solidFill>
              </a:rPr>
              <a:t>vážná mimořádná situace </a:t>
            </a:r>
            <a:r>
              <a:rPr lang="cs-CZ" sz="1600" dirty="0"/>
              <a:t>a jeho celkové sociální a majetkové poměry mu nedovolují tuto situaci překonat (živelní pohroma, požár apod.)</a:t>
            </a:r>
          </a:p>
          <a:p>
            <a:pPr lvl="2"/>
            <a:r>
              <a:rPr lang="cs-CZ" sz="1600" dirty="0"/>
              <a:t>Jedinec není v hmotné nouzi, ale </a:t>
            </a:r>
            <a:r>
              <a:rPr lang="cs-CZ" sz="1600" dirty="0">
                <a:solidFill>
                  <a:srgbClr val="92D050">
                    <a:alpha val="58000"/>
                  </a:srgbClr>
                </a:solidFill>
              </a:rPr>
              <a:t>nemá prostředky k zaplacení nezbytného jednorázového výdaje </a:t>
            </a:r>
            <a:r>
              <a:rPr lang="cs-CZ" sz="1600" dirty="0"/>
              <a:t>(zaplacení poplatku při ztrátě osobních dokladů, vydání duplikátu rod. listu)</a:t>
            </a:r>
          </a:p>
          <a:p>
            <a:pPr lvl="2"/>
            <a:r>
              <a:rPr lang="cs-CZ" sz="1600" dirty="0"/>
              <a:t>Jedinec </a:t>
            </a:r>
            <a:r>
              <a:rPr lang="cs-CZ" sz="1600" dirty="0">
                <a:solidFill>
                  <a:srgbClr val="92D050">
                    <a:alpha val="58000"/>
                  </a:srgbClr>
                </a:solidFill>
              </a:rPr>
              <a:t>nemá dostatečné prostředky </a:t>
            </a:r>
            <a:r>
              <a:rPr lang="cs-CZ" sz="1600" dirty="0"/>
              <a:t>k úhradě nákupu nebo opravě předmětu, který dlouhodobě potřebuje, nemá dostatek prostředků k uhrazení nákladů spojené s vzděláváním či zájmovými činnostmi nezaopatřeného dítěte</a:t>
            </a:r>
          </a:p>
          <a:p>
            <a:pPr lvl="2"/>
            <a:r>
              <a:rPr lang="cs-CZ" sz="1600" dirty="0">
                <a:solidFill>
                  <a:srgbClr val="92D050">
                    <a:alpha val="58000"/>
                  </a:srgbClr>
                </a:solidFill>
              </a:rPr>
              <a:t>Ohrožení sociálního vyloučení</a:t>
            </a:r>
            <a:r>
              <a:rPr lang="cs-CZ" sz="1600" dirty="0"/>
              <a:t>, kdy se jedná o osoby propuštěné z výkonu trestu, ze zdravotnického zařízení, z psychiatrické léčebny, dětského domova, pěstounské péče apod.</a:t>
            </a:r>
          </a:p>
          <a:p>
            <a:pPr lvl="2"/>
            <a:endParaRPr lang="cs-CZ" dirty="0"/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63B6449A-08EC-45F7-8C65-1347544FB9B2}"/>
              </a:ext>
            </a:extLst>
          </p:cNvPr>
          <p:cNvSpPr txBox="1">
            <a:spLocks/>
          </p:cNvSpPr>
          <p:nvPr/>
        </p:nvSpPr>
        <p:spPr>
          <a:xfrm>
            <a:off x="4984972" y="494442"/>
            <a:ext cx="7004969" cy="19508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u="sng" dirty="0"/>
              <a:t>Tyto dávky mohou využívat:</a:t>
            </a:r>
          </a:p>
          <a:p>
            <a:pPr lvl="1"/>
            <a:r>
              <a:rPr lang="cs-CZ" sz="1800" dirty="0"/>
              <a:t>Osoby postižené nebo ohrožené chudobou </a:t>
            </a:r>
          </a:p>
          <a:p>
            <a:pPr lvl="1"/>
            <a:r>
              <a:rPr lang="cs-CZ" sz="1800" dirty="0"/>
              <a:t>Osoby s trvalým pobytem na území ČR, migrující občané EU </a:t>
            </a:r>
          </a:p>
          <a:p>
            <a:pPr lvl="1"/>
            <a:r>
              <a:rPr lang="cs-CZ" sz="1800" dirty="0"/>
              <a:t>Kdokoliv, kdo se ocitne ohrožen na zdraví nebo životě</a:t>
            </a:r>
          </a:p>
          <a:p>
            <a:pPr lvl="2"/>
            <a:endParaRPr lang="cs-CZ" dirty="0"/>
          </a:p>
          <a:p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EC90CB2-3FEA-4A22-A0B8-7056993ACE4A}"/>
              </a:ext>
            </a:extLst>
          </p:cNvPr>
          <p:cNvSpPr/>
          <p:nvPr/>
        </p:nvSpPr>
        <p:spPr>
          <a:xfrm>
            <a:off x="4900773" y="494442"/>
            <a:ext cx="7004969" cy="195080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A33ED2B-6480-4C51-807C-46D221539662}"/>
              </a:ext>
            </a:extLst>
          </p:cNvPr>
          <p:cNvSpPr txBox="1">
            <a:spLocks/>
          </p:cNvSpPr>
          <p:nvPr/>
        </p:nvSpPr>
        <p:spPr>
          <a:xfrm>
            <a:off x="6655647" y="6557802"/>
            <a:ext cx="6524090" cy="6003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1400" u="sng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Dostupné z: https://www.mpsv.cz/pomoc-v-hmotne-nouzi#ohn</a:t>
            </a:r>
            <a:endParaRPr lang="cs-CZ" sz="14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400" dirty="0"/>
          </a:p>
          <a:p>
            <a:pPr lvl="2"/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83046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DE742-FA6B-4AE2-A85E-D54C5C60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58" y="710174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Sociální vyloučení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F54C99-8BB7-4AEF-91A8-0C3309FE7A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41581" y="2296569"/>
            <a:ext cx="5014800" cy="2908584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573244-024E-440E-A3A2-C61A6A28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54" y="1945422"/>
            <a:ext cx="6205591" cy="50829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400" dirty="0"/>
              <a:t>Důsledek selhání jednoho nebo několika následujících systémů:</a:t>
            </a:r>
          </a:p>
          <a:p>
            <a:pPr lvl="1">
              <a:lnSpc>
                <a:spcPct val="110000"/>
              </a:lnSpc>
            </a:pPr>
            <a:r>
              <a:rPr lang="cs-CZ" sz="1400" dirty="0"/>
              <a:t>demokratického a legislativního systému, který zabezpečuje občanskou integraci</a:t>
            </a:r>
          </a:p>
          <a:p>
            <a:pPr lvl="1">
              <a:lnSpc>
                <a:spcPct val="110000"/>
              </a:lnSpc>
            </a:pPr>
            <a:r>
              <a:rPr lang="cs-CZ" sz="1400" dirty="0"/>
              <a:t>trhu práce (ten zajišťuje ekonomickou integraci)</a:t>
            </a:r>
          </a:p>
          <a:p>
            <a:pPr lvl="1">
              <a:lnSpc>
                <a:spcPct val="110000"/>
              </a:lnSpc>
            </a:pPr>
            <a:r>
              <a:rPr lang="cs-CZ" sz="1400" dirty="0"/>
              <a:t>sociálního státu (ten zajišťuje sociální integraci)</a:t>
            </a:r>
          </a:p>
          <a:p>
            <a:pPr lvl="1">
              <a:lnSpc>
                <a:spcPct val="110000"/>
              </a:lnSpc>
            </a:pPr>
            <a:r>
              <a:rPr lang="cs-CZ" sz="1400" dirty="0"/>
              <a:t>rodiny a pospolitého systému (ten zajišťuje osobní integraci)</a:t>
            </a:r>
          </a:p>
          <a:p>
            <a:pPr lvl="1">
              <a:lnSpc>
                <a:spcPct val="110000"/>
              </a:lnSpc>
            </a:pPr>
            <a:endParaRPr lang="cs-CZ" sz="1400" dirty="0"/>
          </a:p>
          <a:p>
            <a:pPr>
              <a:lnSpc>
                <a:spcPct val="110000"/>
              </a:lnSpc>
            </a:pPr>
            <a:r>
              <a:rPr lang="cs-CZ" sz="1400" dirty="0"/>
              <a:t>Nejzávažnějším problémem způsobující soc. vyloučení = přístup na trh práce, který může vyústit v dlouhodobou nezaměstnanost určitých soc. skupin</a:t>
            </a:r>
          </a:p>
          <a:p>
            <a:pPr>
              <a:lnSpc>
                <a:spcPct val="110000"/>
              </a:lnSpc>
            </a:pPr>
            <a:endParaRPr lang="cs-CZ" sz="1400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49860E43-C095-409A-A2D4-F77118FD0F45}"/>
              </a:ext>
            </a:extLst>
          </p:cNvPr>
          <p:cNvSpPr txBox="1">
            <a:spLocks/>
          </p:cNvSpPr>
          <p:nvPr/>
        </p:nvSpPr>
        <p:spPr>
          <a:xfrm>
            <a:off x="6731776" y="1282250"/>
            <a:ext cx="5434346" cy="11809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1400" u="sng" dirty="0"/>
              <a:t>Souhrnný indikátor soc. vyloučení z roku 2018: </a:t>
            </a:r>
          </a:p>
          <a:p>
            <a:pPr lvl="1">
              <a:lnSpc>
                <a:spcPct val="110000"/>
              </a:lnSpc>
            </a:pPr>
            <a:r>
              <a:rPr lang="cs-CZ" sz="1400" dirty="0"/>
              <a:t>Na základě zjištění EU-SILC – počítány pouze osoby bydlící v bytových domácnostech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E4C9108-DD65-4327-8B76-E6807FCB7E88}"/>
              </a:ext>
            </a:extLst>
          </p:cNvPr>
          <p:cNvCxnSpPr>
            <a:cxnSpLocks/>
          </p:cNvCxnSpPr>
          <p:nvPr/>
        </p:nvCxnSpPr>
        <p:spPr>
          <a:xfrm flipH="1">
            <a:off x="6377249" y="986919"/>
            <a:ext cx="27396" cy="380120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cký objekt 9" descr="Otisky rukou obrys">
            <a:extLst>
              <a:ext uri="{FF2B5EF4-FFF2-40B4-BE49-F238E27FC236}">
                <a16:creationId xmlns:a16="http://schemas.microsoft.com/office/drawing/2014/main" id="{2DBEE755-54C9-4247-B5C3-D1BFDA64E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014" y="6542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498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29037-EDEA-4E18-BF06-55589198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3241599"/>
          </a:xfrm>
        </p:spPr>
        <p:txBody>
          <a:bodyPr>
            <a:normAutofit/>
          </a:bodyPr>
          <a:lstStyle/>
          <a:p>
            <a:r>
              <a:rPr lang="cs-CZ" dirty="0"/>
              <a:t>Mimořádná okamžitá pomoc</a:t>
            </a:r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975F72DD-E4DF-4828-AFE2-5874D7BB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047" y="633600"/>
            <a:ext cx="7191910" cy="60608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b="1" dirty="0"/>
              <a:t>Újma na zdraví </a:t>
            </a:r>
            <a:r>
              <a:rPr lang="cs-CZ" sz="1400" dirty="0"/>
              <a:t>(kde jde o doplnění příjmů do výše existenčního minima)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>
              <a:lnSpc>
                <a:spcPct val="110000"/>
              </a:lnSpc>
            </a:pPr>
            <a:r>
              <a:rPr lang="cs-CZ" sz="1600" b="1" dirty="0"/>
              <a:t>Vážná mimořádní událost </a:t>
            </a:r>
            <a:r>
              <a:rPr lang="cs-CZ" sz="1400" dirty="0"/>
              <a:t>(živelní pohroma, větrná pohroma, ekologická havárie, požár)</a:t>
            </a:r>
            <a:endParaRPr lang="cs-CZ" sz="1600" dirty="0"/>
          </a:p>
          <a:p>
            <a:pPr>
              <a:lnSpc>
                <a:spcPct val="110000"/>
              </a:lnSpc>
            </a:pPr>
            <a:endParaRPr lang="cs-CZ" sz="1600" dirty="0"/>
          </a:p>
          <a:p>
            <a:pPr>
              <a:lnSpc>
                <a:spcPct val="110000"/>
              </a:lnSpc>
            </a:pPr>
            <a:r>
              <a:rPr lang="cs-CZ" sz="1600" b="1" dirty="0"/>
              <a:t>Nezbytný jednorázový výdaj </a:t>
            </a:r>
            <a:r>
              <a:rPr lang="cs-CZ" sz="1400" dirty="0"/>
              <a:t>(Nedostatek prostředků k úhradě jednorázového výdaje spojeného např. se zaplacením poplatku za vystavení duplikátů osobních dokladů nebo v případě ztráty peněžních prostředků.)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  <a:p>
            <a:pPr>
              <a:lnSpc>
                <a:spcPct val="110000"/>
              </a:lnSpc>
            </a:pPr>
            <a:r>
              <a:rPr lang="cs-CZ" sz="1600" b="1" dirty="0"/>
              <a:t>Nezbytné nebo odůvodněné náklady </a:t>
            </a:r>
            <a:r>
              <a:rPr lang="cs-CZ" sz="1400" dirty="0"/>
              <a:t>(např. na nedostatek předmětů dlouhodobé potřeby nebo jejich opravě, na vzdělání)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>
              <a:lnSpc>
                <a:spcPct val="110000"/>
              </a:lnSpc>
            </a:pPr>
            <a:r>
              <a:rPr lang="cs-CZ" sz="1600" b="1" dirty="0"/>
              <a:t>Ohrožení osoby sociálním vyloučením </a:t>
            </a:r>
            <a:r>
              <a:rPr lang="cs-CZ" sz="1400" dirty="0"/>
              <a:t>(Jde např. o osoby vracejících se z vězení, z dětského domova a z pěstounské péče po dosažení zletilosti nebo po ukončení léčby chorobných závislostí.)</a:t>
            </a:r>
          </a:p>
          <a:p>
            <a:pPr>
              <a:lnSpc>
                <a:spcPct val="110000"/>
              </a:lnSpc>
            </a:pPr>
            <a:endParaRPr lang="cs-CZ" sz="1400" dirty="0"/>
          </a:p>
        </p:txBody>
      </p:sp>
      <p:pic>
        <p:nvPicPr>
          <p:cNvPr id="6" name="Grafický objekt 5" descr="Péče obrys">
            <a:extLst>
              <a:ext uri="{FF2B5EF4-FFF2-40B4-BE49-F238E27FC236}">
                <a16:creationId xmlns:a16="http://schemas.microsoft.com/office/drawing/2014/main" id="{D20C83BB-AC2F-48E4-9B82-9BF3D32FD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0408" y="39461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82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1CDE2-D78A-4A97-A926-23E0389A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</a:rPr>
              <a:t>Nezaměstnanost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FF5BE-3EBE-48E9-8317-820F2F3B2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Ztráta zaměstnání jako sociální událost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7447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5A014-D0F4-483B-98DB-285FC7F0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6537D-65A2-4D6F-86FB-A71761EF7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Práce: Účelná produkce předmětů a služeb, které mají hodnotu pro ostatní členy společnosti, pravidelné zajišťování statků a situací. </a:t>
            </a:r>
          </a:p>
          <a:p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Činnost, sloužící k uspokojování potřeb a k obživě.</a:t>
            </a:r>
          </a:p>
          <a:p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Společenská povaha práce - činnost vykonávaná s jinými a pro jiné.</a:t>
            </a:r>
          </a:p>
          <a:p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Dále jako činnost, která je jedincem jako práce vnímána.</a:t>
            </a:r>
          </a:p>
          <a:p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Práce jako nutná námaha X práce jako tvořivá činnost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5895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1FE07-6F5E-43CB-8230-30A77B15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4D817E-B180-4904-8519-18371504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47496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Listina základních práv a svobod (Usnesení předsednictva ČNR č. 2/1993 Sb. O vyhlášení LSPZ součástí ústavního pořádku)Hlava 4. HOSPODÁŘSKÁ, SOCIÁLNÍ A KULTURNÍ PRÁVA článek 26</a:t>
            </a:r>
          </a:p>
          <a:p>
            <a:pPr>
              <a:lnSpc>
                <a:spcPct val="120000"/>
              </a:lnSpc>
            </a:pP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1. Každý má právo na svobodnou volbu povolání přípravu k němu, jakož i právo podnikat a provozovat jinou hospodářskou činnost</a:t>
            </a:r>
          </a:p>
          <a:p>
            <a:pPr>
              <a:lnSpc>
                <a:spcPct val="120000"/>
              </a:lnSpc>
            </a:pP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Zákon může stanovit podmínky a omezení pro výkon určitých povolání nebo činností</a:t>
            </a:r>
          </a:p>
          <a:p>
            <a:pPr>
              <a:lnSpc>
                <a:spcPct val="120000"/>
              </a:lnSpc>
            </a:pP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Každý má právo získávat prostředky pro své životní potřeby prací</a:t>
            </a:r>
          </a:p>
          <a:p>
            <a:pPr>
              <a:lnSpc>
                <a:spcPct val="120000"/>
              </a:lnSpc>
            </a:pP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Občany, které toto právo nemohou bez své viny vykonávat stát v přiměřeném rozsahu hmotně zajišťuje. </a:t>
            </a:r>
          </a:p>
          <a:p>
            <a:pPr>
              <a:lnSpc>
                <a:spcPct val="120000"/>
              </a:lnSpc>
            </a:pP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Podmínky stanoví zákon</a:t>
            </a:r>
          </a:p>
          <a:p>
            <a:pPr>
              <a:lnSpc>
                <a:spcPct val="120000"/>
              </a:lnSpc>
            </a:pP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Zákon může stanovit nezbytnou odchylnou úpravu pro cizince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1666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A912A3-AC0E-4BD6-B5F8-E2C46AF6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endParaRPr lang="cs-CZ" sz="5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907FF-236C-4C07-B9C0-A6857851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Placená práce, vykonávání určité profese, spojeno s dalšími atributy (pracovně právní vztahy, smluvní vztahy)Ne každá práce je zaměstnání</a:t>
            </a:r>
          </a:p>
          <a:p>
            <a:r>
              <a:rPr lang="cs-CZ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Zaměstnanost – podíl produktivní pracovní síly na trhu práce. Někteří lidé v produktivním věku nepracují. Studují, jsou na rodičovské dovolené, jsou zdravotně postižení, jsou zajištěni jinými příjmy než placeným zaměstnáním.</a:t>
            </a:r>
          </a:p>
          <a:p>
            <a:r>
              <a:rPr lang="cs-CZ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Pracuje asi 60% práceschopného obyvatelstva. Rezerva pro růst ekonomiky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Open Sans" panose="020B0606030504020204" pitchFamily="34" charset="0"/>
              </a:rPr>
              <a:t>40% - rodiče na rodičovské, matky MD, osoby pečující, mladiství, studenti, nemocní, nezaměstnaní</a:t>
            </a:r>
            <a:br>
              <a:rPr lang="cs-CZ" sz="2000" dirty="0">
                <a:solidFill>
                  <a:schemeClr val="tx1">
                    <a:alpha val="80000"/>
                  </a:schemeClr>
                </a:solidFill>
              </a:rPr>
            </a:br>
            <a:endParaRPr lang="cs-CZ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90302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E56DF-78B1-4146-93C0-A9F3D7C6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9D4C6-EC43-4255-BE19-B49FAF5EB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Mezinárodní organizace práce ILO a také právní úpravy v České republice definují nezaměstnaného jako osobu, která je momentálně bez zaměstnání a která je:</a:t>
            </a:r>
          </a:p>
          <a:p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schopná pracovat na základě své osobní situace, věku, zdravotního stavu, projevuje vůli i ochotu pracovat, aktivně hledá nové zaměstnání.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05619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93DC22-5DF1-4D99-97CC-C4E51C7D9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9908"/>
            <a:ext cx="10515600" cy="58981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1) Frikční nezaměstnanost </a:t>
            </a:r>
            <a:br>
              <a:rPr lang="cs-CZ" dirty="0"/>
            </a:br>
            <a:r>
              <a:rPr lang="cs-CZ" dirty="0"/>
              <a:t>vzniká v důsledku neustálého pohybu lidí mezi oblastmi a pracovními místy nebo v průběhu jednotlivých stádií životního cyklu. </a:t>
            </a:r>
          </a:p>
          <a:p>
            <a:pPr marL="0" indent="0">
              <a:buNone/>
            </a:pPr>
            <a:r>
              <a:rPr lang="cs-CZ" b="1" dirty="0"/>
              <a:t>2) Strukturální nezaměstnanost</a:t>
            </a:r>
            <a:br>
              <a:rPr lang="cs-CZ" dirty="0"/>
            </a:br>
            <a:r>
              <a:rPr lang="cs-CZ" dirty="0"/>
              <a:t>se objevuje tam, kde je nesoulad mezi nabídkou a poptávkou po pracovnících. Např. těžební oblasti, kde jsou převážně pracovníci školení pro důlní činnost, která je pro jiné obory nepoužitelná.</a:t>
            </a:r>
          </a:p>
          <a:p>
            <a:pPr marL="0" indent="0">
              <a:buNone/>
            </a:pPr>
            <a:r>
              <a:rPr lang="cs-CZ" b="1" dirty="0"/>
              <a:t>3) Cyklická nezaměstnanost</a:t>
            </a:r>
            <a:br>
              <a:rPr lang="cs-CZ" dirty="0"/>
            </a:br>
            <a:r>
              <a:rPr lang="cs-CZ" dirty="0"/>
              <a:t>O cyklické nezaměstnanosti hovoříme, je-li celková poptávka po práci cyklicky snížená. Zemědělství, stavebnictví ..</a:t>
            </a:r>
          </a:p>
          <a:p>
            <a:pPr marL="0" indent="0">
              <a:buNone/>
            </a:pPr>
            <a:r>
              <a:rPr lang="cs-CZ" b="1" dirty="0"/>
              <a:t>4) Dobrovolná nezaměstnanost</a:t>
            </a:r>
            <a:br>
              <a:rPr lang="cs-CZ" dirty="0"/>
            </a:br>
            <a:r>
              <a:rPr lang="cs-CZ" dirty="0"/>
              <a:t>takto se někdy označuje frikční nezaměstnanost. Jde tedy jen o pohyb obyvatelstva mezi různými zaměstnáními. Jedná se o nezaměstnanost způsobenou dobrovolným ukončením jednoho zaměstnání a prodlevou nástupu do jiného. Tato nezaměstnanost je vyjádřena modelem pracovního trhu při pružných mzdách. Tento jev může být rovněž spojován s existencí sociální záchranné sítě. Ve státech s vyspělými sociálními systémy vzniká " nová zahálčivá třída" v důsledku možnosti žít ze sociálních podpor.</a:t>
            </a:r>
          </a:p>
          <a:p>
            <a:pPr marL="0" indent="0">
              <a:buNone/>
            </a:pPr>
            <a:r>
              <a:rPr lang="cs-CZ" b="1" dirty="0"/>
              <a:t>5) Nedobrovolná nezaměstnanost</a:t>
            </a:r>
            <a:br>
              <a:rPr lang="cs-CZ" dirty="0"/>
            </a:br>
            <a:r>
              <a:rPr lang="cs-CZ" dirty="0"/>
              <a:t>se definuje jako cyklická nezaměstnanost, která je podmíněna nepružností mezd směrem dolů, při této nezaměstnanosti neexistují volná pracovní místa. Vzniká důsledkem nepřizpůsobení mezd nové situaci na trhu práce.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Rozlišujeme dále nezaměstnanost krátkodobou (6 </a:t>
            </a:r>
            <a:r>
              <a:rPr lang="cs-CZ" dirty="0" err="1"/>
              <a:t>měs</a:t>
            </a:r>
            <a:r>
              <a:rPr lang="cs-CZ" dirty="0"/>
              <a:t>.) a dlouhodobou (více než 6 </a:t>
            </a:r>
            <a:r>
              <a:rPr lang="cs-CZ" dirty="0" err="1"/>
              <a:t>měs</a:t>
            </a:r>
            <a:r>
              <a:rPr lang="cs-CZ" dirty="0"/>
              <a:t>.).</a:t>
            </a:r>
          </a:p>
          <a:p>
            <a:pPr marL="0" indent="0">
              <a:buNone/>
            </a:pPr>
            <a:r>
              <a:rPr lang="cs-CZ" dirty="0"/>
              <a:t>Existuje rovněž </a:t>
            </a:r>
            <a:r>
              <a:rPr lang="cs-CZ" b="1" dirty="0"/>
              <a:t>skrytá nezaměstnanost </a:t>
            </a:r>
            <a:r>
              <a:rPr lang="cs-CZ" dirty="0"/>
              <a:t>v podobě osob, které se neucházejí o práci, protože ztratily naději na možnost zaměstnání získat. Tyto osoby nejsou zahrnuty do statistiky nezaměstnanosti.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42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E71137-8D78-4570-AC89-CE856D9E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cs-CZ" sz="4800" b="1"/>
              <a:t>Typy sociálních událostí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C7BF40-2238-4164-A360-DCB26B79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Podle periodicity (opakování)</a:t>
            </a:r>
          </a:p>
          <a:p>
            <a:pPr lvl="1"/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Jednorázové – rozvod, smrt,..</a:t>
            </a:r>
          </a:p>
          <a:p>
            <a:pPr lvl="1"/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Opakovatelné – nezaměstnanost, mateřství,..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podle závažnosti</a:t>
            </a:r>
          </a:p>
          <a:p>
            <a:pPr lvl="1"/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Závažné</a:t>
            </a:r>
          </a:p>
          <a:p>
            <a:pPr lvl="1"/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Doplňkového charakteru</a:t>
            </a:r>
          </a:p>
          <a:p>
            <a:endParaRPr lang="cs-CZ" sz="20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050" name="Picture 2" descr="Rozvod manželství v novém občanském zákoníku: jak je upraven?">
            <a:extLst>
              <a:ext uri="{FF2B5EF4-FFF2-40B4-BE49-F238E27FC236}">
                <a16:creationId xmlns:a16="http://schemas.microsoft.com/office/drawing/2014/main" id="{A7D60AF9-FFB6-4B19-86F3-193BEBE5C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r="15582" b="1"/>
          <a:stretch/>
        </p:blipFill>
        <p:spPr bwMode="auto">
          <a:xfrm>
            <a:off x="7572653" y="2188588"/>
            <a:ext cx="3548404" cy="313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1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9F54A-1E85-4EBE-89C4-846EC813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nezaměstnanosti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093C91-6DED-4641-8F14-EAD0427FB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Politika snižování nezaměstnanosti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b="1" dirty="0"/>
              <a:t>Pasivní politika</a:t>
            </a:r>
            <a:r>
              <a:rPr lang="cs-CZ" dirty="0"/>
              <a:t> - zmírňuje dopad nezaměstnanosti vyplácením dávek v nezaměstnanosti</a:t>
            </a:r>
            <a:br>
              <a:rPr lang="cs-CZ" dirty="0"/>
            </a:br>
            <a:r>
              <a:rPr lang="cs-CZ" b="1" dirty="0"/>
              <a:t>Aktivní politika</a:t>
            </a:r>
            <a:r>
              <a:rPr lang="cs-CZ" dirty="0"/>
              <a:t> - snaha snížit nezaměstnanost politikou vysoké zaměstnanosti – rekvalifikace, daňové úlevy, daňová zvýhodnění, příspěvek na mzdu, pobídky na částečné úvazky, ..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114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>
                <a:cs typeface="Calibri Light"/>
              </a:rPr>
              <a:t>Sociální</a:t>
            </a:r>
            <a:r>
              <a:rPr lang="tr-TR" dirty="0">
                <a:cs typeface="Calibri Light"/>
              </a:rPr>
              <a:t> </a:t>
            </a:r>
            <a:r>
              <a:rPr lang="tr-TR" dirty="0" err="1">
                <a:cs typeface="Calibri Light"/>
              </a:rPr>
              <a:t>vyloučení</a:t>
            </a:r>
            <a:r>
              <a:rPr lang="tr-TR" dirty="0">
                <a:cs typeface="Calibri Light"/>
              </a:rPr>
              <a:t> a </a:t>
            </a:r>
            <a:r>
              <a:rPr lang="tr-TR" dirty="0" err="1">
                <a:cs typeface="Calibri Light"/>
              </a:rPr>
              <a:t>začleňování</a:t>
            </a:r>
            <a:endParaRPr lang="tr-TR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201541"/>
            <a:ext cx="8673427" cy="1322587"/>
          </a:xfrm>
        </p:spPr>
        <p:txBody>
          <a:bodyPr vert="horz" lIns="91440" tIns="0" rIns="91440" bIns="45720" rtlCol="0" anchor="t">
            <a:normAutofit/>
          </a:bodyPr>
          <a:lstStyle/>
          <a:p>
            <a:endParaRPr lang="tr-TR" dirty="0" err="1"/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0EAA87-8E58-49C1-992E-40587A65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>
                <a:cs typeface="Calibri Light"/>
              </a:rPr>
              <a:t>Sociální vyloučení</a:t>
            </a:r>
            <a:endParaRPr lang="cs-CZ" sz="5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4FDE0B-6720-486F-8A28-92B4DA2C9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Je chápáno jako nerovnost v participaci na životě společnosti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Na 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sociální vyloučení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 je nahlíženo jako na odraz nerovného přístupu k pěti základním zdrojům společnosti: zaměstnání, zdravotní péči, vzdělání, bydlení a k sociální ochraně.</a:t>
            </a:r>
          </a:p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Zákon o soc. službách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 (Zákon č. 108/2006 Sb.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)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Rockwell"/>
                <a:cs typeface="Times New Roman"/>
              </a:rPr>
              <a:t> 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cs typeface="Times New Roman"/>
              </a:rPr>
              <a:t>definuje 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sociální vyloučení: jako vyčlenění osob mimo běžný život společnosti a nemožnost se do něj zapojit v důsledku nepříznivé sociální situace.</a:t>
            </a:r>
            <a:endParaRPr lang="cs-CZ" sz="2000">
              <a:solidFill>
                <a:schemeClr val="tx1">
                  <a:alpha val="80000"/>
                </a:schemeClr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3174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8364C-3485-48A1-9ABF-8EC61AC1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>
                <a:cs typeface="Calibri Light"/>
              </a:rPr>
              <a:t>Druhy sociálního vyloučení</a:t>
            </a:r>
            <a:endParaRPr lang="cs-CZ" sz="5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898C35-9F48-46BE-BDC9-5E9C15827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Existují tři možné pohledy na 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sociální vyloučení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: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1) 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redistribuční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 - zdůrazňuje sociální vlivy, které tuto situaci způsobují (mezi ně řadí například existující nerovnost ve společnosti) a zaměřuje se na osoby žijící v chudobě. </a:t>
            </a:r>
            <a:endParaRPr lang="cs-CZ" sz="2000">
              <a:solidFill>
                <a:schemeClr val="tx1">
                  <a:alpha val="80000"/>
                </a:schemeClr>
              </a:solidFill>
              <a:latin typeface="Times New Roman"/>
              <a:cs typeface="Times New Roman"/>
            </a:endParaRP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2) 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etický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 - zdůrazňuje kriminální chování a morální úpadek celých sociálních skupin či obyvatel městských čtvrtí, které se ocitly v sociálním vyloučení. </a:t>
            </a:r>
            <a:endParaRPr lang="cs-CZ" sz="2000">
              <a:solidFill>
                <a:schemeClr val="tx1">
                  <a:alpha val="80000"/>
                </a:schemeClr>
              </a:solidFill>
              <a:latin typeface="Times New Roman"/>
              <a:cs typeface="Times New Roman"/>
            </a:endParaRP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3) </a:t>
            </a:r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integrační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 - sociální vyloučení je zde chápáno jako totožné s vyloučením z trhu práce.</a:t>
            </a:r>
            <a:endParaRPr lang="cs-CZ" sz="2000">
              <a:solidFill>
                <a:schemeClr val="tx1">
                  <a:alpha val="80000"/>
                </a:schemeClr>
              </a:solidFill>
              <a:latin typeface="Times New Roman"/>
              <a:cs typeface="Times New Roman"/>
            </a:endParaRPr>
          </a:p>
          <a:p>
            <a:endParaRPr lang="cs-CZ" sz="200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69695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70158-FE93-4E0A-9BF0-E5AF3990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Sociálně vyloučené </a:t>
            </a:r>
            <a:r>
              <a:rPr lang="cs-CZ">
                <a:cs typeface="Calibri Light"/>
              </a:rPr>
              <a:t>lokality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EF9B7F-DA0F-4E6C-AE93-9CF71AF02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Times New Roman"/>
                <a:ea typeface="+mn-lt"/>
                <a:cs typeface="+mn-lt"/>
              </a:rPr>
              <a:t>Moravskoslezský a Ústecký kraj jsou nejvíce postižené a dále také Olomoucký, Liberecký, Karlovarský a některé části Středočeského kraje</a:t>
            </a:r>
          </a:p>
          <a:p>
            <a:r>
              <a:rPr lang="cs-CZ" sz="2000" dirty="0">
                <a:latin typeface="Times New Roman"/>
                <a:cs typeface="Times New Roman"/>
              </a:rPr>
              <a:t>Nejvýznamnějším problémem vyloučených lokalit je</a:t>
            </a:r>
            <a:r>
              <a:rPr lang="cs-CZ" sz="2000" dirty="0">
                <a:latin typeface="Times New Roman"/>
                <a:ea typeface="+mn-lt"/>
                <a:cs typeface="+mn-lt"/>
              </a:rPr>
              <a:t> časté umisťování žáků ze sociálně vyloučených rodin mimo běžné základní školy hlavního vzdělávacího proudu, do segmentu škol pro mentálně hendikepované děti, vzhledem k jejich častějším problémům s učením pramenícím z jejich sociálního znevýhodnění</a:t>
            </a:r>
          </a:p>
          <a:p>
            <a:r>
              <a:rPr lang="cs-CZ" sz="2000" dirty="0">
                <a:latin typeface="Times New Roman"/>
                <a:ea typeface="+mn-lt"/>
                <a:cs typeface="+mn-lt"/>
              </a:rPr>
              <a:t>Pozitivní diskriminace selhala, mluvíme o vyrovnávání příležitostí – výchova nové generace, inkluzivní vzdělávání</a:t>
            </a:r>
            <a:endParaRPr lang="cs-CZ" sz="2000" dirty="0">
              <a:latin typeface="Times New Roman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3206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7EB00-C946-4537-9D6E-10B7C286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budova, exteriér, silnice, tráva&#10;&#10;Popis vygenerovaný s velmi vysokou mírou spolehlivosti">
            <a:extLst>
              <a:ext uri="{FF2B5EF4-FFF2-40B4-BE49-F238E27FC236}">
                <a16:creationId xmlns:a16="http://schemas.microsoft.com/office/drawing/2014/main" id="{1CD02546-9350-4C6B-8DB0-021432D11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194" y="1261868"/>
            <a:ext cx="6281873" cy="4184366"/>
          </a:xfrm>
        </p:spPr>
      </p:pic>
      <p:pic>
        <p:nvPicPr>
          <p:cNvPr id="6" name="Obrázek 6" descr="Obsah obrázku text, telefon&#10;&#10;Popis vygenerovaný s velmi vysokou mírou spolehlivosti">
            <a:extLst>
              <a:ext uri="{FF2B5EF4-FFF2-40B4-BE49-F238E27FC236}">
                <a16:creationId xmlns:a16="http://schemas.microsoft.com/office/drawing/2014/main" id="{0B9744F3-80FA-4E3E-8209-EBC7C8FF4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859" y="1561729"/>
            <a:ext cx="5111824" cy="353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276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cs-CZ" sz="6600">
                <a:solidFill>
                  <a:srgbClr val="FFFFFF"/>
                </a:solidFill>
              </a:rPr>
              <a:t>Bytová politika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689110" y="0"/>
            <a:ext cx="9154061" cy="6712565"/>
          </a:xfrm>
        </p:spPr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Bydlení patří k základním lidským potřebám, které jedinci garantují pocit bezpečí a jistoty.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Je řazeno k tzv. sociálním právům,tj.  právům na sdílení minimálního blahobytu (minimální životní úrovně).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Právo na bydlení jako zákonné právo na zajištění obydlí.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V právním kontextu je však jeho obsahem ochrana obydlí jakožto soukromého prostoru, ochrana před nezákonným vystěhováním a ochrana před diskriminací jakéhokoliv typu.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06880" y="0"/>
            <a:ext cx="9326880" cy="6858000"/>
          </a:xfrm>
        </p:spPr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Bytová politika musí být vždy zaměřená na lidi, nikoli na byty.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Hl. cílovou skupinou jsou domácnosti, které nemají dostatek vlastních prostředků na to, aby si zabezpečily adekvátní bydlení.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Jedná se hlavně o:</a:t>
            </a:r>
          </a:p>
          <a:p>
            <a:pPr lvl="2">
              <a:buFont typeface="Arial" pitchFamily="34" charset="0"/>
              <a:buChar char="•"/>
            </a:pPr>
            <a:r>
              <a:rPr lang="cs-CZ" dirty="0">
                <a:latin typeface="Segoe UI Light" pitchFamily="34" charset="0"/>
                <a:cs typeface="Segoe UI Light" pitchFamily="34" charset="0"/>
              </a:rPr>
              <a:t>Seniory,</a:t>
            </a:r>
          </a:p>
          <a:p>
            <a:pPr lvl="2">
              <a:buFont typeface="Arial" pitchFamily="34" charset="0"/>
              <a:buChar char="•"/>
            </a:pPr>
            <a:r>
              <a:rPr lang="cs-CZ" dirty="0">
                <a:latin typeface="Segoe UI Light" pitchFamily="34" charset="0"/>
                <a:cs typeface="Segoe UI Light" pitchFamily="34" charset="0"/>
              </a:rPr>
              <a:t>neúplné rodiny,</a:t>
            </a:r>
          </a:p>
          <a:p>
            <a:pPr lvl="2">
              <a:buFont typeface="Arial" pitchFamily="34" charset="0"/>
              <a:buChar char="•"/>
            </a:pPr>
            <a:r>
              <a:rPr lang="cs-CZ" dirty="0">
                <a:latin typeface="Segoe UI Light" pitchFamily="34" charset="0"/>
                <a:cs typeface="Segoe UI Light" pitchFamily="34" charset="0"/>
              </a:rPr>
              <a:t>nezaměstnané,</a:t>
            </a:r>
          </a:p>
          <a:p>
            <a:pPr lvl="2">
              <a:buFont typeface="Arial" pitchFamily="34" charset="0"/>
              <a:buChar char="•"/>
            </a:pPr>
            <a:r>
              <a:rPr lang="cs-CZ" dirty="0">
                <a:latin typeface="Segoe UI Light" pitchFamily="34" charset="0"/>
                <a:cs typeface="Segoe UI Light" pitchFamily="34" charset="0"/>
              </a:rPr>
              <a:t>drogově závislé a soc. nepřizpůsobivé osoby</a:t>
            </a:r>
          </a:p>
          <a:p>
            <a:pPr lvl="2">
              <a:buFont typeface="Arial" pitchFamily="34" charset="0"/>
              <a:buChar char="•"/>
            </a:pPr>
            <a:r>
              <a:rPr lang="cs-CZ" dirty="0">
                <a:latin typeface="Segoe UI Light" pitchFamily="34" charset="0"/>
                <a:cs typeface="Segoe UI Light" pitchFamily="34" charset="0"/>
              </a:rPr>
              <a:t>cizince,</a:t>
            </a:r>
          </a:p>
          <a:p>
            <a:pPr lvl="2">
              <a:buFont typeface="Arial" pitchFamily="34" charset="0"/>
              <a:buChar char="•"/>
            </a:pPr>
            <a:r>
              <a:rPr lang="cs-CZ" dirty="0">
                <a:latin typeface="Segoe UI Light" pitchFamily="34" charset="0"/>
                <a:cs typeface="Segoe UI Light" pitchFamily="34" charset="0"/>
              </a:rPr>
              <a:t>příslušníky minorit.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/>
              <a:t>Cíle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Segoe UI Light" pitchFamily="34" charset="0"/>
                <a:cs typeface="Segoe UI Light" pitchFamily="34" charset="0"/>
              </a:rPr>
              <a:t>Hlavní cíl 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Segoe UI Light" pitchFamily="34" charset="0"/>
                <a:cs typeface="Segoe UI Light" pitchFamily="34" charset="0"/>
              </a:rPr>
              <a:t>bytové politiky státu spočívá zejména ve vytváření vhodného právního, institucionálního a fiskálního prostředí pro aktivity všech aktérů na trhu s byty.</a:t>
            </a:r>
          </a:p>
          <a:p>
            <a:pPr>
              <a:buFont typeface="Arial" pitchFamily="34" charset="0"/>
              <a:buChar char="•"/>
            </a:pP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Segoe UI Light" pitchFamily="34" charset="0"/>
                <a:cs typeface="Segoe UI Light" pitchFamily="34" charset="0"/>
              </a:rPr>
              <a:t>Stát by jednak neměl překážet ekonomickému fungování trhu s byty a zároveň musí činit podpůrné kroky zacílené na ty skupiny domácností, které se samy o své bydlení na trhu postarat nemohou.</a:t>
            </a:r>
          </a:p>
          <a:p>
            <a:pPr>
              <a:buFont typeface="Arial" pitchFamily="34" charset="0"/>
              <a:buChar char="•"/>
            </a:pP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Segoe UI Light" pitchFamily="34" charset="0"/>
                <a:cs typeface="Segoe UI Light" pitchFamily="34" charset="0"/>
              </a:rPr>
              <a:t>Vedlejší cíle :</a:t>
            </a:r>
          </a:p>
          <a:p>
            <a:pPr lvl="1">
              <a:buFont typeface="Arial" pitchFamily="34" charset="0"/>
              <a:buChar char="•"/>
            </a:pP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Segoe UI Light" pitchFamily="34" charset="0"/>
                <a:cs typeface="Segoe UI Light" pitchFamily="34" charset="0"/>
              </a:rPr>
              <a:t>Zajištění vhodné distribuce existujícího bytového fondu,</a:t>
            </a:r>
          </a:p>
          <a:p>
            <a:pPr lvl="1">
              <a:buFont typeface="Arial" pitchFamily="34" charset="0"/>
              <a:buChar char="•"/>
            </a:pP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Segoe UI Light" pitchFamily="34" charset="0"/>
                <a:cs typeface="Segoe UI Light" pitchFamily="34" charset="0"/>
              </a:rPr>
              <a:t>zvýšení bytového standartu prostřednictvím nové výstavby.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DCBE47-6A3A-48FF-B46E-627A2CD1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Sociální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události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2B2ECFB-FAFD-424A-A1FF-47BEAD401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39" t="9911" r="29808" b="31957"/>
          <a:stretch/>
        </p:blipFill>
        <p:spPr>
          <a:xfrm>
            <a:off x="4777316" y="733939"/>
            <a:ext cx="6780700" cy="53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70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60" dirty="0"/>
              <a:t>Z hlediska aktérů na trhu s byty jsou cíle bytové politiky tyto: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Zajistit fungování trhu s byty a odstranit cenové a právní nesrovnalosti v segmentu nájemního bydlení,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zvyšování finanční dostupnosti bydlení pro domácnosti, včetně sociálních dávek v oblasti bydlení kompenzujících celkové výdaje na bydlení domácností s nižšími příjmy,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zvyšování nabídky bydlení prostřednictvím podpory nové výstavby včetně výstavby bytů se sociálním určením,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zvyšování kvality bydlení,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průběžné monitorování trhu s byty,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aplikace nediskriminačních pravidel společného trhu Evropské unie.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err="1">
                <a:latin typeface="Segoe UI Light" pitchFamily="34" charset="0"/>
                <a:cs typeface="Segoe UI Light" pitchFamily="34" charset="0"/>
              </a:rPr>
              <a:t>Víděň</a:t>
            </a:r>
            <a:r>
              <a:rPr lang="cs-CZ" sz="2400" dirty="0">
                <a:latin typeface="Segoe UI Light" pitchFamily="34" charset="0"/>
                <a:cs typeface="Segoe UI Light" pitchFamily="34" charset="0"/>
              </a:rPr>
              <a:t> – maximum městských bytů, podpora nájemního bydlení</a:t>
            </a:r>
          </a:p>
          <a:p>
            <a:pPr>
              <a:buFont typeface="Arial" pitchFamily="34" charset="0"/>
              <a:buChar char="•"/>
            </a:pPr>
            <a:endParaRPr lang="cs-CZ" sz="2160" dirty="0">
              <a:latin typeface="Segoe UI Light" pitchFamily="34" charset="0"/>
              <a:cs typeface="Segoe UI Light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endParaRPr lang="cs-CZ" sz="3600" b="0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705" y="1860130"/>
            <a:ext cx="11169770" cy="444776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b="1" dirty="0">
                <a:solidFill>
                  <a:schemeClr val="tx1"/>
                </a:solidFill>
              </a:rPr>
              <a:t>Bydlení</a:t>
            </a:r>
            <a:r>
              <a:rPr lang="cs-CZ" dirty="0">
                <a:solidFill>
                  <a:schemeClr val="tx1"/>
                </a:solidFill>
              </a:rPr>
              <a:t> zajišťuje řadu základních lidských potřeb, zejména přístřeší, uložení osobního majetku, bezpečí a soukromí. Stálé bydlení (bydliště) je také podmínkou pro plné zapojení člověka do společnosti, proto je různě podporováno státem. Bydlením se zabývá stavebnictví a architektura, urbanismus a sociologie bydlení.</a:t>
            </a:r>
            <a:endParaRPr lang="cs-CZ" baseline="30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cs-CZ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cs-CZ" b="1" dirty="0">
                <a:solidFill>
                  <a:schemeClr val="tx1"/>
                </a:solidFill>
              </a:rPr>
              <a:t>Byt</a:t>
            </a:r>
            <a:r>
              <a:rPr lang="cs-CZ" dirty="0">
                <a:solidFill>
                  <a:schemeClr val="tx1"/>
                </a:solidFill>
              </a:rPr>
              <a:t> je podle § 3, vyhlášky č. 137/1998 Sb. soubor místností, popřípadě jednotlivá obytná místnost, které svým stavebně technickým uspořádáním a vybavením splňují požadavky na trvalé bydlení a jsou k tomuto účelu užívání určeny.</a:t>
            </a:r>
          </a:p>
          <a:p>
            <a:pPr>
              <a:spcBef>
                <a:spcPts val="0"/>
              </a:spcBef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3600" b="0" i="0" dirty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3 základní funkce bydlení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4328" cy="443375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1. BIOSOCIÁLNÍ FUNKCE BYDLENÍ POSKYTUJE: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ochranu člověka před nepříznivými vlivy přírody i nežádoucími vlivy civilizace;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zajišťování výživy (prostor pro skladování, přípravu a spotřebu jídla);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prostor pro rodinný život a výchovu dětí v rodině;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prostor pro odpočinek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prostor pro osobní hygienu, péči o čistotu a zdraví. 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3 základní funkce bydlení</a:t>
            </a:r>
            <a:endParaRPr lang="cs-CZ" sz="3600" b="0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5453" y="1860131"/>
            <a:ext cx="10315754" cy="435133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2. SOCIOEKONOMICKÁ FUNKCE BYDLENÍ UMOŽŇUJE: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navazovat sousedské vztahy a společenské kontakty;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přípravu na práci, studium, zvyšování kvalifikace;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intelektuální pracovní aktivity, drobné podnikání realizované v obytném prostředí aj.</a:t>
            </a:r>
          </a:p>
          <a:p>
            <a:r>
              <a:rPr lang="cs-CZ" b="1" dirty="0">
                <a:solidFill>
                  <a:schemeClr val="tx1"/>
                </a:solidFill>
              </a:rPr>
              <a:t>3. SOCIOKULTURNÍ, ZÁJMOVÁ A REKREAČNÍ FUNKCE BYDLENÍ UMOŽŇUJE: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zájmové aktivity, sportovně rehabilitační činnost, kulturní rozvoj, aj. </a:t>
            </a:r>
            <a:endParaRPr lang="cs-CZ" baseline="300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78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96"/>
              </a:spcBef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576"/>
              </a:spcBef>
            </a:pPr>
            <a:endParaRPr lang="cs-CZ" sz="1600" b="0" i="0" dirty="0">
              <a:solidFill>
                <a:schemeClr val="bg1">
                  <a:lumMod val="50000"/>
                </a:schemeClr>
              </a:solidFill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bydlení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2520" dirty="0">
                <a:latin typeface="Segoe UI Light" pitchFamily="34" charset="0"/>
                <a:cs typeface="Segoe UI Light" pitchFamily="34" charset="0"/>
              </a:rPr>
              <a:t>Bydlení poskytované osobám v bytové nouzi nebo bytovou nouzí bezprostředně ohroženým, včetně lidí, kteří vynakládají na bydlení nepřiměřenou výši svých příjmů.</a:t>
            </a:r>
          </a:p>
          <a:p>
            <a:pPr>
              <a:buFont typeface="Arial" pitchFamily="34" charset="0"/>
              <a:buChar char="•"/>
            </a:pPr>
            <a:r>
              <a:rPr lang="cs-CZ" sz="2520" dirty="0">
                <a:latin typeface="Segoe UI Light" pitchFamily="34" charset="0"/>
                <a:cs typeface="Segoe UI Light" pitchFamily="34" charset="0"/>
              </a:rPr>
              <a:t>Sociální byt je standardní zkolaudovaný byt nacházející se mimo sociálně vyloučené lokality, který je přidělován na základě posouzení bytové nouze.</a:t>
            </a:r>
          </a:p>
          <a:p>
            <a:pPr>
              <a:buFont typeface="Arial" pitchFamily="34" charset="0"/>
              <a:buChar char="•"/>
            </a:pPr>
            <a:r>
              <a:rPr lang="cs-CZ" sz="2520" dirty="0">
                <a:latin typeface="Segoe UI Light" pitchFamily="34" charset="0"/>
                <a:cs typeface="Segoe UI Light" pitchFamily="34" charset="0"/>
              </a:rPr>
              <a:t>Poskytování bydlení v sociálním bytě je doprovázeno sociální prací.</a:t>
            </a:r>
          </a:p>
          <a:p>
            <a:pPr>
              <a:buFont typeface="Arial" pitchFamily="34" charset="0"/>
              <a:buChar char="•"/>
            </a:pPr>
            <a:r>
              <a:rPr lang="cs-CZ" sz="2520" dirty="0">
                <a:latin typeface="Segoe UI Light" pitchFamily="34" charset="0"/>
                <a:cs typeface="Segoe UI Light" pitchFamily="34" charset="0"/>
              </a:rPr>
              <a:t>Součástí je krizové bydlení, které představuje rychlou pomoc v krizové situaci (azylový dům, speciálně vyčleněné byty).</a:t>
            </a:r>
          </a:p>
          <a:p>
            <a:pPr marL="0" indent="0">
              <a:buNone/>
            </a:pPr>
            <a:endParaRPr lang="cs-CZ" sz="2520" dirty="0">
              <a:latin typeface="Segoe UI Light" pitchFamily="34" charset="0"/>
              <a:cs typeface="Segoe UI Light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60" dirty="0"/>
              <a:t>Sociální bydlení je určeno především pro osoby bez domova: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Osoby přežívající venku nebo v noclehárně,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osoby bydlící v ubytovnách nebo institucích (sociální ubytovny, ubytovny pro bezdomovce, azylové domy, věznice, zdravotnická zařízení, zařízení pro děti nebo podporované bydlení),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osoby žijící v přechodném bydlení u rodiny nebo přátel, bydlení bez právního nároku, osoby ohrožené vystěhováním nebo osoby ohrožené násilím,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osoby žijící v provizorních nebo neobvyklých obydlích, v neobyvatelném bydlení nebo přelidněných bytech,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osoby, které vynakládají na bydlení významnou část svých příjmů a nejsou schopny tuto svoji obtížnou situaci řešit samy.</a:t>
            </a:r>
          </a:p>
          <a:p>
            <a:pPr>
              <a:buFont typeface="Arial" pitchFamily="34" charset="0"/>
              <a:buChar char="•"/>
            </a:pPr>
            <a:endParaRPr lang="cs-CZ" sz="2640" dirty="0">
              <a:latin typeface="Segoe UI Light" pitchFamily="34" charset="0"/>
              <a:cs typeface="Segoe UI Light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60" dirty="0"/>
              <a:t>Principy soc. bydlení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Princip solidarity,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princip potřebnosti,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princip bydlení v bytě,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princip nediskriminace,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individuální a diferenciovaný přístup,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princip </a:t>
            </a:r>
            <a:r>
              <a:rPr lang="cs-CZ" sz="2400" dirty="0" err="1">
                <a:latin typeface="Segoe UI Light" pitchFamily="34" charset="0"/>
                <a:cs typeface="Segoe UI Light" pitchFamily="34" charset="0"/>
              </a:rPr>
              <a:t>nesegregace</a:t>
            </a:r>
            <a:r>
              <a:rPr lang="cs-CZ" sz="2400" dirty="0">
                <a:latin typeface="Segoe UI Light" pitchFamily="34" charset="0"/>
                <a:cs typeface="Segoe UI Light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princip posilování kompetencí,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princip prevence,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princip subsidiarity.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Housing</a:t>
            </a:r>
            <a:r>
              <a:rPr lang="cs-CZ" dirty="0"/>
              <a:t> </a:t>
            </a:r>
            <a:r>
              <a:rPr lang="cs-CZ" dirty="0" err="1"/>
              <a:t>First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= </a:t>
            </a:r>
            <a:r>
              <a:rPr lang="cs-CZ" sz="2400" dirty="0">
                <a:latin typeface="Segoe UI Light" pitchFamily="34" charset="0"/>
                <a:cs typeface="Segoe UI Light" pitchFamily="34" charset="0"/>
              </a:rPr>
              <a:t>Bydlení především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Úspěšná formy boje proti bezdomovectví.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Vyvinul Dr. Sam </a:t>
            </a:r>
            <a:r>
              <a:rPr lang="cs-CZ" sz="2400" dirty="0" err="1">
                <a:latin typeface="Segoe UI Light" pitchFamily="34" charset="0"/>
                <a:cs typeface="Segoe UI Light" pitchFamily="34" charset="0"/>
              </a:rPr>
              <a:t>Tsemberis</a:t>
            </a:r>
            <a:r>
              <a:rPr lang="cs-CZ" sz="2400" dirty="0">
                <a:latin typeface="Segoe UI Light" pitchFamily="34" charset="0"/>
                <a:cs typeface="Segoe UI Light" pitchFamily="34" charset="0"/>
              </a:rPr>
              <a:t> na počátku 90. let v New Yorku.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První aktivita – poskytnutí bydlení.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Zaměření na zlepšení zdravotního stavu, životní spokojenosti a soc. podpory.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Cílová skupina:</a:t>
            </a:r>
          </a:p>
          <a:p>
            <a:pPr lvl="1">
              <a:buFont typeface="Arial" pitchFamily="34" charset="0"/>
              <a:buChar char="•"/>
            </a:pPr>
            <a:r>
              <a:rPr lang="cs-CZ" sz="2160" dirty="0">
                <a:latin typeface="Segoe UI Light" pitchFamily="34" charset="0"/>
                <a:cs typeface="Segoe UI Light" pitchFamily="34" charset="0"/>
              </a:rPr>
              <a:t>Lidé bez domova, kteří potřebují intenzivní sociální podporu,</a:t>
            </a:r>
          </a:p>
          <a:p>
            <a:pPr lvl="1">
              <a:buFont typeface="Arial" pitchFamily="34" charset="0"/>
              <a:buChar char="•"/>
            </a:pPr>
            <a:r>
              <a:rPr lang="cs-CZ" sz="2160" dirty="0">
                <a:latin typeface="Segoe UI Light" pitchFamily="34" charset="0"/>
                <a:cs typeface="Segoe UI Light" pitchFamily="34" charset="0"/>
              </a:rPr>
              <a:t>osoby s dlouhodobým či opakovaným bezdomovectvím.</a:t>
            </a:r>
          </a:p>
          <a:p>
            <a:pPr>
              <a:buFont typeface="Arial" pitchFamily="34" charset="0"/>
              <a:buChar char="•"/>
            </a:pPr>
            <a:r>
              <a:rPr lang="cs-CZ" sz="2160" dirty="0">
                <a:latin typeface="Segoe UI Light" pitchFamily="34" charset="0"/>
                <a:cs typeface="Segoe UI Light" pitchFamily="34" charset="0"/>
              </a:rPr>
              <a:t>Podpora na 1-1 a půl roku.</a:t>
            </a:r>
          </a:p>
          <a:p>
            <a:pPr lvl="1">
              <a:buFont typeface="Arial" pitchFamily="34" charset="0"/>
              <a:buChar char="•"/>
            </a:pPr>
            <a:endParaRPr lang="cs-CZ" sz="2160" dirty="0">
              <a:latin typeface="Segoe UI Light" pitchFamily="34" charset="0"/>
              <a:cs typeface="Segoe UI Light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60" dirty="0"/>
              <a:t>Principy </a:t>
            </a:r>
            <a:r>
              <a:rPr lang="cs-CZ" sz="2760" dirty="0" err="1"/>
              <a:t>Housing</a:t>
            </a:r>
            <a:r>
              <a:rPr lang="cs-CZ" sz="2760" dirty="0"/>
              <a:t> </a:t>
            </a:r>
            <a:r>
              <a:rPr lang="cs-CZ" sz="2760" dirty="0" err="1"/>
              <a:t>First</a:t>
            </a:r>
            <a:r>
              <a:rPr lang="cs-CZ" sz="2760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Bydlení jako lidské právo,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možnost volby a kontroly na straně klientů,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oddělení bydlení a podpory,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zaměření na zotavení,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err="1">
                <a:latin typeface="Segoe UI Light" pitchFamily="34" charset="0"/>
                <a:cs typeface="Segoe UI Light" pitchFamily="34" charset="0"/>
              </a:rPr>
              <a:t>harm</a:t>
            </a:r>
            <a:r>
              <a:rPr lang="cs-CZ" sz="2400" dirty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cs-CZ" sz="2400" dirty="0" err="1">
                <a:latin typeface="Segoe UI Light" pitchFamily="34" charset="0"/>
                <a:cs typeface="Segoe UI Light" pitchFamily="34" charset="0"/>
              </a:rPr>
              <a:t>reduction</a:t>
            </a:r>
            <a:r>
              <a:rPr lang="cs-CZ" sz="2400" dirty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cs-CZ" sz="2160" dirty="0">
                <a:latin typeface="Segoe UI Light" pitchFamily="34" charset="0"/>
                <a:cs typeface="Segoe UI Light" pitchFamily="34" charset="0"/>
              </a:rPr>
              <a:t>(minimalizace rizik),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aktivní zapojení bez donucení 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individuální plánování,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flexibilní podpora na potřebnou dobu.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Rapid Re-</a:t>
            </a:r>
            <a:r>
              <a:rPr lang="cs-CZ" dirty="0" err="1"/>
              <a:t>Housing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Součást </a:t>
            </a:r>
            <a:r>
              <a:rPr lang="cs-CZ" sz="2640" dirty="0" err="1">
                <a:latin typeface="Segoe UI Light" pitchFamily="34" charset="0"/>
                <a:cs typeface="Segoe UI Light" pitchFamily="34" charset="0"/>
              </a:rPr>
              <a:t>Housing</a:t>
            </a:r>
            <a:r>
              <a:rPr lang="cs-CZ" sz="2640" dirty="0">
                <a:latin typeface="Segoe UI Light" pitchFamily="34" charset="0"/>
                <a:cs typeface="Segoe UI Light" pitchFamily="34" charset="0"/>
              </a:rPr>
              <a:t> </a:t>
            </a:r>
            <a:r>
              <a:rPr lang="cs-CZ" sz="2640" dirty="0" err="1">
                <a:latin typeface="Segoe UI Light" pitchFamily="34" charset="0"/>
                <a:cs typeface="Segoe UI Light" pitchFamily="34" charset="0"/>
              </a:rPr>
              <a:t>First</a:t>
            </a:r>
            <a:r>
              <a:rPr lang="cs-CZ" sz="2640" dirty="0">
                <a:latin typeface="Segoe UI Light" pitchFamily="34" charset="0"/>
                <a:cs typeface="Segoe UI Light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Cílová skupina – osoby se středními nebo nízkými potřebami.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Podpora na 3-6 měsíců.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Projekt v Brně:</a:t>
            </a:r>
          </a:p>
          <a:p>
            <a:pPr lvl="1">
              <a:buFont typeface="Arial" pitchFamily="34" charset="0"/>
              <a:buChar char="•"/>
            </a:pPr>
            <a:r>
              <a:rPr lang="cs-CZ" dirty="0">
                <a:latin typeface="Segoe UI Light" pitchFamily="34" charset="0"/>
                <a:cs typeface="Segoe UI Light" pitchFamily="34" charset="0"/>
              </a:rPr>
              <a:t>50 rodin,</a:t>
            </a:r>
          </a:p>
          <a:p>
            <a:pPr lvl="1">
              <a:buFont typeface="Arial" pitchFamily="34" charset="0"/>
              <a:buChar char="•"/>
            </a:pPr>
            <a:r>
              <a:rPr lang="cs-CZ" dirty="0">
                <a:latin typeface="Segoe UI Light" pitchFamily="34" charset="0"/>
                <a:cs typeface="Segoe UI Light" pitchFamily="34" charset="0"/>
              </a:rPr>
              <a:t>mezi zářím 2016 a červnem 2017,</a:t>
            </a:r>
          </a:p>
          <a:p>
            <a:pPr lvl="1"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výsledky:</a:t>
            </a:r>
          </a:p>
          <a:p>
            <a:pPr lvl="2">
              <a:buFont typeface="Arial" pitchFamily="34" charset="0"/>
              <a:buChar char="•"/>
            </a:pPr>
            <a:r>
              <a:rPr lang="cs-CZ" sz="2160" dirty="0">
                <a:latin typeface="Segoe UI Light" pitchFamily="34" charset="0"/>
                <a:cs typeface="Segoe UI Light" pitchFamily="34" charset="0"/>
              </a:rPr>
              <a:t>48 rodin schopno udržet si bydlení,</a:t>
            </a:r>
          </a:p>
          <a:p>
            <a:pPr lvl="2">
              <a:buFont typeface="Arial" pitchFamily="34" charset="0"/>
              <a:buChar char="•"/>
            </a:pPr>
            <a:r>
              <a:rPr lang="cs-CZ" sz="2160" dirty="0">
                <a:latin typeface="Segoe UI Light" pitchFamily="34" charset="0"/>
                <a:cs typeface="Segoe UI Light" pitchFamily="34" charset="0"/>
              </a:rPr>
              <a:t>31 477 korun ročně ušetřeno z veřejného rozpočtu za rodinu.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F4E203-E021-461E-A88C-9B95E6C1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cs-CZ" sz="5600" b="1">
                <a:solidFill>
                  <a:srgbClr val="FFFFFF"/>
                </a:solidFill>
              </a:rPr>
              <a:t>Vznik</a:t>
            </a:r>
          </a:p>
        </p:txBody>
      </p:sp>
      <p:sp>
        <p:nvSpPr>
          <p:cNvPr id="2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98AD8-DEC5-4575-8F1B-2CD3ABCAF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Úkonem postiženého (vlastním přičiněním)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Úkonem jiné osoby</a:t>
            </a: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</a:rPr>
              <a:t>Bez příčinné souvislosti (nezávisle na lidském jednání) – nemoc, stáří,..</a:t>
            </a:r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280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Zákon č. 89/2012 Sb., občanský zákoník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Nařízení vlády č. 366/2013 Sb., o úpravě některých záležitostí souvisejících s bytovým spoluvlastnictvím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Zákon č. 67/2013 Sb., kterým se upravují některé otázky související s poskytováním plnění spojených s užíváním bytů a nebytových prostorů v domě s byty</a:t>
            </a:r>
          </a:p>
          <a:p>
            <a:pPr>
              <a:buFont typeface="Arial" pitchFamily="34" charset="0"/>
              <a:buChar char="•"/>
            </a:pPr>
            <a:endParaRPr lang="cs-CZ" sz="2640" dirty="0">
              <a:latin typeface="Segoe UI Light" pitchFamily="34" charset="0"/>
              <a:cs typeface="Segoe UI Ligh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Zákon o sociálním bydlení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>
                <a:latin typeface="Segoe UI Light" pitchFamily="34" charset="0"/>
                <a:cs typeface="Segoe UI Light" pitchFamily="34" charset="0"/>
              </a:rPr>
              <a:t>Není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Příspěvek na bydlení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06880" y="1447800"/>
            <a:ext cx="9326880" cy="509194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Nárok má vlastník nebo nájemce bytu, jestliže náklady na bydlení přesahují 30% </a:t>
            </a:r>
            <a:r>
              <a:rPr lang="cs-CZ" sz="2160" dirty="0">
                <a:latin typeface="Segoe UI Light" pitchFamily="34" charset="0"/>
                <a:cs typeface="Segoe UI Light" pitchFamily="34" charset="0"/>
              </a:rPr>
              <a:t>(v Praze 35%) </a:t>
            </a:r>
            <a:r>
              <a:rPr lang="cs-CZ" sz="2400" dirty="0">
                <a:latin typeface="Segoe UI Light" pitchFamily="34" charset="0"/>
                <a:cs typeface="Segoe UI Light" pitchFamily="34" charset="0"/>
              </a:rPr>
              <a:t>rozhodného příjmu rodiny a zároveň, těchto 30% </a:t>
            </a:r>
            <a:r>
              <a:rPr lang="cs-CZ" sz="2160" dirty="0">
                <a:latin typeface="Segoe UI Light" pitchFamily="34" charset="0"/>
                <a:cs typeface="Segoe UI Light" pitchFamily="34" charset="0"/>
              </a:rPr>
              <a:t>(v Praze 35%) </a:t>
            </a:r>
            <a:r>
              <a:rPr lang="cs-CZ" sz="2400" dirty="0">
                <a:latin typeface="Segoe UI Light" pitchFamily="34" charset="0"/>
                <a:cs typeface="Segoe UI Light" pitchFamily="34" charset="0"/>
              </a:rPr>
              <a:t>rozhodného příjmu rodiny není vyšší než částka normativních nákladů na byt.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Nárok na výplatu dávky vzniká dnem podání žádosti a nárok lze uplatnit max. 3 měsíce zpětně.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Žádost se podává 1x ročně a následně se každé čtvrtletí  dokládají náklady na bydlení a příjmy rodiny za předcházející kalendářní čtvrtletí.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Výše příspěvku činí za kalendářní měsíc rozdíl mezi normativními náklady na bydlení a rozhodným příjmem rodiny vynásobeným koeficientem 0,30 </a:t>
            </a:r>
            <a:r>
              <a:rPr lang="cs-CZ" sz="2160" dirty="0">
                <a:latin typeface="Segoe UI Light" pitchFamily="34" charset="0"/>
                <a:cs typeface="Segoe UI Light" pitchFamily="34" charset="0"/>
              </a:rPr>
              <a:t>(v Praze0,35).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Doplatek na bydlení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Dávka pomoci v hmotné nouzi.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Nárok má vlastník bytu, stavby pro individuální či rodinnou rekreaci, jiného než obytného prostoru nebo jiná osoba, která užívá byt, pobytovou sociální službu, ubytovnu nebo jiný než obytný prostor.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Nárok a výše doplatku se stanoví tak, že se od částky odůvodněných nákladů na bydlení, které se snižují o příspěvek na bydlení náležející za předchozí kalendářní měsíc, odečte částka, o kterou příjem navýšený o vyplacený příspěvek na živobytí  převyšuje částku živobytí osoby/společně posuzovaných osob.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Podmínkou nároku je získání nároku na příspěvek na živobytí.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Obchod s chudobou a dávkami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Vydělávání na chudobě lidí.</a:t>
            </a:r>
          </a:p>
          <a:p>
            <a:pPr>
              <a:buFont typeface="Arial" pitchFamily="34" charset="0"/>
              <a:buChar char="•"/>
            </a:pPr>
            <a:endParaRPr lang="cs-CZ" sz="2640" dirty="0">
              <a:latin typeface="Segoe UI Light" pitchFamily="34" charset="0"/>
              <a:cs typeface="Segoe UI Ligh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Zneužívání doplatku na bydlení – nájmy byly vysoké a nepřiměřené stavu ubytovny.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Zneužívání příspěvku na bydlení.</a:t>
            </a:r>
          </a:p>
          <a:p>
            <a:pPr>
              <a:buFont typeface="Arial" pitchFamily="34" charset="0"/>
              <a:buChar char="•"/>
            </a:pPr>
            <a:endParaRPr lang="cs-CZ" sz="2640" dirty="0">
              <a:latin typeface="Segoe UI Light" pitchFamily="34" charset="0"/>
              <a:cs typeface="Segoe UI Ligh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Řešení – </a:t>
            </a:r>
            <a:r>
              <a:rPr lang="cs-CZ" sz="2640" dirty="0" err="1">
                <a:latin typeface="Segoe UI Light" pitchFamily="34" charset="0"/>
                <a:cs typeface="Segoe UI Light" pitchFamily="34" charset="0"/>
              </a:rPr>
              <a:t>bezdoplatkové</a:t>
            </a:r>
            <a:r>
              <a:rPr lang="cs-CZ" sz="2640" dirty="0">
                <a:latin typeface="Segoe UI Light" pitchFamily="34" charset="0"/>
                <a:cs typeface="Segoe UI Light" pitchFamily="34" charset="0"/>
              </a:rPr>
              <a:t> zóny.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Bydlení ve Vídni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Unikátní tím, že drží ceny bydlení pod kontrolou a únosné pro všechny skupiny obyvatel.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Stoletá nepřetržitá výstavba obecních bytů.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Vídeň má ve vlastnictví 220 000 obecních bytů.</a:t>
            </a:r>
          </a:p>
          <a:p>
            <a:pPr>
              <a:buFont typeface="Arial" pitchFamily="34" charset="0"/>
              <a:buChar char="•"/>
            </a:pPr>
            <a:r>
              <a:rPr lang="cs-CZ" sz="2640" dirty="0">
                <a:latin typeface="Segoe UI Light" pitchFamily="34" charset="0"/>
                <a:cs typeface="Segoe UI Light" pitchFamily="34" charset="0"/>
              </a:rPr>
              <a:t>62% Vídeňanů bydlí v soc. bytech </a:t>
            </a:r>
            <a:r>
              <a:rPr lang="cs-CZ" sz="2400" dirty="0">
                <a:latin typeface="Segoe UI Light" pitchFamily="34" charset="0"/>
                <a:cs typeface="Segoe UI Light" pitchFamily="34" charset="0"/>
              </a:rPr>
              <a:t>(nájem nepřevyšuje 7 eur za metr čtvereční).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Segoe UI Light" pitchFamily="34" charset="0"/>
                <a:cs typeface="Segoe UI Light" pitchFamily="34" charset="0"/>
              </a:rPr>
              <a:t>Sociální byty jsou rozmístěné rovnoměrně po celé Vídni. Nemá ghetta a podobná místa.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9B6760-A28A-4E60-A33B-AF100282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>
                <a:cs typeface="Calibri Light"/>
              </a:rPr>
              <a:t>Sociální začleňování</a:t>
            </a:r>
            <a:endParaRPr lang="cs-CZ" sz="5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48C600-2E82-40F6-8749-8000794D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 b="1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Sociální začleňování</a:t>
            </a:r>
            <a:r>
              <a:rPr lang="cs-CZ" sz="2000">
                <a:solidFill>
                  <a:schemeClr val="tx1">
                    <a:alpha val="80000"/>
                  </a:schemeClr>
                </a:solidFill>
                <a:latin typeface="Times New Roman"/>
                <a:ea typeface="+mn-lt"/>
                <a:cs typeface="+mn-lt"/>
              </a:rPr>
              <a:t> je v právním řádu České republiky (zákon č. 108/2006 Sb., o sociálních službách) definováno jako proces, který zajišťuje, že osoby sociálně vyloučené nebo sociálním vyloučením ohrožené dosáhnou příležitostí a možností, které jim napomáhají plně se zapojit do ekonomického, sociálního i kulturního života společnosti a žít způsobem, který je ve společnosti považován za běžný.</a:t>
            </a:r>
          </a:p>
          <a:p>
            <a:pPr marL="0" indent="0">
              <a:buNone/>
            </a:pPr>
            <a:endParaRPr lang="cs-CZ" sz="2000">
              <a:solidFill>
                <a:schemeClr val="tx1">
                  <a:alpha val="80000"/>
                </a:schemeClr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64855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DDCE5-84BA-47B6-A703-6CB9A91C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Cíle sociálního </a:t>
            </a:r>
            <a:r>
              <a:rPr lang="cs-CZ">
                <a:cs typeface="Calibri Light"/>
              </a:rPr>
              <a:t>začleňování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97C1AA-1924-47CC-B98C-7AD9A4847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>
                <a:latin typeface="Times New Roman"/>
                <a:ea typeface="+mn-lt"/>
                <a:cs typeface="+mn-lt"/>
              </a:rPr>
              <a:t>zajištění účasti v zaměstnání a rovného přístupu ke všem zdrojům, právům, zboží a službám</a:t>
            </a:r>
            <a:endParaRPr lang="cs-CZ" sz="2000">
              <a:latin typeface="Times New Roman"/>
              <a:cs typeface="Times New Roman"/>
            </a:endParaRPr>
          </a:p>
          <a:p>
            <a:r>
              <a:rPr lang="cs-CZ" sz="2000">
                <a:latin typeface="Times New Roman"/>
                <a:ea typeface="+mn-lt"/>
                <a:cs typeface="+mn-lt"/>
              </a:rPr>
              <a:t>prevence rizika sociálního vyloučení</a:t>
            </a:r>
            <a:endParaRPr lang="cs-CZ" sz="2000">
              <a:latin typeface="Times New Roman"/>
              <a:cs typeface="Times New Roman"/>
            </a:endParaRPr>
          </a:p>
          <a:p>
            <a:r>
              <a:rPr lang="cs-CZ" sz="2000">
                <a:latin typeface="Times New Roman"/>
                <a:ea typeface="+mn-lt"/>
                <a:cs typeface="+mn-lt"/>
              </a:rPr>
              <a:t>pomoc nejvíce zranitelným</a:t>
            </a:r>
            <a:endParaRPr lang="cs-CZ" sz="2000">
              <a:latin typeface="Times New Roman"/>
              <a:cs typeface="Times New Roman"/>
            </a:endParaRPr>
          </a:p>
          <a:p>
            <a:r>
              <a:rPr lang="cs-CZ" sz="2000">
                <a:latin typeface="Times New Roman"/>
                <a:ea typeface="+mn-lt"/>
                <a:cs typeface="+mn-lt"/>
              </a:rPr>
              <a:t>mobilizace všech relevantních aktérů</a:t>
            </a:r>
            <a:endParaRPr lang="cs-CZ" sz="2000">
              <a:latin typeface="Times New Roman"/>
              <a:cs typeface="Times New Roman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1297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1F48B-58B7-CE49-967E-8312E59F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Nemoc jako sociální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A3FDE-A523-9E41-8240-938FE7FAA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Zdraví:</a:t>
            </a:r>
          </a:p>
          <a:p>
            <a:pPr marL="0" indent="0">
              <a:buNone/>
            </a:pPr>
            <a:r>
              <a:rPr lang="cs-CZ" dirty="0"/>
              <a:t>Podle Světové zdravotnické organizace (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r>
              <a:rPr lang="cs-CZ" dirty="0"/>
              <a:t>, WHO) je </a:t>
            </a:r>
            <a:r>
              <a:rPr lang="cs-CZ" b="1" dirty="0"/>
              <a:t>zdraví</a:t>
            </a:r>
            <a:r>
              <a:rPr lang="cs-CZ" dirty="0"/>
              <a:t> chápáno jako stav úplného tělesného, duševního, duchovního a sociálního blaha nebo také stav úplné tělesné, duševní a sociální pohody; nejedná se tedy jen o absenci nemoci nebo vady.</a:t>
            </a:r>
          </a:p>
          <a:p>
            <a:pPr marL="0" indent="0">
              <a:buNone/>
            </a:pPr>
            <a:r>
              <a:rPr lang="cs-CZ" dirty="0"/>
              <a:t>Právo na zdravotní péči:</a:t>
            </a:r>
          </a:p>
          <a:p>
            <a:pPr marL="0" indent="0">
              <a:buNone/>
            </a:pPr>
            <a:r>
              <a:rPr lang="cs-CZ" dirty="0"/>
              <a:t>Podle čl. 31 Listiny základních práv a svobod má každý </a:t>
            </a:r>
            <a:r>
              <a:rPr lang="cs-CZ" b="1" dirty="0"/>
              <a:t>právo</a:t>
            </a:r>
            <a:r>
              <a:rPr lang="cs-CZ" dirty="0"/>
              <a:t> na ochranu zdraví a občané mají na základě veřejného pojištění </a:t>
            </a:r>
            <a:r>
              <a:rPr lang="cs-CZ" b="1" dirty="0"/>
              <a:t>právo</a:t>
            </a:r>
            <a:r>
              <a:rPr lang="cs-CZ" dirty="0"/>
              <a:t> na bezplatnou </a:t>
            </a:r>
            <a:r>
              <a:rPr lang="cs-CZ" b="1" dirty="0"/>
              <a:t>zdravotní péči</a:t>
            </a:r>
            <a:r>
              <a:rPr lang="cs-CZ" dirty="0"/>
              <a:t> a </a:t>
            </a:r>
            <a:r>
              <a:rPr lang="cs-CZ" b="1" dirty="0"/>
              <a:t>zdravotní</a:t>
            </a:r>
            <a:r>
              <a:rPr lang="cs-CZ" dirty="0"/>
              <a:t> pomůcky za podmínek, které stanoví zákon.</a:t>
            </a:r>
          </a:p>
          <a:p>
            <a:pPr marL="0" indent="0">
              <a:buNone/>
            </a:pPr>
            <a:r>
              <a:rPr lang="cs-CZ" dirty="0"/>
              <a:t>1/1993 Sb., </a:t>
            </a:r>
            <a:r>
              <a:rPr lang="cs-CZ" b="1" dirty="0"/>
              <a:t>Ústava České republiky</a:t>
            </a:r>
            <a:r>
              <a:rPr lang="cs-CZ" dirty="0"/>
              <a:t>, v platném znění ... převzetím a držením v ústavu </a:t>
            </a:r>
            <a:r>
              <a:rPr lang="cs-CZ" b="1" dirty="0"/>
              <a:t>zdravotní péče</a:t>
            </a:r>
            <a:r>
              <a:rPr lang="cs-CZ" dirty="0"/>
              <a:t> či </a:t>
            </a:r>
            <a:r>
              <a:rPr lang="cs-CZ" b="1" dirty="0"/>
              <a:t>práva</a:t>
            </a:r>
            <a:r>
              <a:rPr lang="cs-CZ" dirty="0"/>
              <a:t> na ochranu zdraví a bezplatnou </a:t>
            </a:r>
            <a:r>
              <a:rPr lang="cs-CZ" b="1" dirty="0"/>
              <a:t>zdravotní péči</a:t>
            </a:r>
            <a:r>
              <a:rPr lang="cs-CZ" dirty="0"/>
              <a:t> ...</a:t>
            </a:r>
          </a:p>
        </p:txBody>
      </p:sp>
    </p:spTree>
    <p:extLst>
      <p:ext uri="{BB962C8B-B14F-4D97-AF65-F5344CB8AC3E}">
        <p14:creationId xmlns:p14="http://schemas.microsoft.com/office/powerpoint/2010/main" val="7724329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AB9C6-6969-144A-94EB-90BF0FCB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v nemoci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CB8FF6-5828-B748-9783-A5172749C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Probíráno již dříve:</a:t>
            </a:r>
          </a:p>
          <a:p>
            <a:r>
              <a:rPr lang="cs-CZ" dirty="0"/>
              <a:t>Nemocenská</a:t>
            </a:r>
          </a:p>
          <a:p>
            <a:r>
              <a:rPr lang="cs-CZ" dirty="0"/>
              <a:t>Právo na lůžkovou péči – zákon č. 372/2011Sb.</a:t>
            </a:r>
          </a:p>
          <a:p>
            <a:r>
              <a:rPr lang="cs-CZ" dirty="0"/>
              <a:t>Ambulantní péče</a:t>
            </a:r>
          </a:p>
          <a:p>
            <a:r>
              <a:rPr lang="cs-CZ" dirty="0"/>
              <a:t>Zdravotní služby v domácím prostředí pacienta</a:t>
            </a:r>
          </a:p>
          <a:p>
            <a:r>
              <a:rPr lang="cs-CZ" dirty="0"/>
              <a:t>Sociální služby </a:t>
            </a:r>
            <a:r>
              <a:rPr lang="cs-CZ" dirty="0" err="1"/>
              <a:t>zákonč</a:t>
            </a:r>
            <a:r>
              <a:rPr lang="cs-CZ" dirty="0"/>
              <a:t>. 108/2006Sb.</a:t>
            </a:r>
          </a:p>
        </p:txBody>
      </p:sp>
    </p:spTree>
    <p:extLst>
      <p:ext uri="{BB962C8B-B14F-4D97-AF65-F5344CB8AC3E}">
        <p14:creationId xmlns:p14="http://schemas.microsoft.com/office/powerpoint/2010/main" val="30357986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visející obrázek">
            <a:extLst>
              <a:ext uri="{FF2B5EF4-FFF2-40B4-BE49-F238E27FC236}">
                <a16:creationId xmlns:a16="http://schemas.microsoft.com/office/drawing/2014/main" id="{C83CBF26-0EBB-44FC-B58B-72AD8F27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43050"/>
            <a:ext cx="6840760" cy="52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Rodinná politika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cs-CZ" dirty="0"/>
          </a:p>
        </p:txBody>
      </p:sp>
    </p:spTree>
  </p:cSld>
  <p:clrMapOvr>
    <a:masterClrMapping/>
  </p:clrMapOvr>
  <p:transition spd="slow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A6226B-6A57-8241-AC39-6134C7C6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cs-CZ" sz="5600"/>
              <a:t>Pomoc a podpora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098E2-AC7E-2743-9A09-88EF56CEA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Na území Evropy je většinou poskytován stejný rozsah sociální ochrany, ale státy se od sebe liší podmínkami i její úrovní.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Pomoc a podporu poskytuje stát nebo NGO – nestátní neziskové organizace. 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Sociální ochrana představuje poskytnutí sociálních dávek či služeb v rámci systému sociálního zabezpečení určitého státu, pokud sociální událost splňuje právem stanovené podmínky. 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Právo na sociální ochranu vzniká: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- ze zákona,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- ze smlouvy nebo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- na základě žádosti.</a:t>
            </a:r>
          </a:p>
          <a:p>
            <a:endParaRPr lang="cs-CZ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13708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  <a:t>Rodina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6835" y="2492896"/>
            <a:ext cx="4397113" cy="4247562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Rodinou chápeme skupinu osob včetně dětí, které jsou navzájem spojené vztahem manželským, příbuzenským, popřípadě adopcí.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Žijí spolu v jedné domácnosti, kde může bydlet i více generací. Má vlastní biologický, ekonomický a kulturní základ.</a:t>
            </a:r>
          </a:p>
        </p:txBody>
      </p:sp>
      <p:pic>
        <p:nvPicPr>
          <p:cNvPr id="2050" name="Picture 2" descr="Výsledek obrázku pro family png">
            <a:extLst>
              <a:ext uri="{FF2B5EF4-FFF2-40B4-BE49-F238E27FC236}">
                <a16:creationId xmlns:a16="http://schemas.microsoft.com/office/drawing/2014/main" id="{95FD144C-8496-4CE1-911D-026C5A45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71" y="2192920"/>
            <a:ext cx="4093468" cy="2927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  <a:t>Struktura rodiny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Rodinu můžeme rozčlenit do několika skupin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Úplná rodina</a:t>
            </a:r>
            <a:r>
              <a:rPr lang="cs-CZ" dirty="0"/>
              <a:t>: tvoří ji otec, matka a dítě/děti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Neúplná rodina</a:t>
            </a:r>
            <a:r>
              <a:rPr lang="cs-CZ" dirty="0"/>
              <a:t>: chybí v ní jeden z rodičů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Rozšířená rodina</a:t>
            </a:r>
            <a:r>
              <a:rPr lang="cs-CZ" dirty="0"/>
              <a:t>: více rodin v jedné domácnosti (např. manželka žijící s manželem u jeho rodičů)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Polygamní rodina</a:t>
            </a:r>
            <a:r>
              <a:rPr lang="cs-CZ" dirty="0"/>
              <a:t>: více rodičů než dva, jeden z rodičů je všem dětem společný (v ČR trestná)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Dělení moci v rodině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Patriarchální</a:t>
            </a:r>
            <a:r>
              <a:rPr lang="cs-CZ" dirty="0"/>
              <a:t>: otec má dominantní funkci v rodině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Matriarchální</a:t>
            </a:r>
            <a:r>
              <a:rPr lang="cs-CZ" dirty="0"/>
              <a:t>: dominantní funkci má v rodině matka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Rovnostářská</a:t>
            </a:r>
            <a:r>
              <a:rPr lang="cs-CZ" dirty="0"/>
              <a:t>: oba rodiče na stejné úrovni dominance</a:t>
            </a:r>
          </a:p>
        </p:txBody>
      </p:sp>
      <p:pic>
        <p:nvPicPr>
          <p:cNvPr id="3074" name="Picture 2" descr="Výsledek obrázku pro parents png">
            <a:extLst>
              <a:ext uri="{FF2B5EF4-FFF2-40B4-BE49-F238E27FC236}">
                <a16:creationId xmlns:a16="http://schemas.microsoft.com/office/drawing/2014/main" id="{24EB61A1-499F-48E9-BCE7-E2B6C21F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118178"/>
            <a:ext cx="3312368" cy="33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  <a:t>Funkce rodiny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61" y="2204864"/>
            <a:ext cx="7543801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Ekonomická</a:t>
            </a:r>
            <a:r>
              <a:rPr lang="cs-CZ" dirty="0"/>
              <a:t>: finanční možnosti rodiny ovlivňují celkový sociální status rodiny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Výchovná funkce</a:t>
            </a:r>
            <a:r>
              <a:rPr lang="cs-CZ" dirty="0"/>
              <a:t>: předávání zvyků, tradic a zkušeností svým dětem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Biologicko-reprodukční funkce</a:t>
            </a:r>
            <a:r>
              <a:rPr lang="cs-CZ" dirty="0"/>
              <a:t>: základní biologické potřeby členů rodiny (spánek, bydlení, jídlo atd.)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Socializace</a:t>
            </a:r>
            <a:r>
              <a:rPr lang="cs-CZ" dirty="0"/>
              <a:t>: schopnost žít a umět se postarat se sám o sebe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parents png">
            <a:extLst>
              <a:ext uri="{FF2B5EF4-FFF2-40B4-BE49-F238E27FC236}">
                <a16:creationId xmlns:a16="http://schemas.microsoft.com/office/drawing/2014/main" id="{8AAFA512-0B5C-49C3-8767-957B3900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1484785"/>
            <a:ext cx="22193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  <a:t>Etapy rodiny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Bezdětné manželství</a:t>
            </a:r>
            <a:r>
              <a:rPr lang="cs-CZ" dirty="0"/>
              <a:t>: první fáze manželství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Rodiny s malými dětmi</a:t>
            </a:r>
            <a:r>
              <a:rPr lang="cs-CZ" dirty="0"/>
              <a:t>: nová etapa života pro rodiče, péče o dítě, často v prvních týdnech nezvládání situace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Rodina s dětmi školního věku</a:t>
            </a:r>
            <a:r>
              <a:rPr lang="cs-CZ" dirty="0"/>
              <a:t>: rodiče musí naučit dítě novým návykům, přimět ho se učit novým věcem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Rodina s dospívajícími dětmi</a:t>
            </a:r>
            <a:r>
              <a:rPr lang="cs-CZ" dirty="0"/>
              <a:t>: časté mezigenerační konflikty v rodině, puberta dítěte, mění 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chemeClr val="accent2"/>
                </a:solidFill>
              </a:rPr>
              <a:t>Rodina po odchodu dětí</a:t>
            </a:r>
            <a:r>
              <a:rPr lang="cs-CZ" dirty="0"/>
              <a:t>: rodiče se začínají více věnovat profesi a svým zájmům, nová role prarodičů</a:t>
            </a:r>
          </a:p>
        </p:txBody>
      </p:sp>
    </p:spTree>
  </p:cSld>
  <p:clrMapOvr>
    <a:masterClrMapping/>
  </p:clrMapOvr>
  <p:transition spd="slow">
    <p:cover dir="u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  <a:t>Rodičovství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Je to vztah mezi rodiči a dítětem/dětmi.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Dělíme ho na dva druhy biologické a psychologické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accent2"/>
                </a:solidFill>
              </a:rPr>
              <a:t>Biologické</a:t>
            </a:r>
            <a:r>
              <a:rPr lang="cs-CZ" dirty="0"/>
              <a:t>: je na celý život a nezaniká ani v případě adopce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accent2"/>
                </a:solidFill>
              </a:rPr>
              <a:t>Psychologické</a:t>
            </a:r>
            <a:r>
              <a:rPr lang="cs-CZ" dirty="0"/>
              <a:t>: v případě, že si manželé nebo partneři adoptují dítě, jsou ve vztahu k dítěti psychologickými rodiči.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Rodiče, kteří mají své dítě a starají se o něho zastávají oba druhy rodičovství a to jak biologické, tak psychologické.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family house png">
            <a:extLst>
              <a:ext uri="{FF2B5EF4-FFF2-40B4-BE49-F238E27FC236}">
                <a16:creationId xmlns:a16="http://schemas.microsoft.com/office/drawing/2014/main" id="{1CE65A68-FAC4-430F-9E28-1C905210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28" y="2060848"/>
            <a:ext cx="4315544" cy="43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  <a:t> Rodinná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61" y="1844824"/>
            <a:ext cx="7543801" cy="402336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Je souhrnem aktivit podporujících rodinu.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Jedná se o politiku zahrnující mnohé společenské oblasti.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Můžeme mezi ně zařadit např. bydlení, školství, zdravotnictví, trh práce či infrastrukturu.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Je však potřeba mít na paměti, že rodina je vysoce soukromou záležitostí a nikdo by jí neměl upírat právo na vlastní rozhodování.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Rodinná politika se proto zaměřuje na podporu přirozených funkcí rodiny.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zoom dir="in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  <a:t>Cíle rodinné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Vytvořit společensky přátelské prostředí pro rodiny.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Otevřít lidem cestu při plnění svých partnerských a rodičovských plánů.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Respektovat zájmy členů rodiny.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Posilovat ekonomickou a sociální suverenitu rodin a jejich členů na trhu práce.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Posilovat funkčnost a stabilitu, zejména u mladé generace, podpora výchovy k partnerství, manželství a rodičovství.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Povzbudit je, aby to, co stát a společnost od nich očekává, neustále a udržitelně naplňovali.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EB2AF-9AC7-4444-B4B2-FE43C91D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46625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  <a:t>Rodinná politika usiluje o:</a:t>
            </a:r>
            <a:br>
              <a:rPr lang="cs-CZ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endParaRPr lang="cs-CZ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E5B7CF-4055-4EAA-B6B4-35601F124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 Odstranění bariér bránících rodinám v rozvoji, vytváří společnost, která je     vstřícná k rodinám.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 Vhodné socioekonomické podmínky, které mají podporovat dobré fungování rodin a výchovu dětí.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 Podporu rodin se specifickými potřebami – má být věnována pozornost zejména podpoře neúplných rodin, rodin se členem se zdravotním postižením, rodin se třemi a více dětmi a dalším rodinám nejvíce ohroženým relativní i absolutní chudobou.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 Podporu vyšší porodnosti a sňatečnosti obyvatelstva vzhledem k demografickým změnám v české společnosti.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 Vytváření podmínek pro přirozené fungování rodin.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 Posilování vědomí rodinných hodnot celé společnosti.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 Posilování zodpovědnosti rodičů i dalších členů rodiny.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5491826"/>
      </p:ext>
    </p:extLst>
  </p:cSld>
  <p:clrMapOvr>
    <a:masterClrMapping/>
  </p:clrMapOvr>
  <p:transition spd="slow">
    <p:spli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money png">
            <a:extLst>
              <a:ext uri="{FF2B5EF4-FFF2-40B4-BE49-F238E27FC236}">
                <a16:creationId xmlns:a16="http://schemas.microsoft.com/office/drawing/2014/main" id="{F42FA781-D68E-449B-B635-8BA45F87A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3429001"/>
            <a:ext cx="2863055" cy="28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600D2F-1085-4A27-A5C1-EFA8E466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Co rodinná politika ošetřuje a čím přispívá k rodinnému životu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21E09-5F1B-40B0-B523-6D1938867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512" y="1844824"/>
            <a:ext cx="7543801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Příspěvky v rodičovství - V současnosti tento příspěvek činí </a:t>
            </a:r>
            <a:r>
              <a:rPr lang="cs-CZ" b="1" dirty="0"/>
              <a:t>3000 000 </a:t>
            </a:r>
            <a:r>
              <a:rPr lang="cs-CZ" b="1" dirty="0" err="1"/>
              <a:t>kč</a:t>
            </a:r>
            <a:endParaRPr lang="cs-CZ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Porodné  - Výše porodného je 13000 korun při narození prvního dítěte a 10000 korun při narození druhého.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Mateřská dovolená a peněžitá pomoc v mateřství - je </a:t>
            </a:r>
            <a:r>
              <a:rPr lang="cs-CZ" b="1" dirty="0"/>
              <a:t>dávka nemocenského pojištění</a:t>
            </a:r>
            <a:r>
              <a:rPr lang="cs-CZ" dirty="0"/>
              <a:t>, kterou pobírá žena od počátku </a:t>
            </a:r>
            <a:r>
              <a:rPr lang="cs-CZ" b="1" dirty="0"/>
              <a:t>8. - 6.</a:t>
            </a:r>
            <a:r>
              <a:rPr lang="cs-CZ" dirty="0"/>
              <a:t> </a:t>
            </a:r>
            <a:r>
              <a:rPr lang="cs-CZ" b="1" dirty="0"/>
              <a:t>týdne</a:t>
            </a:r>
            <a:r>
              <a:rPr lang="cs-CZ" dirty="0"/>
              <a:t> před očekávaným dnem porodu. Předpokládaný termín porodu určuje lékař. Vyplácená částka peněžité pomoci v mateřství činí 70 procent z denního vyměřovacího základu.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Rodičovská dovolená a rodičovský příspěvek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Vyrovnávací příspěvek v těhotenství a mateřství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Legislativní ochrana v těhotenství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8389020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8383</Words>
  <Application>Microsoft Macintosh PowerPoint</Application>
  <PresentationFormat>Širokoúhlá obrazovka</PresentationFormat>
  <Paragraphs>646</Paragraphs>
  <Slides>116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116</vt:i4>
      </vt:variant>
    </vt:vector>
  </HeadingPairs>
  <TitlesOfParts>
    <vt:vector size="130" baseType="lpstr">
      <vt:lpstr>Arial</vt:lpstr>
      <vt:lpstr>Calibri</vt:lpstr>
      <vt:lpstr>Calibri Light</vt:lpstr>
      <vt:lpstr>Century Gothic</vt:lpstr>
      <vt:lpstr>Courier New</vt:lpstr>
      <vt:lpstr>Nunito</vt:lpstr>
      <vt:lpstr>Open Sans</vt:lpstr>
      <vt:lpstr>Rockwell</vt:lpstr>
      <vt:lpstr>Segoe UI</vt:lpstr>
      <vt:lpstr>Segoe UI Light</vt:lpstr>
      <vt:lpstr>The Hand Extrablack</vt:lpstr>
      <vt:lpstr>Times New Roman</vt:lpstr>
      <vt:lpstr>Wingdings</vt:lpstr>
      <vt:lpstr>Motiv Office</vt:lpstr>
      <vt:lpstr>Vznik a typy sociálních událostí</vt:lpstr>
      <vt:lpstr>Co je sociální událost</vt:lpstr>
      <vt:lpstr>Co je sociální událost?</vt:lpstr>
      <vt:lpstr>Znaky sociálních událostí</vt:lpstr>
      <vt:lpstr>Dělení sociálních událostí</vt:lpstr>
      <vt:lpstr>Typy sociálních událostí</vt:lpstr>
      <vt:lpstr>Sociální události</vt:lpstr>
      <vt:lpstr>Vznik</vt:lpstr>
      <vt:lpstr>Pomoc a podpora</vt:lpstr>
      <vt:lpstr>Systém sociálního zabezpečení v ČR</vt:lpstr>
      <vt:lpstr>Prezentace aplikace PowerPoint</vt:lpstr>
      <vt:lpstr>Systém sociálního zabezpečení v ČR</vt:lpstr>
      <vt:lpstr>Základní informace</vt:lpstr>
      <vt:lpstr>Právní úprava</vt:lpstr>
      <vt:lpstr>Pojištění</vt:lpstr>
      <vt:lpstr>Nemocenské pojištění</vt:lpstr>
      <vt:lpstr>1. Nemocenské</vt:lpstr>
      <vt:lpstr>2. Peněžitá pomoc v mateřství</vt:lpstr>
      <vt:lpstr>3. Ošetřovné</vt:lpstr>
      <vt:lpstr>4. Vyrovnávací příspěvek v těhotenství a mateřství</vt:lpstr>
      <vt:lpstr>5. Otcovská poporodní péče </vt:lpstr>
      <vt:lpstr>6. Dlouhodobé ošetřovné</vt:lpstr>
      <vt:lpstr>Důchodové pojištění</vt:lpstr>
      <vt:lpstr>1. Starobní důchod </vt:lpstr>
      <vt:lpstr>2. Invalidní důchod</vt:lpstr>
      <vt:lpstr>3. Vdovský a vdovecký důchod</vt:lpstr>
      <vt:lpstr>4. Sirotčí důchod</vt:lpstr>
      <vt:lpstr>Státní sociální podpora</vt:lpstr>
      <vt:lpstr>1. Přídavek na dítě</vt:lpstr>
      <vt:lpstr>2. Příspěvek na bydlení </vt:lpstr>
      <vt:lpstr>3. Porodné</vt:lpstr>
      <vt:lpstr>4. Rodičovský příspěvek</vt:lpstr>
      <vt:lpstr>5. Pohřebné</vt:lpstr>
      <vt:lpstr>Stáří jako sociální událost</vt:lpstr>
      <vt:lpstr>Definice stáří</vt:lpstr>
      <vt:lpstr>Aspekty stáří</vt:lpstr>
      <vt:lpstr>Proč je stáří sociální událost?</vt:lpstr>
      <vt:lpstr>Důchodový systém</vt:lpstr>
      <vt:lpstr>Nárok na starobní důchod</vt:lpstr>
      <vt:lpstr>Starobní důchod</vt:lpstr>
      <vt:lpstr>Sociální služby v rámci sociální pomoci</vt:lpstr>
      <vt:lpstr>Chudoba jako sociální událost</vt:lpstr>
      <vt:lpstr>Pojem chudoba</vt:lpstr>
      <vt:lpstr>Chudoba X bída</vt:lpstr>
      <vt:lpstr>Prezentace aplikace PowerPoint</vt:lpstr>
      <vt:lpstr>Typy chudoby</vt:lpstr>
      <vt:lpstr>Formy chudoby</vt:lpstr>
      <vt:lpstr>Příčiny chudoby</vt:lpstr>
      <vt:lpstr>Měření hranice chudoby</vt:lpstr>
      <vt:lpstr>Životní minimum – zákon č.110/2006Sb.</vt:lpstr>
      <vt:lpstr>Dávky hmotné nouze</vt:lpstr>
      <vt:lpstr>Sociální vyloučení </vt:lpstr>
      <vt:lpstr>Mimořádná okamžitá pomoc</vt:lpstr>
      <vt:lpstr>Nezaměstnanost</vt:lpstr>
      <vt:lpstr>Prezentace aplikace PowerPoint</vt:lpstr>
      <vt:lpstr>Právo na práci</vt:lpstr>
      <vt:lpstr>Prezentace aplikace PowerPoint</vt:lpstr>
      <vt:lpstr>Prezentace aplikace PowerPoint</vt:lpstr>
      <vt:lpstr>Prezentace aplikace PowerPoint</vt:lpstr>
      <vt:lpstr>Řešení nezaměstnanosti</vt:lpstr>
      <vt:lpstr>Sociální vyloučení a začleňování</vt:lpstr>
      <vt:lpstr>Sociální vyloučení</vt:lpstr>
      <vt:lpstr>Druhy sociálního vyloučení</vt:lpstr>
      <vt:lpstr>Sociálně vyloučené lokality</vt:lpstr>
      <vt:lpstr>Prezentace aplikace PowerPoint</vt:lpstr>
      <vt:lpstr>Bytová politika</vt:lpstr>
      <vt:lpstr>Prezentace aplikace PowerPoint</vt:lpstr>
      <vt:lpstr>Prezentace aplikace PowerPoint</vt:lpstr>
      <vt:lpstr>Cíle</vt:lpstr>
      <vt:lpstr>Z hlediska aktérů na trhu s byty jsou cíle bytové politiky tyto:</vt:lpstr>
      <vt:lpstr>Prezentace aplikace PowerPoint</vt:lpstr>
      <vt:lpstr>3 základní funkce bydlení</vt:lpstr>
      <vt:lpstr>3 základní funkce bydlení</vt:lpstr>
      <vt:lpstr>Sociální bydlení</vt:lpstr>
      <vt:lpstr>Sociální bydlení je určeno především pro osoby bez domova:</vt:lpstr>
      <vt:lpstr>Principy soc. bydlení</vt:lpstr>
      <vt:lpstr>Housing First</vt:lpstr>
      <vt:lpstr>Principy Housing First:</vt:lpstr>
      <vt:lpstr>Rapid Re-Housing</vt:lpstr>
      <vt:lpstr>Legislativa</vt:lpstr>
      <vt:lpstr>Příspěvek na bydlení</vt:lpstr>
      <vt:lpstr>Doplatek na bydlení</vt:lpstr>
      <vt:lpstr>Obchod s chudobou a dávkami</vt:lpstr>
      <vt:lpstr>Bydlení ve Vídni</vt:lpstr>
      <vt:lpstr>Sociální začleňování</vt:lpstr>
      <vt:lpstr>Cíle sociálního začleňování</vt:lpstr>
      <vt:lpstr>Nemoc jako sociální událost</vt:lpstr>
      <vt:lpstr>Ochrana v nemoci</vt:lpstr>
      <vt:lpstr>Rodinná politika</vt:lpstr>
      <vt:lpstr>Rodina</vt:lpstr>
      <vt:lpstr>Struktura rodiny</vt:lpstr>
      <vt:lpstr>Dělení moci v rodině</vt:lpstr>
      <vt:lpstr>Funkce rodiny</vt:lpstr>
      <vt:lpstr>Etapy rodiny</vt:lpstr>
      <vt:lpstr>Rodičovství</vt:lpstr>
      <vt:lpstr> Rodinná politika</vt:lpstr>
      <vt:lpstr>Cíle rodinné politiky</vt:lpstr>
      <vt:lpstr>Rodinná politika usiluje o: </vt:lpstr>
      <vt:lpstr>Co rodinná politika ošetřuje a čím přispívá k rodinnému životu</vt:lpstr>
      <vt:lpstr>Očekávání státu a společnosti</vt:lpstr>
      <vt:lpstr>Aktéři rodinné politiky</vt:lpstr>
      <vt:lpstr>Vnitropodniková politika</vt:lpstr>
      <vt:lpstr>Vnitropodniková sociální politika </vt:lpstr>
      <vt:lpstr>Sociální politika podniku </vt:lpstr>
      <vt:lpstr>Prezentace aplikace PowerPoint</vt:lpstr>
      <vt:lpstr>Nástroje sociální politiky firmy </vt:lpstr>
      <vt:lpstr>Sociální program podniku</vt:lpstr>
      <vt:lpstr>Pojmy</vt:lpstr>
      <vt:lpstr>Strategie firemní sociální politiky </vt:lpstr>
      <vt:lpstr>Materiální instituty sociální politiky podniku</vt:lpstr>
      <vt:lpstr>Legislativní rámec </vt:lpstr>
      <vt:lpstr>Kolektivní smlouva </vt:lpstr>
      <vt:lpstr>Pracovní doba </vt:lpstr>
      <vt:lpstr>Legislativa rodinné politiky</vt:lpstr>
      <vt:lpstr>Zdroje: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a typy sociálních událostí</dc:title>
  <dc:creator>Gabriela Rubinová</dc:creator>
  <cp:lastModifiedBy>Petr Fabián</cp:lastModifiedBy>
  <cp:revision>16</cp:revision>
  <dcterms:created xsi:type="dcterms:W3CDTF">2021-11-04T12:10:58Z</dcterms:created>
  <dcterms:modified xsi:type="dcterms:W3CDTF">2021-11-21T09:02:50Z</dcterms:modified>
</cp:coreProperties>
</file>