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1"/>
  </p:notesMasterIdLst>
  <p:sldIdLst>
    <p:sldId id="256" r:id="rId2"/>
    <p:sldId id="297" r:id="rId3"/>
    <p:sldId id="258" r:id="rId4"/>
    <p:sldId id="259" r:id="rId5"/>
    <p:sldId id="372" r:id="rId6"/>
    <p:sldId id="373" r:id="rId7"/>
    <p:sldId id="375" r:id="rId8"/>
    <p:sldId id="264" r:id="rId9"/>
    <p:sldId id="262"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2" r:id="rId25"/>
    <p:sldId id="283" r:id="rId26"/>
    <p:sldId id="284" r:id="rId27"/>
    <p:sldId id="281" r:id="rId28"/>
    <p:sldId id="285" r:id="rId29"/>
    <p:sldId id="286" r:id="rId30"/>
    <p:sldId id="287" r:id="rId31"/>
    <p:sldId id="288" r:id="rId32"/>
    <p:sldId id="292" r:id="rId33"/>
    <p:sldId id="291" r:id="rId34"/>
    <p:sldId id="289" r:id="rId35"/>
    <p:sldId id="290" r:id="rId36"/>
    <p:sldId id="294" r:id="rId37"/>
    <p:sldId id="295" r:id="rId38"/>
    <p:sldId id="296" r:id="rId39"/>
    <p:sldId id="299" r:id="rId40"/>
    <p:sldId id="300" r:id="rId41"/>
    <p:sldId id="301" r:id="rId42"/>
    <p:sldId id="303" r:id="rId43"/>
    <p:sldId id="304" r:id="rId44"/>
    <p:sldId id="302" r:id="rId45"/>
    <p:sldId id="305" r:id="rId46"/>
    <p:sldId id="306" r:id="rId47"/>
    <p:sldId id="307" r:id="rId48"/>
    <p:sldId id="308" r:id="rId49"/>
    <p:sldId id="309" r:id="rId50"/>
    <p:sldId id="261" r:id="rId51"/>
    <p:sldId id="340" r:id="rId52"/>
    <p:sldId id="342" r:id="rId53"/>
    <p:sldId id="341" r:id="rId54"/>
    <p:sldId id="314" r:id="rId55"/>
    <p:sldId id="323" r:id="rId56"/>
    <p:sldId id="319" r:id="rId57"/>
    <p:sldId id="320" r:id="rId58"/>
    <p:sldId id="311" r:id="rId59"/>
    <p:sldId id="315" r:id="rId60"/>
    <p:sldId id="313" r:id="rId61"/>
    <p:sldId id="317" r:id="rId62"/>
    <p:sldId id="318" r:id="rId63"/>
    <p:sldId id="321" r:id="rId64"/>
    <p:sldId id="324" r:id="rId65"/>
    <p:sldId id="325" r:id="rId66"/>
    <p:sldId id="322" r:id="rId67"/>
    <p:sldId id="326" r:id="rId68"/>
    <p:sldId id="327" r:id="rId69"/>
    <p:sldId id="371" r:id="rId70"/>
    <p:sldId id="343" r:id="rId71"/>
    <p:sldId id="335" r:id="rId72"/>
    <p:sldId id="331" r:id="rId73"/>
    <p:sldId id="332" r:id="rId74"/>
    <p:sldId id="334" r:id="rId75"/>
    <p:sldId id="333" r:id="rId76"/>
    <p:sldId id="356" r:id="rId77"/>
    <p:sldId id="357" r:id="rId78"/>
    <p:sldId id="336" r:id="rId79"/>
    <p:sldId id="337" r:id="rId80"/>
    <p:sldId id="358" r:id="rId81"/>
    <p:sldId id="359" r:id="rId82"/>
    <p:sldId id="349" r:id="rId83"/>
    <p:sldId id="350" r:id="rId84"/>
    <p:sldId id="339" r:id="rId85"/>
    <p:sldId id="360" r:id="rId86"/>
    <p:sldId id="338" r:id="rId87"/>
    <p:sldId id="344" r:id="rId88"/>
    <p:sldId id="346" r:id="rId89"/>
    <p:sldId id="366" r:id="rId90"/>
    <p:sldId id="347" r:id="rId91"/>
    <p:sldId id="361" r:id="rId92"/>
    <p:sldId id="362" r:id="rId93"/>
    <p:sldId id="367" r:id="rId94"/>
    <p:sldId id="368" r:id="rId95"/>
    <p:sldId id="369" r:id="rId96"/>
    <p:sldId id="365" r:id="rId97"/>
    <p:sldId id="364" r:id="rId98"/>
    <p:sldId id="363" r:id="rId99"/>
    <p:sldId id="370" r:id="rId100"/>
    <p:sldId id="260" r:id="rId101"/>
    <p:sldId id="263" r:id="rId102"/>
    <p:sldId id="265" r:id="rId103"/>
    <p:sldId id="268" r:id="rId104"/>
    <p:sldId id="293" r:id="rId105"/>
    <p:sldId id="298" r:id="rId106"/>
    <p:sldId id="328" r:id="rId107"/>
    <p:sldId id="374" r:id="rId108"/>
    <p:sldId id="329" r:id="rId109"/>
    <p:sldId id="330" r:id="rId110"/>
    <p:sldId id="345" r:id="rId111"/>
    <p:sldId id="348" r:id="rId112"/>
    <p:sldId id="352" r:id="rId113"/>
    <p:sldId id="353" r:id="rId114"/>
    <p:sldId id="354" r:id="rId115"/>
    <p:sldId id="351" r:id="rId116"/>
    <p:sldId id="355" r:id="rId117"/>
    <p:sldId id="376" r:id="rId118"/>
    <p:sldId id="377" r:id="rId119"/>
    <p:sldId id="378" r:id="rId120"/>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370" y="-9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F3803EA7-FB20-48B1-A8A2-9D5DEFF0CAB3}" type="datetimeFigureOut">
              <a:rPr lang="cs-CZ" smtClean="0"/>
              <a:t>11.10.2021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3DAF7A71-5A19-4BA4-83CE-AD96EAE65FC8}" type="slidenum">
              <a:rPr lang="cs-CZ" smtClean="0"/>
              <a:t>‹#›</a:t>
            </a:fld>
            <a:endParaRPr lang="cs-CZ"/>
          </a:p>
        </p:txBody>
      </p:sp>
    </p:spTree>
    <p:extLst>
      <p:ext uri="{BB962C8B-B14F-4D97-AF65-F5344CB8AC3E}">
        <p14:creationId xmlns:p14="http://schemas.microsoft.com/office/powerpoint/2010/main" val="4287061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DAF7A71-5A19-4BA4-83CE-AD96EAE65FC8}" type="slidenum">
              <a:rPr lang="cs-CZ" smtClean="0"/>
              <a:t>4</a:t>
            </a:fld>
            <a:endParaRPr lang="cs-CZ"/>
          </a:p>
        </p:txBody>
      </p:sp>
    </p:spTree>
    <p:extLst>
      <p:ext uri="{BB962C8B-B14F-4D97-AF65-F5344CB8AC3E}">
        <p14:creationId xmlns:p14="http://schemas.microsoft.com/office/powerpoint/2010/main" val="2846423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428848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334729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2065942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141699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2816478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E75AB19C-7539-4AFC-A373-59E98F96C085}" type="datetimeFigureOut">
              <a:rPr lang="cs-CZ" smtClean="0"/>
              <a:t>11.10.2021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2119793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E75AB19C-7539-4AFC-A373-59E98F96C085}" type="datetimeFigureOut">
              <a:rPr lang="cs-CZ" smtClean="0"/>
              <a:t>11.10.2021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3745972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E75AB19C-7539-4AFC-A373-59E98F96C085}" type="datetimeFigureOut">
              <a:rPr lang="cs-CZ" smtClean="0"/>
              <a:t>11.10.2021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193167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75AB19C-7539-4AFC-A373-59E98F96C085}" type="datetimeFigureOut">
              <a:rPr lang="cs-CZ" smtClean="0"/>
              <a:t>11.10.2021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72781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E75AB19C-7539-4AFC-A373-59E98F96C085}" type="datetimeFigureOut">
              <a:rPr lang="cs-CZ" smtClean="0"/>
              <a:t>11.10.2021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3929123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E75AB19C-7539-4AFC-A373-59E98F96C085}" type="datetimeFigureOut">
              <a:rPr lang="cs-CZ" smtClean="0"/>
              <a:t>11.10.2021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D95B41A-A75F-4781-9BDB-FEB574CADC88}" type="slidenum">
              <a:rPr lang="cs-CZ" smtClean="0"/>
              <a:t>‹#›</a:t>
            </a:fld>
            <a:endParaRPr lang="cs-CZ"/>
          </a:p>
        </p:txBody>
      </p:sp>
    </p:spTree>
    <p:extLst>
      <p:ext uri="{BB962C8B-B14F-4D97-AF65-F5344CB8AC3E}">
        <p14:creationId xmlns:p14="http://schemas.microsoft.com/office/powerpoint/2010/main" val="1543482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AB19C-7539-4AFC-A373-59E98F96C085}" type="datetimeFigureOut">
              <a:rPr lang="cs-CZ" smtClean="0"/>
              <a:t>11.10.2021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95B41A-A75F-4781-9BDB-FEB574CADC88}" type="slidenum">
              <a:rPr lang="cs-CZ" smtClean="0"/>
              <a:t>‹#›</a:t>
            </a:fld>
            <a:endParaRPr lang="cs-CZ"/>
          </a:p>
        </p:txBody>
      </p:sp>
    </p:spTree>
    <p:extLst>
      <p:ext uri="{BB962C8B-B14F-4D97-AF65-F5344CB8AC3E}">
        <p14:creationId xmlns:p14="http://schemas.microsoft.com/office/powerpoint/2010/main" val="3090496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2.xml.rels><?xml version="1.0" encoding="UTF-8" standalone="yes"?>
<Relationships xmlns="http://schemas.openxmlformats.org/package/2006/relationships"><Relationship Id="rId2" Type="http://schemas.openxmlformats.org/officeDocument/2006/relationships/slide" Target="slide83.xml"/><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2" Type="http://schemas.openxmlformats.org/officeDocument/2006/relationships/slide" Target="slide83.xml"/><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slide" Target="slide108.xml"/><Relationship Id="rId2" Type="http://schemas.openxmlformats.org/officeDocument/2006/relationships/slide" Target="slide10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1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 Target="slide103.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10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slide" Target="slide108.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 Target="slide10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19.xml"/><Relationship Id="rId2" Type="http://schemas.openxmlformats.org/officeDocument/2006/relationships/slide" Target="slide118.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slide" Target="slide113.xml"/><Relationship Id="rId2" Type="http://schemas.openxmlformats.org/officeDocument/2006/relationships/slide" Target="slide112.xml"/><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Filosofie</a:t>
            </a:r>
          </a:p>
        </p:txBody>
      </p:sp>
      <p:sp>
        <p:nvSpPr>
          <p:cNvPr id="3" name="Podnadpis 2"/>
          <p:cNvSpPr>
            <a:spLocks noGrp="1"/>
          </p:cNvSpPr>
          <p:nvPr>
            <p:ph type="subTitle" idx="1"/>
          </p:nvPr>
        </p:nvSpPr>
        <p:spPr/>
        <p:txBody>
          <a:bodyPr/>
          <a:lstStyle/>
          <a:p>
            <a:r>
              <a:rPr lang="cs-CZ" dirty="0"/>
              <a:t>Mgr. Petr Slováček, Ph.D.</a:t>
            </a:r>
          </a:p>
        </p:txBody>
      </p:sp>
    </p:spTree>
    <p:extLst>
      <p:ext uri="{BB962C8B-B14F-4D97-AF65-F5344CB8AC3E}">
        <p14:creationId xmlns:p14="http://schemas.microsoft.com/office/powerpoint/2010/main" val="1554271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Předsokratici  - prameny </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sz="1200" dirty="0"/>
              <a:t>Není vůbec překvapivé, že čím hlouběji se vracíme do minulosti, tím méně pramenů a informací máme. Nejinak je tomu i v případě prvních filosofů či přírodních filosofů. Naše znalosti jsou omezeny prameny, jež jsou mnohdy pouze </a:t>
            </a:r>
            <a:r>
              <a:rPr lang="cs-CZ" sz="1200" b="1" dirty="0"/>
              <a:t>zlomkovitého či fragmentárního</a:t>
            </a:r>
            <a:r>
              <a:rPr lang="cs-CZ" sz="1200" dirty="0"/>
              <a:t> charakteru, k čemuž mnohdy přistupuje ještě otázka jejich spolehlivosti. Jak uvidíme níže, stáří o důvěryhodnosti zlomku příliš nevypovídá. </a:t>
            </a:r>
          </a:p>
          <a:p>
            <a:pPr marL="0" indent="0">
              <a:buNone/>
            </a:pPr>
            <a:r>
              <a:rPr lang="cs-CZ" sz="1200" dirty="0"/>
              <a:t>V případě prvních filosofů máme k dispozici především tzv. zlomky či fragmenty (citace), které nám zanechali někdy až mnohem pozdější „zpravodajové“ nebo informátoři, kterým říkáme </a:t>
            </a:r>
            <a:r>
              <a:rPr lang="cs-CZ" sz="1200" i="1" dirty="0" err="1"/>
              <a:t>doxografové</a:t>
            </a:r>
            <a:r>
              <a:rPr lang="cs-CZ" sz="1200" i="1" dirty="0"/>
              <a:t>. </a:t>
            </a:r>
            <a:r>
              <a:rPr lang="cs-CZ" sz="1200" dirty="0"/>
              <a:t>K nejvýznamnějším doxografům pak patří např. tito:</a:t>
            </a:r>
          </a:p>
          <a:p>
            <a:pPr marL="0" indent="0">
              <a:buNone/>
            </a:pPr>
            <a:endParaRPr lang="cs-CZ" sz="1200" i="1" dirty="0"/>
          </a:p>
          <a:p>
            <a:pPr marL="0" indent="0">
              <a:buNone/>
            </a:pPr>
            <a:r>
              <a:rPr lang="cs-CZ" sz="1200" b="1" dirty="0"/>
              <a:t>Platón</a:t>
            </a:r>
            <a:r>
              <a:rPr lang="cs-CZ" sz="1200" dirty="0"/>
              <a:t> – nejstarší komentátor </a:t>
            </a:r>
            <a:r>
              <a:rPr lang="cs-CZ" sz="1200" dirty="0" err="1"/>
              <a:t>presokratiků</a:t>
            </a:r>
            <a:r>
              <a:rPr lang="cs-CZ" sz="1200" dirty="0"/>
              <a:t>, komentáře přibližné, někdy přehání či zveličuje, ironizuje; jsme-li si toho vědomi, je velmi cenným zdrojem.</a:t>
            </a:r>
          </a:p>
          <a:p>
            <a:pPr marL="0" indent="0">
              <a:buNone/>
            </a:pPr>
            <a:r>
              <a:rPr lang="cs-CZ" sz="1200" b="1" dirty="0"/>
              <a:t>Aristotelés</a:t>
            </a:r>
            <a:r>
              <a:rPr lang="cs-CZ" sz="1200" dirty="0"/>
              <a:t> – „pečlivější“ zdroj informací (zvl. I. Met.), nicméně při interpretaci </a:t>
            </a:r>
            <a:r>
              <a:rPr lang="cs-CZ" sz="1200" dirty="0" err="1"/>
              <a:t>presokratiků</a:t>
            </a:r>
            <a:r>
              <a:rPr lang="cs-CZ" sz="1200" dirty="0"/>
              <a:t> je interpretuje prizmatem své vlastní filosofie.</a:t>
            </a:r>
          </a:p>
          <a:p>
            <a:pPr marL="0" indent="0">
              <a:buNone/>
            </a:pPr>
            <a:r>
              <a:rPr lang="cs-CZ" sz="1200" b="1" dirty="0" err="1"/>
              <a:t>Theofrastos</a:t>
            </a:r>
            <a:r>
              <a:rPr lang="cs-CZ" sz="1200" dirty="0"/>
              <a:t> – pokusil se sepsat dějiny filosofie, až na zlomky ztraceny, hodně vycházel z </a:t>
            </a:r>
            <a:r>
              <a:rPr lang="cs-CZ" sz="1200" dirty="0" err="1"/>
              <a:t>Arist</a:t>
            </a:r>
            <a:r>
              <a:rPr lang="cs-CZ" sz="1200" dirty="0"/>
              <a:t>. </a:t>
            </a:r>
          </a:p>
          <a:p>
            <a:pPr marL="0" indent="0">
              <a:buNone/>
            </a:pPr>
            <a:r>
              <a:rPr lang="cs-CZ" sz="1200" b="1" dirty="0" err="1"/>
              <a:t>Plútarchos</a:t>
            </a:r>
            <a:r>
              <a:rPr lang="cs-CZ" sz="1200" dirty="0"/>
              <a:t> – (1. – poč. 2. stol.)akademický filosof, dějepisec, ve svých </a:t>
            </a:r>
            <a:r>
              <a:rPr lang="cs-CZ" sz="1200" i="1" dirty="0"/>
              <a:t>Morálních pojednáních </a:t>
            </a:r>
            <a:r>
              <a:rPr lang="cs-CZ" sz="1200" dirty="0"/>
              <a:t>uvádí stovky citací.</a:t>
            </a:r>
          </a:p>
          <a:p>
            <a:pPr marL="0" indent="0">
              <a:buNone/>
            </a:pPr>
            <a:r>
              <a:rPr lang="cs-CZ" sz="1200" b="1" dirty="0" err="1"/>
              <a:t>Sextost</a:t>
            </a:r>
            <a:r>
              <a:rPr lang="cs-CZ" sz="1200" b="1" dirty="0"/>
              <a:t> „</a:t>
            </a:r>
            <a:r>
              <a:rPr lang="cs-CZ" sz="1200" b="1" dirty="0" err="1"/>
              <a:t>Empeirikos</a:t>
            </a:r>
            <a:r>
              <a:rPr lang="cs-CZ" sz="1200" b="1" dirty="0"/>
              <a:t>“</a:t>
            </a:r>
            <a:r>
              <a:rPr lang="cs-CZ" sz="1200" dirty="0"/>
              <a:t> – (1. pol. 3. stol.) v Alexandrii působící lékař a skeptický filosof, věnoval se dějinám filosofie, vycházel z pramenné literatury</a:t>
            </a:r>
          </a:p>
          <a:p>
            <a:pPr marL="0" indent="0">
              <a:buNone/>
            </a:pPr>
            <a:r>
              <a:rPr lang="cs-CZ" sz="1200" b="1" dirty="0" err="1"/>
              <a:t>Diogenés</a:t>
            </a:r>
            <a:r>
              <a:rPr lang="cs-CZ" sz="1200" b="1" dirty="0"/>
              <a:t> </a:t>
            </a:r>
            <a:r>
              <a:rPr lang="cs-CZ" sz="1200" b="1" dirty="0" err="1"/>
              <a:t>Leartios</a:t>
            </a:r>
            <a:r>
              <a:rPr lang="cs-CZ" sz="1200" dirty="0"/>
              <a:t> – během 3. stol. n. l. zkompiloval text </a:t>
            </a:r>
            <a:r>
              <a:rPr lang="cs-CZ" sz="1200" i="1" dirty="0"/>
              <a:t>Životy, názory a výroky slavných filosofů </a:t>
            </a:r>
            <a:r>
              <a:rPr lang="cs-CZ" sz="1200" dirty="0"/>
              <a:t>v deseti knihách, ve své době triviální dílo, pro nás velmi cenné. Příležitostné přímé citace. </a:t>
            </a:r>
          </a:p>
          <a:p>
            <a:pPr marL="0" indent="0">
              <a:buNone/>
            </a:pPr>
            <a:r>
              <a:rPr lang="cs-CZ" sz="1200" b="1" dirty="0"/>
              <a:t>Jan </a:t>
            </a:r>
            <a:r>
              <a:rPr lang="cs-CZ" sz="1200" b="1" dirty="0" err="1"/>
              <a:t>Stobaios</a:t>
            </a:r>
            <a:r>
              <a:rPr lang="cs-CZ" sz="1200" dirty="0"/>
              <a:t> – 5. stol. n. l. – </a:t>
            </a:r>
            <a:r>
              <a:rPr lang="cs-CZ" sz="1200" i="1" dirty="0"/>
              <a:t>Antologie </a:t>
            </a:r>
            <a:r>
              <a:rPr lang="cs-CZ" sz="1200" dirty="0"/>
              <a:t>výchovné úryvky, obsahuje mnoho zlomků</a:t>
            </a:r>
          </a:p>
          <a:p>
            <a:pPr marL="0" indent="0">
              <a:buNone/>
            </a:pPr>
            <a:endParaRPr lang="cs-CZ" sz="1200" dirty="0"/>
          </a:p>
          <a:p>
            <a:pPr marL="0" indent="0">
              <a:buNone/>
            </a:pPr>
            <a:r>
              <a:rPr lang="cs-CZ" sz="1200" b="1" dirty="0"/>
              <a:t>Referenčním</a:t>
            </a:r>
            <a:r>
              <a:rPr lang="cs-CZ" sz="1200" dirty="0"/>
              <a:t> souborem fragmentů, s jehož způsobem odkazování se setkáváme v odborné literatuře, je práce Hermana </a:t>
            </a:r>
            <a:r>
              <a:rPr lang="cs-CZ" sz="1200" dirty="0" err="1"/>
              <a:t>Dielse</a:t>
            </a:r>
            <a:r>
              <a:rPr lang="cs-CZ" sz="1200" dirty="0"/>
              <a:t> a Walthera </a:t>
            </a:r>
            <a:r>
              <a:rPr lang="cs-CZ" sz="1200" dirty="0" err="1"/>
              <a:t>Kranze</a:t>
            </a:r>
            <a:r>
              <a:rPr lang="cs-CZ" sz="1200" dirty="0"/>
              <a:t>, </a:t>
            </a:r>
            <a:r>
              <a:rPr lang="cs-CZ" sz="1200" i="1" dirty="0"/>
              <a:t>Fragmenty předsokratiků</a:t>
            </a:r>
            <a:r>
              <a:rPr lang="cs-CZ" sz="1200" dirty="0"/>
              <a:t> (</a:t>
            </a:r>
            <a:r>
              <a:rPr lang="cs-CZ" sz="1200" i="1" dirty="0"/>
              <a:t>Die Fragmente der </a:t>
            </a:r>
            <a:r>
              <a:rPr lang="cs-CZ" sz="1200" i="1" dirty="0" err="1"/>
              <a:t>Vorsokratiker</a:t>
            </a:r>
            <a:r>
              <a:rPr lang="cs-CZ" sz="1200" dirty="0"/>
              <a:t>). Tito rozlišují, což stojí za to znát, zlomky (fragmenty): </a:t>
            </a:r>
            <a:r>
              <a:rPr lang="cs-CZ" sz="1200" b="1" dirty="0"/>
              <a:t>A -  testimonia</a:t>
            </a:r>
            <a:r>
              <a:rPr lang="cs-CZ" sz="1200" dirty="0"/>
              <a:t>: zprávy o životě a doktrínách autorů. Svědectví zahrnují komentáře k dílům předsokratiků, popisy jejich životů a názorů. </a:t>
            </a:r>
            <a:r>
              <a:rPr lang="cs-CZ" sz="1200" b="1" dirty="0"/>
              <a:t>B - </a:t>
            </a:r>
            <a:r>
              <a:rPr lang="cs-CZ" sz="1200" b="1" dirty="0" err="1"/>
              <a:t>ipsissima</a:t>
            </a:r>
            <a:r>
              <a:rPr lang="cs-CZ" sz="1200" b="1" dirty="0"/>
              <a:t> verba</a:t>
            </a:r>
            <a:r>
              <a:rPr lang="cs-CZ" sz="1200" dirty="0"/>
              <a:t>:  fragmenty obsahující vlastní slova autora v podobě citací v pozdějších textech. </a:t>
            </a:r>
            <a:r>
              <a:rPr lang="cs-CZ" sz="1200" b="1" dirty="0"/>
              <a:t>C – imitace</a:t>
            </a:r>
            <a:r>
              <a:rPr lang="cs-CZ" sz="1200" dirty="0"/>
              <a:t>: práce, které si berou autora jako vzor. V češtině máme výbor zlomků od Karla Svobody: </a:t>
            </a:r>
            <a:r>
              <a:rPr lang="cs-CZ" sz="1200" i="1" dirty="0"/>
              <a:t>Zlomky předsokratovských myslitelů </a:t>
            </a:r>
            <a:r>
              <a:rPr lang="cs-CZ" sz="1200" dirty="0"/>
              <a:t>1962 (!). Velmi dobrý přístup k pramenům (překladům) i komentářům můžete najít na stránkách </a:t>
            </a:r>
            <a:r>
              <a:rPr lang="cs-CZ" sz="1200" b="1" dirty="0"/>
              <a:t>Zdeňka Kratochvíla www.</a:t>
            </a:r>
            <a:r>
              <a:rPr lang="cs-CZ" sz="1200" b="1" i="1" dirty="0"/>
              <a:t>fysis.cz.</a:t>
            </a:r>
            <a:r>
              <a:rPr lang="cs-CZ" sz="1200" i="1" dirty="0"/>
              <a:t> </a:t>
            </a:r>
            <a:r>
              <a:rPr lang="cs-CZ" sz="1200" i="1" dirty="0" err="1"/>
              <a:t>Předsókratovští</a:t>
            </a:r>
            <a:r>
              <a:rPr lang="cs-CZ" sz="1200" i="1" dirty="0"/>
              <a:t> filosofové </a:t>
            </a:r>
            <a:r>
              <a:rPr lang="cs-CZ" sz="1200" dirty="0"/>
              <a:t>od </a:t>
            </a:r>
            <a:r>
              <a:rPr lang="cs-CZ" sz="1200" dirty="0" err="1"/>
              <a:t>Kirka</a:t>
            </a:r>
            <a:r>
              <a:rPr lang="cs-CZ" sz="1200" dirty="0"/>
              <a:t>, </a:t>
            </a:r>
            <a:r>
              <a:rPr lang="cs-CZ" sz="1200" dirty="0" err="1"/>
              <a:t>Ravena</a:t>
            </a:r>
            <a:r>
              <a:rPr lang="cs-CZ" sz="1200" dirty="0"/>
              <a:t> a </a:t>
            </a:r>
            <a:r>
              <a:rPr lang="cs-CZ" sz="1200" dirty="0" err="1"/>
              <a:t>Schoefilda</a:t>
            </a:r>
            <a:r>
              <a:rPr lang="cs-CZ" sz="1200" dirty="0"/>
              <a:t> obsahují celou řadu zlomků v českém překladu. Za zmínku stojí také internetový časopis </a:t>
            </a:r>
            <a:r>
              <a:rPr lang="cs-CZ" sz="1200" b="1" dirty="0"/>
              <a:t>www.osel.cz</a:t>
            </a:r>
            <a:r>
              <a:rPr lang="cs-CZ" sz="1200" dirty="0"/>
              <a:t>, kde Z. Kratochvíl publikoval celou řadu textů o </a:t>
            </a:r>
            <a:r>
              <a:rPr lang="cs-CZ" sz="1200" dirty="0" err="1"/>
              <a:t>presokrat</a:t>
            </a:r>
            <a:r>
              <a:rPr lang="cs-CZ" sz="1200" dirty="0"/>
              <a:t>.</a:t>
            </a:r>
          </a:p>
          <a:p>
            <a:pPr marL="0" indent="0">
              <a:buNone/>
            </a:pPr>
            <a:endParaRPr lang="cs-CZ" sz="1200" dirty="0"/>
          </a:p>
          <a:p>
            <a:pPr marL="0" indent="0">
              <a:buNone/>
            </a:pPr>
            <a:endParaRPr lang="cs-CZ" sz="1200" dirty="0"/>
          </a:p>
          <a:p>
            <a:pPr marL="0" indent="0">
              <a:buNone/>
            </a:pPr>
            <a:endParaRPr lang="cs-CZ" sz="1200" i="1" dirty="0"/>
          </a:p>
        </p:txBody>
      </p:sp>
    </p:spTree>
    <p:extLst>
      <p:ext uri="{BB962C8B-B14F-4D97-AF65-F5344CB8AC3E}">
        <p14:creationId xmlns:p14="http://schemas.microsoft.com/office/powerpoint/2010/main" val="82526909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Literatura</a:t>
            </a:r>
          </a:p>
        </p:txBody>
      </p:sp>
      <p:sp>
        <p:nvSpPr>
          <p:cNvPr id="3" name="Zástupný symbol pro obsah 2"/>
          <p:cNvSpPr>
            <a:spLocks noGrp="1"/>
          </p:cNvSpPr>
          <p:nvPr>
            <p:ph idx="1"/>
          </p:nvPr>
        </p:nvSpPr>
        <p:spPr>
          <a:xfrm>
            <a:off x="457200" y="1196752"/>
            <a:ext cx="8229600" cy="4929411"/>
          </a:xfrm>
        </p:spPr>
        <p:txBody>
          <a:bodyPr>
            <a:normAutofit fontScale="92500" lnSpcReduction="10000"/>
          </a:bodyPr>
          <a:lstStyle/>
          <a:p>
            <a:endParaRPr lang="cs-CZ" sz="1000" dirty="0">
              <a:latin typeface="Times New Roman" panose="02020603050405020304" pitchFamily="18" charset="0"/>
              <a:cs typeface="Times New Roman" panose="02020603050405020304" pitchFamily="18" charset="0"/>
            </a:endParaRPr>
          </a:p>
          <a:p>
            <a:endParaRPr lang="cs-CZ" sz="1000" dirty="0">
              <a:latin typeface="Times New Roman" panose="02020603050405020304" pitchFamily="18" charset="0"/>
              <a:cs typeface="Times New Roman" panose="02020603050405020304" pitchFamily="18" charset="0"/>
            </a:endParaRPr>
          </a:p>
          <a:p>
            <a:r>
              <a:rPr lang="cs-CZ" sz="1000" dirty="0" err="1">
                <a:latin typeface="Times New Roman" panose="02020603050405020304" pitchFamily="18" charset="0"/>
                <a:cs typeface="Times New Roman" panose="02020603050405020304" pitchFamily="18" charset="0"/>
              </a:rPr>
              <a:t>Apfel</a:t>
            </a:r>
            <a:r>
              <a:rPr lang="cs-CZ" sz="1000" dirty="0">
                <a:latin typeface="Times New Roman" panose="02020603050405020304" pitchFamily="18" charset="0"/>
                <a:cs typeface="Times New Roman" panose="02020603050405020304" pitchFamily="18" charset="0"/>
              </a:rPr>
              <a:t>, L. J. (2011): </a:t>
            </a:r>
            <a:r>
              <a:rPr lang="cs-CZ" sz="1000" i="1" dirty="0" err="1">
                <a:latin typeface="Times New Roman" panose="02020603050405020304" pitchFamily="18" charset="0"/>
                <a:cs typeface="Times New Roman" panose="02020603050405020304" pitchFamily="18" charset="0"/>
              </a:rPr>
              <a:t>The</a:t>
            </a:r>
            <a:r>
              <a:rPr lang="cs-CZ" sz="1000" i="1" dirty="0">
                <a:latin typeface="Times New Roman" panose="02020603050405020304" pitchFamily="18" charset="0"/>
                <a:cs typeface="Times New Roman" panose="02020603050405020304" pitchFamily="18" charset="0"/>
              </a:rPr>
              <a:t> Advent </a:t>
            </a:r>
            <a:r>
              <a:rPr lang="cs-CZ" sz="1000" i="1" dirty="0" err="1">
                <a:latin typeface="Times New Roman" panose="02020603050405020304" pitchFamily="18" charset="0"/>
                <a:cs typeface="Times New Roman" panose="02020603050405020304" pitchFamily="18" charset="0"/>
              </a:rPr>
              <a:t>of</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Pluralism</a:t>
            </a:r>
            <a:r>
              <a:rPr lang="cs-CZ" sz="1000" i="1" dirty="0">
                <a:latin typeface="Times New Roman" panose="02020603050405020304" pitchFamily="18" charset="0"/>
                <a:cs typeface="Times New Roman" panose="02020603050405020304" pitchFamily="18" charset="0"/>
              </a:rPr>
              <a:t>: Diversity and </a:t>
            </a:r>
            <a:r>
              <a:rPr lang="cs-CZ" sz="1000" i="1" dirty="0" err="1">
                <a:latin typeface="Times New Roman" panose="02020603050405020304" pitchFamily="18" charset="0"/>
                <a:cs typeface="Times New Roman" panose="02020603050405020304" pitchFamily="18" charset="0"/>
              </a:rPr>
              <a:t>Conflict</a:t>
            </a:r>
            <a:r>
              <a:rPr lang="cs-CZ" sz="1000" i="1" dirty="0">
                <a:latin typeface="Times New Roman" panose="02020603050405020304" pitchFamily="18" charset="0"/>
                <a:cs typeface="Times New Roman" panose="02020603050405020304" pitchFamily="18" charset="0"/>
              </a:rPr>
              <a:t> in </a:t>
            </a:r>
            <a:r>
              <a:rPr lang="cs-CZ" sz="1000" i="1" dirty="0" err="1">
                <a:latin typeface="Times New Roman" panose="02020603050405020304" pitchFamily="18" charset="0"/>
                <a:cs typeface="Times New Roman" panose="02020603050405020304" pitchFamily="18" charset="0"/>
              </a:rPr>
              <a:t>the</a:t>
            </a:r>
            <a:r>
              <a:rPr lang="cs-CZ" sz="1000" i="1" dirty="0">
                <a:latin typeface="Times New Roman" panose="02020603050405020304" pitchFamily="18" charset="0"/>
                <a:cs typeface="Times New Roman" panose="02020603050405020304" pitchFamily="18" charset="0"/>
              </a:rPr>
              <a:t> Age </a:t>
            </a:r>
            <a:r>
              <a:rPr lang="cs-CZ" sz="1000" i="1" dirty="0" err="1">
                <a:latin typeface="Times New Roman" panose="02020603050405020304" pitchFamily="18" charset="0"/>
                <a:cs typeface="Times New Roman" panose="02020603050405020304" pitchFamily="18" charset="0"/>
              </a:rPr>
              <a:t>of</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Sophocles</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Oxford.</a:t>
            </a:r>
            <a:r>
              <a:rPr lang="cs-CZ" sz="1000" i="1" dirty="0">
                <a:latin typeface="Times New Roman" panose="02020603050405020304" pitchFamily="18" charset="0"/>
                <a:cs typeface="Times New Roman" panose="02020603050405020304" pitchFamily="18" charset="0"/>
              </a:rPr>
              <a:t> </a:t>
            </a:r>
            <a:endParaRPr lang="cs-CZ" sz="1000" dirty="0">
              <a:latin typeface="Times New Roman" panose="02020603050405020304" pitchFamily="18" charset="0"/>
              <a:cs typeface="Times New Roman" panose="02020603050405020304" pitchFamily="18" charset="0"/>
            </a:endParaRPr>
          </a:p>
          <a:p>
            <a:r>
              <a:rPr lang="cs-CZ" sz="1000" dirty="0">
                <a:latin typeface="Times New Roman" panose="02020603050405020304" pitchFamily="18" charset="0"/>
                <a:cs typeface="Times New Roman" panose="02020603050405020304" pitchFamily="18" charset="0"/>
              </a:rPr>
              <a:t>Arendtová, H. (2009), </a:t>
            </a:r>
            <a:r>
              <a:rPr lang="cs-CZ" sz="1000" i="1" dirty="0">
                <a:latin typeface="Times New Roman" panose="02020603050405020304" pitchFamily="18" charset="0"/>
                <a:cs typeface="Times New Roman" panose="02020603050405020304" pitchFamily="18" charset="0"/>
              </a:rPr>
              <a:t>Vita </a:t>
            </a:r>
            <a:r>
              <a:rPr lang="cs-CZ" sz="1000" i="1" dirty="0" err="1">
                <a:latin typeface="Times New Roman" panose="02020603050405020304" pitchFamily="18" charset="0"/>
                <a:cs typeface="Times New Roman" panose="02020603050405020304" pitchFamily="18" charset="0"/>
              </a:rPr>
              <a:t>Activa</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Praha. </a:t>
            </a:r>
          </a:p>
          <a:p>
            <a:r>
              <a:rPr lang="cs-CZ" sz="1000" dirty="0">
                <a:latin typeface="Times New Roman" panose="02020603050405020304" pitchFamily="18" charset="0"/>
                <a:cs typeface="Times New Roman" panose="02020603050405020304" pitchFamily="18" charset="0"/>
              </a:rPr>
              <a:t>Aristotelés (1998): </a:t>
            </a:r>
            <a:r>
              <a:rPr lang="cs-CZ" sz="1000" i="1" dirty="0">
                <a:latin typeface="Times New Roman" panose="02020603050405020304" pitchFamily="18" charset="0"/>
                <a:cs typeface="Times New Roman" panose="02020603050405020304" pitchFamily="18" charset="0"/>
              </a:rPr>
              <a:t>Politika.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Aristotelés (2008): </a:t>
            </a:r>
            <a:r>
              <a:rPr lang="cs-CZ" sz="1000" i="1" dirty="0">
                <a:latin typeface="Times New Roman" panose="02020603050405020304" pitchFamily="18" charset="0"/>
                <a:cs typeface="Times New Roman" panose="02020603050405020304" pitchFamily="18" charset="0"/>
              </a:rPr>
              <a:t>Poetika.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Bělohradský, V. (2009): Filosofovat ve věku vlastních světů. In: Bělohradský V., </a:t>
            </a:r>
            <a:r>
              <a:rPr lang="cs-CZ" sz="1000" i="1" dirty="0">
                <a:latin typeface="Times New Roman" panose="02020603050405020304" pitchFamily="18" charset="0"/>
                <a:cs typeface="Times New Roman" panose="02020603050405020304" pitchFamily="18" charset="0"/>
              </a:rPr>
              <a:t>Společnost nevolnosti.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De </a:t>
            </a:r>
            <a:r>
              <a:rPr lang="cs-CZ" sz="1000" dirty="0" err="1">
                <a:latin typeface="Times New Roman" panose="02020603050405020304" pitchFamily="18" charset="0"/>
                <a:cs typeface="Times New Roman" panose="02020603050405020304" pitchFamily="18" charset="0"/>
              </a:rPr>
              <a:t>Romilly</a:t>
            </a:r>
            <a:r>
              <a:rPr lang="cs-CZ" sz="1000" dirty="0">
                <a:latin typeface="Times New Roman" panose="02020603050405020304" pitchFamily="18" charset="0"/>
                <a:cs typeface="Times New Roman" panose="02020603050405020304" pitchFamily="18" charset="0"/>
              </a:rPr>
              <a:t>, J. (1998): </a:t>
            </a:r>
            <a:r>
              <a:rPr lang="cs-CZ" sz="1000" i="1" dirty="0" err="1">
                <a:latin typeface="Times New Roman" panose="02020603050405020304" pitchFamily="18" charset="0"/>
                <a:cs typeface="Times New Roman" panose="02020603050405020304" pitchFamily="18" charset="0"/>
              </a:rPr>
              <a:t>The</a:t>
            </a:r>
            <a:r>
              <a:rPr lang="cs-CZ" sz="1000" i="1" dirty="0">
                <a:latin typeface="Times New Roman" panose="02020603050405020304" pitchFamily="18" charset="0"/>
                <a:cs typeface="Times New Roman" panose="02020603050405020304" pitchFamily="18" charset="0"/>
              </a:rPr>
              <a:t> Great </a:t>
            </a:r>
            <a:r>
              <a:rPr lang="cs-CZ" sz="1000" i="1" dirty="0" err="1">
                <a:latin typeface="Times New Roman" panose="02020603050405020304" pitchFamily="18" charset="0"/>
                <a:cs typeface="Times New Roman" panose="02020603050405020304" pitchFamily="18" charset="0"/>
              </a:rPr>
              <a:t>Sophists</a:t>
            </a:r>
            <a:r>
              <a:rPr lang="cs-CZ" sz="1000" i="1" dirty="0">
                <a:latin typeface="Times New Roman" panose="02020603050405020304" pitchFamily="18" charset="0"/>
                <a:cs typeface="Times New Roman" panose="02020603050405020304" pitchFamily="18" charset="0"/>
              </a:rPr>
              <a:t> in </a:t>
            </a:r>
            <a:r>
              <a:rPr lang="cs-CZ" sz="1000" i="1" dirty="0" err="1">
                <a:latin typeface="Times New Roman" panose="02020603050405020304" pitchFamily="18" charset="0"/>
                <a:cs typeface="Times New Roman" panose="02020603050405020304" pitchFamily="18" charset="0"/>
              </a:rPr>
              <a:t>Periclean</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Athens</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Oxford.</a:t>
            </a:r>
          </a:p>
          <a:p>
            <a:r>
              <a:rPr lang="cs-CZ" sz="1000" b="1" dirty="0" err="1">
                <a:latin typeface="Times New Roman" panose="02020603050405020304" pitchFamily="18" charset="0"/>
                <a:cs typeface="Times New Roman" panose="02020603050405020304" pitchFamily="18" charset="0"/>
              </a:rPr>
              <a:t>Kirk</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Raven</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Schoefield</a:t>
            </a:r>
            <a:r>
              <a:rPr lang="cs-CZ" sz="1000" b="1" dirty="0">
                <a:latin typeface="Times New Roman" panose="02020603050405020304" pitchFamily="18" charset="0"/>
                <a:cs typeface="Times New Roman" panose="02020603050405020304" pitchFamily="18" charset="0"/>
              </a:rPr>
              <a:t> (2004): </a:t>
            </a:r>
            <a:r>
              <a:rPr lang="cs-CZ" sz="1000" b="1" i="1" dirty="0">
                <a:latin typeface="Times New Roman" panose="02020603050405020304" pitchFamily="18" charset="0"/>
                <a:cs typeface="Times New Roman" panose="02020603050405020304" pitchFamily="18" charset="0"/>
              </a:rPr>
              <a:t>Předsokratovští filosofové. </a:t>
            </a:r>
            <a:r>
              <a:rPr lang="cs-CZ" sz="1000" b="1"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Reale, G. (2005): </a:t>
            </a:r>
            <a:r>
              <a:rPr lang="cs-CZ" sz="1000" i="1" dirty="0" err="1">
                <a:latin typeface="Times New Roman" panose="02020603050405020304" pitchFamily="18" charset="0"/>
                <a:cs typeface="Times New Roman" panose="02020603050405020304" pitchFamily="18" charset="0"/>
              </a:rPr>
              <a:t>Historia</a:t>
            </a:r>
            <a:r>
              <a:rPr lang="cs-CZ" sz="1000" i="1" dirty="0">
                <a:latin typeface="Times New Roman" panose="02020603050405020304" pitchFamily="18" charset="0"/>
                <a:cs typeface="Times New Roman" panose="02020603050405020304" pitchFamily="18" charset="0"/>
              </a:rPr>
              <a:t> filosofii </a:t>
            </a:r>
            <a:r>
              <a:rPr lang="cs-CZ" sz="1000" i="1" dirty="0" err="1">
                <a:latin typeface="Times New Roman" panose="02020603050405020304" pitchFamily="18" charset="0"/>
                <a:cs typeface="Times New Roman" panose="02020603050405020304" pitchFamily="18" charset="0"/>
              </a:rPr>
              <a:t>starożytnej</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T. I. Lublin.</a:t>
            </a:r>
          </a:p>
          <a:p>
            <a:r>
              <a:rPr lang="cs-CZ" sz="1000" dirty="0" err="1">
                <a:latin typeface="Times New Roman" panose="02020603050405020304" pitchFamily="18" charset="0"/>
                <a:cs typeface="Times New Roman" panose="02020603050405020304" pitchFamily="18" charset="0"/>
              </a:rPr>
              <a:t>Bleicken</a:t>
            </a:r>
            <a:r>
              <a:rPr lang="cs-CZ" sz="1000" dirty="0">
                <a:latin typeface="Times New Roman" panose="02020603050405020304" pitchFamily="18" charset="0"/>
                <a:cs typeface="Times New Roman" panose="02020603050405020304" pitchFamily="18" charset="0"/>
              </a:rPr>
              <a:t>, J. (2004): </a:t>
            </a:r>
            <a:r>
              <a:rPr lang="cs-CZ" sz="1000" i="1" dirty="0">
                <a:latin typeface="Times New Roman" panose="02020603050405020304" pitchFamily="18" charset="0"/>
                <a:cs typeface="Times New Roman" panose="02020603050405020304" pitchFamily="18" charset="0"/>
              </a:rPr>
              <a:t>Athénská demokracie.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Fischer, J. L. (1994): </a:t>
            </a:r>
            <a:r>
              <a:rPr lang="cs-CZ" sz="1000" i="1" dirty="0">
                <a:latin typeface="Times New Roman" panose="02020603050405020304" pitchFamily="18" charset="0"/>
                <a:cs typeface="Times New Roman" panose="02020603050405020304" pitchFamily="18" charset="0"/>
              </a:rPr>
              <a:t>Případ Sokrates. </a:t>
            </a:r>
            <a:r>
              <a:rPr lang="cs-CZ" sz="1000" dirty="0">
                <a:latin typeface="Times New Roman" panose="02020603050405020304" pitchFamily="18" charset="0"/>
                <a:cs typeface="Times New Roman" panose="02020603050405020304" pitchFamily="18" charset="0"/>
              </a:rPr>
              <a:t>Praha.</a:t>
            </a:r>
          </a:p>
          <a:p>
            <a:r>
              <a:rPr lang="cs-CZ" sz="1000" dirty="0" err="1">
                <a:latin typeface="Times New Roman" panose="02020603050405020304" pitchFamily="18" charset="0"/>
                <a:cs typeface="Times New Roman" panose="02020603050405020304" pitchFamily="18" charset="0"/>
              </a:rPr>
              <a:t>Fränkel</a:t>
            </a:r>
            <a:r>
              <a:rPr lang="cs-CZ" sz="1000" dirty="0">
                <a:latin typeface="Times New Roman" panose="02020603050405020304" pitchFamily="18" charset="0"/>
                <a:cs typeface="Times New Roman" panose="02020603050405020304" pitchFamily="18" charset="0"/>
              </a:rPr>
              <a:t>, H., </a:t>
            </a:r>
            <a:r>
              <a:rPr lang="cs-CZ" sz="1000" i="1" dirty="0">
                <a:latin typeface="Times New Roman" panose="02020603050405020304" pitchFamily="18" charset="0"/>
                <a:cs typeface="Times New Roman" panose="02020603050405020304" pitchFamily="18" charset="0"/>
              </a:rPr>
              <a:t>Early </a:t>
            </a:r>
            <a:r>
              <a:rPr lang="cs-CZ" sz="1000" i="1" dirty="0" err="1">
                <a:latin typeface="Times New Roman" panose="02020603050405020304" pitchFamily="18" charset="0"/>
                <a:cs typeface="Times New Roman" panose="02020603050405020304" pitchFamily="18" charset="0"/>
              </a:rPr>
              <a:t>Greek</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Poetry</a:t>
            </a:r>
            <a:r>
              <a:rPr lang="cs-CZ" sz="1000" i="1" dirty="0">
                <a:latin typeface="Times New Roman" panose="02020603050405020304" pitchFamily="18" charset="0"/>
                <a:cs typeface="Times New Roman" panose="02020603050405020304" pitchFamily="18" charset="0"/>
              </a:rPr>
              <a:t> and </a:t>
            </a:r>
            <a:r>
              <a:rPr lang="cs-CZ" sz="1000" i="1" dirty="0" err="1">
                <a:latin typeface="Times New Roman" panose="02020603050405020304" pitchFamily="18" charset="0"/>
                <a:cs typeface="Times New Roman" panose="02020603050405020304" pitchFamily="18" charset="0"/>
              </a:rPr>
              <a:t>Philosophy</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Oxford.</a:t>
            </a:r>
            <a:r>
              <a:rPr lang="cs-CZ" sz="1000" i="1" dirty="0">
                <a:latin typeface="Times New Roman" panose="02020603050405020304" pitchFamily="18" charset="0"/>
                <a:cs typeface="Times New Roman" panose="02020603050405020304" pitchFamily="18" charset="0"/>
              </a:rPr>
              <a:t> </a:t>
            </a:r>
            <a:endParaRPr lang="cs-CZ" sz="1000" dirty="0">
              <a:latin typeface="Times New Roman" panose="02020603050405020304" pitchFamily="18" charset="0"/>
              <a:cs typeface="Times New Roman" panose="02020603050405020304" pitchFamily="18" charset="0"/>
            </a:endParaRPr>
          </a:p>
          <a:p>
            <a:r>
              <a:rPr lang="cs-CZ" sz="1000" dirty="0">
                <a:latin typeface="Times New Roman" panose="02020603050405020304" pitchFamily="18" charset="0"/>
                <a:cs typeface="Times New Roman" panose="02020603050405020304" pitchFamily="18" charset="0"/>
              </a:rPr>
              <a:t>Grant, M. (2004): </a:t>
            </a:r>
            <a:r>
              <a:rPr lang="cs-CZ" sz="1000" i="1" dirty="0">
                <a:latin typeface="Times New Roman" panose="02020603050405020304" pitchFamily="18" charset="0"/>
                <a:cs typeface="Times New Roman" panose="02020603050405020304" pitchFamily="18" charset="0"/>
              </a:rPr>
              <a:t>Zrození Řecka. </a:t>
            </a:r>
            <a:r>
              <a:rPr lang="cs-CZ" sz="1000" dirty="0">
                <a:latin typeface="Times New Roman" panose="02020603050405020304" pitchFamily="18" charset="0"/>
                <a:cs typeface="Times New Roman" panose="02020603050405020304" pitchFamily="18" charset="0"/>
              </a:rPr>
              <a:t>Praha.</a:t>
            </a:r>
          </a:p>
          <a:p>
            <a:r>
              <a:rPr lang="cs-CZ" sz="1000" dirty="0" err="1">
                <a:latin typeface="Times New Roman" panose="02020603050405020304" pitchFamily="18" charset="0"/>
                <a:cs typeface="Times New Roman" panose="02020603050405020304" pitchFamily="18" charset="0"/>
              </a:rPr>
              <a:t>Graeser</a:t>
            </a:r>
            <a:r>
              <a:rPr lang="cs-CZ" sz="1000" dirty="0">
                <a:latin typeface="Times New Roman" panose="02020603050405020304" pitchFamily="18" charset="0"/>
                <a:cs typeface="Times New Roman" panose="02020603050405020304" pitchFamily="18" charset="0"/>
              </a:rPr>
              <a:t>, A. (2000): </a:t>
            </a:r>
            <a:r>
              <a:rPr lang="cs-CZ" sz="1000" i="1" dirty="0">
                <a:latin typeface="Times New Roman" panose="02020603050405020304" pitchFamily="18" charset="0"/>
                <a:cs typeface="Times New Roman" panose="02020603050405020304" pitchFamily="18" charset="0"/>
              </a:rPr>
              <a:t>Řecká filosofie klasického období. </a:t>
            </a:r>
            <a:r>
              <a:rPr lang="cs-CZ" sz="1000" dirty="0">
                <a:latin typeface="Times New Roman" panose="02020603050405020304" pitchFamily="18" charset="0"/>
                <a:cs typeface="Times New Roman" panose="02020603050405020304" pitchFamily="18" charset="0"/>
              </a:rPr>
              <a:t>Praha.</a:t>
            </a:r>
          </a:p>
          <a:p>
            <a:r>
              <a:rPr lang="cs-CZ" sz="1000" dirty="0" err="1">
                <a:latin typeface="Times New Roman" panose="02020603050405020304" pitchFamily="18" charset="0"/>
                <a:cs typeface="Times New Roman" panose="02020603050405020304" pitchFamily="18" charset="0"/>
              </a:rPr>
              <a:t>Guthrie</a:t>
            </a:r>
            <a:r>
              <a:rPr lang="cs-CZ" sz="1000" dirty="0">
                <a:latin typeface="Times New Roman" panose="02020603050405020304" pitchFamily="18" charset="0"/>
                <a:cs typeface="Times New Roman" panose="02020603050405020304" pitchFamily="18" charset="0"/>
              </a:rPr>
              <a:t>, W.M.A, (1971): </a:t>
            </a:r>
            <a:r>
              <a:rPr lang="cs-CZ" sz="1000" i="1" dirty="0" err="1">
                <a:latin typeface="Times New Roman" panose="02020603050405020304" pitchFamily="18" charset="0"/>
                <a:cs typeface="Times New Roman" panose="02020603050405020304" pitchFamily="18" charset="0"/>
              </a:rPr>
              <a:t>The</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Sophists</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Cambridge.</a:t>
            </a:r>
          </a:p>
          <a:p>
            <a:r>
              <a:rPr lang="cs-CZ" sz="1000" b="1" dirty="0" err="1">
                <a:latin typeface="Times New Roman" panose="02020603050405020304" pitchFamily="18" charset="0"/>
                <a:cs typeface="Times New Roman" panose="02020603050405020304" pitchFamily="18" charset="0"/>
              </a:rPr>
              <a:t>Coplestone</a:t>
            </a:r>
            <a:r>
              <a:rPr lang="cs-CZ" sz="1000" b="1" dirty="0">
                <a:latin typeface="Times New Roman" panose="02020603050405020304" pitchFamily="18" charset="0"/>
                <a:cs typeface="Times New Roman" panose="02020603050405020304" pitchFamily="18" charset="0"/>
              </a:rPr>
              <a:t>, F. (2014): </a:t>
            </a:r>
            <a:r>
              <a:rPr lang="cs-CZ" sz="1000" b="1" i="1" dirty="0">
                <a:latin typeface="Times New Roman" panose="02020603050405020304" pitchFamily="18" charset="0"/>
                <a:cs typeface="Times New Roman" panose="02020603050405020304" pitchFamily="18" charset="0"/>
              </a:rPr>
              <a:t>Dějiny filosofie I.</a:t>
            </a:r>
            <a:r>
              <a:rPr lang="cs-CZ" sz="1000" b="1" dirty="0">
                <a:latin typeface="Times New Roman" panose="02020603050405020304" pitchFamily="18" charset="0"/>
                <a:cs typeface="Times New Roman" panose="02020603050405020304" pitchFamily="18" charset="0"/>
              </a:rPr>
              <a:t>, Olomouc.</a:t>
            </a:r>
          </a:p>
          <a:p>
            <a:r>
              <a:rPr lang="cs-CZ" sz="1000" dirty="0">
                <a:latin typeface="Times New Roman" panose="02020603050405020304" pitchFamily="18" charset="0"/>
                <a:cs typeface="Times New Roman" panose="02020603050405020304" pitchFamily="18" charset="0"/>
              </a:rPr>
              <a:t>Kratochvíl, Z., Kam že to upadl </a:t>
            </a:r>
            <a:r>
              <a:rPr lang="cs-CZ" sz="1000" dirty="0" err="1">
                <a:latin typeface="Times New Roman" panose="02020603050405020304" pitchFamily="18" charset="0"/>
                <a:cs typeface="Times New Roman" panose="02020603050405020304" pitchFamily="18" charset="0"/>
              </a:rPr>
              <a:t>Thalés</a:t>
            </a:r>
            <a:r>
              <a:rPr lang="cs-CZ" sz="1000" dirty="0">
                <a:latin typeface="Times New Roman" panose="02020603050405020304" pitchFamily="18" charset="0"/>
                <a:cs typeface="Times New Roman" panose="02020603050405020304" pitchFamily="18" charset="0"/>
              </a:rPr>
              <a:t> z </a:t>
            </a:r>
            <a:r>
              <a:rPr lang="cs-CZ" sz="1000" dirty="0" err="1">
                <a:latin typeface="Times New Roman" panose="02020603050405020304" pitchFamily="18" charset="0"/>
                <a:cs typeface="Times New Roman" panose="02020603050405020304" pitchFamily="18" charset="0"/>
              </a:rPr>
              <a:t>Milétu</a:t>
            </a:r>
            <a:r>
              <a:rPr lang="cs-CZ" sz="1000" dirty="0">
                <a:latin typeface="Times New Roman" panose="02020603050405020304" pitchFamily="18" charset="0"/>
                <a:cs typeface="Times New Roman" panose="02020603050405020304" pitchFamily="18" charset="0"/>
              </a:rPr>
              <a:t>?, </a:t>
            </a:r>
            <a:r>
              <a:rPr lang="cs-CZ" sz="1000" i="1" dirty="0">
                <a:latin typeface="Times New Roman" panose="02020603050405020304" pitchFamily="18" charset="0"/>
                <a:cs typeface="Times New Roman" panose="02020603050405020304" pitchFamily="18" charset="0"/>
              </a:rPr>
              <a:t>Osel.cz. </a:t>
            </a:r>
            <a:endParaRPr lang="cs-CZ" sz="1000" dirty="0">
              <a:latin typeface="Times New Roman" panose="02020603050405020304" pitchFamily="18" charset="0"/>
              <a:cs typeface="Times New Roman" panose="02020603050405020304" pitchFamily="18" charset="0"/>
            </a:endParaRPr>
          </a:p>
          <a:p>
            <a:r>
              <a:rPr lang="cs-CZ" sz="1000" dirty="0">
                <a:latin typeface="Times New Roman" panose="02020603050405020304" pitchFamily="18" charset="0"/>
                <a:cs typeface="Times New Roman" panose="02020603050405020304" pitchFamily="18" charset="0"/>
              </a:rPr>
              <a:t>Kratochvíl, Z. (2019): Jak si </a:t>
            </a:r>
            <a:r>
              <a:rPr lang="cs-CZ" sz="1000" dirty="0" err="1">
                <a:latin typeface="Times New Roman" panose="02020603050405020304" pitchFamily="18" charset="0"/>
                <a:cs typeface="Times New Roman" panose="02020603050405020304" pitchFamily="18" charset="0"/>
              </a:rPr>
              <a:t>Anaximandros</a:t>
            </a:r>
            <a:r>
              <a:rPr lang="cs-CZ" sz="1000" dirty="0">
                <a:latin typeface="Times New Roman" panose="02020603050405020304" pitchFamily="18" charset="0"/>
                <a:cs typeface="Times New Roman" panose="02020603050405020304" pitchFamily="18" charset="0"/>
              </a:rPr>
              <a:t> pohrál s </a:t>
            </a:r>
            <a:r>
              <a:rPr lang="cs-CZ" sz="1000" dirty="0" err="1">
                <a:latin typeface="Times New Roman" panose="02020603050405020304" pitchFamily="18" charset="0"/>
                <a:cs typeface="Times New Roman" panose="02020603050405020304" pitchFamily="18" charset="0"/>
              </a:rPr>
              <a:t>gnómónem</a:t>
            </a:r>
            <a:r>
              <a:rPr lang="cs-CZ" sz="1000" dirty="0">
                <a:latin typeface="Times New Roman" panose="02020603050405020304" pitchFamily="18" charset="0"/>
                <a:cs typeface="Times New Roman" panose="02020603050405020304" pitchFamily="18" charset="0"/>
              </a:rPr>
              <a:t>?, </a:t>
            </a:r>
            <a:r>
              <a:rPr lang="cs-CZ" sz="1000" i="1" dirty="0">
                <a:latin typeface="Times New Roman" panose="02020603050405020304" pitchFamily="18" charset="0"/>
                <a:cs typeface="Times New Roman" panose="02020603050405020304" pitchFamily="18" charset="0"/>
              </a:rPr>
              <a:t>Osel.cz.</a:t>
            </a:r>
            <a:endParaRPr lang="cs-CZ" sz="1000" dirty="0">
              <a:latin typeface="Times New Roman" panose="02020603050405020304" pitchFamily="18" charset="0"/>
              <a:cs typeface="Times New Roman" panose="02020603050405020304" pitchFamily="18" charset="0"/>
            </a:endParaRPr>
          </a:p>
          <a:p>
            <a:r>
              <a:rPr lang="cs-CZ" sz="1000" dirty="0">
                <a:latin typeface="Times New Roman" panose="02020603050405020304" pitchFamily="18" charset="0"/>
                <a:cs typeface="Times New Roman" panose="02020603050405020304" pitchFamily="18" charset="0"/>
              </a:rPr>
              <a:t>Kratochvíl, Z., </a:t>
            </a:r>
            <a:r>
              <a:rPr lang="cs-CZ" sz="1000" i="1" dirty="0">
                <a:latin typeface="Times New Roman" panose="02020603050405020304" pitchFamily="18" charset="0"/>
                <a:cs typeface="Times New Roman" panose="02020603050405020304" pitchFamily="18" charset="0"/>
              </a:rPr>
              <a:t>Fysis.cz</a:t>
            </a:r>
            <a:r>
              <a:rPr lang="cs-CZ" sz="1000" dirty="0">
                <a:latin typeface="Times New Roman" panose="02020603050405020304" pitchFamily="18" charset="0"/>
                <a:cs typeface="Times New Roman" panose="02020603050405020304" pitchFamily="18" charset="0"/>
              </a:rPr>
              <a:t>. (Není-li uvedeno jinak, odkazuji právě k těmto stránkám.)</a:t>
            </a:r>
          </a:p>
          <a:p>
            <a:r>
              <a:rPr lang="cs-CZ" sz="1000" dirty="0">
                <a:latin typeface="Times New Roman" panose="02020603050405020304" pitchFamily="18" charset="0"/>
                <a:cs typeface="Times New Roman" panose="02020603050405020304" pitchFamily="18" charset="0"/>
              </a:rPr>
              <a:t>Kratochvíl, Z., (1991): </a:t>
            </a:r>
            <a:r>
              <a:rPr lang="cs-CZ" sz="1000" i="1" dirty="0">
                <a:latin typeface="Times New Roman" panose="02020603050405020304" pitchFamily="18" charset="0"/>
                <a:cs typeface="Times New Roman" panose="02020603050405020304" pitchFamily="18" charset="0"/>
              </a:rPr>
              <a:t>Prolínání světů.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Martin, H. (1996): </a:t>
            </a:r>
            <a:r>
              <a:rPr lang="cs-CZ" sz="1000" i="1" dirty="0">
                <a:latin typeface="Times New Roman" panose="02020603050405020304" pitchFamily="18" charset="0"/>
                <a:cs typeface="Times New Roman" panose="02020603050405020304" pitchFamily="18" charset="0"/>
              </a:rPr>
              <a:t>Úvod do všeobecné metafyziky. </a:t>
            </a:r>
            <a:r>
              <a:rPr lang="cs-CZ" sz="1000" dirty="0">
                <a:latin typeface="Times New Roman" panose="02020603050405020304" pitchFamily="18" charset="0"/>
                <a:cs typeface="Times New Roman" panose="02020603050405020304" pitchFamily="18" charset="0"/>
              </a:rPr>
              <a:t>Praha.</a:t>
            </a:r>
          </a:p>
          <a:p>
            <a:r>
              <a:rPr lang="cs-CZ" sz="1000" dirty="0" err="1">
                <a:latin typeface="Times New Roman" panose="02020603050405020304" pitchFamily="18" charset="0"/>
                <a:cs typeface="Times New Roman" panose="02020603050405020304" pitchFamily="18" charset="0"/>
              </a:rPr>
              <a:t>Merlan</a:t>
            </a:r>
            <a:r>
              <a:rPr lang="cs-CZ" sz="1000" dirty="0">
                <a:latin typeface="Times New Roman" panose="02020603050405020304" pitchFamily="18" charset="0"/>
                <a:cs typeface="Times New Roman" panose="02020603050405020304" pitchFamily="18" charset="0"/>
              </a:rPr>
              <a:t>, P. (2002): Aristotelés. In: Armstrong, A. A., </a:t>
            </a:r>
            <a:r>
              <a:rPr lang="cs-CZ" sz="1000" i="1" dirty="0">
                <a:latin typeface="Times New Roman" panose="02020603050405020304" pitchFamily="18" charset="0"/>
                <a:cs typeface="Times New Roman" panose="02020603050405020304" pitchFamily="18" charset="0"/>
              </a:rPr>
              <a:t>Filosofie pozdní antiky.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Mráz, M., (2008): Úvodní studie k Aristotelově Politice. In: Aristotelés, </a:t>
            </a:r>
            <a:r>
              <a:rPr lang="cs-CZ" sz="1000" i="1" dirty="0">
                <a:latin typeface="Times New Roman" panose="02020603050405020304" pitchFamily="18" charset="0"/>
                <a:cs typeface="Times New Roman" panose="02020603050405020304" pitchFamily="18" charset="0"/>
              </a:rPr>
              <a:t>Poetika,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Mráz, M. (1999): Kritika Platónovy Ústavy ve II. knize Aristotelovy Politiky. In. Havlíček A., </a:t>
            </a:r>
            <a:r>
              <a:rPr lang="cs-CZ" sz="1000" i="1" dirty="0">
                <a:latin typeface="Times New Roman" panose="02020603050405020304" pitchFamily="18" charset="0"/>
                <a:cs typeface="Times New Roman" panose="02020603050405020304" pitchFamily="18" charset="0"/>
              </a:rPr>
              <a:t>Platónova Ústava a Zákony. </a:t>
            </a:r>
            <a:r>
              <a:rPr lang="cs-CZ" sz="1000" dirty="0">
                <a:latin typeface="Times New Roman" panose="02020603050405020304" pitchFamily="18" charset="0"/>
                <a:cs typeface="Times New Roman" panose="02020603050405020304" pitchFamily="18" charset="0"/>
              </a:rPr>
              <a:t>Praha. </a:t>
            </a:r>
          </a:p>
          <a:p>
            <a:r>
              <a:rPr lang="cs-CZ" sz="1000" dirty="0" err="1">
                <a:latin typeface="Times New Roman" panose="02020603050405020304" pitchFamily="18" charset="0"/>
                <a:cs typeface="Times New Roman" panose="02020603050405020304" pitchFamily="18" charset="0"/>
              </a:rPr>
              <a:t>Nussbaumová</a:t>
            </a:r>
            <a:r>
              <a:rPr lang="cs-CZ" sz="1000" dirty="0">
                <a:latin typeface="Times New Roman" panose="02020603050405020304" pitchFamily="18" charset="0"/>
                <a:cs typeface="Times New Roman" panose="02020603050405020304" pitchFamily="18" charset="0"/>
              </a:rPr>
              <a:t>, M. C. (2003): </a:t>
            </a:r>
            <a:r>
              <a:rPr lang="cs-CZ" sz="1000" i="1" dirty="0">
                <a:latin typeface="Times New Roman" panose="02020603050405020304" pitchFamily="18" charset="0"/>
                <a:cs typeface="Times New Roman" panose="02020603050405020304" pitchFamily="18" charset="0"/>
              </a:rPr>
              <a:t>Křehkost dobra. </a:t>
            </a:r>
            <a:r>
              <a:rPr lang="cs-CZ" sz="1000" dirty="0">
                <a:latin typeface="Times New Roman" panose="02020603050405020304" pitchFamily="18" charset="0"/>
                <a:cs typeface="Times New Roman" panose="02020603050405020304" pitchFamily="18" charset="0"/>
              </a:rPr>
              <a:t>Praha. </a:t>
            </a:r>
          </a:p>
          <a:p>
            <a:r>
              <a:rPr lang="cs-CZ" sz="1000" dirty="0" err="1">
                <a:latin typeface="Times New Roman" panose="02020603050405020304" pitchFamily="18" charset="0"/>
                <a:cs typeface="Times New Roman" panose="02020603050405020304" pitchFamily="18" charset="0"/>
              </a:rPr>
              <a:t>Hussey</a:t>
            </a:r>
            <a:r>
              <a:rPr lang="cs-CZ" sz="1000" dirty="0">
                <a:latin typeface="Times New Roman" panose="02020603050405020304" pitchFamily="18" charset="0"/>
                <a:cs typeface="Times New Roman" panose="02020603050405020304" pitchFamily="18" charset="0"/>
              </a:rPr>
              <a:t>, E. (2008): Hérakleitos o poznání a smyslu. In: Pokorný M. (Ed.), </a:t>
            </a:r>
            <a:r>
              <a:rPr lang="cs-CZ" sz="1000" i="1" dirty="0">
                <a:latin typeface="Times New Roman" panose="02020603050405020304" pitchFamily="18" charset="0"/>
                <a:cs typeface="Times New Roman" panose="02020603050405020304" pitchFamily="18" charset="0"/>
              </a:rPr>
              <a:t>Hérakleitos z </a:t>
            </a:r>
            <a:r>
              <a:rPr lang="cs-CZ" sz="1000" i="1" dirty="0" err="1">
                <a:latin typeface="Times New Roman" panose="02020603050405020304" pitchFamily="18" charset="0"/>
                <a:cs typeface="Times New Roman" panose="02020603050405020304" pitchFamily="18" charset="0"/>
              </a:rPr>
              <a:t>Efesu</a:t>
            </a:r>
            <a:r>
              <a:rPr lang="cs-CZ" sz="1000" i="1" dirty="0">
                <a:latin typeface="Times New Roman" panose="02020603050405020304" pitchFamily="18" charset="0"/>
                <a:cs typeface="Times New Roman" panose="02020603050405020304" pitchFamily="18" charset="0"/>
              </a:rPr>
              <a:t>. Zkušenost a řeč. </a:t>
            </a:r>
            <a:r>
              <a:rPr lang="cs-CZ" sz="1000" dirty="0">
                <a:latin typeface="Times New Roman" panose="02020603050405020304" pitchFamily="18" charset="0"/>
                <a:cs typeface="Times New Roman" panose="02020603050405020304" pitchFamily="18" charset="0"/>
              </a:rPr>
              <a:t>Praha, s. 10-39.</a:t>
            </a:r>
          </a:p>
          <a:p>
            <a:r>
              <a:rPr lang="cs-CZ" sz="1000" dirty="0" err="1">
                <a:latin typeface="Times New Roman" panose="02020603050405020304" pitchFamily="18" charset="0"/>
                <a:cs typeface="Times New Roman" panose="02020603050405020304" pitchFamily="18" charset="0"/>
              </a:rPr>
              <a:t>Notomi</a:t>
            </a:r>
            <a:r>
              <a:rPr lang="cs-CZ" sz="1000" dirty="0">
                <a:latin typeface="Times New Roman" panose="02020603050405020304" pitchFamily="18" charset="0"/>
                <a:cs typeface="Times New Roman" panose="02020603050405020304" pitchFamily="18" charset="0"/>
              </a:rPr>
              <a:t>, N. (2013): A </a:t>
            </a:r>
            <a:r>
              <a:rPr lang="cs-CZ" sz="1000" dirty="0" err="1">
                <a:latin typeface="Times New Roman" panose="02020603050405020304" pitchFamily="18" charset="0"/>
                <a:cs typeface="Times New Roman" panose="02020603050405020304" pitchFamily="18" charset="0"/>
              </a:rPr>
              <a:t>Protagonist</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of</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the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Sophistic</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Movement</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Protagoras</a:t>
            </a:r>
            <a:r>
              <a:rPr lang="cs-CZ" sz="1000" dirty="0">
                <a:latin typeface="Times New Roman" panose="02020603050405020304" pitchFamily="18" charset="0"/>
                <a:cs typeface="Times New Roman" panose="02020603050405020304" pitchFamily="18" charset="0"/>
              </a:rPr>
              <a:t> in </a:t>
            </a:r>
            <a:r>
              <a:rPr lang="cs-CZ" sz="1000" dirty="0" err="1">
                <a:latin typeface="Times New Roman" panose="02020603050405020304" pitchFamily="18" charset="0"/>
                <a:cs typeface="Times New Roman" panose="02020603050405020304" pitchFamily="18" charset="0"/>
              </a:rPr>
              <a:t>Historiography</a:t>
            </a:r>
            <a:r>
              <a:rPr lang="cs-CZ" sz="1000" dirty="0">
                <a:latin typeface="Times New Roman" panose="02020603050405020304" pitchFamily="18" charset="0"/>
                <a:cs typeface="Times New Roman" panose="02020603050405020304" pitchFamily="18" charset="0"/>
              </a:rPr>
              <a:t>. In: </a:t>
            </a:r>
            <a:r>
              <a:rPr lang="cs-CZ" sz="1000" dirty="0" err="1">
                <a:latin typeface="Times New Roman" panose="02020603050405020304" pitchFamily="18" charset="0"/>
                <a:cs typeface="Times New Roman" panose="02020603050405020304" pitchFamily="18" charset="0"/>
              </a:rPr>
              <a:t>Ophuijsen</a:t>
            </a:r>
            <a:r>
              <a:rPr lang="cs-CZ" sz="1000" dirty="0">
                <a:latin typeface="Times New Roman" panose="02020603050405020304" pitchFamily="18" charset="0"/>
                <a:cs typeface="Times New Roman" panose="02020603050405020304" pitchFamily="18" charset="0"/>
              </a:rPr>
              <a:t>, J. M., </a:t>
            </a:r>
            <a:r>
              <a:rPr lang="cs-CZ" sz="1000" dirty="0" err="1">
                <a:latin typeface="Times New Roman" panose="02020603050405020304" pitchFamily="18" charset="0"/>
                <a:cs typeface="Times New Roman" panose="02020603050405020304" pitchFamily="18" charset="0"/>
              </a:rPr>
              <a:t>Raaltke</a:t>
            </a:r>
            <a:r>
              <a:rPr lang="cs-CZ" sz="1000" dirty="0">
                <a:latin typeface="Times New Roman" panose="02020603050405020304" pitchFamily="18" charset="0"/>
                <a:cs typeface="Times New Roman" panose="02020603050405020304" pitchFamily="18" charset="0"/>
              </a:rPr>
              <a:t>, M., </a:t>
            </a:r>
            <a:r>
              <a:rPr lang="cs-CZ" sz="1000" dirty="0" err="1">
                <a:latin typeface="Times New Roman" panose="02020603050405020304" pitchFamily="18" charset="0"/>
                <a:cs typeface="Times New Roman" panose="02020603050405020304" pitchFamily="18" charset="0"/>
              </a:rPr>
              <a:t>Stork</a:t>
            </a:r>
            <a:r>
              <a:rPr lang="cs-CZ" sz="1000" dirty="0">
                <a:latin typeface="Times New Roman" panose="02020603050405020304" pitchFamily="18" charset="0"/>
                <a:cs typeface="Times New Roman" panose="02020603050405020304" pitchFamily="18" charset="0"/>
              </a:rPr>
              <a:t>, P. (</a:t>
            </a:r>
            <a:r>
              <a:rPr lang="cs-CZ" sz="1000" dirty="0" err="1">
                <a:latin typeface="Times New Roman" panose="02020603050405020304" pitchFamily="18" charset="0"/>
                <a:cs typeface="Times New Roman" panose="02020603050405020304" pitchFamily="18" charset="0"/>
              </a:rPr>
              <a:t>Eds</a:t>
            </a:r>
            <a:r>
              <a:rPr lang="cs-CZ" sz="1000"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Protagoras</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of</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Abdera</a:t>
            </a:r>
            <a:r>
              <a:rPr lang="cs-CZ" sz="1000" i="1"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The</a:t>
            </a:r>
            <a:r>
              <a:rPr lang="cs-CZ" sz="1000" i="1" dirty="0">
                <a:latin typeface="Times New Roman" panose="02020603050405020304" pitchFamily="18" charset="0"/>
                <a:cs typeface="Times New Roman" panose="02020603050405020304" pitchFamily="18" charset="0"/>
              </a:rPr>
              <a:t> Man, His </a:t>
            </a:r>
            <a:r>
              <a:rPr lang="cs-CZ" sz="1000" i="1" dirty="0" err="1">
                <a:latin typeface="Times New Roman" panose="02020603050405020304" pitchFamily="18" charset="0"/>
                <a:cs typeface="Times New Roman" panose="02020603050405020304" pitchFamily="18" charset="0"/>
              </a:rPr>
              <a:t>Measure</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Leiden, </a:t>
            </a:r>
            <a:r>
              <a:rPr lang="cs-CZ" sz="1000" dirty="0" err="1">
                <a:latin typeface="Times New Roman" panose="02020603050405020304" pitchFamily="18" charset="0"/>
                <a:cs typeface="Times New Roman" panose="02020603050405020304" pitchFamily="18" charset="0"/>
              </a:rPr>
              <a:t>Brill</a:t>
            </a:r>
            <a:r>
              <a:rPr lang="cs-CZ" sz="1000" dirty="0">
                <a:latin typeface="Times New Roman" panose="02020603050405020304" pitchFamily="18" charset="0"/>
                <a:cs typeface="Times New Roman" panose="02020603050405020304" pitchFamily="18" charset="0"/>
              </a:rPr>
              <a:t>, s. 11-36.</a:t>
            </a:r>
          </a:p>
          <a:p>
            <a:r>
              <a:rPr lang="cs-CZ" sz="1000" dirty="0">
                <a:latin typeface="Times New Roman" panose="02020603050405020304" pitchFamily="18" charset="0"/>
                <a:cs typeface="Times New Roman" panose="02020603050405020304" pitchFamily="18" charset="0"/>
              </a:rPr>
              <a:t>Platón (2000): </a:t>
            </a:r>
            <a:r>
              <a:rPr lang="cs-CZ" sz="1000" i="1" dirty="0">
                <a:latin typeface="Times New Roman" panose="02020603050405020304" pitchFamily="18" charset="0"/>
                <a:cs typeface="Times New Roman" panose="02020603050405020304" pitchFamily="18" charset="0"/>
              </a:rPr>
              <a:t>Prótagoras. </a:t>
            </a:r>
            <a:r>
              <a:rPr lang="cs-CZ" sz="1000" dirty="0">
                <a:latin typeface="Times New Roman" panose="02020603050405020304" pitchFamily="18" charset="0"/>
                <a:cs typeface="Times New Roman" panose="02020603050405020304" pitchFamily="18" charset="0"/>
              </a:rPr>
              <a:t>Praha.</a:t>
            </a:r>
          </a:p>
          <a:p>
            <a:r>
              <a:rPr lang="cs-CZ" sz="1000" dirty="0">
                <a:latin typeface="Times New Roman" panose="02020603050405020304" pitchFamily="18" charset="0"/>
                <a:cs typeface="Times New Roman" panose="02020603050405020304" pitchFamily="18" charset="0"/>
              </a:rPr>
              <a:t>Platón (2000): </a:t>
            </a:r>
            <a:r>
              <a:rPr lang="cs-CZ" sz="1000" i="1" dirty="0">
                <a:latin typeface="Times New Roman" panose="02020603050405020304" pitchFamily="18" charset="0"/>
                <a:cs typeface="Times New Roman" panose="02020603050405020304" pitchFamily="18" charset="0"/>
              </a:rPr>
              <a:t>Obrana </a:t>
            </a:r>
            <a:r>
              <a:rPr lang="cs-CZ" sz="1000" i="1" dirty="0" err="1">
                <a:latin typeface="Times New Roman" panose="02020603050405020304" pitchFamily="18" charset="0"/>
                <a:cs typeface="Times New Roman" panose="02020603050405020304" pitchFamily="18" charset="0"/>
              </a:rPr>
              <a:t>Sókratova</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Praha.</a:t>
            </a:r>
            <a:r>
              <a:rPr lang="cs-CZ" sz="1000" i="1" dirty="0">
                <a:latin typeface="Times New Roman" panose="02020603050405020304" pitchFamily="18" charset="0"/>
                <a:cs typeface="Times New Roman" panose="02020603050405020304" pitchFamily="18" charset="0"/>
              </a:rPr>
              <a:t> </a:t>
            </a:r>
            <a:endParaRPr lang="cs-CZ" sz="1000" dirty="0">
              <a:latin typeface="Times New Roman" panose="02020603050405020304" pitchFamily="18" charset="0"/>
              <a:cs typeface="Times New Roman" panose="02020603050405020304" pitchFamily="18" charset="0"/>
            </a:endParaRPr>
          </a:p>
          <a:p>
            <a:r>
              <a:rPr lang="cs-CZ" sz="1000" dirty="0" err="1">
                <a:latin typeface="Times New Roman" panose="02020603050405020304" pitchFamily="18" charset="0"/>
                <a:cs typeface="Times New Roman" panose="02020603050405020304" pitchFamily="18" charset="0"/>
              </a:rPr>
              <a:t>Strauss</a:t>
            </a:r>
            <a:r>
              <a:rPr lang="cs-CZ" sz="1000" dirty="0">
                <a:latin typeface="Times New Roman" panose="02020603050405020304" pitchFamily="18" charset="0"/>
                <a:cs typeface="Times New Roman" panose="02020603050405020304" pitchFamily="18" charset="0"/>
              </a:rPr>
              <a:t>, L. (2007), </a:t>
            </a:r>
            <a:r>
              <a:rPr lang="cs-CZ" sz="1000" i="1" dirty="0">
                <a:latin typeface="Times New Roman" panose="02020603050405020304" pitchFamily="18" charset="0"/>
                <a:cs typeface="Times New Roman" panose="02020603050405020304" pitchFamily="18" charset="0"/>
              </a:rPr>
              <a:t>Člověk a obec. </a:t>
            </a:r>
            <a:r>
              <a:rPr lang="cs-CZ" sz="1000" dirty="0">
                <a:latin typeface="Times New Roman" panose="02020603050405020304" pitchFamily="18" charset="0"/>
                <a:cs typeface="Times New Roman" panose="02020603050405020304" pitchFamily="18" charset="0"/>
              </a:rPr>
              <a:t>Praha.</a:t>
            </a:r>
            <a:r>
              <a:rPr lang="cs-CZ" sz="1000" i="1" dirty="0">
                <a:latin typeface="Times New Roman" panose="02020603050405020304" pitchFamily="18" charset="0"/>
                <a:cs typeface="Times New Roman" panose="02020603050405020304" pitchFamily="18" charset="0"/>
              </a:rPr>
              <a:t> </a:t>
            </a:r>
            <a:endParaRPr lang="cs-CZ" sz="1000" dirty="0">
              <a:latin typeface="Times New Roman" panose="02020603050405020304" pitchFamily="18" charset="0"/>
              <a:cs typeface="Times New Roman" panose="02020603050405020304" pitchFamily="18" charset="0"/>
            </a:endParaRPr>
          </a:p>
          <a:p>
            <a:endParaRPr lang="cs-CZ" sz="1000" dirty="0">
              <a:latin typeface="Times New Roman" panose="02020603050405020304" pitchFamily="18" charset="0"/>
              <a:cs typeface="Times New Roman" panose="02020603050405020304" pitchFamily="18" charset="0"/>
            </a:endParaRPr>
          </a:p>
          <a:p>
            <a:endParaRPr lang="cs-CZ"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097798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t>Východní původ filosofického myšlení?</a:t>
            </a:r>
          </a:p>
        </p:txBody>
      </p:sp>
      <p:sp>
        <p:nvSpPr>
          <p:cNvPr id="3" name="Zástupný symbol pro obsah 2"/>
          <p:cNvSpPr>
            <a:spLocks noGrp="1"/>
          </p:cNvSpPr>
          <p:nvPr>
            <p:ph idx="1"/>
          </p:nvPr>
        </p:nvSpPr>
        <p:spPr/>
        <p:txBody>
          <a:bodyPr>
            <a:normAutofit/>
          </a:bodyPr>
          <a:lstStyle/>
          <a:p>
            <a:r>
              <a:rPr lang="cs-CZ" sz="1600"/>
              <a:t>Zvláště v polovině 19. století působilo přesvědčení o východním původu filosofického myšlení. </a:t>
            </a:r>
          </a:p>
          <a:p>
            <a:r>
              <a:rPr lang="cs-CZ" sz="1600"/>
              <a:t>Tento výklad může nacházet svůj původ v starověkých pramenech: a) egyptští kněží ptolemaiovského období (cca. 300 př. n. l – 30 n. l.): řecká filosofie pochází ze starších egyptských pramenů; b) helenizovaní Židé z Alexandrie pak byli přesvědčeni, že řecká filosofie vychází z nauky Mojžíše a jiných biblických proroků.</a:t>
            </a:r>
          </a:p>
          <a:p>
            <a:r>
              <a:rPr lang="cs-CZ" sz="1600"/>
              <a:t>K tomu se pak přidali někteří Řekové: Numenios (novoplatonik): „Platón je Mojžíšem, který mluví řecky.“ (Klemens Alexandrijský, </a:t>
            </a:r>
            <a:r>
              <a:rPr lang="cs-CZ" sz="1600" i="1"/>
              <a:t>Praep. evang. </a:t>
            </a:r>
            <a:r>
              <a:rPr lang="cs-CZ" sz="1600"/>
              <a:t>X, 10, 14.)</a:t>
            </a:r>
          </a:p>
          <a:p>
            <a:r>
              <a:rPr lang="cs-CZ" sz="1600"/>
              <a:t>Argumenty proti jsou tyto: a) v klasickém období žádný z Řeků (ani historikové, ani filosofové) nic podobného nezmiňují. Zvláště je to potrné na těchto dvou příkladech: 1. slavný historik Herodotos zmiňuje, že orfismus pochází z Egypta. Nicméně na tom to končí. Platón ve své Ústavě (IV, 435), Zákonech (V, 747 b-c) i Timaiovi (22b) zmiňuje teoretický charakter řeckého myšlení, a to v kontrastu k praktickému myšlení (v matematice a geometrii) Egypťanů; b) teze o východním původu filosofie našla ohlas u samotných Řeků až v době „úpadku filosofie“ od konce 4. stol.</a:t>
            </a:r>
            <a:r>
              <a:rPr lang="cs-CZ" sz="1600" i="1"/>
              <a:t> </a:t>
            </a:r>
            <a:endParaRPr lang="cs-CZ" sz="1600"/>
          </a:p>
        </p:txBody>
      </p:sp>
    </p:spTree>
    <p:extLst>
      <p:ext uri="{BB962C8B-B14F-4D97-AF65-F5344CB8AC3E}">
        <p14:creationId xmlns:p14="http://schemas.microsoft.com/office/powerpoint/2010/main" val="335564621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Archaická doba</a:t>
            </a:r>
          </a:p>
        </p:txBody>
      </p:sp>
      <p:sp>
        <p:nvSpPr>
          <p:cNvPr id="3" name="Zástupný symbol pro obsah 2"/>
          <p:cNvSpPr>
            <a:spLocks noGrp="1"/>
          </p:cNvSpPr>
          <p:nvPr>
            <p:ph idx="1"/>
          </p:nvPr>
        </p:nvSpPr>
        <p:spPr/>
        <p:txBody>
          <a:bodyPr>
            <a:normAutofit/>
          </a:bodyPr>
          <a:lstStyle/>
          <a:p>
            <a:r>
              <a:rPr lang="cs-CZ" sz="1100"/>
              <a:t>„Jak se zdá, mnohé spíše ukazuje na to, že pro aristokracii archaické doby nebyla určující skupina pevných rodů, nýbrž větší počet různě velkých a také rozdílně vážených jednotlivých rodin. Kromě toho ne všechny byly s to udržet si své sociální postavení, mnohé zmizely a uvolnily místo novým rodinám. Základem této společnosti význačných rodin tudíž není více či méně stálý počet pevně semknutých rodů, tvořených pevně vymezeným okruhem osob a ovládajících určité území. Je jím mnoho malých i větších rodin (</a:t>
            </a:r>
            <a:r>
              <a:rPr lang="cs-CZ" sz="1100" i="1"/>
              <a:t>oikoi</a:t>
            </a:r>
            <a:r>
              <a:rPr lang="cs-CZ" sz="1100"/>
              <a:t>), které netvoří pevně propojený svazek, nýbrž stojí vedle sebe jako samostatné jednotky, pro něž je charakteristická nestabilita. Vládl mezi nimi ustavičný konkurenční boj  a etiku, která pány oiků spojoval, charakterizuje především vzájemné soupeření. (Bleicken, J., 2004, s. 22)</a:t>
            </a:r>
          </a:p>
          <a:p>
            <a:endParaRPr lang="cs-CZ"/>
          </a:p>
        </p:txBody>
      </p:sp>
    </p:spTree>
    <p:extLst>
      <p:ext uri="{BB962C8B-B14F-4D97-AF65-F5344CB8AC3E}">
        <p14:creationId xmlns:p14="http://schemas.microsoft.com/office/powerpoint/2010/main" val="37603514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Mytické a nemytické myšlení</a:t>
            </a:r>
          </a:p>
        </p:txBody>
      </p:sp>
      <p:sp>
        <p:nvSpPr>
          <p:cNvPr id="3" name="Zástupný symbol pro obsah 2"/>
          <p:cNvSpPr>
            <a:spLocks noGrp="1"/>
          </p:cNvSpPr>
          <p:nvPr>
            <p:ph idx="1"/>
          </p:nvPr>
        </p:nvSpPr>
        <p:spPr/>
        <p:txBody>
          <a:bodyPr>
            <a:normAutofit/>
          </a:bodyPr>
          <a:lstStyle/>
          <a:p>
            <a:pPr marL="0" indent="0">
              <a:buNone/>
            </a:pPr>
            <a:r>
              <a:rPr lang="cs-CZ" sz="1800" dirty="0"/>
              <a:t>„Neboť </a:t>
            </a:r>
            <a:r>
              <a:rPr lang="cs-CZ" sz="1800" b="1" dirty="0"/>
              <a:t>přechod od mýtu k filosofii, od </a:t>
            </a:r>
            <a:r>
              <a:rPr lang="cs-CZ" sz="1800" b="1" i="1" dirty="0"/>
              <a:t>mýtu </a:t>
            </a:r>
            <a:r>
              <a:rPr lang="cs-CZ" sz="1800" b="1" dirty="0"/>
              <a:t>k </a:t>
            </a:r>
            <a:r>
              <a:rPr lang="cs-CZ" sz="1800" b="1" i="1" dirty="0"/>
              <a:t>logu</a:t>
            </a:r>
            <a:r>
              <a:rPr lang="cs-CZ" sz="1800" dirty="0"/>
              <a:t>, jak se občas říká, je mnohem radikálnější než posun obsažený  v pouhém procesu de-personifikace či de-mytologizace, ať už jej chápeme jako odvržení alegorie, nebo jakési dekódování; </a:t>
            </a:r>
            <a:r>
              <a:rPr lang="cs-CZ" sz="1800" b="1" dirty="0"/>
              <a:t>je dokonce radikálnější než to, co může být obsaženo (není-li tato myšlenka naprosto nesmyslná) v téměř mystické mutaci způsobu myšlení</a:t>
            </a:r>
            <a:r>
              <a:rPr lang="cs-CZ" sz="1800" dirty="0"/>
              <a:t>, samotného intelektuálního procesu. Tento přechod od mýtu k logu spíše zahrnuje – a předpokládá – proměnu, která je </a:t>
            </a:r>
            <a:r>
              <a:rPr lang="cs-CZ" sz="1800" b="1" dirty="0"/>
              <a:t>více politická, společenská a náboženská než ryze intelektuální</a:t>
            </a:r>
            <a:r>
              <a:rPr lang="cs-CZ" sz="1800" dirty="0"/>
              <a:t> a která spočívá v odvratu od uzavřené tradiční společnosti (jež je ve své archetypální podobě společností orální, kde je vyprávění příběhů důležitým nástrojem stability a analýzy) směrem k otevřené společnosti, v níž se hodnoty minulosti stávají relativně nevýznamné a v níž se mohou formovat radikálně nové názory jak na společnost samu, tak na její stále se rozšiřující okolí.“ (</a:t>
            </a:r>
            <a:r>
              <a:rPr lang="cs-CZ" sz="1800" dirty="0" err="1"/>
              <a:t>Kirk</a:t>
            </a:r>
            <a:r>
              <a:rPr lang="cs-CZ" sz="1800" dirty="0"/>
              <a:t>, </a:t>
            </a:r>
            <a:r>
              <a:rPr lang="cs-CZ" sz="1800" dirty="0" err="1"/>
              <a:t>Raven</a:t>
            </a:r>
            <a:r>
              <a:rPr lang="cs-CZ" sz="1800" dirty="0"/>
              <a:t>, </a:t>
            </a:r>
            <a:r>
              <a:rPr lang="cs-CZ" sz="1800" dirty="0" err="1"/>
              <a:t>Schoefield</a:t>
            </a:r>
            <a:r>
              <a:rPr lang="cs-CZ" sz="1800" dirty="0"/>
              <a:t>, 2004, s. 98)</a:t>
            </a:r>
          </a:p>
        </p:txBody>
      </p:sp>
    </p:spTree>
    <p:extLst>
      <p:ext uri="{BB962C8B-B14F-4D97-AF65-F5344CB8AC3E}">
        <p14:creationId xmlns:p14="http://schemas.microsoft.com/office/powerpoint/2010/main" val="322301157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7BD99998-3D70-46FD-A8C8-4357086FFD77}"/>
              </a:ext>
            </a:extLst>
          </p:cNvPr>
          <p:cNvSpPr txBox="1"/>
          <p:nvPr/>
        </p:nvSpPr>
        <p:spPr>
          <a:xfrm>
            <a:off x="205801" y="332656"/>
            <a:ext cx="2710015" cy="6247864"/>
          </a:xfrm>
          <a:prstGeom prst="rect">
            <a:avLst/>
          </a:prstGeom>
          <a:noFill/>
        </p:spPr>
        <p:txBody>
          <a:bodyPr wrap="square" rtlCol="0">
            <a:spAutoFit/>
          </a:bodyPr>
          <a:lstStyle/>
          <a:p>
            <a:r>
              <a:rPr lang="cs-CZ" sz="1000" dirty="0"/>
              <a:t>Platón, </a:t>
            </a:r>
            <a:r>
              <a:rPr lang="cs-CZ" sz="1000" i="1" dirty="0" err="1"/>
              <a:t>Gorgias</a:t>
            </a:r>
            <a:r>
              <a:rPr lang="cs-CZ" sz="1000" dirty="0"/>
              <a:t> (462b3-465e6):</a:t>
            </a:r>
          </a:p>
          <a:p>
            <a:endParaRPr lang="cs-CZ" sz="1000" dirty="0"/>
          </a:p>
          <a:p>
            <a:r>
              <a:rPr lang="cs-CZ" sz="1000" dirty="0"/>
              <a:t>Pól. Však to udělám. Nuže, odpověz mi Sókrate! Když se ti zdá, že je </a:t>
            </a:r>
            <a:r>
              <a:rPr lang="cs-CZ" sz="1000" dirty="0" err="1"/>
              <a:t>Gorgias</a:t>
            </a:r>
            <a:r>
              <a:rPr lang="cs-CZ" sz="1000" dirty="0"/>
              <a:t> v nejistotě stran rétoriky, zač pak ji pokládáš ty?</a:t>
            </a:r>
          </a:p>
          <a:p>
            <a:r>
              <a:rPr lang="cs-CZ" sz="1000" dirty="0" err="1"/>
              <a:t>Sókr</a:t>
            </a:r>
            <a:r>
              <a:rPr lang="cs-CZ" sz="1000" dirty="0"/>
              <a:t>. To se tážeš, za jaké umění ji pokládám?</a:t>
            </a:r>
          </a:p>
          <a:p>
            <a:r>
              <a:rPr lang="cs-CZ" sz="1000" dirty="0"/>
              <a:t>Pól. Ano.</a:t>
            </a:r>
          </a:p>
          <a:p>
            <a:r>
              <a:rPr lang="cs-CZ" sz="1000" dirty="0" err="1"/>
              <a:t>Sókr</a:t>
            </a:r>
            <a:r>
              <a:rPr lang="cs-CZ" sz="1000" dirty="0"/>
              <a:t>. Abych ti řekl pravdu, Póle, zdá se mi, že to není žádné umění.</a:t>
            </a:r>
          </a:p>
          <a:p>
            <a:r>
              <a:rPr lang="cs-CZ" sz="1000" dirty="0"/>
              <a:t>Pól. Nuže, co je podle tvého zdání rétorika?</a:t>
            </a:r>
          </a:p>
          <a:p>
            <a:r>
              <a:rPr lang="cs-CZ" sz="1000" dirty="0" err="1"/>
              <a:t>Sókr</a:t>
            </a:r>
            <a:r>
              <a:rPr lang="cs-CZ" sz="1000" dirty="0"/>
              <a:t>. Věc, o které ty tvrdíš, že jsi ji udělal uměním, ve spise, který jsem nedávno přečetl.</a:t>
            </a:r>
          </a:p>
          <a:p>
            <a:r>
              <a:rPr lang="cs-CZ" sz="1000" dirty="0"/>
              <a:t>Pól. Co to myslíš?</a:t>
            </a:r>
          </a:p>
          <a:p>
            <a:r>
              <a:rPr lang="cs-CZ" sz="1000" dirty="0" err="1"/>
              <a:t>Sókr</a:t>
            </a:r>
            <a:r>
              <a:rPr lang="cs-CZ" sz="1000" dirty="0"/>
              <a:t>. Jakousi zběhlost.</a:t>
            </a:r>
          </a:p>
          <a:p>
            <a:r>
              <a:rPr lang="cs-CZ" sz="1000" dirty="0"/>
              <a:t>Pól. Tedy tobě se zdá, že je rétorika zběhlost?</a:t>
            </a:r>
          </a:p>
          <a:p>
            <a:r>
              <a:rPr lang="cs-CZ" sz="1000" dirty="0" err="1"/>
              <a:t>Sókr</a:t>
            </a:r>
            <a:r>
              <a:rPr lang="cs-CZ" sz="1000" dirty="0"/>
              <a:t>. Ano, jestliže ty nic nenamítáš.</a:t>
            </a:r>
          </a:p>
          <a:p>
            <a:r>
              <a:rPr lang="cs-CZ" sz="1000" dirty="0"/>
              <a:t>Pól. Zběhlost v čem?</a:t>
            </a:r>
          </a:p>
          <a:p>
            <a:r>
              <a:rPr lang="cs-CZ" sz="1000" dirty="0" err="1"/>
              <a:t>Sókr</a:t>
            </a:r>
            <a:r>
              <a:rPr lang="cs-CZ" sz="1000" dirty="0"/>
              <a:t>. V způsobování jakési libosti a příjemnosti.</a:t>
            </a:r>
          </a:p>
          <a:p>
            <a:r>
              <a:rPr lang="cs-CZ" sz="1000" dirty="0"/>
              <a:t>Pól. Nezdá se ti tedy snad, že je rétorika krásná věc, když je schopna způsobovat lidem libost?</a:t>
            </a:r>
          </a:p>
          <a:p>
            <a:r>
              <a:rPr lang="cs-CZ" sz="1000" dirty="0" err="1"/>
              <a:t>Sókr</a:t>
            </a:r>
            <a:r>
              <a:rPr lang="cs-CZ" sz="1000" dirty="0"/>
              <a:t>. Jak to Póle? Už ses ode mne dozvěděl, zač jí pokládám, že se dále ptáš, nezdá-li se mi krásná?</a:t>
            </a:r>
          </a:p>
          <a:p>
            <a:r>
              <a:rPr lang="cs-CZ" sz="1000" dirty="0"/>
              <a:t>Pól. Což jsem se nedověděl, že ji pokládáš za jakousi zběhlost?</a:t>
            </a:r>
          </a:p>
          <a:p>
            <a:r>
              <a:rPr lang="cs-CZ" sz="1000" dirty="0" err="1"/>
              <a:t>Sókr</a:t>
            </a:r>
            <a:r>
              <a:rPr lang="cs-CZ" sz="1000" dirty="0"/>
              <a:t>. </a:t>
            </a:r>
            <a:r>
              <a:rPr lang="cs-CZ" sz="1000" dirty="0" err="1"/>
              <a:t>Chěl</a:t>
            </a:r>
            <a:r>
              <a:rPr lang="cs-CZ" sz="1000" dirty="0"/>
              <a:t> bys tedy, když tak ceníš způsobování libosti, udělat něco maličkého mně k libosti?</a:t>
            </a:r>
          </a:p>
          <a:p>
            <a:r>
              <a:rPr lang="cs-CZ" sz="1000" dirty="0"/>
              <a:t>Pól. Zajisté.</a:t>
            </a:r>
          </a:p>
          <a:p>
            <a:r>
              <a:rPr lang="cs-CZ" sz="1000" dirty="0" err="1"/>
              <a:t>Sókr</a:t>
            </a:r>
            <a:r>
              <a:rPr lang="cs-CZ" sz="1000" dirty="0"/>
              <a:t>. Zeptej se mne nyní, jakým uměním se mi zdá kuchařství.</a:t>
            </a:r>
          </a:p>
          <a:p>
            <a:r>
              <a:rPr lang="cs-CZ" sz="1000" dirty="0"/>
              <a:t>Pól. Nuže, táži se, jaké umění je kuchařství?</a:t>
            </a:r>
          </a:p>
          <a:p>
            <a:r>
              <a:rPr lang="cs-CZ" sz="1000" dirty="0" err="1"/>
              <a:t>Sókr</a:t>
            </a:r>
            <a:r>
              <a:rPr lang="cs-CZ" sz="1000" dirty="0"/>
              <a:t>. Žádné, Póle. Teď řekni: Tedy co?</a:t>
            </a:r>
          </a:p>
          <a:p>
            <a:r>
              <a:rPr lang="cs-CZ" sz="1000" dirty="0"/>
              <a:t>Pól. Říkám to.</a:t>
            </a:r>
          </a:p>
          <a:p>
            <a:r>
              <a:rPr lang="cs-CZ" sz="1000" dirty="0" err="1"/>
              <a:t>Sókr</a:t>
            </a:r>
            <a:r>
              <a:rPr lang="cs-CZ" sz="1000" dirty="0"/>
              <a:t>. Jakási zběhlost. Teď řekni: V čem?</a:t>
            </a:r>
          </a:p>
          <a:p>
            <a:r>
              <a:rPr lang="cs-CZ" sz="1000" dirty="0"/>
              <a:t>Pól. Říkám to.</a:t>
            </a:r>
          </a:p>
          <a:p>
            <a:r>
              <a:rPr lang="cs-CZ" sz="1000" dirty="0" err="1"/>
              <a:t>Sókr</a:t>
            </a:r>
            <a:r>
              <a:rPr lang="cs-CZ" sz="1000" dirty="0"/>
              <a:t>. Zběhlost v způsobování libosti a příjemnosti, Póle.</a:t>
            </a:r>
          </a:p>
          <a:p>
            <a:r>
              <a:rPr lang="cs-CZ" sz="1000" dirty="0"/>
              <a:t>Pól. Tedy kuchařství a rétorika je totéž?</a:t>
            </a:r>
          </a:p>
          <a:p>
            <a:r>
              <a:rPr lang="cs-CZ" sz="1000" dirty="0" err="1"/>
              <a:t>Sókr</a:t>
            </a:r>
            <a:r>
              <a:rPr lang="cs-CZ" sz="1000" dirty="0"/>
              <a:t>. Nikoliv, nýbrž každé je jeden druh téhož zaměstnání.</a:t>
            </a:r>
          </a:p>
        </p:txBody>
      </p:sp>
      <p:sp>
        <p:nvSpPr>
          <p:cNvPr id="4" name="TextovéPole 3">
            <a:extLst>
              <a:ext uri="{FF2B5EF4-FFF2-40B4-BE49-F238E27FC236}">
                <a16:creationId xmlns:a16="http://schemas.microsoft.com/office/drawing/2014/main" id="{A7546429-A681-4E4D-8520-0EE98A753E7D}"/>
              </a:ext>
            </a:extLst>
          </p:cNvPr>
          <p:cNvSpPr txBox="1"/>
          <p:nvPr/>
        </p:nvSpPr>
        <p:spPr>
          <a:xfrm>
            <a:off x="3347864" y="476672"/>
            <a:ext cx="2448272" cy="5632311"/>
          </a:xfrm>
          <a:prstGeom prst="rect">
            <a:avLst/>
          </a:prstGeom>
          <a:noFill/>
        </p:spPr>
        <p:txBody>
          <a:bodyPr wrap="square" rtlCol="0">
            <a:spAutoFit/>
          </a:bodyPr>
          <a:lstStyle/>
          <a:p>
            <a:r>
              <a:rPr lang="cs-CZ" sz="1000" dirty="0"/>
              <a:t>Pól. Kterého myslíš?</a:t>
            </a:r>
          </a:p>
          <a:p>
            <a:r>
              <a:rPr lang="cs-CZ" sz="1000" dirty="0" err="1"/>
              <a:t>Sókr</a:t>
            </a:r>
            <a:r>
              <a:rPr lang="cs-CZ" sz="1000" dirty="0"/>
              <a:t>. Jen aby nebylo příliš drsné povědět pravdu; ostýchám se totiž to říci Kvůli </a:t>
            </a:r>
            <a:r>
              <a:rPr lang="cs-CZ" sz="1000" dirty="0" err="1"/>
              <a:t>Gorgiovi</a:t>
            </a:r>
            <a:r>
              <a:rPr lang="cs-CZ" sz="1000" dirty="0"/>
              <a:t>, aby se nedomníval, že zesměšňuji jeho zaměstnání. Co se mne týče, já nevím, zdali to platí o té rétorice, kterou se zabývá </a:t>
            </a:r>
            <a:r>
              <a:rPr lang="cs-CZ" sz="1000" dirty="0" err="1"/>
              <a:t>Gorgias</a:t>
            </a:r>
            <a:r>
              <a:rPr lang="cs-CZ" sz="1000" dirty="0"/>
              <a:t> – neboť právě teď se nám z naši rozmluvy nic jasně neukázalo, zač asi ji on pokládá-, ale co já nazývám rétorikou, to je druh kterési věci, jež nijak nenáleží mezi krásné.</a:t>
            </a:r>
          </a:p>
          <a:p>
            <a:r>
              <a:rPr lang="cs-CZ" sz="1000" dirty="0" err="1"/>
              <a:t>Gorg</a:t>
            </a:r>
            <a:r>
              <a:rPr lang="cs-CZ" sz="1000" dirty="0"/>
              <a:t>. Které, Sókrate? Pověz to a nic se mne </a:t>
            </a:r>
            <a:r>
              <a:rPr lang="cs-CZ" sz="1000" dirty="0" err="1"/>
              <a:t>neostýchéj</a:t>
            </a:r>
            <a:r>
              <a:rPr lang="cs-CZ" sz="1000" dirty="0"/>
              <a:t>.</a:t>
            </a:r>
          </a:p>
          <a:p>
            <a:r>
              <a:rPr lang="cs-CZ" sz="1000" dirty="0" err="1"/>
              <a:t>Sókr</a:t>
            </a:r>
            <a:r>
              <a:rPr lang="cs-CZ" sz="1000" dirty="0"/>
              <a:t>. Nuže tedy, zdá se mi, </a:t>
            </a:r>
            <a:r>
              <a:rPr lang="cs-CZ" sz="1000" dirty="0" err="1"/>
              <a:t>Gorgio</a:t>
            </a:r>
            <a:r>
              <a:rPr lang="cs-CZ" sz="1000" dirty="0"/>
              <a:t>, že to je jakési zaměstnání ne sice odborně naučné, ale zaměstnání, které vyžaduje duše obratné, zmužilé a od přirozenosti schopné zacházení s lidmi; nazývám pak jeho celkovou podstatu úlisným lahoděním. Tato činnost má podle mého mínění i mnoho jiných druhů a jeden z nich je také kuchařství; to se sice zdá uměním, ale, jak já o tom soudím, není to umění, nýbrž zběhlost a cvik. Druhem tohoto lahodění nazývám i rétoriku a kosmetiku i sofistiku, čtyři to druhy ve čtyřech různých oborech. Jestliže tedy </a:t>
            </a:r>
            <a:r>
              <a:rPr lang="cs-CZ" sz="1000" dirty="0" err="1"/>
              <a:t>Pólos</a:t>
            </a:r>
            <a:r>
              <a:rPr lang="cs-CZ" sz="1000" dirty="0"/>
              <a:t> se chce vyptávat, ať  se vyptává; neboť ještě se nedověděl, za jaký druh lahodění já pokládám rétoriku, nýbrž nepozoruje, že ji nepokládám za krásnou věc. Avšak já mu dříve neodpoví, zdali pokládám rétoriku za krásnou, či za ošklivou věc, až nejprve odpovím, co jest rétorika. Vždyť by to nebylo v pořádku, Póle; ale jestliže se to chceš dovědět, taž se, za jaký druh lahodění já pokládám rétoriku. …</a:t>
            </a:r>
          </a:p>
        </p:txBody>
      </p:sp>
    </p:spTree>
    <p:extLst>
      <p:ext uri="{BB962C8B-B14F-4D97-AF65-F5344CB8AC3E}">
        <p14:creationId xmlns:p14="http://schemas.microsoft.com/office/powerpoint/2010/main" val="278733373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53BC6E-596E-4A9D-995E-7047AC67FBA7}"/>
              </a:ext>
            </a:extLst>
          </p:cNvPr>
          <p:cNvSpPr>
            <a:spLocks noGrp="1"/>
          </p:cNvSpPr>
          <p:nvPr>
            <p:ph type="title"/>
          </p:nvPr>
        </p:nvSpPr>
        <p:spPr/>
        <p:txBody>
          <a:bodyPr>
            <a:normAutofit/>
          </a:bodyPr>
          <a:lstStyle/>
          <a:p>
            <a:r>
              <a:rPr lang="cs-CZ" sz="1600" dirty="0"/>
              <a:t>Herman </a:t>
            </a:r>
            <a:r>
              <a:rPr lang="cs-CZ" sz="1600" dirty="0" err="1"/>
              <a:t>Dielz</a:t>
            </a:r>
            <a:r>
              <a:rPr lang="cs-CZ" sz="1600" dirty="0"/>
              <a:t> a Walther </a:t>
            </a:r>
            <a:r>
              <a:rPr lang="cs-CZ" sz="1600" dirty="0" err="1"/>
              <a:t>Kranz</a:t>
            </a:r>
            <a:r>
              <a:rPr lang="cs-CZ" sz="1600" dirty="0"/>
              <a:t>: </a:t>
            </a:r>
            <a:r>
              <a:rPr lang="cs-CZ" sz="1600" i="1" dirty="0"/>
              <a:t>Die Fragmente der </a:t>
            </a:r>
            <a:r>
              <a:rPr lang="cs-CZ" sz="1600" i="1" dirty="0" err="1"/>
              <a:t>Vorsokratiker</a:t>
            </a:r>
            <a:endParaRPr lang="cs-CZ" sz="1600" dirty="0"/>
          </a:p>
        </p:txBody>
      </p:sp>
      <p:sp>
        <p:nvSpPr>
          <p:cNvPr id="3" name="Zástupný symbol pro obsah 2">
            <a:extLst>
              <a:ext uri="{FF2B5EF4-FFF2-40B4-BE49-F238E27FC236}">
                <a16:creationId xmlns:a16="http://schemas.microsoft.com/office/drawing/2014/main" id="{E922016D-BBD2-424E-9480-5D7D84DD6E56}"/>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382811718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0D45F6-9A56-471B-877E-44F270013D82}"/>
              </a:ext>
            </a:extLst>
          </p:cNvPr>
          <p:cNvSpPr>
            <a:spLocks noGrp="1"/>
          </p:cNvSpPr>
          <p:nvPr>
            <p:ph type="title"/>
          </p:nvPr>
        </p:nvSpPr>
        <p:spPr/>
        <p:txBody>
          <a:bodyPr>
            <a:normAutofit/>
          </a:bodyPr>
          <a:lstStyle/>
          <a:p>
            <a:r>
              <a:rPr lang="cs-CZ" sz="1200" dirty="0"/>
              <a:t>Mario </a:t>
            </a:r>
            <a:r>
              <a:rPr lang="cs-CZ" sz="1200" dirty="0" err="1"/>
              <a:t>Livio</a:t>
            </a:r>
            <a:r>
              <a:rPr lang="cs-CZ" sz="1200" dirty="0"/>
              <a:t>, </a:t>
            </a:r>
            <a:r>
              <a:rPr lang="cs-CZ" sz="1200" i="1" dirty="0"/>
              <a:t>Zlatý řez, </a:t>
            </a:r>
            <a:r>
              <a:rPr lang="cs-CZ" sz="1200" dirty="0"/>
              <a:t>s. 60.</a:t>
            </a:r>
            <a:r>
              <a:rPr lang="cs-CZ" sz="1200" i="1" dirty="0"/>
              <a:t> </a:t>
            </a:r>
            <a:endParaRPr lang="cs-CZ" sz="1200" dirty="0"/>
          </a:p>
        </p:txBody>
      </p:sp>
      <p:sp>
        <p:nvSpPr>
          <p:cNvPr id="3" name="Zástupný symbol pro obsah 2">
            <a:extLst>
              <a:ext uri="{FF2B5EF4-FFF2-40B4-BE49-F238E27FC236}">
                <a16:creationId xmlns:a16="http://schemas.microsoft.com/office/drawing/2014/main" id="{B0814E34-21F2-4EE3-86DD-CA2DAD84FAC9}"/>
              </a:ext>
            </a:extLst>
          </p:cNvPr>
          <p:cNvSpPr>
            <a:spLocks noGrp="1"/>
          </p:cNvSpPr>
          <p:nvPr>
            <p:ph idx="1"/>
          </p:nvPr>
        </p:nvSpPr>
        <p:spPr/>
        <p:txBody>
          <a:bodyPr>
            <a:normAutofit/>
          </a:bodyPr>
          <a:lstStyle/>
          <a:p>
            <a:pPr marL="0" indent="0">
              <a:buNone/>
            </a:pPr>
            <a:r>
              <a:rPr lang="cs-CZ" sz="1200" dirty="0"/>
              <a:t>„Každý, kdo vyrostl v západní nebo blízkovýchodní civilizaci, je v matematice, přírodních vědách, filosofii, umění a literatuře bezpochyby žákem starých Řeků. Slova německého básníka Goetha, že totiž „ze všech národů Řekové snili sen života nejlépe“, jsou pouze malou poklonou průkopnickému úsilí Řeků v těch sférách poznání, které odkryli a pojmenovali.</a:t>
            </a:r>
          </a:p>
          <a:p>
            <a:pPr marL="0" indent="0">
              <a:buNone/>
            </a:pPr>
            <a:r>
              <a:rPr lang="cs-CZ" sz="1200" dirty="0"/>
              <a:t>Úspěchy Řeků v ostatních oblastech však blednou v porovnání s úctou, jakou budí výsledky jejich činnosti v matematice. Během pouhých čtyř století os </a:t>
            </a:r>
            <a:r>
              <a:rPr lang="cs-CZ" sz="1200" dirty="0" err="1"/>
              <a:t>Thaléta</a:t>
            </a:r>
            <a:r>
              <a:rPr lang="cs-CZ" sz="1200" dirty="0"/>
              <a:t> z </a:t>
            </a:r>
            <a:r>
              <a:rPr lang="cs-CZ" sz="1200" dirty="0" err="1"/>
              <a:t>Miétu</a:t>
            </a:r>
            <a:r>
              <a:rPr lang="cs-CZ" sz="1200" dirty="0"/>
              <a:t> (žil okolo 600 př. n. l.) po „velkého geometra“ </a:t>
            </a:r>
            <a:r>
              <a:rPr lang="cs-CZ" sz="1200" dirty="0" err="1"/>
              <a:t>Apolonia</a:t>
            </a:r>
            <a:r>
              <a:rPr lang="cs-CZ" sz="1200" dirty="0"/>
              <a:t> z </a:t>
            </a:r>
            <a:r>
              <a:rPr lang="cs-CZ" sz="1200" dirty="0" err="1"/>
              <a:t>Pergy</a:t>
            </a:r>
            <a:r>
              <a:rPr lang="cs-CZ" sz="1200" dirty="0"/>
              <a:t> (kolem 200 př. n. l.) měli Řekové pohromadě všechny základní prvky geometrické teorie.</a:t>
            </a:r>
          </a:p>
          <a:p>
            <a:pPr marL="0" indent="0">
              <a:buNone/>
            </a:pPr>
            <a:r>
              <a:rPr lang="cs-CZ" sz="1200" dirty="0"/>
              <a:t>Znamenitost Řeků v matematice byla do značné míry </a:t>
            </a:r>
            <a:r>
              <a:rPr lang="cs-CZ" sz="1200" b="1" dirty="0"/>
              <a:t>výsledkem jejich zanícené touhy po poznání, motivované však nikoliv pouze praktickými účely, ale poznáním samým.</a:t>
            </a:r>
            <a:r>
              <a:rPr lang="cs-CZ" sz="1200" dirty="0"/>
              <a:t>“</a:t>
            </a:r>
          </a:p>
          <a:p>
            <a:pPr marL="0" indent="0">
              <a:buNone/>
            </a:pPr>
            <a:r>
              <a:rPr lang="cs-CZ" sz="1200" dirty="0"/>
              <a:t>  </a:t>
            </a:r>
          </a:p>
        </p:txBody>
      </p:sp>
    </p:spTree>
    <p:extLst>
      <p:ext uri="{BB962C8B-B14F-4D97-AF65-F5344CB8AC3E}">
        <p14:creationId xmlns:p14="http://schemas.microsoft.com/office/powerpoint/2010/main" val="83483414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2C8FF4-4306-4B00-9705-28B6E63C0A23}"/>
              </a:ext>
            </a:extLst>
          </p:cNvPr>
          <p:cNvSpPr>
            <a:spLocks noGrp="1"/>
          </p:cNvSpPr>
          <p:nvPr>
            <p:ph type="title"/>
          </p:nvPr>
        </p:nvSpPr>
        <p:spPr/>
        <p:txBody>
          <a:bodyPr/>
          <a:lstStyle/>
          <a:p>
            <a:endParaRPr lang="cs-CZ" dirty="0"/>
          </a:p>
        </p:txBody>
      </p:sp>
      <p:sp>
        <p:nvSpPr>
          <p:cNvPr id="3" name="Zástupný symbol pro obsah 2">
            <a:extLst>
              <a:ext uri="{FF2B5EF4-FFF2-40B4-BE49-F238E27FC236}">
                <a16:creationId xmlns:a16="http://schemas.microsoft.com/office/drawing/2014/main" id="{57F8449C-02C7-48A2-B874-9B76906CCD9C}"/>
              </a:ext>
            </a:extLst>
          </p:cNvPr>
          <p:cNvSpPr>
            <a:spLocks noGrp="1"/>
          </p:cNvSpPr>
          <p:nvPr>
            <p:ph idx="1"/>
          </p:nvPr>
        </p:nvSpPr>
        <p:spPr/>
        <p:txBody>
          <a:bodyPr/>
          <a:lstStyle/>
          <a:p>
            <a:endParaRPr lang="cs-CZ" dirty="0"/>
          </a:p>
        </p:txBody>
      </p:sp>
    </p:spTree>
    <p:extLst>
      <p:ext uri="{BB962C8B-B14F-4D97-AF65-F5344CB8AC3E}">
        <p14:creationId xmlns:p14="http://schemas.microsoft.com/office/powerpoint/2010/main" val="31442718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7D0A37-2EA9-4468-A000-3C67FEC5B1D5}"/>
              </a:ext>
            </a:extLst>
          </p:cNvPr>
          <p:cNvSpPr>
            <a:spLocks noGrp="1"/>
          </p:cNvSpPr>
          <p:nvPr>
            <p:ph type="title"/>
          </p:nvPr>
        </p:nvSpPr>
        <p:spPr/>
        <p:txBody>
          <a:bodyPr>
            <a:normAutofit/>
          </a:bodyPr>
          <a:lstStyle/>
          <a:p>
            <a:r>
              <a:rPr lang="cs-CZ" sz="1200" dirty="0" err="1"/>
              <a:t>Guthrie</a:t>
            </a:r>
            <a:r>
              <a:rPr lang="cs-CZ" sz="1200" dirty="0"/>
              <a:t> a hodnocení sofistů</a:t>
            </a:r>
          </a:p>
        </p:txBody>
      </p:sp>
      <p:sp>
        <p:nvSpPr>
          <p:cNvPr id="3" name="Zástupný symbol pro obsah 2">
            <a:extLst>
              <a:ext uri="{FF2B5EF4-FFF2-40B4-BE49-F238E27FC236}">
                <a16:creationId xmlns:a16="http://schemas.microsoft.com/office/drawing/2014/main" id="{6471353E-933D-4334-A889-A3ACBE00142D}"/>
              </a:ext>
            </a:extLst>
          </p:cNvPr>
          <p:cNvSpPr>
            <a:spLocks noGrp="1"/>
          </p:cNvSpPr>
          <p:nvPr>
            <p:ph idx="1"/>
          </p:nvPr>
        </p:nvSpPr>
        <p:spPr/>
        <p:txBody>
          <a:bodyPr>
            <a:normAutofit/>
          </a:bodyPr>
          <a:lstStyle/>
          <a:p>
            <a:pPr marL="0" indent="0">
              <a:buNone/>
            </a:pPr>
            <a:r>
              <a:rPr lang="cs-CZ"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With the change that came over philosophy in the fifth century, we are plunged into a discussion of questions </a:t>
            </a:r>
            <a:r>
              <a:rPr lang="en-US" sz="1200" b="1" dirty="0">
                <a:latin typeface="Times New Roman" panose="02020603050405020304" pitchFamily="18" charset="0"/>
                <a:cs typeface="Times New Roman" panose="02020603050405020304" pitchFamily="18" charset="0"/>
              </a:rPr>
              <a:t>which are as relevant now as they were when first raised by the Sophists</a:t>
            </a:r>
            <a:r>
              <a:rPr lang="en-US" sz="1200" dirty="0">
                <a:latin typeface="Times New Roman" panose="02020603050405020304" pitchFamily="18" charset="0"/>
                <a:cs typeface="Times New Roman" panose="02020603050405020304" pitchFamily="18" charset="0"/>
              </a:rPr>
              <a:t>. Whatever we may think of the Sophistic movement, we must all agree that (as Alban </a:t>
            </a:r>
            <a:r>
              <a:rPr lang="en-US" sz="1200" dirty="0" err="1">
                <a:latin typeface="Times New Roman" panose="02020603050405020304" pitchFamily="18" charset="0"/>
                <a:cs typeface="Times New Roman" panose="02020603050405020304" pitchFamily="18" charset="0"/>
              </a:rPr>
              <a:t>Lesky</a:t>
            </a:r>
            <a:r>
              <a:rPr lang="en-US" sz="1200" dirty="0">
                <a:latin typeface="Times New Roman" panose="02020603050405020304" pitchFamily="18" charset="0"/>
                <a:cs typeface="Times New Roman" panose="02020603050405020304" pitchFamily="18" charset="0"/>
              </a:rPr>
              <a:t> puts it in his history of Greek literature) </a:t>
            </a:r>
            <a:r>
              <a:rPr lang="en-US" sz="1200" b="1" dirty="0">
                <a:latin typeface="Times New Roman" panose="02020603050405020304" pitchFamily="18" charset="0"/>
                <a:cs typeface="Times New Roman" panose="02020603050405020304" pitchFamily="18" charset="0"/>
              </a:rPr>
              <a:t>no intellectual movement can be compared with it in the permanence of its results</a:t>
            </a:r>
            <a:r>
              <a:rPr lang="en-US" sz="1200" dirty="0">
                <a:latin typeface="Times New Roman" panose="02020603050405020304" pitchFamily="18" charset="0"/>
                <a:cs typeface="Times New Roman" panose="02020603050405020304" pitchFamily="18" charset="0"/>
              </a:rPr>
              <a:t>, and that the questions which the Sophists posed have never been allowed to lapse in the history of Western thought down to our own day.</a:t>
            </a:r>
            <a:r>
              <a:rPr lang="cs-CZ" sz="1200" dirty="0">
                <a:latin typeface="Times New Roman" panose="02020603050405020304" pitchFamily="18" charset="0"/>
                <a:cs typeface="Times New Roman" panose="02020603050405020304" pitchFamily="18" charset="0"/>
              </a:rPr>
              <a:t>“</a:t>
            </a:r>
          </a:p>
          <a:p>
            <a:pPr marL="0" indent="0">
              <a:buNone/>
            </a:pPr>
            <a:r>
              <a:rPr lang="cs-CZ" sz="1200" dirty="0">
                <a:latin typeface="Times New Roman" panose="02020603050405020304" pitchFamily="18" charset="0"/>
                <a:cs typeface="Times New Roman" panose="02020603050405020304" pitchFamily="18" charset="0"/>
              </a:rPr>
              <a:t>(W.K.C. </a:t>
            </a:r>
            <a:r>
              <a:rPr lang="cs-CZ" sz="1200" dirty="0" err="1">
                <a:latin typeface="Times New Roman" panose="02020603050405020304" pitchFamily="18" charset="0"/>
                <a:cs typeface="Times New Roman" panose="02020603050405020304" pitchFamily="18" charset="0"/>
              </a:rPr>
              <a:t>Guthrie</a:t>
            </a:r>
            <a:r>
              <a:rPr lang="cs-CZ" sz="1200" dirty="0">
                <a:latin typeface="Times New Roman" panose="02020603050405020304" pitchFamily="18" charset="0"/>
                <a:cs typeface="Times New Roman" panose="02020603050405020304" pitchFamily="18" charset="0"/>
              </a:rPr>
              <a:t>, </a:t>
            </a:r>
            <a:r>
              <a:rPr lang="cs-CZ" sz="1200" i="1" dirty="0" err="1">
                <a:latin typeface="Times New Roman" panose="02020603050405020304" pitchFamily="18" charset="0"/>
                <a:cs typeface="Times New Roman" panose="02020603050405020304" pitchFamily="18" charset="0"/>
              </a:rPr>
              <a:t>The</a:t>
            </a:r>
            <a:r>
              <a:rPr lang="cs-CZ" sz="1200" i="1" dirty="0">
                <a:latin typeface="Times New Roman" panose="02020603050405020304" pitchFamily="18" charset="0"/>
                <a:cs typeface="Times New Roman" panose="02020603050405020304" pitchFamily="18" charset="0"/>
              </a:rPr>
              <a:t> </a:t>
            </a:r>
            <a:r>
              <a:rPr lang="cs-CZ" sz="1200" i="1" dirty="0" err="1">
                <a:latin typeface="Times New Roman" panose="02020603050405020304" pitchFamily="18" charset="0"/>
                <a:cs typeface="Times New Roman" panose="02020603050405020304" pitchFamily="18" charset="0"/>
              </a:rPr>
              <a:t>Sophists</a:t>
            </a:r>
            <a:r>
              <a:rPr lang="cs-CZ" sz="1200" dirty="0">
                <a:latin typeface="Times New Roman" panose="02020603050405020304" pitchFamily="18" charset="0"/>
                <a:cs typeface="Times New Roman" panose="02020603050405020304" pitchFamily="18" charset="0"/>
              </a:rPr>
              <a:t>, s. 3)</a:t>
            </a:r>
          </a:p>
        </p:txBody>
      </p:sp>
    </p:spTree>
    <p:extLst>
      <p:ext uri="{BB962C8B-B14F-4D97-AF65-F5344CB8AC3E}">
        <p14:creationId xmlns:p14="http://schemas.microsoft.com/office/powerpoint/2010/main" val="332238175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9FC97-7AF4-4A95-B9F7-2E671AE41F62}"/>
              </a:ext>
            </a:extLst>
          </p:cNvPr>
          <p:cNvSpPr>
            <a:spLocks noGrp="1"/>
          </p:cNvSpPr>
          <p:nvPr>
            <p:ph type="title"/>
          </p:nvPr>
        </p:nvSpPr>
        <p:spPr/>
        <p:txBody>
          <a:bodyPr/>
          <a:lstStyle/>
          <a:p>
            <a:r>
              <a:rPr lang="cs-CZ" sz="1400" dirty="0" err="1"/>
              <a:t>Guthrie</a:t>
            </a:r>
            <a:r>
              <a:rPr lang="cs-CZ" sz="1400" dirty="0"/>
              <a:t> – cestování, obchod a setkávání s jinými kulturami</a:t>
            </a:r>
            <a:r>
              <a:rPr lang="cs-CZ" dirty="0"/>
              <a:t> </a:t>
            </a:r>
          </a:p>
        </p:txBody>
      </p:sp>
      <p:sp>
        <p:nvSpPr>
          <p:cNvPr id="3" name="Zástupný symbol pro obsah 2">
            <a:extLst>
              <a:ext uri="{FF2B5EF4-FFF2-40B4-BE49-F238E27FC236}">
                <a16:creationId xmlns:a16="http://schemas.microsoft.com/office/drawing/2014/main" id="{68B610BD-2058-46C3-87FD-893BA249AE70}"/>
              </a:ext>
            </a:extLst>
          </p:cNvPr>
          <p:cNvSpPr>
            <a:spLocks noGrp="1"/>
          </p:cNvSpPr>
          <p:nvPr>
            <p:ph idx="1"/>
          </p:nvPr>
        </p:nvSpPr>
        <p:spPr/>
        <p:txBody>
          <a:bodyPr>
            <a:normAutofit/>
          </a:bodyPr>
          <a:lstStyle/>
          <a:p>
            <a:pPr marL="0" indent="0">
              <a:buNone/>
            </a:pPr>
            <a:r>
              <a:rPr lang="cs-CZ" sz="1200" dirty="0"/>
              <a:t>„</a:t>
            </a:r>
            <a:r>
              <a:rPr lang="en-US" sz="1200" dirty="0"/>
              <a:t>The Ionian Greeks of the Anatolian coastal strip had been in close contact with Orientals for centuries, and their intellectual progress owed much to foreign sources. Trade and colonization took them to the Black Sea and Mesopotamia, and the Milesian colony Naucratis was founded in Egypt in the seventh century.1 Sojourns among Egyptians and </a:t>
            </a:r>
            <a:r>
              <a:rPr lang="en-US" sz="1200" dirty="0" err="1"/>
              <a:t>Chaldaeans</a:t>
            </a:r>
            <a:r>
              <a:rPr lang="en-US" sz="1200" dirty="0"/>
              <a:t> are recorded of early philosophers and sages like Solon, and are perfectly credible. The same may be said about the effect of the codification of laws. The unquestioning acceptance of law and custom, we are told, was no longer possible in a time of legislative activity. Ά code of laws drawn up by a human lawgiver whose name was known... could not be accepted in the old way as part of the everlasting order of things.‘</a:t>
            </a:r>
            <a:r>
              <a:rPr lang="cs-CZ" sz="1200" dirty="0"/>
              <a:t>“ (</a:t>
            </a:r>
            <a:r>
              <a:rPr lang="cs-CZ" sz="1200" dirty="0" err="1"/>
              <a:t>Guthrie</a:t>
            </a:r>
            <a:r>
              <a:rPr lang="cs-CZ" sz="1200" dirty="0"/>
              <a:t>, </a:t>
            </a:r>
            <a:r>
              <a:rPr lang="cs-CZ" sz="1200" i="1" dirty="0" err="1"/>
              <a:t>The</a:t>
            </a:r>
            <a:r>
              <a:rPr lang="cs-CZ" sz="1200" i="1" dirty="0"/>
              <a:t> </a:t>
            </a:r>
            <a:r>
              <a:rPr lang="cs-CZ" sz="1200" i="1" dirty="0" err="1"/>
              <a:t>Sophists</a:t>
            </a:r>
            <a:r>
              <a:rPr lang="cs-CZ" sz="1200" i="1" dirty="0"/>
              <a:t>, </a:t>
            </a:r>
            <a:r>
              <a:rPr lang="cs-CZ" sz="1200" dirty="0"/>
              <a:t>s. 17)</a:t>
            </a:r>
            <a:r>
              <a:rPr lang="en-US" sz="1200" dirty="0"/>
              <a:t> </a:t>
            </a:r>
            <a:endParaRPr lang="cs-CZ"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28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Milétští filosofové (Iónští myslitelé)</a:t>
            </a:r>
          </a:p>
        </p:txBody>
      </p:sp>
      <p:sp>
        <p:nvSpPr>
          <p:cNvPr id="3" name="Zástupný symbol pro obsah 2"/>
          <p:cNvSpPr>
            <a:spLocks noGrp="1"/>
          </p:cNvSpPr>
          <p:nvPr>
            <p:ph idx="1"/>
          </p:nvPr>
        </p:nvSpPr>
        <p:spPr/>
        <p:txBody>
          <a:bodyPr>
            <a:normAutofit/>
          </a:bodyPr>
          <a:lstStyle/>
          <a:p>
            <a:r>
              <a:rPr lang="cs-CZ" sz="1200" dirty="0"/>
              <a:t>K prvním pokusům, jak jsme již uvedli, došlo v </a:t>
            </a:r>
            <a:r>
              <a:rPr lang="cs-CZ" sz="1200" dirty="0" err="1"/>
              <a:t>Iónii</a:t>
            </a:r>
            <a:r>
              <a:rPr lang="cs-CZ" sz="1200" dirty="0"/>
              <a:t>, konkrétně ve městě </a:t>
            </a:r>
            <a:r>
              <a:rPr lang="cs-CZ" sz="1200" dirty="0" err="1"/>
              <a:t>Milétos</a:t>
            </a:r>
            <a:r>
              <a:rPr lang="cs-CZ" sz="1200" dirty="0"/>
              <a:t>.</a:t>
            </a:r>
          </a:p>
          <a:p>
            <a:r>
              <a:rPr lang="cs-CZ" sz="1200" dirty="0"/>
              <a:t>Zástupci této první školy jsou </a:t>
            </a:r>
            <a:r>
              <a:rPr lang="cs-CZ" sz="1200" dirty="0" err="1"/>
              <a:t>Thalés</a:t>
            </a:r>
            <a:r>
              <a:rPr lang="cs-CZ" sz="1200" dirty="0"/>
              <a:t>, </a:t>
            </a:r>
            <a:r>
              <a:rPr lang="cs-CZ" sz="1200" dirty="0" err="1"/>
              <a:t>Anaximandros</a:t>
            </a:r>
            <a:r>
              <a:rPr lang="cs-CZ" sz="1200" dirty="0"/>
              <a:t> a </a:t>
            </a:r>
            <a:r>
              <a:rPr lang="cs-CZ" sz="1200" dirty="0" err="1"/>
              <a:t>Anaximenés</a:t>
            </a:r>
            <a:r>
              <a:rPr lang="cs-CZ" sz="1200" dirty="0"/>
              <a:t>. </a:t>
            </a:r>
          </a:p>
          <a:p>
            <a:r>
              <a:rPr lang="cs-CZ" sz="1200" dirty="0"/>
              <a:t>Každý z těchto filosofů pracoval s předpokladem jediné </a:t>
            </a:r>
            <a:r>
              <a:rPr lang="cs-CZ" sz="1200" b="1" dirty="0"/>
              <a:t>prvotní látky</a:t>
            </a:r>
            <a:r>
              <a:rPr lang="cs-CZ" sz="1200" dirty="0"/>
              <a:t>, to bylo nejdůležitějším krokem pokusů o systematické vyložení skutečnosti.</a:t>
            </a:r>
          </a:p>
          <a:p>
            <a:r>
              <a:rPr lang="cs-CZ" sz="1200" dirty="0"/>
              <a:t>Všichni zmínění se pravděpodobně znali.</a:t>
            </a:r>
          </a:p>
          <a:p>
            <a:r>
              <a:rPr lang="cs-CZ" sz="1200" dirty="0"/>
              <a:t>Co o nich víme, víme ze zlomků, což znamená, že interpretace se mohou lišit a liší. Např. přední český odborník na řeckou filosofii, Zdeněk Kratochvíl, považuje koncepci první látky za „zábavný nesmysl“. (Kratochvíl, Z., 2020) Nicméně tento předpoklad je v literatuře, zvláště v dějinách filosofie, běžný.</a:t>
            </a:r>
          </a:p>
        </p:txBody>
      </p:sp>
    </p:spTree>
    <p:extLst>
      <p:ext uri="{BB962C8B-B14F-4D97-AF65-F5344CB8AC3E}">
        <p14:creationId xmlns:p14="http://schemas.microsoft.com/office/powerpoint/2010/main" val="55731594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62359-DCC4-4ECA-986D-2279737AC801}"/>
              </a:ext>
            </a:extLst>
          </p:cNvPr>
          <p:cNvSpPr>
            <a:spLocks noGrp="1"/>
          </p:cNvSpPr>
          <p:nvPr>
            <p:ph type="title"/>
          </p:nvPr>
        </p:nvSpPr>
        <p:spPr/>
        <p:txBody>
          <a:bodyPr>
            <a:normAutofit/>
          </a:bodyPr>
          <a:lstStyle/>
          <a:p>
            <a:r>
              <a:rPr lang="cs-CZ" sz="1800" i="1" dirty="0" err="1"/>
              <a:t>techné</a:t>
            </a:r>
            <a:endParaRPr lang="cs-CZ" sz="1800" i="1" dirty="0"/>
          </a:p>
        </p:txBody>
      </p:sp>
      <p:sp>
        <p:nvSpPr>
          <p:cNvPr id="3" name="Zástupný symbol pro obsah 2">
            <a:extLst>
              <a:ext uri="{FF2B5EF4-FFF2-40B4-BE49-F238E27FC236}">
                <a16:creationId xmlns:a16="http://schemas.microsoft.com/office/drawing/2014/main" id="{9B46DF29-67D8-40BD-B8EB-B01E943CD5B8}"/>
              </a:ext>
            </a:extLst>
          </p:cNvPr>
          <p:cNvSpPr>
            <a:spLocks noGrp="1"/>
          </p:cNvSpPr>
          <p:nvPr>
            <p:ph sz="half" idx="1"/>
          </p:nvPr>
        </p:nvSpPr>
        <p:spPr/>
        <p:txBody>
          <a:bodyPr/>
          <a:lstStyle/>
          <a:p>
            <a:endParaRPr lang="cs-CZ"/>
          </a:p>
        </p:txBody>
      </p:sp>
      <p:sp>
        <p:nvSpPr>
          <p:cNvPr id="4" name="Zástupný symbol pro obsah 3">
            <a:extLst>
              <a:ext uri="{FF2B5EF4-FFF2-40B4-BE49-F238E27FC236}">
                <a16:creationId xmlns:a16="http://schemas.microsoft.com/office/drawing/2014/main" id="{EA963E8D-7365-4E2F-B264-8F4ACCD043FB}"/>
              </a:ext>
            </a:extLst>
          </p:cNvPr>
          <p:cNvSpPr>
            <a:spLocks noGrp="1"/>
          </p:cNvSpPr>
          <p:nvPr>
            <p:ph sz="half" idx="2"/>
          </p:nvPr>
        </p:nvSpPr>
        <p:spPr/>
        <p:txBody>
          <a:bodyPr>
            <a:normAutofit/>
          </a:bodyPr>
          <a:lstStyle/>
          <a:p>
            <a:pPr>
              <a:buFontTx/>
              <a:buChar char="-"/>
            </a:pPr>
            <a:r>
              <a:rPr lang="cs-CZ" sz="1200" dirty="0"/>
              <a:t>Obvykle překládáme jako </a:t>
            </a:r>
            <a:r>
              <a:rPr lang="cs-CZ" sz="1200" i="1" dirty="0"/>
              <a:t>umění</a:t>
            </a:r>
            <a:r>
              <a:rPr lang="cs-CZ" sz="1200" dirty="0"/>
              <a:t>, ale v řečtině má mnohem širší význam. To platí o v případě jiných moderních jazyků.</a:t>
            </a:r>
          </a:p>
          <a:p>
            <a:pPr>
              <a:buFontTx/>
              <a:buChar char="-"/>
            </a:pPr>
            <a:r>
              <a:rPr lang="cs-CZ" sz="1200" dirty="0"/>
              <a:t>Informativní je etymologie výrazu: a) pochází od indoevropského základu </a:t>
            </a:r>
            <a:r>
              <a:rPr lang="cs-CZ" sz="1200" i="1" dirty="0"/>
              <a:t>tek-</a:t>
            </a:r>
            <a:r>
              <a:rPr lang="cs-CZ" sz="1200" dirty="0"/>
              <a:t>, </a:t>
            </a:r>
            <a:r>
              <a:rPr lang="cs-CZ" sz="1200" i="1" dirty="0" err="1"/>
              <a:t>tekt</a:t>
            </a:r>
            <a:r>
              <a:rPr lang="cs-CZ" sz="1200" i="1" dirty="0"/>
              <a:t>-</a:t>
            </a:r>
            <a:r>
              <a:rPr lang="cs-CZ" sz="1200" dirty="0"/>
              <a:t>, který </a:t>
            </a:r>
            <a:r>
              <a:rPr lang="cs-CZ" sz="1200" dirty="0" err="1"/>
              <a:t>sdružovla</a:t>
            </a:r>
            <a:r>
              <a:rPr lang="cs-CZ" sz="1200" dirty="0"/>
              <a:t> významy </a:t>
            </a:r>
            <a:r>
              <a:rPr lang="cs-CZ" sz="1200" i="1" dirty="0"/>
              <a:t>zhotovovat </a:t>
            </a:r>
            <a:r>
              <a:rPr lang="cs-CZ" sz="1200" dirty="0"/>
              <a:t>a </a:t>
            </a:r>
            <a:r>
              <a:rPr lang="cs-CZ" sz="1200" i="1" dirty="0"/>
              <a:t>plodit; </a:t>
            </a:r>
            <a:r>
              <a:rPr lang="cs-CZ" sz="1200" dirty="0"/>
              <a:t>v řečtině z tohoto kořene pocházejí: </a:t>
            </a:r>
            <a:r>
              <a:rPr lang="cs-CZ" sz="1200" i="1" dirty="0" err="1"/>
              <a:t>tiktein</a:t>
            </a:r>
            <a:r>
              <a:rPr lang="cs-CZ" sz="1200" i="1" dirty="0"/>
              <a:t> </a:t>
            </a:r>
            <a:r>
              <a:rPr lang="cs-CZ" sz="1200" dirty="0"/>
              <a:t>– plodit, rodit; </a:t>
            </a:r>
            <a:r>
              <a:rPr lang="cs-CZ" sz="1200" i="1" dirty="0" err="1"/>
              <a:t>teknon</a:t>
            </a:r>
            <a:r>
              <a:rPr lang="cs-CZ" sz="1200" i="1" dirty="0"/>
              <a:t> - </a:t>
            </a:r>
            <a:r>
              <a:rPr lang="cs-CZ" sz="1200" dirty="0"/>
              <a:t>dítě; </a:t>
            </a:r>
            <a:r>
              <a:rPr lang="cs-CZ" sz="1200" i="1" dirty="0" err="1"/>
              <a:t>tokos</a:t>
            </a:r>
            <a:r>
              <a:rPr lang="cs-CZ" sz="1200" i="1" dirty="0"/>
              <a:t> </a:t>
            </a:r>
            <a:r>
              <a:rPr lang="cs-CZ" sz="1200" dirty="0"/>
              <a:t>– plození, mládě; </a:t>
            </a:r>
            <a:r>
              <a:rPr lang="cs-CZ" sz="1200" i="1" dirty="0" err="1"/>
              <a:t>tektón</a:t>
            </a:r>
            <a:r>
              <a:rPr lang="cs-CZ" sz="1200" i="1" dirty="0"/>
              <a:t> </a:t>
            </a:r>
            <a:r>
              <a:rPr lang="cs-CZ" sz="1200" dirty="0"/>
              <a:t>– řemeslník; </a:t>
            </a:r>
          </a:p>
          <a:p>
            <a:pPr>
              <a:buFontTx/>
              <a:buChar char="-"/>
            </a:pPr>
            <a:r>
              <a:rPr lang="cs-CZ" sz="1200" dirty="0"/>
              <a:t>České slovo </a:t>
            </a:r>
            <a:r>
              <a:rPr lang="cs-CZ" sz="1200" i="1" dirty="0"/>
              <a:t>tesař </a:t>
            </a:r>
            <a:r>
              <a:rPr lang="cs-CZ" sz="1200" dirty="0"/>
              <a:t> - má stejný původ jako staroindické </a:t>
            </a:r>
            <a:r>
              <a:rPr lang="cs-CZ" sz="1200" i="1" dirty="0" err="1"/>
              <a:t>takşan</a:t>
            </a:r>
            <a:r>
              <a:rPr lang="cs-CZ" sz="1200" i="1" dirty="0"/>
              <a:t> – </a:t>
            </a:r>
            <a:r>
              <a:rPr lang="cs-CZ" sz="1200" dirty="0"/>
              <a:t>tesař</a:t>
            </a:r>
            <a:r>
              <a:rPr lang="cs-CZ" sz="1200" i="1" dirty="0"/>
              <a:t>, </a:t>
            </a:r>
            <a:r>
              <a:rPr lang="cs-CZ" sz="1200" i="1" dirty="0" err="1"/>
              <a:t>takşati</a:t>
            </a:r>
            <a:r>
              <a:rPr lang="cs-CZ" sz="1200" i="1" dirty="0"/>
              <a:t> </a:t>
            </a:r>
            <a:r>
              <a:rPr lang="cs-CZ" sz="1200" dirty="0"/>
              <a:t>– tesat zpracovávat dřevo.</a:t>
            </a:r>
          </a:p>
          <a:p>
            <a:pPr>
              <a:buFontTx/>
              <a:buChar char="-"/>
            </a:pPr>
            <a:r>
              <a:rPr lang="cs-CZ" sz="1200" i="1" dirty="0"/>
              <a:t>„</a:t>
            </a:r>
            <a:r>
              <a:rPr lang="cs-CZ" sz="1200" dirty="0"/>
              <a:t>Používání slov z této skupiny bylo tedy v řadě případů spojeno s představou o určité analogii mezi biologickými ději vedoucími ke vzniku nové živé bytosti a pracovními postupy vedoucími ke vzniku nového díla.“ (Mráz, M., 2008, s. 26.)</a:t>
            </a:r>
            <a:r>
              <a:rPr lang="cs-CZ" sz="1200" i="1" dirty="0"/>
              <a:t> </a:t>
            </a:r>
            <a:r>
              <a:rPr lang="cs-CZ" sz="1200" dirty="0"/>
              <a:t> </a:t>
            </a:r>
          </a:p>
          <a:p>
            <a:pPr>
              <a:buFontTx/>
              <a:buChar char="-"/>
            </a:pPr>
            <a:endParaRPr lang="cs-CZ" sz="1200" dirty="0"/>
          </a:p>
        </p:txBody>
      </p:sp>
    </p:spTree>
    <p:extLst>
      <p:ext uri="{BB962C8B-B14F-4D97-AF65-F5344CB8AC3E}">
        <p14:creationId xmlns:p14="http://schemas.microsoft.com/office/powerpoint/2010/main" val="211036315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511DCC-E856-4459-8C19-589023AF4296}"/>
              </a:ext>
            </a:extLst>
          </p:cNvPr>
          <p:cNvSpPr>
            <a:spLocks noGrp="1"/>
          </p:cNvSpPr>
          <p:nvPr>
            <p:ph type="title"/>
          </p:nvPr>
        </p:nvSpPr>
        <p:spPr/>
        <p:txBody>
          <a:bodyPr>
            <a:normAutofit/>
          </a:bodyPr>
          <a:lstStyle/>
          <a:p>
            <a:r>
              <a:rPr lang="cs-CZ" sz="1200" dirty="0"/>
              <a:t>Aristotelés a sofisté</a:t>
            </a:r>
          </a:p>
        </p:txBody>
      </p:sp>
      <p:sp>
        <p:nvSpPr>
          <p:cNvPr id="3" name="Zástupný symbol pro obsah 2">
            <a:extLst>
              <a:ext uri="{FF2B5EF4-FFF2-40B4-BE49-F238E27FC236}">
                <a16:creationId xmlns:a16="http://schemas.microsoft.com/office/drawing/2014/main" id="{8AC116C2-0A02-4451-84BE-80F914E97720}"/>
              </a:ext>
            </a:extLst>
          </p:cNvPr>
          <p:cNvSpPr>
            <a:spLocks noGrp="1"/>
          </p:cNvSpPr>
          <p:nvPr>
            <p:ph sz="half" idx="1"/>
          </p:nvPr>
        </p:nvSpPr>
        <p:spPr/>
        <p:txBody>
          <a:bodyPr>
            <a:normAutofit/>
          </a:bodyPr>
          <a:lstStyle/>
          <a:p>
            <a:pPr marL="0" indent="0">
              <a:buNone/>
            </a:pPr>
            <a:r>
              <a:rPr lang="cs-CZ" sz="1200" dirty="0"/>
              <a:t>„Ze jmen jsou pro sofistu zvláště upotřebitelná jména stejného znění – neboť jich užívá k oklamání posluchačů-, pro básníka však jména souznačná.“ (</a:t>
            </a:r>
            <a:r>
              <a:rPr lang="cs-CZ" sz="1200" i="1" dirty="0"/>
              <a:t>Rétorika</a:t>
            </a:r>
            <a:r>
              <a:rPr lang="cs-CZ" sz="1200" dirty="0"/>
              <a:t>, III, 2)</a:t>
            </a:r>
          </a:p>
        </p:txBody>
      </p:sp>
      <p:sp>
        <p:nvSpPr>
          <p:cNvPr id="4" name="Zástupný symbol pro obsah 3">
            <a:extLst>
              <a:ext uri="{FF2B5EF4-FFF2-40B4-BE49-F238E27FC236}">
                <a16:creationId xmlns:a16="http://schemas.microsoft.com/office/drawing/2014/main" id="{19B4F9C5-295E-4D93-ADF1-082D72E42498}"/>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200455932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E72B11-17EC-49FD-BF56-5A7662C83439}"/>
              </a:ext>
            </a:extLst>
          </p:cNvPr>
          <p:cNvSpPr>
            <a:spLocks noGrp="1"/>
          </p:cNvSpPr>
          <p:nvPr>
            <p:ph type="title"/>
          </p:nvPr>
        </p:nvSpPr>
        <p:spPr/>
        <p:txBody>
          <a:bodyPr>
            <a:normAutofit/>
          </a:bodyPr>
          <a:lstStyle/>
          <a:p>
            <a:r>
              <a:rPr lang="cs-CZ" sz="1600" dirty="0"/>
              <a:t>Aristotelés o výchově</a:t>
            </a:r>
          </a:p>
        </p:txBody>
      </p:sp>
      <p:sp>
        <p:nvSpPr>
          <p:cNvPr id="3" name="Zástupný symbol pro obsah 2">
            <a:extLst>
              <a:ext uri="{FF2B5EF4-FFF2-40B4-BE49-F238E27FC236}">
                <a16:creationId xmlns:a16="http://schemas.microsoft.com/office/drawing/2014/main" id="{E684ABC8-534E-41C0-8AE7-3F2319F5E6AA}"/>
              </a:ext>
            </a:extLst>
          </p:cNvPr>
          <p:cNvSpPr>
            <a:spLocks noGrp="1"/>
          </p:cNvSpPr>
          <p:nvPr>
            <p:ph sz="half" idx="1"/>
          </p:nvPr>
        </p:nvSpPr>
        <p:spPr/>
        <p:txBody>
          <a:bodyPr>
            <a:normAutofit/>
          </a:bodyPr>
          <a:lstStyle/>
          <a:p>
            <a:pPr marL="0" indent="0">
              <a:buNone/>
            </a:pPr>
            <a:r>
              <a:rPr lang="cs-CZ" sz="1200" dirty="0"/>
              <a:t>„Míním to takto: Je totiž možné říci, že se </a:t>
            </a:r>
            <a:r>
              <a:rPr lang="cs-CZ" sz="1200" b="1" dirty="0"/>
              <a:t>člověk stává vzdělaným</a:t>
            </a:r>
            <a:r>
              <a:rPr lang="cs-CZ" sz="1200" dirty="0"/>
              <a:t>, je možné říci, že se to, co není vzdělané, stává vzdělaným. Přitom tedy jednoduchým nazývám to, co vzniká a se stává, totiž člověka a co není vzdělané, a také to, čím se stává, je jednoduché, totiž vzdělané; složeným však i to, čím se stává, i to, co se stává, kdykoliv pravíme, že se nevzdělaný člověk stává vzdělaným člověkem. Z toho se u jednoho nejen říká, že se stává tím a tím, nýbrž i z toho a toho, například z toho, co není vzdělané, vzdělané, u druhého však se to tak neříká ve všech případech; </a:t>
            </a:r>
            <a:r>
              <a:rPr lang="cs-CZ" sz="1200" b="1" dirty="0"/>
              <a:t>neboť z člověka se nestal, nevznikl vzdělaný, nýbrž člověk se stal vzdělaným</a:t>
            </a:r>
            <a:r>
              <a:rPr lang="cs-CZ" sz="1200" dirty="0"/>
              <a:t>. Z toho však, co vzniká a se stává a co nazýváme jednoduchým, jedno se stává, podléhá vzniku, ale přitom trvá, kdežto druhé netrvá; </a:t>
            </a:r>
            <a:r>
              <a:rPr lang="cs-CZ" sz="1200" b="1" dirty="0"/>
              <a:t>neboť člověk, když se stává vzdělaným člověkem, trvá a  jest člověkem</a:t>
            </a:r>
            <a:r>
              <a:rPr lang="cs-CZ" sz="1200" dirty="0"/>
              <a:t>, ale nevzdělané a nemající vzdělání netrvá ani naprosto, ani ve složenině.“ (</a:t>
            </a:r>
            <a:r>
              <a:rPr lang="cs-CZ" sz="1200" i="1" dirty="0"/>
              <a:t>Fyzika</a:t>
            </a:r>
            <a:r>
              <a:rPr lang="cs-CZ" sz="1200" dirty="0"/>
              <a:t>, I, 7, 189bb34-190a13)</a:t>
            </a:r>
          </a:p>
        </p:txBody>
      </p:sp>
      <p:sp>
        <p:nvSpPr>
          <p:cNvPr id="4" name="Zástupný symbol pro obsah 3">
            <a:extLst>
              <a:ext uri="{FF2B5EF4-FFF2-40B4-BE49-F238E27FC236}">
                <a16:creationId xmlns:a16="http://schemas.microsoft.com/office/drawing/2014/main" id="{A62CA0B8-1179-488D-9080-5692EF8E14A9}"/>
              </a:ext>
            </a:extLst>
          </p:cNvPr>
          <p:cNvSpPr>
            <a:spLocks noGrp="1"/>
          </p:cNvSpPr>
          <p:nvPr>
            <p:ph sz="half" idx="2"/>
          </p:nvPr>
        </p:nvSpPr>
        <p:spPr/>
        <p:txBody>
          <a:bodyPr>
            <a:normAutofit/>
          </a:bodyPr>
          <a:lstStyle/>
          <a:p>
            <a:pPr marL="0" indent="0">
              <a:buNone/>
            </a:pPr>
            <a:r>
              <a:rPr lang="cs-CZ" sz="1200" dirty="0"/>
              <a:t>Výchova podle Aristotela rozvíjí všechny pozitivní vlohy obsažené v </a:t>
            </a:r>
            <a:r>
              <a:rPr lang="cs-CZ" sz="1200" b="1" dirty="0"/>
              <a:t>přirozenosti </a:t>
            </a:r>
            <a:r>
              <a:rPr lang="cs-CZ" sz="1200" dirty="0"/>
              <a:t>člověka, ale ji samu nemůže nikterak změnit.</a:t>
            </a:r>
          </a:p>
          <a:p>
            <a:pPr marL="0" indent="0">
              <a:buNone/>
            </a:pPr>
            <a:endParaRPr lang="cs-CZ" sz="1200" dirty="0"/>
          </a:p>
          <a:p>
            <a:pPr marL="0" indent="0">
              <a:buNone/>
            </a:pPr>
            <a:r>
              <a:rPr lang="cs-CZ" sz="1200" dirty="0"/>
              <a:t>(</a:t>
            </a:r>
            <a:r>
              <a:rPr lang="cs-CZ" sz="1200" dirty="0">
                <a:hlinkClick r:id="rId2" action="ppaction://hlinksldjump"/>
              </a:rPr>
              <a:t>Zpět 75</a:t>
            </a:r>
            <a:r>
              <a:rPr lang="cs-CZ" sz="1200" dirty="0"/>
              <a:t>)</a:t>
            </a:r>
          </a:p>
        </p:txBody>
      </p:sp>
    </p:spTree>
    <p:extLst>
      <p:ext uri="{BB962C8B-B14F-4D97-AF65-F5344CB8AC3E}">
        <p14:creationId xmlns:p14="http://schemas.microsoft.com/office/powerpoint/2010/main" val="404469878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75C83E-BEC5-4DD7-A9A4-9DD93F8322F1}"/>
              </a:ext>
            </a:extLst>
          </p:cNvPr>
          <p:cNvSpPr>
            <a:spLocks noGrp="1"/>
          </p:cNvSpPr>
          <p:nvPr>
            <p:ph type="title"/>
          </p:nvPr>
        </p:nvSpPr>
        <p:spPr/>
        <p:txBody>
          <a:bodyPr>
            <a:normAutofit/>
          </a:bodyPr>
          <a:lstStyle/>
          <a:p>
            <a:r>
              <a:rPr lang="cs-CZ" sz="1600" dirty="0"/>
              <a:t>Platón o výchově (</a:t>
            </a:r>
            <a:r>
              <a:rPr lang="cs-CZ" sz="1600" i="1" dirty="0"/>
              <a:t>Ústava</a:t>
            </a:r>
            <a:r>
              <a:rPr lang="cs-CZ" sz="1600" dirty="0"/>
              <a:t>, V., 449a; VIII, 544a-545c)</a:t>
            </a:r>
          </a:p>
        </p:txBody>
      </p:sp>
      <p:sp>
        <p:nvSpPr>
          <p:cNvPr id="3" name="Zástupný symbol pro obsah 2">
            <a:extLst>
              <a:ext uri="{FF2B5EF4-FFF2-40B4-BE49-F238E27FC236}">
                <a16:creationId xmlns:a16="http://schemas.microsoft.com/office/drawing/2014/main" id="{7FD411C9-3EB7-4520-B303-635E3FD99567}"/>
              </a:ext>
            </a:extLst>
          </p:cNvPr>
          <p:cNvSpPr>
            <a:spLocks noGrp="1"/>
          </p:cNvSpPr>
          <p:nvPr>
            <p:ph sz="half" idx="1"/>
          </p:nvPr>
        </p:nvSpPr>
        <p:spPr/>
        <p:txBody>
          <a:bodyPr>
            <a:normAutofit lnSpcReduction="10000"/>
          </a:bodyPr>
          <a:lstStyle/>
          <a:p>
            <a:pPr marL="0" indent="0">
              <a:buNone/>
            </a:pPr>
            <a:r>
              <a:rPr lang="cs-CZ" sz="1200" dirty="0"/>
              <a:t>„Takovou tedy obec i ústavu jmenuji dobrou a správnou a </a:t>
            </a:r>
            <a:r>
              <a:rPr lang="cs-CZ" sz="1200" b="1" dirty="0"/>
              <a:t>právě tak i takového muže</a:t>
            </a:r>
            <a:r>
              <a:rPr lang="cs-CZ" sz="1200" dirty="0"/>
              <a:t>; ostatní pak špatnými a pochybenými – je-li tato správná – jak co do uspořádání obcí, </a:t>
            </a:r>
            <a:r>
              <a:rPr lang="cs-CZ" sz="1200" b="1" dirty="0"/>
              <a:t>tak co do zásadního ustrojení duše v jednotlivých lidech</a:t>
            </a:r>
            <a:r>
              <a:rPr lang="cs-CZ" sz="1200" dirty="0"/>
              <a:t>, a to ve čtyřech podobách špatnosti.“ (Ústava, V., 449a)</a:t>
            </a:r>
          </a:p>
          <a:p>
            <a:pPr marL="0" indent="0">
              <a:buNone/>
            </a:pPr>
            <a:endParaRPr lang="cs-CZ" sz="1200" dirty="0"/>
          </a:p>
          <a:p>
            <a:pPr marL="0" indent="0">
              <a:buNone/>
            </a:pPr>
            <a:r>
              <a:rPr lang="cs-CZ" sz="1200" dirty="0"/>
              <a:t>„Ale pak tedy – tak jsi říkal – jsou ostatní obce pochybené, je-li tato pravá. Co se týče těch ostatních ústav, řekl jsi, jak se pamatuji, že jsou jich čtyři druhy, o nichž by bylo záhodno promluvit a podívat se na jejich chyby a také na  lidi jim podobné, abychom si je všechny nejprve prohlédli, nelezli muže nejlepšího a muže nejhoršího a pak se podívali, zdali jest nejlepší nejblaženější a nejhorší nejnešťastnější, či tomu jest jinak; … Ústavy, které myslím a které mají také zvláštní jména, jsou tyto: předně vychvalovaná od většiny lidí ta ústava krétská a </a:t>
            </a:r>
            <a:r>
              <a:rPr lang="cs-CZ" sz="1200" dirty="0" err="1"/>
              <a:t>lakónská</a:t>
            </a:r>
            <a:r>
              <a:rPr lang="cs-CZ" sz="1200" dirty="0"/>
              <a:t>, druhá a na druhém místě chválena jest takzvaná oligarchie, ústava plná četných vad, pak této opačná  a přímo po ní vznikající demokracie a posléze ctihodná tyranie, převyšující všechny ostatní, čtvrtá to a nejhorší choroba obce. … Nuže zdalipak víš, že nutně musí býti právě tolik druhů lidských povah, kolik jest druhů ústav? … Tedy, je-li pět druhů obecních zřízení, bylo by také patero způsobů duše jednotlivců. … O tom člověku, který jest podoben aristokracii a kterého správně nazýváme dobrým a spravedlivým, jsme již vyložili.</a:t>
            </a:r>
          </a:p>
        </p:txBody>
      </p:sp>
      <p:sp>
        <p:nvSpPr>
          <p:cNvPr id="4" name="Zástupný symbol pro obsah 3">
            <a:extLst>
              <a:ext uri="{FF2B5EF4-FFF2-40B4-BE49-F238E27FC236}">
                <a16:creationId xmlns:a16="http://schemas.microsoft.com/office/drawing/2014/main" id="{6DD9C91A-D423-43D8-988A-4122BC86FEB3}"/>
              </a:ext>
            </a:extLst>
          </p:cNvPr>
          <p:cNvSpPr>
            <a:spLocks noGrp="1"/>
          </p:cNvSpPr>
          <p:nvPr>
            <p:ph sz="half" idx="2"/>
          </p:nvPr>
        </p:nvSpPr>
        <p:spPr/>
        <p:txBody>
          <a:bodyPr>
            <a:normAutofit lnSpcReduction="10000"/>
          </a:bodyPr>
          <a:lstStyle/>
          <a:p>
            <a:pPr marL="0" indent="0">
              <a:buNone/>
            </a:pPr>
            <a:r>
              <a:rPr lang="cs-CZ" sz="1200" dirty="0"/>
              <a:t>… Dále pak jest asi probírati povahy horší, muže řevnivého a ctižádostivého, blízkého ústavě </a:t>
            </a:r>
            <a:r>
              <a:rPr lang="cs-CZ" sz="1200" dirty="0" err="1"/>
              <a:t>lakónské</a:t>
            </a:r>
            <a:r>
              <a:rPr lang="cs-CZ" sz="1200" dirty="0"/>
              <a:t>, a dále muže povahy oligarchické, demokratické a  tyranské, abychom nejspravedlivějšího, kterého uvidíme, postavili proti nejspravedlivějšímu a tak dovršili svůj výklad, jaký význam vůbec má čistá spravedlnost proti čisté nespravedlnosti pro šťastný nebo nešťastný život takových lidí; … Snad tedy jako jsme na začátku zkoumali mravní vlastnosti dříve na ústavách než na jednotlivcích, protože to tak bylo jasnější, právě tak bychom měli i nyní pozorovati nejprve ctižádostivou ústavu … a vedle ní budeme pozorovati také takového muž, potom oligarchii a oligarchického muže, dále pak si prohlédneme demokracii a podíváme se na muže demokratického, za čtvrté pak přistoupíme k obci řízené tyranem a </a:t>
            </a:r>
            <a:r>
              <a:rPr lang="cs-CZ" sz="1200" dirty="0" err="1"/>
              <a:t>prohlédnouce</a:t>
            </a:r>
            <a:r>
              <a:rPr lang="cs-CZ" sz="1200" dirty="0"/>
              <a:t> si ji budeme pozorovat tyranskou duši; tímto způsobem se pokusíme státi se povolanými soudci o zvolených otázkách.“ (VIII, 544a-545c)</a:t>
            </a:r>
          </a:p>
          <a:p>
            <a:pPr marL="0" indent="0">
              <a:buNone/>
            </a:pPr>
            <a:endParaRPr lang="cs-CZ" sz="1200" dirty="0"/>
          </a:p>
          <a:p>
            <a:pPr marL="0" indent="0">
              <a:buNone/>
            </a:pPr>
            <a:r>
              <a:rPr lang="cs-CZ" sz="1200" dirty="0"/>
              <a:t>„Starost </a:t>
            </a:r>
            <a:r>
              <a:rPr lang="cs-CZ" sz="1200" i="1" dirty="0"/>
              <a:t>fysis </a:t>
            </a:r>
            <a:r>
              <a:rPr lang="cs-CZ" sz="1200" dirty="0"/>
              <a:t>o svojí individuální realizaci zde nemá místa, na jejím místě se objevuje nápodoba příslušného ideálního vzoru. … U Platóna výchova sice také nemůže změnit přirozenost člověka v plném smyslu slova, ale může ji přibližovat svému ideálnímu v zoru, tj. přece jen měnit jeho reálnou </a:t>
            </a:r>
            <a:r>
              <a:rPr lang="cs-CZ" sz="1200" i="1" dirty="0"/>
              <a:t>fysis.“ </a:t>
            </a:r>
            <a:r>
              <a:rPr lang="cs-CZ" sz="1200" dirty="0"/>
              <a:t>(Mráz, 1999, s. 77)</a:t>
            </a:r>
          </a:p>
          <a:p>
            <a:pPr marL="0" indent="0">
              <a:buNone/>
            </a:pPr>
            <a:endParaRPr lang="cs-CZ" sz="1200" dirty="0"/>
          </a:p>
          <a:p>
            <a:pPr marL="0" indent="0">
              <a:buNone/>
            </a:pPr>
            <a:r>
              <a:rPr lang="cs-CZ" sz="1200" dirty="0"/>
              <a:t>(</a:t>
            </a:r>
            <a:r>
              <a:rPr lang="cs-CZ" sz="1200" dirty="0">
                <a:hlinkClick r:id="rId2" action="ppaction://hlinksldjump"/>
              </a:rPr>
              <a:t>Zpět</a:t>
            </a:r>
            <a:r>
              <a:rPr lang="cs-CZ" sz="1200" dirty="0"/>
              <a:t>)</a:t>
            </a:r>
          </a:p>
        </p:txBody>
      </p:sp>
    </p:spTree>
    <p:extLst>
      <p:ext uri="{BB962C8B-B14F-4D97-AF65-F5344CB8AC3E}">
        <p14:creationId xmlns:p14="http://schemas.microsoft.com/office/powerpoint/2010/main" val="4263860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F40BB9-BD2E-4266-A984-8C762C9F7244}"/>
              </a:ext>
            </a:extLst>
          </p:cNvPr>
          <p:cNvSpPr>
            <a:spLocks noGrp="1"/>
          </p:cNvSpPr>
          <p:nvPr>
            <p:ph type="title"/>
          </p:nvPr>
        </p:nvSpPr>
        <p:spPr/>
        <p:txBody>
          <a:bodyPr>
            <a:normAutofit/>
          </a:bodyPr>
          <a:lstStyle/>
          <a:p>
            <a:r>
              <a:rPr lang="cs-CZ" sz="1600" dirty="0"/>
              <a:t>Aristotelés a Alexandr Veliký</a:t>
            </a:r>
          </a:p>
        </p:txBody>
      </p:sp>
      <p:sp>
        <p:nvSpPr>
          <p:cNvPr id="3" name="Zástupný symbol pro obsah 2">
            <a:extLst>
              <a:ext uri="{FF2B5EF4-FFF2-40B4-BE49-F238E27FC236}">
                <a16:creationId xmlns:a16="http://schemas.microsoft.com/office/drawing/2014/main" id="{5641DCF8-A894-4EE3-8AF3-41E13FE5A285}"/>
              </a:ext>
            </a:extLst>
          </p:cNvPr>
          <p:cNvSpPr>
            <a:spLocks noGrp="1"/>
          </p:cNvSpPr>
          <p:nvPr>
            <p:ph idx="1"/>
          </p:nvPr>
        </p:nvSpPr>
        <p:spPr/>
        <p:txBody>
          <a:bodyPr>
            <a:normAutofit/>
          </a:bodyPr>
          <a:lstStyle/>
          <a:p>
            <a:pPr marL="0" indent="0">
              <a:buNone/>
            </a:pPr>
            <a:r>
              <a:rPr lang="cs-CZ" sz="1200" dirty="0"/>
              <a:t>Alexandrova výuka byla svěřena nejlepším učitelům, jako byl Leonidas a </a:t>
            </a:r>
            <a:r>
              <a:rPr lang="cs-CZ" sz="1200" dirty="0" err="1"/>
              <a:t>Lysimachos</a:t>
            </a:r>
            <a:r>
              <a:rPr lang="cs-CZ" sz="1200" dirty="0"/>
              <a:t>. Rovněž je uváděn Aristotelés, který měl s mladým Alexandrem číst Iliadu, jakožto průpravu pro jeho další vojevůdcovskou kariéru. Měl jej rovněž vzdělávat v lékařském umění. </a:t>
            </a:r>
          </a:p>
          <a:p>
            <a:pPr marL="0" indent="0">
              <a:buNone/>
            </a:pPr>
            <a:r>
              <a:rPr lang="cs-CZ" sz="1200" dirty="0"/>
              <a:t>Alexandrovo vzdělání neprobíhalo v </a:t>
            </a:r>
            <a:r>
              <a:rPr lang="cs-CZ" sz="1200" dirty="0" err="1"/>
              <a:t>Pelle</a:t>
            </a:r>
            <a:r>
              <a:rPr lang="cs-CZ" sz="1200" dirty="0"/>
              <a:t>, ale v nedaleké svatyni nymf blízko </a:t>
            </a:r>
            <a:r>
              <a:rPr lang="cs-CZ" sz="1200" dirty="0" err="1"/>
              <a:t>Miezy</a:t>
            </a:r>
            <a:r>
              <a:rPr lang="cs-CZ" sz="1200" dirty="0"/>
              <a:t> v hornatém vnitrozemí Makedonie. Určitě se nejednalo o soukromou záležitost, spolu s Alexandrem byli vzděláváni i chlapci dalších význačných rodů. </a:t>
            </a:r>
          </a:p>
          <a:p>
            <a:pPr marL="0" indent="0">
              <a:buNone/>
            </a:pPr>
            <a:endParaRPr lang="cs-CZ" sz="1200" dirty="0"/>
          </a:p>
          <a:p>
            <a:pPr marL="0" indent="0">
              <a:buNone/>
            </a:pPr>
            <a:r>
              <a:rPr lang="cs-CZ" sz="1200" dirty="0"/>
              <a:t>Vztah k Aristotelovi byl pravděpodobně velmi významný. (s. 36-37)</a:t>
            </a:r>
          </a:p>
          <a:p>
            <a:pPr marL="0" indent="0">
              <a:buNone/>
            </a:pPr>
            <a:endParaRPr lang="cs-CZ" sz="1200" dirty="0"/>
          </a:p>
          <a:p>
            <a:pPr marL="0" indent="0">
              <a:buNone/>
            </a:pPr>
            <a:r>
              <a:rPr lang="cs-CZ" sz="1200" dirty="0"/>
              <a:t>s. 40 – 41</a:t>
            </a:r>
          </a:p>
          <a:p>
            <a:pPr marL="0" indent="0">
              <a:buNone/>
            </a:pPr>
            <a:endParaRPr lang="cs-CZ" sz="1200" dirty="0"/>
          </a:p>
          <a:p>
            <a:pPr marL="0" indent="0">
              <a:buNone/>
            </a:pPr>
            <a:endParaRPr lang="cs-CZ" sz="1200" dirty="0"/>
          </a:p>
          <a:p>
            <a:pPr marL="0" indent="0">
              <a:buNone/>
            </a:pPr>
            <a:endParaRPr lang="cs-CZ" sz="1200" dirty="0"/>
          </a:p>
          <a:p>
            <a:pPr marL="0" indent="0">
              <a:buNone/>
            </a:pPr>
            <a:r>
              <a:rPr lang="cs-CZ" sz="1050" dirty="0" err="1"/>
              <a:t>Trampedach</a:t>
            </a:r>
            <a:r>
              <a:rPr lang="cs-CZ" sz="1050" dirty="0"/>
              <a:t>, K. (2020), </a:t>
            </a:r>
            <a:r>
              <a:rPr lang="cs-CZ" sz="1050" i="1" dirty="0" err="1"/>
              <a:t>The</a:t>
            </a:r>
            <a:r>
              <a:rPr lang="cs-CZ" sz="1050" i="1" dirty="0"/>
              <a:t> </a:t>
            </a:r>
            <a:r>
              <a:rPr lang="cs-CZ" sz="1050" i="1" dirty="0" err="1"/>
              <a:t>Legitimitation</a:t>
            </a:r>
            <a:r>
              <a:rPr lang="cs-CZ" sz="1050" i="1" dirty="0"/>
              <a:t> </a:t>
            </a:r>
            <a:r>
              <a:rPr lang="cs-CZ" sz="1050" i="1" dirty="0" err="1"/>
              <a:t>of</a:t>
            </a:r>
            <a:r>
              <a:rPr lang="cs-CZ" sz="1050" i="1" dirty="0"/>
              <a:t> </a:t>
            </a:r>
            <a:r>
              <a:rPr lang="cs-CZ" sz="1050" i="1" dirty="0" err="1"/>
              <a:t>Comquest</a:t>
            </a:r>
            <a:r>
              <a:rPr lang="cs-CZ" sz="1050" i="1" dirty="0"/>
              <a:t>. </a:t>
            </a:r>
            <a:r>
              <a:rPr lang="cs-CZ" sz="1050" i="1" dirty="0" err="1"/>
              <a:t>Monarchical</a:t>
            </a:r>
            <a:r>
              <a:rPr lang="cs-CZ" sz="1050" i="1" dirty="0"/>
              <a:t> </a:t>
            </a:r>
            <a:r>
              <a:rPr lang="cs-CZ" sz="1050" i="1" dirty="0" err="1"/>
              <a:t>Representation</a:t>
            </a:r>
            <a:r>
              <a:rPr lang="cs-CZ" sz="1050" i="1" dirty="0"/>
              <a:t> and </a:t>
            </a:r>
            <a:r>
              <a:rPr lang="cs-CZ" sz="1050" i="1" dirty="0" err="1"/>
              <a:t>the</a:t>
            </a:r>
            <a:r>
              <a:rPr lang="cs-CZ" sz="1050" i="1" dirty="0"/>
              <a:t> Art </a:t>
            </a:r>
            <a:r>
              <a:rPr lang="cs-CZ" sz="1050" i="1" dirty="0" err="1"/>
              <a:t>of</a:t>
            </a:r>
            <a:r>
              <a:rPr lang="cs-CZ" sz="1050" i="1" dirty="0"/>
              <a:t> </a:t>
            </a:r>
            <a:r>
              <a:rPr lang="cs-CZ" sz="1050" i="1" dirty="0" err="1"/>
              <a:t>Government</a:t>
            </a:r>
            <a:r>
              <a:rPr lang="cs-CZ" sz="1050" i="1" dirty="0"/>
              <a:t> in </a:t>
            </a:r>
            <a:r>
              <a:rPr lang="cs-CZ" sz="1050" i="1" dirty="0" err="1"/>
              <a:t>the</a:t>
            </a:r>
            <a:r>
              <a:rPr lang="cs-CZ" sz="1050" i="1" dirty="0"/>
              <a:t> Empire </a:t>
            </a:r>
            <a:r>
              <a:rPr lang="cs-CZ" sz="1050" i="1" dirty="0" err="1"/>
              <a:t>of</a:t>
            </a:r>
            <a:r>
              <a:rPr lang="cs-CZ" sz="1050" i="1" dirty="0"/>
              <a:t> Alexander </a:t>
            </a:r>
            <a:r>
              <a:rPr lang="cs-CZ" sz="1050" i="1" dirty="0" err="1"/>
              <a:t>the</a:t>
            </a:r>
            <a:r>
              <a:rPr lang="cs-CZ" sz="1050" i="1" dirty="0"/>
              <a:t> Great. </a:t>
            </a:r>
            <a:r>
              <a:rPr lang="cs-CZ" sz="1050" dirty="0"/>
              <a:t>Stuttgart.</a:t>
            </a:r>
          </a:p>
        </p:txBody>
      </p:sp>
    </p:spTree>
    <p:extLst>
      <p:ext uri="{BB962C8B-B14F-4D97-AF65-F5344CB8AC3E}">
        <p14:creationId xmlns:p14="http://schemas.microsoft.com/office/powerpoint/2010/main" val="181856826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A4AC41-D264-4972-8CD2-D43080C060E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1ACCC58-C942-47F7-829C-0F650EB013BD}"/>
              </a:ext>
            </a:extLst>
          </p:cNvPr>
          <p:cNvSpPr>
            <a:spLocks noGrp="1"/>
          </p:cNvSpPr>
          <p:nvPr>
            <p:ph sz="half" idx="1"/>
          </p:nvPr>
        </p:nvSpPr>
        <p:spPr/>
        <p:txBody>
          <a:bodyPr/>
          <a:lstStyle/>
          <a:p>
            <a:endParaRPr lang="cs-CZ"/>
          </a:p>
        </p:txBody>
      </p:sp>
      <p:sp>
        <p:nvSpPr>
          <p:cNvPr id="4" name="Zástupný symbol pro obsah 3">
            <a:extLst>
              <a:ext uri="{FF2B5EF4-FFF2-40B4-BE49-F238E27FC236}">
                <a16:creationId xmlns:a16="http://schemas.microsoft.com/office/drawing/2014/main" id="{3BDA451E-8451-4125-A16A-11258C7D59B3}"/>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208228746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B8E35E-4212-4047-9EE7-21C8613BBF79}"/>
              </a:ext>
            </a:extLst>
          </p:cNvPr>
          <p:cNvSpPr>
            <a:spLocks noGrp="1"/>
          </p:cNvSpPr>
          <p:nvPr>
            <p:ph type="title"/>
          </p:nvPr>
        </p:nvSpPr>
        <p:spPr/>
        <p:txBody>
          <a:bodyPr>
            <a:normAutofit/>
          </a:bodyPr>
          <a:lstStyle/>
          <a:p>
            <a:r>
              <a:rPr lang="cs-CZ" sz="1050" dirty="0"/>
              <a:t>Vzdělání v Athénách</a:t>
            </a:r>
          </a:p>
        </p:txBody>
      </p:sp>
      <p:sp>
        <p:nvSpPr>
          <p:cNvPr id="3" name="Zástupný symbol pro obsah 2">
            <a:extLst>
              <a:ext uri="{FF2B5EF4-FFF2-40B4-BE49-F238E27FC236}">
                <a16:creationId xmlns:a16="http://schemas.microsoft.com/office/drawing/2014/main" id="{5058283E-1CF1-4DDF-89B8-D41AEB19FFF7}"/>
              </a:ext>
            </a:extLst>
          </p:cNvPr>
          <p:cNvSpPr>
            <a:spLocks noGrp="1"/>
          </p:cNvSpPr>
          <p:nvPr>
            <p:ph idx="1"/>
          </p:nvPr>
        </p:nvSpPr>
        <p:spPr/>
        <p:txBody>
          <a:bodyPr>
            <a:normAutofit/>
          </a:bodyPr>
          <a:lstStyle/>
          <a:p>
            <a:pPr marL="0" indent="0">
              <a:buNone/>
            </a:pPr>
            <a:r>
              <a:rPr lang="cs-CZ" sz="900" dirty="0"/>
              <a:t>O vzdělání athénského dítěte v prvé řadě rozhodovalo jeho pohlaví. Tzn. jiné vzdělání se dostalo chlapcům a jiné (ve velmi omezené míře) dívkám. Rovněž vliv otce a matky na vzdělání dětí se postupem času proměňoval.</a:t>
            </a:r>
          </a:p>
          <a:p>
            <a:pPr>
              <a:buAutoNum type="arabicPeriod"/>
            </a:pPr>
            <a:r>
              <a:rPr lang="cs-CZ" sz="900" dirty="0"/>
              <a:t>Rané fáze vzdělání nebyly zajišťovány státem, ale rodinou, vzdělání tedy probíhalo nejprve v úzkém rodinném kruhu. Matka v této fázi sehrávala nejdůležitější úlohu, což se rovněž pojilo i s vytyčením místa žen v athénské společnosti: „Údělem ženy bylo spokojit se s tím, že se náplň jejího životního působení omezovala na dům, respektive na jeho ženskou část (</a:t>
            </a:r>
            <a:r>
              <a:rPr lang="cs-CZ" sz="900" i="1" dirty="0" err="1"/>
              <a:t>gynaikón</a:t>
            </a:r>
            <a:r>
              <a:rPr lang="cs-CZ" sz="900" dirty="0"/>
              <a:t>), a její vliv na chlapce slábl úměrně tomu, jak dospíval a zařazoval se mezi starší mladíky a posléze mezi občany.“ (</a:t>
            </a:r>
            <a:r>
              <a:rPr lang="cs-CZ" sz="900" dirty="0" err="1"/>
              <a:t>Bleicken</a:t>
            </a:r>
            <a:r>
              <a:rPr lang="cs-CZ" sz="900" dirty="0"/>
              <a:t>, s. 442)</a:t>
            </a:r>
          </a:p>
          <a:p>
            <a:pPr>
              <a:buAutoNum type="arabicPeriod"/>
            </a:pPr>
            <a:r>
              <a:rPr lang="cs-CZ" sz="900" dirty="0"/>
              <a:t>Dále se výchovy chlapce ujímal otec (podle svých sklonů a možností; nemohl se tomu moc dobře vyhnout, neboť to vyžadovaly zvyklosti a tradice); nevzdělával syna sám, ale svěřoval jej: od 6 let </a:t>
            </a:r>
            <a:r>
              <a:rPr lang="cs-CZ" sz="900" i="1" dirty="0" err="1"/>
              <a:t>grammatistes</a:t>
            </a:r>
            <a:r>
              <a:rPr lang="cs-CZ" sz="900" i="1" dirty="0"/>
              <a:t> </a:t>
            </a:r>
            <a:r>
              <a:rPr lang="cs-CZ" sz="900" dirty="0"/>
              <a:t>– psaní a čtení; </a:t>
            </a:r>
            <a:r>
              <a:rPr lang="cs-CZ" sz="900" i="1" dirty="0" err="1"/>
              <a:t>koitharistes</a:t>
            </a:r>
            <a:r>
              <a:rPr lang="cs-CZ" sz="900" i="1" dirty="0"/>
              <a:t> </a:t>
            </a:r>
            <a:r>
              <a:rPr lang="cs-CZ" sz="900" dirty="0"/>
              <a:t>–hudební výchova; </a:t>
            </a:r>
            <a:r>
              <a:rPr lang="cs-CZ" sz="900" i="1" dirty="0" err="1"/>
              <a:t>paidotribés</a:t>
            </a:r>
            <a:r>
              <a:rPr lang="cs-CZ" sz="900" i="1" dirty="0"/>
              <a:t> </a:t>
            </a:r>
            <a:r>
              <a:rPr lang="cs-CZ" sz="900" dirty="0"/>
              <a:t>– tělesná výchova (uskutečňována na zápasišti (</a:t>
            </a:r>
            <a:r>
              <a:rPr lang="cs-CZ" sz="900" i="1" dirty="0" err="1"/>
              <a:t>palaistra</a:t>
            </a:r>
            <a:r>
              <a:rPr lang="cs-CZ" sz="900" dirty="0"/>
              <a:t>). Samozřejmě majetek rodiny sehrával také svou roli. Chudší děti se musely povolání ujmout mnohem dříve a jen ti bohatší rodiče si mohli dovolit posílat své děti k </a:t>
            </a:r>
            <a:r>
              <a:rPr lang="cs-CZ" sz="900" b="1" dirty="0"/>
              <a:t>sofistům: </a:t>
            </a:r>
            <a:r>
              <a:rPr lang="cs-CZ" sz="900" dirty="0"/>
              <a:t>„Pouze synové z dobrých rodin si proto mohli dovolit vyhledávat některého z učitelů, kteří poskytovali dosti náročné vzdělání: byli to sofisté, kteří od poloviny 5. století putovali po Řecku a na mnohých místech – zejména však v Athénách – k sobě přitahovali mladé muže. Nevěnovali se však běžné učební látce, nýbrž chtěli svými všeobecnými radami pomáhat lidem zvládat různé životní situace. Svými věru novátorskými názory o povaze a uspořádání světa bohů i lidí narušili tradiční osnovu lidského života, otřásli základy dosud uznávaných hodnot a pro konzervativní Athéňany byli opravdovou noční můrou. Přesto však po nich byla velká poptávka, protože přinášeli nové nebo alespoň módní myšlenky.“</a:t>
            </a:r>
          </a:p>
          <a:p>
            <a:pPr>
              <a:buAutoNum type="arabicPeriod"/>
            </a:pPr>
            <a:r>
              <a:rPr lang="cs-CZ" sz="900" dirty="0"/>
              <a:t>Chlapci se dělili do dvou tříd: </a:t>
            </a:r>
            <a:r>
              <a:rPr lang="cs-CZ" sz="900" i="1" dirty="0" err="1"/>
              <a:t>paides</a:t>
            </a:r>
            <a:r>
              <a:rPr lang="cs-CZ" sz="900" i="1" dirty="0"/>
              <a:t> </a:t>
            </a:r>
            <a:r>
              <a:rPr lang="cs-CZ" sz="900" dirty="0"/>
              <a:t>a </a:t>
            </a:r>
            <a:r>
              <a:rPr lang="cs-CZ" sz="900" i="1" dirty="0" err="1"/>
              <a:t>neaniskoi</a:t>
            </a:r>
            <a:r>
              <a:rPr lang="cs-CZ" sz="900" i="1" dirty="0"/>
              <a:t> </a:t>
            </a:r>
            <a:r>
              <a:rPr lang="cs-CZ" sz="900" dirty="0"/>
              <a:t>(15-18 let); výuka se konala v domě učitele.</a:t>
            </a:r>
          </a:p>
          <a:p>
            <a:pPr>
              <a:buAutoNum type="arabicPeriod"/>
            </a:pPr>
            <a:r>
              <a:rPr lang="cs-CZ" sz="900" dirty="0"/>
              <a:t>Obsah výuky: „Číst a psát se žáci učili na slavných epických básních, hlavně na Homérovi a Hésiodovi. Četba zároveň zprostředkovávala obecně platné mravní a náboženské zásady a pravidla. Z Homéra se dítě naučilo, co je v lidském životě důležité a co ne. Homérovy eposy opravdu poskytovaly vzory jednání pro každou situaci: jak bojovat v bitvě, jak si vést při soudní při, jak uctívat bohy či dostát manželským povinnostem.“ (</a:t>
            </a:r>
            <a:r>
              <a:rPr lang="cs-CZ" sz="900" dirty="0" err="1"/>
              <a:t>tamt</a:t>
            </a:r>
            <a:r>
              <a:rPr lang="cs-CZ" sz="900" dirty="0"/>
              <a:t>.)</a:t>
            </a:r>
          </a:p>
          <a:p>
            <a:pPr>
              <a:buAutoNum type="arabicPeriod"/>
            </a:pPr>
            <a:r>
              <a:rPr lang="cs-CZ" sz="900" dirty="0"/>
              <a:t>Vzdělání děvčat: dívka vyrůstala v ženské části domu a od žen, tedy především matky, se tam učila dovednostem, které potřebovala pro život v manželství: vařit, příst, tkát. Většina žen neuměla číst a psát. </a:t>
            </a:r>
          </a:p>
          <a:p>
            <a:pPr marL="0" indent="0">
              <a:buNone/>
            </a:pPr>
            <a:endParaRPr lang="cs-CZ" sz="900" dirty="0"/>
          </a:p>
          <a:p>
            <a:pPr marL="0" indent="0">
              <a:buNone/>
            </a:pPr>
            <a:endParaRPr lang="cs-CZ" sz="900" dirty="0"/>
          </a:p>
          <a:p>
            <a:pPr marL="0" indent="0">
              <a:buNone/>
            </a:pPr>
            <a:endParaRPr lang="cs-CZ" sz="900" dirty="0"/>
          </a:p>
          <a:p>
            <a:pPr marL="0" indent="0">
              <a:buNone/>
            </a:pPr>
            <a:endParaRPr lang="cs-CZ" sz="900" dirty="0"/>
          </a:p>
          <a:p>
            <a:pPr marL="0" indent="0">
              <a:buNone/>
            </a:pPr>
            <a:r>
              <a:rPr lang="cs-CZ" sz="900" dirty="0"/>
              <a:t> (lit.: </a:t>
            </a:r>
            <a:r>
              <a:rPr lang="cs-CZ" sz="900" dirty="0" err="1"/>
              <a:t>Jochen</a:t>
            </a:r>
            <a:r>
              <a:rPr lang="cs-CZ" sz="900" dirty="0"/>
              <a:t> </a:t>
            </a:r>
            <a:r>
              <a:rPr lang="cs-CZ" sz="900" dirty="0" err="1"/>
              <a:t>Bleicken</a:t>
            </a:r>
            <a:r>
              <a:rPr lang="cs-CZ" sz="900" dirty="0"/>
              <a:t>, </a:t>
            </a:r>
            <a:r>
              <a:rPr lang="cs-CZ" sz="900" i="1" dirty="0"/>
              <a:t>Athénská demokracie</a:t>
            </a:r>
            <a:r>
              <a:rPr lang="cs-CZ" sz="900" dirty="0"/>
              <a:t>, s. 442-443)</a:t>
            </a:r>
          </a:p>
        </p:txBody>
      </p:sp>
    </p:spTree>
    <p:extLst>
      <p:ext uri="{BB962C8B-B14F-4D97-AF65-F5344CB8AC3E}">
        <p14:creationId xmlns:p14="http://schemas.microsoft.com/office/powerpoint/2010/main" val="411213202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B98965-1CDA-4DA8-BD00-4D9818C02CF3}"/>
              </a:ext>
            </a:extLst>
          </p:cNvPr>
          <p:cNvSpPr>
            <a:spLocks noGrp="1"/>
          </p:cNvSpPr>
          <p:nvPr>
            <p:ph type="title"/>
          </p:nvPr>
        </p:nvSpPr>
        <p:spPr/>
        <p:txBody>
          <a:bodyPr>
            <a:normAutofit/>
          </a:bodyPr>
          <a:lstStyle/>
          <a:p>
            <a:r>
              <a:rPr lang="cs-CZ" dirty="0" err="1"/>
              <a:t>Metis</a:t>
            </a:r>
            <a:r>
              <a:rPr lang="cs-CZ" dirty="0"/>
              <a:t> – J.P. </a:t>
            </a:r>
            <a:r>
              <a:rPr lang="cs-CZ" dirty="0" err="1"/>
              <a:t>Vernant</a:t>
            </a:r>
            <a:r>
              <a:rPr lang="cs-CZ" dirty="0"/>
              <a:t> – </a:t>
            </a:r>
            <a:r>
              <a:rPr lang="cs-CZ" i="1" dirty="0" err="1"/>
              <a:t>Metis</a:t>
            </a:r>
            <a:r>
              <a:rPr lang="cs-CZ" i="1" dirty="0"/>
              <a:t>, </a:t>
            </a:r>
            <a:endParaRPr lang="cs-CZ" dirty="0"/>
          </a:p>
        </p:txBody>
      </p:sp>
      <p:sp>
        <p:nvSpPr>
          <p:cNvPr id="3" name="Zástupný symbol pro obsah 2">
            <a:extLst>
              <a:ext uri="{FF2B5EF4-FFF2-40B4-BE49-F238E27FC236}">
                <a16:creationId xmlns:a16="http://schemas.microsoft.com/office/drawing/2014/main" id="{244D7074-80C0-4775-81C9-3A8A4FC8919C}"/>
              </a:ext>
            </a:extLst>
          </p:cNvPr>
          <p:cNvSpPr>
            <a:spLocks noGrp="1"/>
          </p:cNvSpPr>
          <p:nvPr>
            <p:ph idx="1"/>
          </p:nvPr>
        </p:nvSpPr>
        <p:spPr/>
        <p:txBody>
          <a:bodyPr>
            <a:normAutofit/>
          </a:bodyPr>
          <a:lstStyle/>
          <a:p>
            <a:pPr marL="0" indent="0">
              <a:buNone/>
            </a:pPr>
            <a:r>
              <a:rPr lang="cs-CZ" sz="1700" dirty="0">
                <a:latin typeface="Times New Roman" panose="02020603050405020304" pitchFamily="18" charset="0"/>
                <a:cs typeface="Times New Roman" panose="02020603050405020304" pitchFamily="18" charset="0"/>
              </a:rPr>
              <a:t>„Platón se nám snaží poskytnout podrobný popis složek </a:t>
            </a:r>
            <a:r>
              <a:rPr lang="cs-CZ" sz="1700" i="1" dirty="0" err="1">
                <a:latin typeface="Times New Roman" panose="02020603050405020304" pitchFamily="18" charset="0"/>
                <a:cs typeface="Times New Roman" panose="02020603050405020304" pitchFamily="18" charset="0"/>
              </a:rPr>
              <a:t>metis</a:t>
            </a:r>
            <a:r>
              <a:rPr lang="cs-CZ" sz="1700" dirty="0">
                <a:latin typeface="Times New Roman" panose="02020603050405020304" pitchFamily="18" charset="0"/>
                <a:cs typeface="Times New Roman" panose="02020603050405020304" pitchFamily="18" charset="0"/>
              </a:rPr>
              <a:t>, aby podpořil své důvody k odsouzení </a:t>
            </a:r>
            <a:r>
              <a:rPr lang="cs-CZ" sz="1700" b="1" dirty="0">
                <a:latin typeface="Times New Roman" panose="02020603050405020304" pitchFamily="18" charset="0"/>
                <a:cs typeface="Times New Roman" panose="02020603050405020304" pitchFamily="18" charset="0"/>
              </a:rPr>
              <a:t>této formy inteligence</a:t>
            </a:r>
            <a:r>
              <a:rPr lang="cs-CZ" sz="1700" dirty="0">
                <a:latin typeface="Times New Roman" panose="02020603050405020304" pitchFamily="18" charset="0"/>
                <a:cs typeface="Times New Roman" panose="02020603050405020304" pitchFamily="18" charset="0"/>
              </a:rPr>
              <a:t>. Vynakládá značné úsilí na to, aby odhalil ubohou impotenci a především škodlivou povahu neprůhledných postupů, nevyzpytatelných metod a lstivosti při odhadování. Různé formy praktické inteligence jsou razantně odsouzeny jednou provždy ve jménu jediné a jedné Pravdy hlásané filozofií. ... Tyto nabízené možnosti měly tak hluboký vliv na vývoj západního myšlení, že i v moderní době ( … se setkáváme s jejími důsledky…) Základní důvod byl dvojí. Prvním z nich je možná to, že z křesťanského hlediska bylo nevyhnutelné, aby byla stále více zdůrazňována propast oddělující člověka od zvířat a aby se lidský rozum ještě jasněji oddělil od chování zvířat, jako tomu bylo u antických Řeků. Druhým a ještě silnějším důvodem je jistě to, že celá oblast inteligence s vlastními druhy porozumění, nikdy nepřestala pronásledovat západní metafyzické myšlení. “</a:t>
            </a:r>
          </a:p>
          <a:p>
            <a:pPr marL="0" indent="0">
              <a:buNone/>
            </a:pPr>
            <a:endParaRPr lang="cs-CZ" dirty="0">
              <a:latin typeface="Times New Roman" panose="02020603050405020304" pitchFamily="18" charset="0"/>
              <a:cs typeface="Times New Roman" panose="02020603050405020304" pitchFamily="18" charset="0"/>
            </a:endParaRPr>
          </a:p>
          <a:p>
            <a:pPr marL="0" indent="0">
              <a:buNone/>
            </a:pPr>
            <a:r>
              <a:rPr lang="cs-CZ" sz="1700" dirty="0" err="1"/>
              <a:t>Vernant</a:t>
            </a:r>
            <a:r>
              <a:rPr lang="cs-CZ" sz="1700" dirty="0"/>
              <a:t>, J. P., </a:t>
            </a:r>
            <a:r>
              <a:rPr lang="cs-CZ" sz="1700" dirty="0" err="1"/>
              <a:t>Detienne</a:t>
            </a:r>
            <a:r>
              <a:rPr lang="cs-CZ" sz="1700" dirty="0"/>
              <a:t>, M., </a:t>
            </a:r>
            <a:r>
              <a:rPr lang="cs-CZ" sz="1700" i="1" dirty="0" err="1"/>
              <a:t>Cunning</a:t>
            </a:r>
            <a:r>
              <a:rPr lang="cs-CZ" sz="1700" i="1" dirty="0"/>
              <a:t> </a:t>
            </a:r>
            <a:r>
              <a:rPr lang="cs-CZ" sz="1700" i="1" dirty="0" err="1"/>
              <a:t>Intelligence</a:t>
            </a:r>
            <a:r>
              <a:rPr lang="cs-CZ" sz="1700" i="1" dirty="0"/>
              <a:t> in </a:t>
            </a:r>
            <a:r>
              <a:rPr lang="cs-CZ" sz="1700" i="1" dirty="0" err="1"/>
              <a:t>Greek</a:t>
            </a:r>
            <a:r>
              <a:rPr lang="cs-CZ" sz="1700" i="1" dirty="0"/>
              <a:t> </a:t>
            </a:r>
            <a:r>
              <a:rPr lang="cs-CZ" sz="1700" i="1" dirty="0" err="1"/>
              <a:t>Culture</a:t>
            </a:r>
            <a:r>
              <a:rPr lang="cs-CZ" sz="1700" i="1" dirty="0"/>
              <a:t> and Society. </a:t>
            </a:r>
            <a:r>
              <a:rPr lang="cs-CZ" sz="1700" dirty="0"/>
              <a:t>Chicago, 1991, s. 316-318, srov. rovněž s. 4.</a:t>
            </a:r>
            <a:endParaRPr lang="cs-CZ"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513137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E63A78-679E-420E-B961-1FB1D6A8196F}"/>
              </a:ext>
            </a:extLst>
          </p:cNvPr>
          <p:cNvSpPr>
            <a:spLocks noGrp="1"/>
          </p:cNvSpPr>
          <p:nvPr>
            <p:ph type="title"/>
          </p:nvPr>
        </p:nvSpPr>
        <p:spPr/>
        <p:txBody>
          <a:bodyPr/>
          <a:lstStyle/>
          <a:p>
            <a:r>
              <a:rPr lang="cs-CZ" dirty="0"/>
              <a:t>Úrodný půlměsíc</a:t>
            </a:r>
          </a:p>
        </p:txBody>
      </p:sp>
      <p:pic>
        <p:nvPicPr>
          <p:cNvPr id="5" name="Zástupný symbol pro obsah 4">
            <a:extLst>
              <a:ext uri="{FF2B5EF4-FFF2-40B4-BE49-F238E27FC236}">
                <a16:creationId xmlns:a16="http://schemas.microsoft.com/office/drawing/2014/main" id="{AAF0D385-92B4-49D8-A591-69C3EC4DB5E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1417638"/>
            <a:ext cx="4536504" cy="4708525"/>
          </a:xfrm>
        </p:spPr>
      </p:pic>
    </p:spTree>
    <p:extLst>
      <p:ext uri="{BB962C8B-B14F-4D97-AF65-F5344CB8AC3E}">
        <p14:creationId xmlns:p14="http://schemas.microsoft.com/office/powerpoint/2010/main" val="347577669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455871-7A46-4443-9C40-1DDE74CC0CBE}"/>
              </a:ext>
            </a:extLst>
          </p:cNvPr>
          <p:cNvSpPr>
            <a:spLocks noGrp="1"/>
          </p:cNvSpPr>
          <p:nvPr>
            <p:ph type="title"/>
          </p:nvPr>
        </p:nvSpPr>
        <p:spPr/>
        <p:txBody>
          <a:bodyPr/>
          <a:lstStyle/>
          <a:p>
            <a:r>
              <a:rPr lang="cs-CZ" dirty="0"/>
              <a:t>Polis, </a:t>
            </a:r>
            <a:r>
              <a:rPr lang="cs-CZ" dirty="0" err="1"/>
              <a:t>wanax</a:t>
            </a:r>
            <a:endParaRPr lang="cs-CZ" dirty="0"/>
          </a:p>
        </p:txBody>
      </p:sp>
      <p:sp>
        <p:nvSpPr>
          <p:cNvPr id="3" name="Zástupný symbol pro obsah 2">
            <a:extLst>
              <a:ext uri="{FF2B5EF4-FFF2-40B4-BE49-F238E27FC236}">
                <a16:creationId xmlns:a16="http://schemas.microsoft.com/office/drawing/2014/main" id="{B8D6D9EF-C18A-444B-B645-CB27C4F08DFE}"/>
              </a:ext>
            </a:extLst>
          </p:cNvPr>
          <p:cNvSpPr>
            <a:spLocks noGrp="1"/>
          </p:cNvSpPr>
          <p:nvPr>
            <p:ph idx="1"/>
          </p:nvPr>
        </p:nvSpPr>
        <p:spPr/>
        <p:txBody>
          <a:bodyPr>
            <a:normAutofit/>
          </a:bodyPr>
          <a:lstStyle/>
          <a:p>
            <a:r>
              <a:rPr lang="cs-CZ" sz="1600" dirty="0" err="1">
                <a:latin typeface="Times New Roman" panose="02020603050405020304" pitchFamily="18" charset="0"/>
                <a:cs typeface="Times New Roman" panose="02020603050405020304" pitchFamily="18" charset="0"/>
              </a:rPr>
              <a:t>Vidal-Naquet</a:t>
            </a:r>
            <a:r>
              <a:rPr lang="cs-CZ" sz="1600" dirty="0">
                <a:latin typeface="Times New Roman" panose="02020603050405020304" pitchFamily="18" charset="0"/>
                <a:cs typeface="Times New Roman" panose="02020603050405020304" pitchFamily="18" charset="0"/>
              </a:rPr>
              <a:t>, </a:t>
            </a:r>
            <a:r>
              <a:rPr lang="cs-CZ" sz="1600" i="1" dirty="0" err="1">
                <a:latin typeface="Times New Roman" panose="02020603050405020304" pitchFamily="18" charset="0"/>
                <a:cs typeface="Times New Roman" panose="02020603050405020304" pitchFamily="18" charset="0"/>
              </a:rPr>
              <a:t>The</a:t>
            </a:r>
            <a:r>
              <a:rPr lang="cs-CZ" sz="1600" i="1" dirty="0">
                <a:latin typeface="Times New Roman" panose="02020603050405020304" pitchFamily="18" charset="0"/>
                <a:cs typeface="Times New Roman" panose="02020603050405020304" pitchFamily="18" charset="0"/>
              </a:rPr>
              <a:t> Black Hunter. </a:t>
            </a:r>
            <a:r>
              <a:rPr lang="cs-CZ" sz="1600" dirty="0">
                <a:latin typeface="Times New Roman" panose="02020603050405020304" pitchFamily="18" charset="0"/>
                <a:cs typeface="Times New Roman" panose="02020603050405020304" pitchFamily="18" charset="0"/>
              </a:rPr>
              <a:t>Baltimor, 1986, s. 288, 255: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material</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catastrophe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was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immense</a:t>
            </a:r>
            <a:r>
              <a:rPr lang="cs-CZ" sz="1600" dirty="0">
                <a:latin typeface="Times New Roman" panose="02020603050405020304" pitchFamily="18" charset="0"/>
                <a:cs typeface="Times New Roman" panose="02020603050405020304" pitchFamily="18" charset="0"/>
              </a:rPr>
              <a:t>, …, but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crisis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sovereignity</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was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even</a:t>
            </a:r>
            <a:r>
              <a:rPr lang="cs-CZ" sz="1600" dirty="0">
                <a:latin typeface="Times New Roman" panose="02020603050405020304" pitchFamily="18" charset="0"/>
                <a:cs typeface="Times New Roman" panose="02020603050405020304" pitchFamily="18" charset="0"/>
              </a:rPr>
              <a:t> more </a:t>
            </a:r>
            <a:r>
              <a:rPr lang="cs-CZ" sz="1600" dirty="0" err="1">
                <a:latin typeface="Times New Roman" panose="02020603050405020304" pitchFamily="18" charset="0"/>
                <a:cs typeface="Times New Roman" panose="02020603050405020304" pitchFamily="18" charset="0"/>
              </a:rPr>
              <a:t>decisive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Greece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was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now</a:t>
            </a:r>
            <a:r>
              <a:rPr lang="cs-CZ" sz="1600" dirty="0">
                <a:latin typeface="Times New Roman" panose="02020603050405020304" pitchFamily="18" charset="0"/>
                <a:cs typeface="Times New Roman" panose="02020603050405020304" pitchFamily="18" charset="0"/>
              </a:rPr>
              <a:t> a </a:t>
            </a:r>
            <a:r>
              <a:rPr lang="cs-CZ" sz="1600" dirty="0" err="1">
                <a:latin typeface="Times New Roman" panose="02020603050405020304" pitchFamily="18" charset="0"/>
                <a:cs typeface="Times New Roman" panose="02020603050405020304" pitchFamily="18" charset="0"/>
              </a:rPr>
              <a:t>world</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freed</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from</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omnipresent</a:t>
            </a:r>
            <a:r>
              <a:rPr lang="cs-CZ" sz="1600" dirty="0">
                <a:latin typeface="Times New Roman" panose="02020603050405020304" pitchFamily="18" charset="0"/>
                <a:cs typeface="Times New Roman" panose="02020603050405020304" pitchFamily="18" charset="0"/>
              </a:rPr>
              <a:t> lord (</a:t>
            </a:r>
            <a:r>
              <a:rPr lang="cs-CZ" sz="1600" dirty="0" err="1">
                <a:latin typeface="Times New Roman" panose="02020603050405020304" pitchFamily="18" charset="0"/>
                <a:cs typeface="Times New Roman" panose="02020603050405020304" pitchFamily="18" charset="0"/>
              </a:rPr>
              <a:t>wanax</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after</a:t>
            </a:r>
            <a:r>
              <a:rPr lang="cs-CZ" sz="1600" dirty="0">
                <a:latin typeface="Times New Roman" panose="02020603050405020304" pitchFamily="18" charset="0"/>
                <a:cs typeface="Times New Roman" panose="02020603050405020304" pitchFamily="18" charset="0"/>
              </a:rPr>
              <a:t> a long </a:t>
            </a:r>
            <a:r>
              <a:rPr lang="cs-CZ" sz="1600" dirty="0" err="1">
                <a:latin typeface="Times New Roman" panose="02020603050405020304" pitchFamily="18" charset="0"/>
                <a:cs typeface="Times New Roman" panose="02020603050405020304" pitchFamily="18" charset="0"/>
              </a:rPr>
              <a:t>separatio</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villager</a:t>
            </a:r>
            <a:r>
              <a:rPr lang="cs-CZ" sz="1600" dirty="0">
                <a:latin typeface="Times New Roman" panose="02020603050405020304" pitchFamily="18" charset="0"/>
                <a:cs typeface="Times New Roman" panose="02020603050405020304" pitchFamily="18" charset="0"/>
              </a:rPr>
              <a:t> and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warrior-aristocrat</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came</a:t>
            </a:r>
            <a:r>
              <a:rPr lang="cs-CZ" sz="1600" dirty="0">
                <a:latin typeface="Times New Roman" panose="02020603050405020304" pitchFamily="18" charset="0"/>
                <a:cs typeface="Times New Roman" panose="02020603050405020304" pitchFamily="18" charset="0"/>
              </a:rPr>
              <a:t> face to face, </a:t>
            </a:r>
            <a:r>
              <a:rPr lang="cs-CZ" sz="1600" dirty="0" err="1">
                <a:latin typeface="Times New Roman" panose="02020603050405020304" pitchFamily="18" charset="0"/>
                <a:cs typeface="Times New Roman" panose="02020603050405020304" pitchFamily="18" charset="0"/>
              </a:rPr>
              <a:t>belatedly</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reunited</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at</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end </a:t>
            </a:r>
            <a:r>
              <a:rPr lang="cs-CZ" sz="1600" dirty="0" err="1">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eight</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century</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Out</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this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reunion</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arose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b="1" dirty="0" err="1">
                <a:latin typeface="Times New Roman" panose="02020603050405020304" pitchFamily="18" charset="0"/>
                <a:cs typeface="Times New Roman" panose="02020603050405020304" pitchFamily="18" charset="0"/>
              </a:rPr>
              <a:t>clasical</a:t>
            </a:r>
            <a:r>
              <a:rPr lang="cs-CZ" sz="1600" b="1" dirty="0">
                <a:latin typeface="Times New Roman" panose="02020603050405020304" pitchFamily="18" charset="0"/>
                <a:cs typeface="Times New Roman" panose="02020603050405020304" pitchFamily="18" charset="0"/>
              </a:rPr>
              <a:t> polis</a:t>
            </a:r>
            <a:r>
              <a:rPr lang="cs-CZ" sz="1600" dirty="0">
                <a:latin typeface="Times New Roman" panose="02020603050405020304" pitchFamily="18" charset="0"/>
                <a:cs typeface="Times New Roman" panose="02020603050405020304" pitchFamily="18" charset="0"/>
              </a:rPr>
              <a:t>. … I </a:t>
            </a:r>
            <a:r>
              <a:rPr lang="cs-CZ" sz="1600" dirty="0" err="1">
                <a:latin typeface="Times New Roman" panose="02020603050405020304" pitchFamily="18" charset="0"/>
                <a:cs typeface="Times New Roman" panose="02020603050405020304" pitchFamily="18" charset="0"/>
              </a:rPr>
              <a:t>mean</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that</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community</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could</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publish</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decrees</a:t>
            </a:r>
            <a:r>
              <a:rPr lang="cs-CZ" sz="1600" dirty="0">
                <a:latin typeface="Times New Roman" panose="02020603050405020304" pitchFamily="18" charset="0"/>
                <a:cs typeface="Times New Roman" panose="02020603050405020304" pitchFamily="18" charset="0"/>
              </a:rPr>
              <a:t> (…) </a:t>
            </a:r>
            <a:r>
              <a:rPr lang="cs-CZ" sz="1600" dirty="0" err="1">
                <a:latin typeface="Times New Roman" panose="02020603050405020304" pitchFamily="18" charset="0"/>
                <a:cs typeface="Times New Roman" panose="02020603050405020304" pitchFamily="18" charset="0"/>
              </a:rPr>
              <a:t>containing</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formulae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that</a:t>
            </a:r>
            <a:r>
              <a:rPr lang="cs-CZ" sz="1600" dirty="0">
                <a:latin typeface="Times New Roman" panose="02020603050405020304" pitchFamily="18" charset="0"/>
                <a:cs typeface="Times New Roman" panose="02020603050405020304" pitchFamily="18" charset="0"/>
              </a:rPr>
              <a:t>, (…), </a:t>
            </a:r>
            <a:r>
              <a:rPr lang="cs-CZ" sz="1600" dirty="0" err="1">
                <a:latin typeface="Times New Roman" panose="02020603050405020304" pitchFamily="18" charset="0"/>
                <a:cs typeface="Times New Roman" panose="02020603050405020304" pitchFamily="18" charset="0"/>
              </a:rPr>
              <a:t>still</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inspire</a:t>
            </a:r>
            <a:r>
              <a:rPr lang="cs-CZ" sz="1600" dirty="0">
                <a:latin typeface="Times New Roman" panose="02020603050405020304" pitchFamily="18" charset="0"/>
                <a:cs typeface="Times New Roman" panose="02020603050405020304" pitchFamily="18" charset="0"/>
              </a:rPr>
              <a:t> my </a:t>
            </a:r>
            <a:r>
              <a:rPr lang="cs-CZ" sz="1600" dirty="0" err="1">
                <a:latin typeface="Times New Roman" panose="02020603050405020304" pitchFamily="18" charset="0"/>
                <a:cs typeface="Times New Roman" panose="02020603050405020304" pitchFamily="18" charset="0"/>
              </a:rPr>
              <a:t>admiration</a:t>
            </a:r>
            <a:r>
              <a:rPr lang="cs-CZ" sz="1600" dirty="0">
                <a:latin typeface="Times New Roman" panose="02020603050405020304" pitchFamily="18" charset="0"/>
                <a:cs typeface="Times New Roman" panose="02020603050405020304" pitchFamily="18" charset="0"/>
              </a:rPr>
              <a:t> in </a:t>
            </a:r>
            <a:r>
              <a:rPr lang="cs-CZ" sz="1600" dirty="0" err="1">
                <a:latin typeface="Times New Roman" panose="02020603050405020304" pitchFamily="18" charset="0"/>
                <a:cs typeface="Times New Roman" panose="02020603050405020304" pitchFamily="18" charset="0"/>
              </a:rPr>
              <a:t>their</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testimony</a:t>
            </a:r>
            <a:r>
              <a:rPr lang="cs-CZ" sz="1600" dirty="0">
                <a:latin typeface="Times New Roman" panose="02020603050405020304" pitchFamily="18" charset="0"/>
                <a:cs typeface="Times New Roman" panose="02020603050405020304" pitchFamily="18" charset="0"/>
              </a:rPr>
              <a:t> to to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sovereignty</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 </a:t>
            </a:r>
            <a:r>
              <a:rPr lang="cs-CZ" sz="1600" dirty="0" err="1">
                <a:latin typeface="Times New Roman" panose="02020603050405020304" pitchFamily="18" charset="0"/>
                <a:cs typeface="Times New Roman" panose="02020603050405020304" pitchFamily="18" charset="0"/>
              </a:rPr>
              <a:t>group</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equals</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Resolved</a:t>
            </a:r>
            <a:r>
              <a:rPr lang="cs-CZ" sz="1600" dirty="0">
                <a:latin typeface="Times New Roman" panose="02020603050405020304" pitchFamily="18" charset="0"/>
                <a:cs typeface="Times New Roman" panose="02020603050405020304" pitchFamily="18" charset="0"/>
              </a:rPr>
              <a:t> by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city, </a:t>
            </a:r>
            <a:r>
              <a:rPr lang="cs-CZ" sz="1600" dirty="0" err="1">
                <a:latin typeface="Times New Roman" panose="02020603050405020304" pitchFamily="18" charset="0"/>
                <a:cs typeface="Times New Roman" panose="02020603050405020304" pitchFamily="18" charset="0"/>
              </a:rPr>
              <a:t>resolved</a:t>
            </a:r>
            <a:r>
              <a:rPr lang="cs-CZ" sz="1600" dirty="0">
                <a:latin typeface="Times New Roman" panose="02020603050405020304" pitchFamily="18" charset="0"/>
                <a:cs typeface="Times New Roman" panose="02020603050405020304" pitchFamily="18" charset="0"/>
              </a:rPr>
              <a:t> by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people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resolved</a:t>
            </a:r>
            <a:r>
              <a:rPr lang="cs-CZ" sz="1600" dirty="0">
                <a:latin typeface="Times New Roman" panose="02020603050405020304" pitchFamily="18" charset="0"/>
                <a:cs typeface="Times New Roman" panose="02020603050405020304" pitchFamily="18" charset="0"/>
              </a:rPr>
              <a:t> by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council</a:t>
            </a:r>
            <a:r>
              <a:rPr lang="cs-CZ" sz="1600" dirty="0">
                <a:latin typeface="Times New Roman" panose="02020603050405020304" pitchFamily="18" charset="0"/>
                <a:cs typeface="Times New Roman" panose="02020603050405020304" pitchFamily="18" charset="0"/>
              </a:rPr>
              <a:t> and </a:t>
            </a:r>
            <a:r>
              <a:rPr lang="cs-CZ" sz="1600" dirty="0" err="1">
                <a:latin typeface="Times New Roman" panose="02020603050405020304" pitchFamily="18" charset="0"/>
                <a:cs typeface="Times New Roman" panose="02020603050405020304" pitchFamily="18" charset="0"/>
              </a:rPr>
              <a:t>the</a:t>
            </a:r>
            <a:r>
              <a:rPr lang="cs-CZ" sz="1600" dirty="0">
                <a:latin typeface="Times New Roman" panose="02020603050405020304" pitchFamily="18" charset="0"/>
                <a:cs typeface="Times New Roman" panose="02020603050405020304" pitchFamily="18" charset="0"/>
              </a:rPr>
              <a:t> </a:t>
            </a:r>
            <a:r>
              <a:rPr lang="cs-CZ" sz="1600" dirty="0" err="1">
                <a:latin typeface="Times New Roman" panose="02020603050405020304" pitchFamily="18" charset="0"/>
                <a:cs typeface="Times New Roman" panose="02020603050405020304" pitchFamily="18" charset="0"/>
              </a:rPr>
              <a:t>people</a:t>
            </a:r>
            <a:r>
              <a:rPr lang="cs-CZ" sz="1600" dirty="0">
                <a:latin typeface="Times New Roman" panose="02020603050405020304" pitchFamily="18" charset="0"/>
                <a:cs typeface="Times New Roman" panose="02020603050405020304" pitchFamily="18" charset="0"/>
              </a:rPr>
              <a:t>.““</a:t>
            </a:r>
          </a:p>
          <a:p>
            <a:endParaRPr lang="cs-CZ" sz="1600" dirty="0">
              <a:latin typeface="Times New Roman" panose="02020603050405020304" pitchFamily="18" charset="0"/>
              <a:cs typeface="Times New Roman" panose="02020603050405020304" pitchFamily="18" charset="0"/>
            </a:endParaRPr>
          </a:p>
          <a:p>
            <a:r>
              <a:rPr lang="cs-CZ" sz="1600" dirty="0" err="1">
                <a:latin typeface="Times New Roman" panose="02020603050405020304" pitchFamily="18" charset="0"/>
                <a:cs typeface="Times New Roman" panose="02020603050405020304" pitchFamily="18" charset="0"/>
              </a:rPr>
              <a:t>Vidal-Naquet</a:t>
            </a:r>
            <a:r>
              <a:rPr lang="cs-CZ" sz="1600" dirty="0">
                <a:latin typeface="Times New Roman" panose="02020603050405020304" pitchFamily="18" charset="0"/>
                <a:cs typeface="Times New Roman" panose="02020603050405020304" pitchFamily="18" charset="0"/>
              </a:rPr>
              <a:t>, P., </a:t>
            </a:r>
            <a:r>
              <a:rPr lang="cs-CZ" sz="1600" i="1" dirty="0" err="1">
                <a:latin typeface="Times New Roman" panose="02020603050405020304" pitchFamily="18" charset="0"/>
                <a:cs typeface="Times New Roman" panose="02020603050405020304" pitchFamily="18" charset="0"/>
              </a:rPr>
              <a:t>The</a:t>
            </a:r>
            <a:r>
              <a:rPr lang="cs-CZ" sz="1600" i="1" dirty="0">
                <a:latin typeface="Times New Roman" panose="02020603050405020304" pitchFamily="18" charset="0"/>
                <a:cs typeface="Times New Roman" panose="02020603050405020304" pitchFamily="18" charset="0"/>
              </a:rPr>
              <a:t> Black Hunter. </a:t>
            </a:r>
            <a:r>
              <a:rPr lang="cs-CZ" sz="1600" dirty="0">
                <a:latin typeface="Times New Roman" panose="02020603050405020304" pitchFamily="18" charset="0"/>
                <a:cs typeface="Times New Roman" panose="02020603050405020304" pitchFamily="18" charset="0"/>
              </a:rPr>
              <a:t>Baltimor, 1986, s. 288, 255.</a:t>
            </a:r>
          </a:p>
          <a:p>
            <a:endParaRPr lang="cs-CZ" dirty="0"/>
          </a:p>
        </p:txBody>
      </p:sp>
    </p:spTree>
    <p:extLst>
      <p:ext uri="{BB962C8B-B14F-4D97-AF65-F5344CB8AC3E}">
        <p14:creationId xmlns:p14="http://schemas.microsoft.com/office/powerpoint/2010/main" val="3614539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200" dirty="0" err="1"/>
              <a:t>Thalés</a:t>
            </a:r>
            <a:r>
              <a:rPr lang="cs-CZ" sz="1200" dirty="0"/>
              <a:t> z </a:t>
            </a:r>
            <a:r>
              <a:rPr lang="cs-CZ" sz="1200" dirty="0" err="1"/>
              <a:t>Milétu</a:t>
            </a:r>
            <a:r>
              <a:rPr lang="cs-CZ" sz="1200" dirty="0"/>
              <a:t> </a:t>
            </a:r>
          </a:p>
        </p:txBody>
      </p:sp>
      <p:sp>
        <p:nvSpPr>
          <p:cNvPr id="3" name="Zástupný symbol pro obsah 2"/>
          <p:cNvSpPr>
            <a:spLocks noGrp="1"/>
          </p:cNvSpPr>
          <p:nvPr>
            <p:ph idx="1"/>
          </p:nvPr>
        </p:nvSpPr>
        <p:spPr/>
        <p:txBody>
          <a:bodyPr>
            <a:normAutofit fontScale="92500" lnSpcReduction="10000"/>
          </a:bodyPr>
          <a:lstStyle/>
          <a:p>
            <a:pPr marL="228600" indent="-228600">
              <a:buAutoNum type="arabicParenR"/>
            </a:pPr>
            <a:r>
              <a:rPr lang="cs-CZ" sz="1000" b="1" dirty="0"/>
              <a:t>Život</a:t>
            </a:r>
            <a:r>
              <a:rPr lang="cs-CZ" sz="1000" dirty="0"/>
              <a:t>: o životě toho víme velmi málo; předpověděl zatmění Slunce v roce 585 př. Kr., proto jeho působení také klademe do 6. stol. </a:t>
            </a:r>
          </a:p>
          <a:p>
            <a:pPr marL="0" indent="0">
              <a:buNone/>
            </a:pPr>
            <a:r>
              <a:rPr lang="cs-CZ" sz="1000" dirty="0"/>
              <a:t>„</a:t>
            </a:r>
            <a:r>
              <a:rPr lang="cs-CZ" sz="1000" dirty="0" err="1"/>
              <a:t>Thalés</a:t>
            </a:r>
            <a:r>
              <a:rPr lang="cs-CZ" sz="1000" dirty="0"/>
              <a:t>, jak tvrdí Hérodotos, </a:t>
            </a:r>
            <a:r>
              <a:rPr lang="cs-CZ" sz="1000" dirty="0" err="1"/>
              <a:t>Dúris</a:t>
            </a:r>
            <a:r>
              <a:rPr lang="cs-CZ" sz="1000" dirty="0"/>
              <a:t> a </a:t>
            </a:r>
            <a:r>
              <a:rPr lang="cs-CZ" sz="1000" dirty="0" err="1"/>
              <a:t>Démokritos</a:t>
            </a:r>
            <a:r>
              <a:rPr lang="cs-CZ" sz="1000" dirty="0"/>
              <a:t>, byl synem </a:t>
            </a:r>
            <a:r>
              <a:rPr lang="cs-CZ" sz="1000" dirty="0" err="1"/>
              <a:t>Examya</a:t>
            </a:r>
            <a:r>
              <a:rPr lang="cs-CZ" sz="1000" dirty="0"/>
              <a:t> a </a:t>
            </a:r>
            <a:r>
              <a:rPr lang="cs-CZ" sz="1000" dirty="0" err="1"/>
              <a:t>Kleobúliny</a:t>
            </a:r>
            <a:r>
              <a:rPr lang="cs-CZ" sz="1000" dirty="0"/>
              <a:t> a náležel k </a:t>
            </a:r>
            <a:r>
              <a:rPr lang="cs-CZ" sz="1000" dirty="0" err="1"/>
              <a:t>Théleovcům</a:t>
            </a:r>
            <a:r>
              <a:rPr lang="cs-CZ" sz="1000" dirty="0"/>
              <a:t>, což jsou urození </a:t>
            </a:r>
            <a:r>
              <a:rPr lang="cs-CZ" sz="1000" dirty="0" err="1"/>
              <a:t>Foiničané</a:t>
            </a:r>
            <a:r>
              <a:rPr lang="cs-CZ" sz="1000" dirty="0"/>
              <a:t> z rodu </a:t>
            </a:r>
            <a:r>
              <a:rPr lang="cs-CZ" sz="1000" dirty="0" err="1"/>
              <a:t>Kadmova</a:t>
            </a:r>
            <a:r>
              <a:rPr lang="cs-CZ" sz="1000" dirty="0"/>
              <a:t> a </a:t>
            </a:r>
            <a:r>
              <a:rPr lang="cs-CZ" sz="1000" dirty="0" err="1"/>
              <a:t>Agenorova</a:t>
            </a:r>
            <a:r>
              <a:rPr lang="cs-CZ" sz="1000" dirty="0"/>
              <a:t> … (</a:t>
            </a:r>
            <a:r>
              <a:rPr lang="cs-CZ" sz="1000" dirty="0" err="1"/>
              <a:t>Agénor</a:t>
            </a:r>
            <a:r>
              <a:rPr lang="cs-CZ" sz="1000" dirty="0"/>
              <a:t>) byl zapsán jako občan v </a:t>
            </a:r>
            <a:r>
              <a:rPr lang="cs-CZ" sz="1000" dirty="0" err="1"/>
              <a:t>Milétu</a:t>
            </a:r>
            <a:r>
              <a:rPr lang="cs-CZ" sz="1000" dirty="0"/>
              <a:t>, když přišel spolu s </a:t>
            </a:r>
            <a:r>
              <a:rPr lang="cs-CZ" sz="1000" dirty="0" err="1"/>
              <a:t>Neileem</a:t>
            </a:r>
            <a:r>
              <a:rPr lang="cs-CZ" sz="1000" dirty="0"/>
              <a:t>, kterého vyhnali z Foinikie. Ale většina autorů tvrdí, že </a:t>
            </a:r>
            <a:r>
              <a:rPr lang="cs-CZ" sz="1000" dirty="0" err="1"/>
              <a:t>Thalés</a:t>
            </a:r>
            <a:r>
              <a:rPr lang="cs-CZ" sz="1000" dirty="0"/>
              <a:t> byl rodem pravý Miléťan z významné rodiny.“ (DL I, 22; DK 11 A 1)</a:t>
            </a:r>
          </a:p>
          <a:p>
            <a:pPr marL="0" indent="0">
              <a:buNone/>
            </a:pPr>
            <a:endParaRPr lang="cs-CZ" sz="1000" dirty="0"/>
          </a:p>
          <a:p>
            <a:pPr marL="0" indent="0">
              <a:buNone/>
            </a:pPr>
            <a:r>
              <a:rPr lang="cs-CZ" sz="1000" dirty="0"/>
              <a:t>„… </a:t>
            </a:r>
            <a:r>
              <a:rPr lang="cs-CZ" sz="1000" dirty="0" err="1"/>
              <a:t>Thaléta</a:t>
            </a:r>
            <a:r>
              <a:rPr lang="cs-CZ" sz="1000" dirty="0"/>
              <a:t>, Miléťana …, který byl svým vzdáleným původem </a:t>
            </a:r>
            <a:r>
              <a:rPr lang="cs-CZ" sz="1000" dirty="0" err="1"/>
              <a:t>Foiničan</a:t>
            </a:r>
            <a:r>
              <a:rPr lang="cs-CZ" sz="1000" dirty="0"/>
              <a:t>.“ (Hérodotos, </a:t>
            </a:r>
            <a:r>
              <a:rPr lang="cs-CZ" sz="1000" i="1" dirty="0" err="1"/>
              <a:t>Hist</a:t>
            </a:r>
            <a:r>
              <a:rPr lang="cs-CZ" sz="1000" i="1" dirty="0"/>
              <a:t>. </a:t>
            </a:r>
            <a:r>
              <a:rPr lang="cs-CZ" sz="1000" dirty="0"/>
              <a:t>I, 170; DK 11 A 4)</a:t>
            </a:r>
          </a:p>
          <a:p>
            <a:pPr marL="0" indent="0">
              <a:buNone/>
            </a:pPr>
            <a:endParaRPr lang="cs-CZ" sz="1000" dirty="0"/>
          </a:p>
          <a:p>
            <a:pPr marL="0" indent="0">
              <a:buNone/>
            </a:pPr>
            <a:r>
              <a:rPr lang="cs-CZ" sz="1000" dirty="0"/>
              <a:t>2) Prototyp (</a:t>
            </a:r>
            <a:r>
              <a:rPr lang="cs-CZ" sz="1000" b="1" dirty="0"/>
              <a:t>stereotyp</a:t>
            </a:r>
            <a:r>
              <a:rPr lang="cs-CZ" sz="1000" dirty="0"/>
              <a:t>) vědce či filosofa – </a:t>
            </a:r>
            <a:r>
              <a:rPr lang="cs-CZ" sz="1000" dirty="0" err="1"/>
              <a:t>Thalés</a:t>
            </a:r>
            <a:r>
              <a:rPr lang="cs-CZ" sz="1000" dirty="0"/>
              <a:t> posloužil jako prototyp „roztržitého vědce“. Zlomky podávají tyto „anekdoty“: </a:t>
            </a:r>
          </a:p>
          <a:p>
            <a:pPr hangingPunct="0"/>
            <a:r>
              <a:rPr lang="cs-CZ" sz="1000" dirty="0"/>
              <a:t>„Traduje se, že když mu předhazovali jeho chudobu i neužitečnost filosofie, seznal díky pozorování hvězd, že přijde velká úroda oliv. Už v zimě nashromáždil něco málo peněz, zaplatil zálohy na všechny olivové lisy v </a:t>
            </a:r>
            <a:r>
              <a:rPr lang="cs-CZ" sz="1000" dirty="0" err="1"/>
              <a:t>Mílétu</a:t>
            </a:r>
            <a:r>
              <a:rPr lang="cs-CZ" sz="1000" dirty="0"/>
              <a:t> i na </a:t>
            </a:r>
            <a:r>
              <a:rPr lang="cs-CZ" sz="1000" dirty="0" err="1"/>
              <a:t>Chiu</a:t>
            </a:r>
            <a:r>
              <a:rPr lang="cs-CZ" sz="1000" dirty="0"/>
              <a:t> a za nízkou cenu si je pronajal, protože nikdo nenabízel víc. Když pak přišla doba sklizně, všichni je najednou potřebovali a on je pronajímal, za kolik chtěl, takže nashromáždil veliké peníze. Tím ukázal, že pro filosofy je snadné zbohatnout, pokud chtějí, ale že to není to, o co usilují.“ (</a:t>
            </a:r>
            <a:r>
              <a:rPr lang="cs-CZ" sz="1000" b="1" dirty="0"/>
              <a:t>A 10</a:t>
            </a:r>
            <a:r>
              <a:rPr lang="cs-CZ" sz="1000" dirty="0"/>
              <a:t>  =  Aristotelés, </a:t>
            </a:r>
            <a:r>
              <a:rPr lang="cs-CZ" sz="1000" i="1" dirty="0" err="1"/>
              <a:t>Politica</a:t>
            </a:r>
            <a:r>
              <a:rPr lang="cs-CZ" sz="1000" dirty="0"/>
              <a:t> I,11; 1259a6)</a:t>
            </a:r>
          </a:p>
          <a:p>
            <a:pPr marL="0" indent="0" hangingPunct="0">
              <a:buNone/>
            </a:pPr>
            <a:r>
              <a:rPr lang="cs-CZ" sz="1000" dirty="0"/>
              <a:t> </a:t>
            </a:r>
          </a:p>
          <a:p>
            <a:r>
              <a:rPr lang="cs-CZ" sz="1000" dirty="0"/>
              <a:t>„(...) právě tak, </a:t>
            </a:r>
            <a:r>
              <a:rPr lang="cs-CZ" sz="1000" dirty="0" err="1"/>
              <a:t>Theodóre</a:t>
            </a:r>
            <a:r>
              <a:rPr lang="cs-CZ" sz="1000" dirty="0"/>
              <a:t>, jako se prý ona vtipná a půvabná thrácká služka vysmála </a:t>
            </a:r>
            <a:r>
              <a:rPr lang="cs-CZ" sz="1000" dirty="0" err="1"/>
              <a:t>Thalétovi</a:t>
            </a:r>
            <a:r>
              <a:rPr lang="cs-CZ" sz="1000" dirty="0"/>
              <a:t>, když pozoroval hvězdy a spadl do studny, zatímco se díval nahoru. Posmívala se mu, že se pokouší poznat věci na nebi, že mu však zůstává skryto, co leží před ním a u jeho nohou.“ (</a:t>
            </a:r>
            <a:r>
              <a:rPr lang="cs-CZ" sz="1000" b="1" dirty="0"/>
              <a:t>A 9  </a:t>
            </a:r>
            <a:r>
              <a:rPr lang="cs-CZ" sz="1000" dirty="0"/>
              <a:t>=  Platón, </a:t>
            </a:r>
            <a:r>
              <a:rPr lang="cs-CZ" sz="1000" i="1" dirty="0" err="1"/>
              <a:t>Theaetetus</a:t>
            </a:r>
            <a:r>
              <a:rPr lang="cs-CZ" sz="1000" dirty="0"/>
              <a:t> 174a)</a:t>
            </a:r>
          </a:p>
          <a:p>
            <a:r>
              <a:rPr lang="cs-CZ" sz="1000" dirty="0"/>
              <a:t>Tradičně je považován za prvního filosofa: </a:t>
            </a:r>
          </a:p>
          <a:p>
            <a:pPr marL="0" indent="0">
              <a:buNone/>
            </a:pPr>
            <a:r>
              <a:rPr lang="cs-CZ" sz="1000" dirty="0"/>
              <a:t>	„Traduje se, že </a:t>
            </a:r>
            <a:r>
              <a:rPr lang="cs-CZ" sz="1000" dirty="0" err="1"/>
              <a:t>Thalés</a:t>
            </a:r>
            <a:r>
              <a:rPr lang="cs-CZ" sz="1000" dirty="0"/>
              <a:t> byl první, kdo Řekům objevil zkoumání přírody. Měl sice mnoho předchůdců, jak míní i </a:t>
            </a:r>
            <a:r>
              <a:rPr lang="cs-CZ" sz="1000" dirty="0" err="1"/>
              <a:t>Theofrastos</a:t>
            </a:r>
            <a:r>
              <a:rPr lang="cs-CZ" sz="1000" dirty="0"/>
              <a:t> (</a:t>
            </a:r>
            <a:r>
              <a:rPr lang="cs-CZ" sz="1000" i="1" dirty="0" err="1"/>
              <a:t>Dox</a:t>
            </a:r>
            <a:r>
              <a:rPr lang="cs-CZ" sz="1000" dirty="0"/>
              <a:t>. 475), ale 	vynikl nad nimi 	natolik, že zastínil všechny, kdo byli před ním. Nic se však v žádných spisech neříká o tom, že by po něm zůstalo něco 	napsaného, kromě takzvané 	</a:t>
            </a:r>
            <a:r>
              <a:rPr lang="cs-CZ" sz="1000" i="1" dirty="0"/>
              <a:t>Astronomie pro plavce</a:t>
            </a:r>
            <a:r>
              <a:rPr lang="cs-CZ" sz="1000" dirty="0"/>
              <a:t>.“ (</a:t>
            </a:r>
            <a:r>
              <a:rPr lang="cs-CZ" sz="1000" dirty="0" err="1"/>
              <a:t>Simplikios</a:t>
            </a:r>
            <a:r>
              <a:rPr lang="cs-CZ" sz="1000" dirty="0"/>
              <a:t>, </a:t>
            </a:r>
            <a:r>
              <a:rPr lang="cs-CZ" sz="1000" i="1" dirty="0"/>
              <a:t>In </a:t>
            </a:r>
            <a:r>
              <a:rPr lang="cs-CZ" sz="1000" i="1" dirty="0" err="1"/>
              <a:t>Physica</a:t>
            </a:r>
            <a:r>
              <a:rPr lang="cs-CZ" sz="1000" dirty="0"/>
              <a:t> 23,29)</a:t>
            </a:r>
          </a:p>
          <a:p>
            <a:pPr marL="0" indent="0">
              <a:buNone/>
            </a:pPr>
            <a:endParaRPr lang="cs-CZ" sz="1000" dirty="0"/>
          </a:p>
          <a:p>
            <a:pPr marL="0" indent="0">
              <a:buNone/>
            </a:pPr>
            <a:r>
              <a:rPr lang="cs-CZ" sz="1000" dirty="0"/>
              <a:t>3) </a:t>
            </a:r>
            <a:r>
              <a:rPr lang="cs-CZ" sz="1000" b="1" dirty="0"/>
              <a:t>Filosofie</a:t>
            </a:r>
            <a:r>
              <a:rPr lang="cs-CZ" sz="1000" dirty="0"/>
              <a:t>: počátkem (</a:t>
            </a:r>
            <a:r>
              <a:rPr lang="cs-CZ" sz="1000" b="1" dirty="0"/>
              <a:t>arché</a:t>
            </a:r>
            <a:r>
              <a:rPr lang="cs-CZ" sz="1000" dirty="0"/>
              <a:t>) je voda:</a:t>
            </a:r>
          </a:p>
          <a:p>
            <a:pPr marL="0" indent="0">
              <a:buNone/>
            </a:pPr>
            <a:r>
              <a:rPr lang="cs-CZ" sz="1000" dirty="0"/>
              <a:t>„Jiní tvrdí, že Země spočívá na vodě. Neboť toto je nejstarší výklad, který k nám došel. </a:t>
            </a:r>
            <a:r>
              <a:rPr lang="cs-CZ" sz="1000" b="1" dirty="0"/>
              <a:t>Tvrdí se</a:t>
            </a:r>
            <a:r>
              <a:rPr lang="cs-CZ" sz="1000" dirty="0"/>
              <a:t>, že jej podal </a:t>
            </a:r>
            <a:r>
              <a:rPr lang="cs-CZ" sz="1000" dirty="0" err="1"/>
              <a:t>Thalés</a:t>
            </a:r>
            <a:r>
              <a:rPr lang="cs-CZ" sz="1000" dirty="0"/>
              <a:t> z </a:t>
            </a:r>
            <a:r>
              <a:rPr lang="cs-CZ" sz="1000" dirty="0" err="1"/>
              <a:t>Milétu</a:t>
            </a:r>
            <a:r>
              <a:rPr lang="cs-CZ" sz="1000" dirty="0"/>
              <a:t>, podle něhož Země spočívá na místě, protože je plovoucí, podobně jako dřevo nebo jiné takové věci (neboť žádná taková věc svou přirozeností nespočívá na vzduchu, ale na vodě) – jako by týž výklad musel platit pro Zemi i pro vodu, která Zemi nese.“ (Aristotelés, </a:t>
            </a:r>
            <a:r>
              <a:rPr lang="cs-CZ" sz="1000" i="1" dirty="0"/>
              <a:t>De </a:t>
            </a:r>
            <a:r>
              <a:rPr lang="cs-CZ" sz="1000" i="1" dirty="0" err="1"/>
              <a:t>caelo</a:t>
            </a:r>
            <a:r>
              <a:rPr lang="cs-CZ" sz="1000" i="1" dirty="0"/>
              <a:t>, </a:t>
            </a:r>
            <a:r>
              <a:rPr lang="cs-CZ" sz="1000" dirty="0"/>
              <a:t>II, 13, 294a28; DK 11 A 14)</a:t>
            </a:r>
          </a:p>
          <a:p>
            <a:pPr marL="0" indent="0">
              <a:buNone/>
            </a:pPr>
            <a:r>
              <a:rPr lang="cs-CZ" sz="1000" dirty="0"/>
              <a:t>„Z těch, kdo jako první začali filosofovat, se většina domnívala, že pouze příčiny v podobě látky jsou příčinami všeho. Neboť z čeho všechna jsoucna jsou a z čeho jako první vznikají  a do čeho nakonec zanikají, zatímco substance trvá a mění se pouze její stavy, o tom říkají, že je to prvek a počátek jsoucen. A z toho důvodu se domnívají, že nic ani nevzniká, ani nezaniká, protože takováto přirozenost prý zůstává stále zachována … Neboť musí existovat jakási přirozenost, buď jedna nebo více než jedna, ze které vznikají ostatní věci, zatímco ona zůstává zachována. O počtu a povaze takových počátků však neříkají všichni totéž. </a:t>
            </a:r>
            <a:r>
              <a:rPr lang="cs-CZ" sz="1000" dirty="0" err="1"/>
              <a:t>Thalés</a:t>
            </a:r>
            <a:r>
              <a:rPr lang="cs-CZ" sz="1000" dirty="0"/>
              <a:t>, od něhož pochází tento způsob filosofie, tvrdí, že je to voda (proto také prohlásil, že Země je na vodě). Tuto domněnku možná pojal, když pozoroval, že výživa všeho je vlhká a že samo teplo vzniká z vlhka a vlhkem žije (počátkem všeho je to, z čeho všechno vzniká) Proto tedy pojal tuto domněnku a také proto, že semena všechna mají vlhkou přirozenost a že přirozeným počátkem vlhkých věcí je voda.“ (Aristotelés, </a:t>
            </a:r>
            <a:r>
              <a:rPr lang="cs-CZ" sz="1000" i="1" dirty="0"/>
              <a:t>Metafyzika</a:t>
            </a:r>
            <a:r>
              <a:rPr lang="cs-CZ" sz="1000" dirty="0"/>
              <a:t>, I, 3, 983b6 (DK 11 A 12)</a:t>
            </a:r>
            <a:endParaRPr lang="cs-CZ" sz="1000" i="1" dirty="0"/>
          </a:p>
          <a:p>
            <a:pPr marL="0" indent="0">
              <a:buNone/>
            </a:pPr>
            <a:endParaRPr lang="cs-CZ" sz="1000" dirty="0"/>
          </a:p>
        </p:txBody>
      </p:sp>
    </p:spTree>
    <p:extLst>
      <p:ext uri="{BB962C8B-B14F-4D97-AF65-F5344CB8AC3E}">
        <p14:creationId xmlns:p14="http://schemas.microsoft.com/office/powerpoint/2010/main" val="1529395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err="1"/>
              <a:t>Thalés</a:t>
            </a:r>
            <a:r>
              <a:rPr lang="cs-CZ" sz="1600" dirty="0"/>
              <a:t> z </a:t>
            </a:r>
            <a:r>
              <a:rPr lang="cs-CZ" sz="1600" dirty="0" err="1"/>
              <a:t>Milétu</a:t>
            </a:r>
            <a:r>
              <a:rPr lang="cs-CZ" sz="1600" dirty="0"/>
              <a:t> - poznámky</a:t>
            </a:r>
          </a:p>
        </p:txBody>
      </p:sp>
      <p:sp>
        <p:nvSpPr>
          <p:cNvPr id="3" name="Zástupný symbol pro obsah 2"/>
          <p:cNvSpPr>
            <a:spLocks noGrp="1"/>
          </p:cNvSpPr>
          <p:nvPr>
            <p:ph idx="1"/>
          </p:nvPr>
        </p:nvSpPr>
        <p:spPr/>
        <p:txBody>
          <a:bodyPr>
            <a:normAutofit lnSpcReduction="10000"/>
          </a:bodyPr>
          <a:lstStyle/>
          <a:p>
            <a:r>
              <a:rPr lang="cs-CZ" sz="1200" dirty="0"/>
              <a:t>Standardní (učebnicový) výklad vychází z Aristotelova svědectví (viz výše), v němž se hovoří o vodě jako počátku (</a:t>
            </a:r>
            <a:r>
              <a:rPr lang="cs-CZ" sz="1200" i="1" dirty="0"/>
              <a:t>arché</a:t>
            </a:r>
            <a:r>
              <a:rPr lang="cs-CZ" sz="1200" dirty="0"/>
              <a:t>). Nicméně skutečnost je taková, že dochované zlomky jsou natolik skoupé, že s jistotou to tvrdit určitě nemůžeme. Zdeněk Kratochvíl se k tomu vyjadřuje takto: „Aristotelés u něho naprosto anachronicky hledal odpovědi na své otázky po počátcích, živlech a základu, což se dodnes projevuje v řadě učebnic. </a:t>
            </a:r>
            <a:r>
              <a:rPr lang="cs-CZ" sz="1200" dirty="0" err="1"/>
              <a:t>Thalés</a:t>
            </a:r>
            <a:r>
              <a:rPr lang="cs-CZ" sz="1200" dirty="0"/>
              <a:t> samozřejmě ještě nemohl nic tušit o nějakých živlech, nicméně Aristotelés mu tu vodu jako živoucí základ a počátek všeho přišil“ (Kratochvíl, Z., </a:t>
            </a:r>
            <a:r>
              <a:rPr lang="cs-CZ" sz="1200" i="1" dirty="0"/>
              <a:t>Kam že to upadl </a:t>
            </a:r>
            <a:r>
              <a:rPr lang="cs-CZ" sz="1200" i="1" dirty="0" err="1"/>
              <a:t>Thalés</a:t>
            </a:r>
            <a:r>
              <a:rPr lang="cs-CZ" sz="1200" i="1" dirty="0"/>
              <a:t> z </a:t>
            </a:r>
            <a:r>
              <a:rPr lang="cs-CZ" sz="1200" i="1" dirty="0" err="1"/>
              <a:t>Milétu</a:t>
            </a:r>
            <a:r>
              <a:rPr lang="cs-CZ" sz="1200" i="1" dirty="0"/>
              <a:t>?</a:t>
            </a:r>
            <a:r>
              <a:rPr lang="cs-CZ" sz="1200" dirty="0"/>
              <a:t>) </a:t>
            </a:r>
            <a:r>
              <a:rPr lang="cs-CZ" sz="1200" dirty="0" err="1"/>
              <a:t>Kirk</a:t>
            </a:r>
            <a:r>
              <a:rPr lang="cs-CZ" sz="1200" dirty="0"/>
              <a:t>, </a:t>
            </a:r>
            <a:r>
              <a:rPr lang="cs-CZ" sz="1200" dirty="0" err="1"/>
              <a:t>Raven</a:t>
            </a:r>
            <a:r>
              <a:rPr lang="cs-CZ" sz="1200" dirty="0"/>
              <a:t> a </a:t>
            </a:r>
            <a:r>
              <a:rPr lang="cs-CZ" sz="1200" dirty="0" err="1"/>
              <a:t>Schoefield</a:t>
            </a:r>
            <a:r>
              <a:rPr lang="cs-CZ" sz="1200" dirty="0"/>
              <a:t> nás obdobně upozorňují: </a:t>
            </a:r>
          </a:p>
          <a:p>
            <a:endParaRPr lang="cs-CZ" sz="1200" dirty="0"/>
          </a:p>
          <a:p>
            <a:pPr marL="0" indent="0">
              <a:buNone/>
            </a:pPr>
            <a:r>
              <a:rPr lang="cs-CZ" sz="1200" dirty="0"/>
              <a:t>„Skutečnost, že Aristotelés uplatnil na rozbor svých předchůdců tuto jedinou strnulou metodu, je zdrojem řady nedorozumění, třebaže správně a s užitkem zdůrazňuje určité podobnosti mezi jejich teoriemi. Tak např. </a:t>
            </a:r>
            <a:r>
              <a:rPr lang="cs-CZ" sz="1200" dirty="0" err="1"/>
              <a:t>Thalétův</a:t>
            </a:r>
            <a:r>
              <a:rPr lang="cs-CZ" sz="1200" dirty="0"/>
              <a:t> „počátek“ (v Aristotelově smyslu) a </a:t>
            </a:r>
            <a:r>
              <a:rPr lang="cs-CZ" sz="1200" dirty="0" err="1"/>
              <a:t>Hérakleitův</a:t>
            </a:r>
            <a:r>
              <a:rPr lang="cs-CZ" sz="1200" dirty="0"/>
              <a:t> „počátek“ (podle Aristotela oheň) byly pro </a:t>
            </a:r>
            <a:r>
              <a:rPr lang="cs-CZ" sz="1200" dirty="0" err="1"/>
              <a:t>Thaléta</a:t>
            </a:r>
            <a:r>
              <a:rPr lang="cs-CZ" sz="1200" dirty="0"/>
              <a:t> a </a:t>
            </a:r>
            <a:r>
              <a:rPr lang="cs-CZ" sz="1200" dirty="0" err="1"/>
              <a:t>Hérakleita</a:t>
            </a:r>
            <a:r>
              <a:rPr lang="cs-CZ" sz="1200" dirty="0"/>
              <a:t> samotné zjevně čímsi velmi odlišným. Po pravdě řečeno, nevíme o </a:t>
            </a:r>
            <a:r>
              <a:rPr lang="cs-CZ" sz="1200" dirty="0" err="1"/>
              <a:t>Thalétových</a:t>
            </a:r>
            <a:r>
              <a:rPr lang="cs-CZ" sz="1200" dirty="0"/>
              <a:t> názorech na vodu (kromě toho, že na ní plove Země) nic víc než to, že se Aristotelovi, který neprojevoval v tomto ohledu zrovna přemrštěnou rozlišovací schopnost, ve své z doslechu čerpané, pravděpodobně velmi zkratkovité a poněkud pokroucené podobě jevily jako odpovídající jeho vlastnímu pojetí látkové </a:t>
            </a:r>
            <a:r>
              <a:rPr lang="cs-CZ" sz="1200" i="1" dirty="0"/>
              <a:t>arché.“ </a:t>
            </a:r>
            <a:r>
              <a:rPr lang="cs-CZ" sz="1200" dirty="0"/>
              <a:t>(</a:t>
            </a:r>
            <a:r>
              <a:rPr lang="cs-CZ" sz="1200" dirty="0" err="1"/>
              <a:t>Kirk</a:t>
            </a:r>
            <a:r>
              <a:rPr lang="cs-CZ" sz="1200" dirty="0"/>
              <a:t>, </a:t>
            </a:r>
            <a:r>
              <a:rPr lang="cs-CZ" sz="1200" dirty="0" err="1"/>
              <a:t>Raven</a:t>
            </a:r>
            <a:r>
              <a:rPr lang="cs-CZ" sz="1200" dirty="0"/>
              <a:t>, </a:t>
            </a:r>
            <a:r>
              <a:rPr lang="cs-CZ" sz="1200" dirty="0" err="1"/>
              <a:t>Schoefield</a:t>
            </a:r>
            <a:r>
              <a:rPr lang="cs-CZ" sz="1200" dirty="0"/>
              <a:t>, 2004, s. 118) </a:t>
            </a:r>
          </a:p>
          <a:p>
            <a:pPr marL="0" indent="0">
              <a:buNone/>
            </a:pPr>
            <a:endParaRPr lang="cs-CZ" sz="1200" dirty="0"/>
          </a:p>
          <a:p>
            <a:r>
              <a:rPr lang="cs-CZ" sz="1200" dirty="0" err="1"/>
              <a:t>Thalés</a:t>
            </a:r>
            <a:r>
              <a:rPr lang="cs-CZ" sz="1200" dirty="0"/>
              <a:t> se, jak je asi všeobecně známo, věnoval geometrii, astronomii i politice: </a:t>
            </a:r>
          </a:p>
          <a:p>
            <a:pPr marL="0" indent="0" hangingPunct="0">
              <a:buNone/>
            </a:pPr>
            <a:endParaRPr lang="cs-CZ" sz="1200" dirty="0"/>
          </a:p>
          <a:p>
            <a:pPr marL="0" indent="0" hangingPunct="0">
              <a:buNone/>
            </a:pPr>
            <a:r>
              <a:rPr lang="cs-CZ" sz="1200" dirty="0"/>
              <a:t> </a:t>
            </a:r>
          </a:p>
          <a:p>
            <a:pPr marL="0" indent="0" hangingPunct="0">
              <a:buNone/>
            </a:pPr>
            <a:r>
              <a:rPr lang="cs-CZ" sz="1200" dirty="0"/>
              <a:t>„(...) Říká se, že </a:t>
            </a:r>
            <a:r>
              <a:rPr lang="cs-CZ" sz="1200" dirty="0" err="1"/>
              <a:t>Thalés</a:t>
            </a:r>
            <a:r>
              <a:rPr lang="cs-CZ" sz="1200" dirty="0"/>
              <a:t> první poznal a vyslovil, že u každého rovnoramenného trojúhelníka si jsou úhly při základně rovny. Po starém způsobu však tyto úhly nazval podobnými.“ (</a:t>
            </a:r>
            <a:r>
              <a:rPr lang="cs-CZ" sz="1200" b="1" dirty="0"/>
              <a:t>A 20</a:t>
            </a:r>
            <a:r>
              <a:rPr lang="cs-CZ" sz="1200" dirty="0"/>
              <a:t> /2  =  </a:t>
            </a:r>
            <a:r>
              <a:rPr lang="cs-CZ" sz="1200" dirty="0" err="1"/>
              <a:t>Proklos</a:t>
            </a:r>
            <a:r>
              <a:rPr lang="cs-CZ" sz="1200" dirty="0"/>
              <a:t>, </a:t>
            </a:r>
            <a:r>
              <a:rPr lang="cs-CZ" sz="1200" i="1" dirty="0"/>
              <a:t>In </a:t>
            </a:r>
            <a:r>
              <a:rPr lang="cs-CZ" sz="1200" i="1" dirty="0" err="1"/>
              <a:t>Eucleidem</a:t>
            </a:r>
            <a:r>
              <a:rPr lang="cs-CZ" sz="1200" dirty="0"/>
              <a:t> 250,20)</a:t>
            </a:r>
          </a:p>
          <a:p>
            <a:pPr marL="0" indent="0" hangingPunct="0">
              <a:buNone/>
            </a:pPr>
            <a:r>
              <a:rPr lang="cs-CZ" sz="1200" dirty="0"/>
              <a:t> </a:t>
            </a:r>
          </a:p>
          <a:p>
            <a:pPr marL="0" indent="0" hangingPunct="0">
              <a:buNone/>
            </a:pPr>
            <a:r>
              <a:rPr lang="cs-CZ" sz="1200" dirty="0"/>
              <a:t>„Poučka, že protínají-li se dvě úsečky, jsou si </a:t>
            </a:r>
            <a:r>
              <a:rPr lang="en-US" sz="1200" dirty="0"/>
              <a:t>[</a:t>
            </a:r>
            <a:r>
              <a:rPr lang="cs-CZ" sz="1200" dirty="0"/>
              <a:t>protilehlé] úhly při vrcholu rovny, byla, jak říká </a:t>
            </a:r>
            <a:r>
              <a:rPr lang="cs-CZ" sz="1200" dirty="0" err="1"/>
              <a:t>Eudémos</a:t>
            </a:r>
            <a:r>
              <a:rPr lang="cs-CZ" sz="1200" dirty="0"/>
              <a:t>, prvně nalezena </a:t>
            </a:r>
            <a:r>
              <a:rPr lang="cs-CZ" sz="1200" dirty="0" err="1"/>
              <a:t>Thalétem</a:t>
            </a:r>
            <a:r>
              <a:rPr lang="cs-CZ" sz="1200" dirty="0"/>
              <a:t>.“ (</a:t>
            </a:r>
            <a:r>
              <a:rPr lang="cs-CZ" sz="1200" b="1" dirty="0"/>
              <a:t>A 20</a:t>
            </a:r>
            <a:r>
              <a:rPr lang="cs-CZ" sz="1200" dirty="0"/>
              <a:t> /3  =  </a:t>
            </a:r>
            <a:r>
              <a:rPr lang="cs-CZ" sz="1200" dirty="0" err="1"/>
              <a:t>Proklos</a:t>
            </a:r>
            <a:r>
              <a:rPr lang="cs-CZ" sz="1200" dirty="0"/>
              <a:t>, </a:t>
            </a:r>
            <a:r>
              <a:rPr lang="cs-CZ" sz="1200" i="1" dirty="0"/>
              <a:t>In </a:t>
            </a:r>
            <a:r>
              <a:rPr lang="cs-CZ" sz="1200" i="1" dirty="0" err="1"/>
              <a:t>Eucleidem</a:t>
            </a:r>
            <a:r>
              <a:rPr lang="cs-CZ" sz="1200" dirty="0"/>
              <a:t> 299,1)</a:t>
            </a:r>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hangingPunct="0">
              <a:buNone/>
            </a:pPr>
            <a:endParaRPr lang="cs-CZ" sz="1200" dirty="0"/>
          </a:p>
          <a:p>
            <a:pPr marL="0" indent="0">
              <a:buNone/>
            </a:pPr>
            <a:endParaRPr lang="cs-CZ" sz="1200" dirty="0"/>
          </a:p>
          <a:p>
            <a:endParaRPr lang="cs-CZ" sz="1200" dirty="0"/>
          </a:p>
        </p:txBody>
      </p:sp>
    </p:spTree>
    <p:extLst>
      <p:ext uri="{BB962C8B-B14F-4D97-AF65-F5344CB8AC3E}">
        <p14:creationId xmlns:p14="http://schemas.microsoft.com/office/powerpoint/2010/main" val="913229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err="1"/>
              <a:t>Anaximandros</a:t>
            </a:r>
            <a:r>
              <a:rPr lang="cs-CZ" sz="1600" dirty="0"/>
              <a:t> z </a:t>
            </a:r>
            <a:r>
              <a:rPr lang="cs-CZ" sz="1600" dirty="0" err="1"/>
              <a:t>Milétu</a:t>
            </a:r>
            <a:r>
              <a:rPr lang="cs-CZ" sz="1600" dirty="0"/>
              <a:t> (cca. 546 - 500)</a:t>
            </a:r>
          </a:p>
        </p:txBody>
      </p:sp>
      <p:sp>
        <p:nvSpPr>
          <p:cNvPr id="3" name="Zástupný symbol pro obsah 2"/>
          <p:cNvSpPr>
            <a:spLocks noGrp="1"/>
          </p:cNvSpPr>
          <p:nvPr>
            <p:ph idx="1"/>
          </p:nvPr>
        </p:nvSpPr>
        <p:spPr/>
        <p:txBody>
          <a:bodyPr>
            <a:normAutofit lnSpcReduction="10000"/>
          </a:bodyPr>
          <a:lstStyle/>
          <a:p>
            <a:pPr marL="0" indent="0">
              <a:buNone/>
            </a:pPr>
            <a:r>
              <a:rPr lang="cs-CZ" sz="900" dirty="0"/>
              <a:t>1) Několik vstupních poznámek</a:t>
            </a:r>
          </a:p>
          <a:p>
            <a:r>
              <a:rPr lang="cs-CZ" sz="900" dirty="0" err="1"/>
              <a:t>Doxografická</a:t>
            </a:r>
            <a:r>
              <a:rPr lang="cs-CZ" sz="900" dirty="0"/>
              <a:t> tradice nazývá </a:t>
            </a:r>
            <a:r>
              <a:rPr lang="cs-CZ" sz="900" dirty="0" err="1"/>
              <a:t>Anaximandra</a:t>
            </a:r>
            <a:r>
              <a:rPr lang="cs-CZ" sz="900" dirty="0"/>
              <a:t> „Thaletovým žákem“, „příbuzným“, „známým“, „spoluobčanem“. Ať tomu bylo jakkoliv, zdá se na základě dochovaných zpráv, že byl jen o něco málo mladší než </a:t>
            </a:r>
            <a:r>
              <a:rPr lang="cs-CZ" sz="900" dirty="0" err="1"/>
              <a:t>Thalés</a:t>
            </a:r>
            <a:r>
              <a:rPr lang="cs-CZ" sz="900" dirty="0"/>
              <a:t>. Jinak nevíme o životě nic kromě toho, že </a:t>
            </a:r>
            <a:r>
              <a:rPr lang="cs-CZ" sz="900" b="1" dirty="0"/>
              <a:t>„když zpíval, děti se mu smály.“ </a:t>
            </a:r>
          </a:p>
          <a:p>
            <a:r>
              <a:rPr lang="cs-CZ" sz="900" dirty="0"/>
              <a:t>V případě </a:t>
            </a:r>
            <a:r>
              <a:rPr lang="cs-CZ" sz="900" dirty="0" err="1"/>
              <a:t>Thaléta</a:t>
            </a:r>
            <a:r>
              <a:rPr lang="cs-CZ" sz="900" dirty="0"/>
              <a:t>, pokud pomineme jeho vědecký přínos, panuje  přesvědčení, že jeho největším výkonem, bylo vymanění myšlení z mytických omezení: „</a:t>
            </a:r>
            <a:r>
              <a:rPr lang="cs-CZ" sz="900" dirty="0" err="1"/>
              <a:t>Thalés</a:t>
            </a:r>
            <a:r>
              <a:rPr lang="cs-CZ" sz="900" dirty="0"/>
              <a:t> zjevně opustil mytické formulace; už to samo o sobě opravňuje k tvrzení, že byl prvním filosofem, aťsi bylo jeho myšlení sebenaivnější.“ (</a:t>
            </a:r>
            <a:r>
              <a:rPr lang="cs-CZ" sz="900" dirty="0" err="1"/>
              <a:t>Kirk</a:t>
            </a:r>
            <a:r>
              <a:rPr lang="cs-CZ" sz="900" dirty="0"/>
              <a:t>, </a:t>
            </a:r>
            <a:r>
              <a:rPr lang="cs-CZ" sz="900" dirty="0" err="1"/>
              <a:t>Raven</a:t>
            </a:r>
            <a:r>
              <a:rPr lang="cs-CZ" sz="900" dirty="0"/>
              <a:t>, </a:t>
            </a:r>
            <a:r>
              <a:rPr lang="cs-CZ" sz="900" dirty="0" err="1"/>
              <a:t>Schoefield</a:t>
            </a:r>
            <a:r>
              <a:rPr lang="cs-CZ" sz="900" dirty="0"/>
              <a:t>, 2004, s. 129). </a:t>
            </a:r>
            <a:r>
              <a:rPr lang="cs-CZ" sz="900" b="1" dirty="0" err="1"/>
              <a:t>Anaximandros</a:t>
            </a:r>
            <a:r>
              <a:rPr lang="cs-CZ" sz="900" b="1" dirty="0"/>
              <a:t> v tomto pohybu vymaňování</a:t>
            </a:r>
            <a:r>
              <a:rPr lang="cs-CZ" sz="900" dirty="0"/>
              <a:t> pokračoval a je považován za prvního, kdo se pokusil o první „souhrnný a podrobný výklad všech aspektů světa lidské zkušenosti.“ (</a:t>
            </a:r>
            <a:r>
              <a:rPr lang="cs-CZ" sz="900" i="1" dirty="0"/>
              <a:t>C. </a:t>
            </a:r>
            <a:r>
              <a:rPr lang="cs-CZ" sz="900" i="1" dirty="0" err="1"/>
              <a:t>d.,</a:t>
            </a:r>
            <a:r>
              <a:rPr lang="cs-CZ" sz="900" dirty="0" err="1"/>
              <a:t>s</a:t>
            </a:r>
            <a:r>
              <a:rPr lang="cs-CZ" sz="900" dirty="0"/>
              <a:t>. 131) Stejně tak je považován za prvního (následovníky nepřekonaného) myslitele (vědce), který se pokusil o racionální výklad původu člověka a života. Podobně jako </a:t>
            </a:r>
            <a:r>
              <a:rPr lang="cs-CZ" sz="900" dirty="0" err="1"/>
              <a:t>Thalés</a:t>
            </a:r>
            <a:r>
              <a:rPr lang="cs-CZ" sz="900" dirty="0"/>
              <a:t> se věnoval i praktické vědě – pro milétské námořníky pravděpodobně vytvořil mapu, věnoval se politice – vedl kolonii do Apollónie; pravděpodobně se zabýval i geometrií a astronomií. (</a:t>
            </a:r>
            <a:r>
              <a:rPr lang="cs-CZ" sz="900" dirty="0" err="1"/>
              <a:t>Coplestone</a:t>
            </a:r>
            <a:r>
              <a:rPr lang="cs-CZ" sz="900" dirty="0"/>
              <a:t>, 2014, s. 43; Kratochvíl, 2019))</a:t>
            </a:r>
          </a:p>
          <a:p>
            <a:r>
              <a:rPr lang="cs-CZ" sz="900" dirty="0" err="1"/>
              <a:t>Anaximandros</a:t>
            </a:r>
            <a:r>
              <a:rPr lang="cs-CZ" sz="900" dirty="0"/>
              <a:t> zcela jistě napsal knihu. Té pak tradice, zvláště alexandrijští filosofové, dali název </a:t>
            </a:r>
            <a:r>
              <a:rPr lang="cs-CZ" sz="900" i="1" dirty="0"/>
              <a:t>O přírodě. </a:t>
            </a:r>
            <a:r>
              <a:rPr lang="cs-CZ" sz="900" dirty="0"/>
              <a:t>Jednalo se o první řecké prozaické dílo.</a:t>
            </a:r>
            <a:endParaRPr lang="cs-CZ" sz="900" i="1" dirty="0"/>
          </a:p>
          <a:p>
            <a:endParaRPr lang="cs-CZ" sz="900" dirty="0"/>
          </a:p>
          <a:p>
            <a:pPr marL="0" indent="0">
              <a:buNone/>
            </a:pPr>
            <a:r>
              <a:rPr lang="cs-CZ" sz="900" dirty="0"/>
              <a:t>2) Filosofie: „generickou substancí“ je </a:t>
            </a:r>
            <a:r>
              <a:rPr lang="cs-CZ" sz="900" i="1" dirty="0"/>
              <a:t>to </a:t>
            </a:r>
            <a:r>
              <a:rPr lang="cs-CZ" sz="900" i="1" dirty="0" err="1"/>
              <a:t>apeiron</a:t>
            </a:r>
            <a:r>
              <a:rPr lang="cs-CZ" sz="900" i="1" dirty="0"/>
              <a:t> </a:t>
            </a:r>
            <a:r>
              <a:rPr lang="cs-CZ" sz="900" dirty="0"/>
              <a:t>(neurčité nebo nekonečné)</a:t>
            </a:r>
          </a:p>
          <a:p>
            <a:pPr marL="0" indent="0">
              <a:buNone/>
            </a:pPr>
            <a:endParaRPr lang="cs-CZ" sz="900" dirty="0"/>
          </a:p>
          <a:p>
            <a:pPr marL="0" indent="0">
              <a:buNone/>
            </a:pPr>
            <a:r>
              <a:rPr lang="cs-CZ" sz="900" dirty="0"/>
              <a:t>„</a:t>
            </a:r>
            <a:r>
              <a:rPr lang="cs-CZ" sz="900" dirty="0" err="1"/>
              <a:t>Anaximandros</a:t>
            </a:r>
            <a:r>
              <a:rPr lang="cs-CZ" sz="900" dirty="0"/>
              <a:t> z </a:t>
            </a:r>
            <a:r>
              <a:rPr lang="cs-CZ" sz="900" dirty="0" err="1"/>
              <a:t>Milétu</a:t>
            </a:r>
            <a:r>
              <a:rPr lang="cs-CZ" sz="900" dirty="0"/>
              <a:t>, syn </a:t>
            </a:r>
            <a:r>
              <a:rPr lang="cs-CZ" sz="900" dirty="0" err="1"/>
              <a:t>Praxiadův</a:t>
            </a:r>
            <a:r>
              <a:rPr lang="cs-CZ" sz="900" dirty="0"/>
              <a:t>: tvrdil, že počátkem a prvkem (</a:t>
            </a:r>
            <a:r>
              <a:rPr lang="cs-CZ" sz="900" dirty="0" err="1"/>
              <a:t>archen</a:t>
            </a:r>
            <a:r>
              <a:rPr lang="cs-CZ" sz="900" dirty="0"/>
              <a:t> </a:t>
            </a:r>
            <a:r>
              <a:rPr lang="cs-CZ" sz="900" dirty="0" err="1"/>
              <a:t>kai</a:t>
            </a:r>
            <a:r>
              <a:rPr lang="cs-CZ" sz="900" dirty="0"/>
              <a:t> </a:t>
            </a:r>
            <a:r>
              <a:rPr lang="cs-CZ" sz="900" dirty="0" err="1"/>
              <a:t>stoicheon</a:t>
            </a:r>
            <a:r>
              <a:rPr lang="cs-CZ" sz="900" dirty="0"/>
              <a:t>) je neurčito, a nevymezoval, že je to vzduch, voda nebo něco jiného … „ (DL II, 1-2 (DK 12 A 1))</a:t>
            </a:r>
          </a:p>
          <a:p>
            <a:pPr marL="0" indent="0">
              <a:buNone/>
            </a:pPr>
            <a:endParaRPr lang="cs-CZ" sz="900" dirty="0"/>
          </a:p>
          <a:p>
            <a:pPr marL="0" indent="0">
              <a:buNone/>
            </a:pPr>
            <a:r>
              <a:rPr lang="cs-CZ" sz="900" dirty="0"/>
              <a:t>„Jeden z těch, kdo říkají, že je jeden (prvek) pohyblivý a nekonečný, </a:t>
            </a:r>
            <a:r>
              <a:rPr lang="cs-CZ" sz="900" dirty="0" err="1"/>
              <a:t>Anaximandros</a:t>
            </a:r>
            <a:r>
              <a:rPr lang="cs-CZ" sz="900" dirty="0"/>
              <a:t>, syn </a:t>
            </a:r>
            <a:r>
              <a:rPr lang="cs-CZ" sz="900" dirty="0" err="1"/>
              <a:t>Praxiadův</a:t>
            </a:r>
            <a:r>
              <a:rPr lang="cs-CZ" sz="900" dirty="0"/>
              <a:t>, který byl Thaletovým nástupcem a žákem, řekl, že počátkem a prvkem (</a:t>
            </a:r>
            <a:r>
              <a:rPr lang="cs-CZ" sz="900" i="1" dirty="0"/>
              <a:t>arché </a:t>
            </a:r>
            <a:r>
              <a:rPr lang="cs-CZ" sz="900" i="1" dirty="0" err="1"/>
              <a:t>kai</a:t>
            </a:r>
            <a:r>
              <a:rPr lang="cs-CZ" sz="900" i="1" dirty="0"/>
              <a:t> </a:t>
            </a:r>
            <a:r>
              <a:rPr lang="cs-CZ" sz="900" i="1" dirty="0" err="1"/>
              <a:t>stoicheon</a:t>
            </a:r>
            <a:r>
              <a:rPr lang="cs-CZ" sz="900" dirty="0"/>
              <a:t>) všech věcí je </a:t>
            </a:r>
            <a:r>
              <a:rPr lang="cs-CZ" sz="900" i="1" dirty="0" err="1"/>
              <a:t>apeiron</a:t>
            </a:r>
            <a:r>
              <a:rPr lang="cs-CZ" sz="900" i="1" dirty="0"/>
              <a:t> </a:t>
            </a:r>
            <a:r>
              <a:rPr lang="cs-CZ" sz="900" dirty="0"/>
              <a:t>(neurčité nebo nekonečné), a jako první zavedl toto jméno pro počátek (</a:t>
            </a:r>
            <a:r>
              <a:rPr lang="cs-CZ" sz="900" dirty="0" err="1"/>
              <a:t>arche</a:t>
            </a:r>
            <a:r>
              <a:rPr lang="cs-CZ" sz="900" dirty="0"/>
              <a:t>). Říká, že to není ani voda, ani nic jiného z takzvaných prvků, nýbrž jakási jiná neomezená (</a:t>
            </a:r>
            <a:r>
              <a:rPr lang="cs-CZ" sz="900" i="1" dirty="0" err="1"/>
              <a:t>apeiron</a:t>
            </a:r>
            <a:r>
              <a:rPr lang="cs-CZ" sz="900" dirty="0"/>
              <a:t>) přirozenost, </a:t>
            </a:r>
            <a:r>
              <a:rPr lang="cs-CZ" sz="900" b="1" dirty="0"/>
              <a:t>z níž vznikají všechny vesmíry a světy</a:t>
            </a:r>
            <a:r>
              <a:rPr lang="cs-CZ" sz="900" dirty="0"/>
              <a:t>. A z čeho pochází </a:t>
            </a:r>
            <a:r>
              <a:rPr lang="cs-CZ" sz="900" b="1" dirty="0"/>
              <a:t>vznikání jsoucích věcí, do toho směřuje také jejich zanikání</a:t>
            </a:r>
            <a:r>
              <a:rPr lang="cs-CZ" sz="900" dirty="0"/>
              <a:t> </a:t>
            </a:r>
            <a:r>
              <a:rPr lang="cs-CZ" sz="900" b="1" dirty="0"/>
              <a:t>„podle nutnosti; neboť si navzájem platí pokutu a odplatu za bezpráví podle pořádku času“</a:t>
            </a:r>
            <a:r>
              <a:rPr lang="cs-CZ" sz="900" dirty="0"/>
              <a:t>, jak se vyjadřuje poněkud básnickými slovy.“ (</a:t>
            </a:r>
            <a:r>
              <a:rPr lang="cs-CZ" sz="900" dirty="0" err="1"/>
              <a:t>Simplikios</a:t>
            </a:r>
            <a:r>
              <a:rPr lang="cs-CZ" sz="900" dirty="0"/>
              <a:t>, </a:t>
            </a:r>
            <a:r>
              <a:rPr lang="cs-CZ" sz="900" i="1" dirty="0"/>
              <a:t>In </a:t>
            </a:r>
            <a:r>
              <a:rPr lang="cs-CZ" sz="900" i="1" dirty="0" err="1"/>
              <a:t>Arist</a:t>
            </a:r>
            <a:r>
              <a:rPr lang="cs-CZ" sz="900" i="1" dirty="0"/>
              <a:t>. </a:t>
            </a:r>
            <a:r>
              <a:rPr lang="cs-CZ" sz="900" i="1" dirty="0" err="1"/>
              <a:t>Phys</a:t>
            </a:r>
            <a:r>
              <a:rPr lang="cs-CZ" sz="900" i="1" dirty="0"/>
              <a:t>. </a:t>
            </a:r>
            <a:r>
              <a:rPr lang="cs-CZ" sz="900" dirty="0"/>
              <a:t>24, 13 (DK 12 A 9)</a:t>
            </a:r>
          </a:p>
          <a:p>
            <a:pPr marL="0" indent="0">
              <a:buNone/>
            </a:pPr>
            <a:endParaRPr lang="cs-CZ" sz="900" dirty="0"/>
          </a:p>
          <a:p>
            <a:pPr marL="0" indent="0">
              <a:buNone/>
            </a:pPr>
            <a:r>
              <a:rPr lang="cs-CZ" sz="900" i="1" dirty="0" err="1"/>
              <a:t>Apeiron</a:t>
            </a:r>
            <a:r>
              <a:rPr lang="cs-CZ" sz="900" dirty="0"/>
              <a:t>, tato pralátka je co do rozlohy neomezeně veliká:  „obklopuje všechny věci“ (DK 12 A 16); vnitřně je neurčitá, tj. nepřipomíná nic z toho, co známe z naší zkušenosti: „ nevymezoval, že je to vzduch, voda nebo něco jiného“.</a:t>
            </a:r>
          </a:p>
          <a:p>
            <a:pPr marL="0" indent="0">
              <a:buNone/>
            </a:pPr>
            <a:endParaRPr lang="cs-CZ" sz="900" dirty="0"/>
          </a:p>
          <a:p>
            <a:pPr marL="0" indent="0">
              <a:buNone/>
            </a:pPr>
            <a:r>
              <a:rPr lang="cs-CZ" sz="900" i="1" dirty="0" err="1"/>
              <a:t>Apeiron</a:t>
            </a:r>
            <a:r>
              <a:rPr lang="cs-CZ" sz="900" dirty="0"/>
              <a:t> je tedy intimně spjato s </a:t>
            </a:r>
            <a:r>
              <a:rPr lang="cs-CZ" sz="900" b="1" dirty="0"/>
              <a:t>možností změny vůbec</a:t>
            </a:r>
            <a:r>
              <a:rPr lang="cs-CZ" sz="900" dirty="0"/>
              <a:t> (vzniku a zániku): „Víra, že existuje cosi nekonečného, pochází – zkoumáme-li tuto otázku – nejspíše z pěti faktorů … dále, protože vznikání a zanikání neustane jedině tehdy, bude-li nekonečno tím, z čeho pochází to, co vzniká.“ (</a:t>
            </a:r>
            <a:r>
              <a:rPr lang="cs-CZ" sz="900" dirty="0" err="1"/>
              <a:t>Arist</a:t>
            </a:r>
            <a:r>
              <a:rPr lang="cs-CZ" sz="900" dirty="0"/>
              <a:t>., </a:t>
            </a:r>
            <a:r>
              <a:rPr lang="cs-CZ" sz="900" dirty="0" err="1"/>
              <a:t>Phys</a:t>
            </a:r>
            <a:r>
              <a:rPr lang="cs-CZ" sz="900" dirty="0"/>
              <a:t>., III, 4, 203b15 (DK 12 A 15).</a:t>
            </a:r>
          </a:p>
          <a:p>
            <a:pPr marL="0" indent="0">
              <a:buNone/>
            </a:pPr>
            <a:endParaRPr lang="cs-CZ" sz="900" dirty="0"/>
          </a:p>
          <a:p>
            <a:pPr marL="0" indent="0">
              <a:buNone/>
            </a:pPr>
            <a:r>
              <a:rPr lang="cs-CZ" sz="900" dirty="0"/>
              <a:t>„Ani není nutné, </a:t>
            </a:r>
            <a:r>
              <a:rPr lang="cs-CZ" sz="900" b="1" dirty="0"/>
              <a:t>nemá-li ustat vznikání</a:t>
            </a:r>
            <a:r>
              <a:rPr lang="cs-CZ" sz="900" dirty="0"/>
              <a:t>, aby smyslově vnímatelné těleso bylo aktuálně nekonečné: neboť je možné, že </a:t>
            </a:r>
            <a:r>
              <a:rPr lang="cs-CZ" sz="900" b="1" dirty="0"/>
              <a:t>zánik jedné věci je vznikem jiné věci</a:t>
            </a:r>
            <a:r>
              <a:rPr lang="cs-CZ" sz="900" dirty="0"/>
              <a:t> a veškerenstvo je přitom omezené.“ (</a:t>
            </a:r>
            <a:r>
              <a:rPr lang="cs-CZ" sz="900" dirty="0" err="1"/>
              <a:t>Arist</a:t>
            </a:r>
            <a:r>
              <a:rPr lang="cs-CZ" sz="900" dirty="0"/>
              <a:t>., </a:t>
            </a:r>
            <a:r>
              <a:rPr lang="cs-CZ" sz="900" i="1" dirty="0" err="1"/>
              <a:t>Phys</a:t>
            </a:r>
            <a:r>
              <a:rPr lang="cs-CZ" sz="900" i="1" dirty="0"/>
              <a:t>., </a:t>
            </a:r>
            <a:r>
              <a:rPr lang="cs-CZ" sz="900" dirty="0"/>
              <a:t>III, 8, 208a8 (DK 12 A 14)</a:t>
            </a:r>
            <a:r>
              <a:rPr lang="cs-CZ" sz="900" i="1" dirty="0"/>
              <a:t> </a:t>
            </a:r>
            <a:endParaRPr lang="cs-CZ" sz="900" dirty="0"/>
          </a:p>
          <a:p>
            <a:pPr marL="0" indent="0">
              <a:buNone/>
            </a:pPr>
            <a:endParaRPr lang="cs-CZ" sz="1000" dirty="0"/>
          </a:p>
          <a:p>
            <a:pPr marL="0" indent="0">
              <a:buNone/>
            </a:pPr>
            <a:endParaRPr lang="cs-CZ" sz="1000" dirty="0"/>
          </a:p>
          <a:p>
            <a:pPr marL="0" indent="0">
              <a:buNone/>
            </a:pPr>
            <a:endParaRPr lang="cs-CZ" sz="10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endParaRPr lang="cs-CZ" sz="1200" dirty="0"/>
          </a:p>
          <a:p>
            <a:endParaRPr lang="cs-CZ" sz="1200" dirty="0"/>
          </a:p>
        </p:txBody>
      </p:sp>
    </p:spTree>
    <p:extLst>
      <p:ext uri="{BB962C8B-B14F-4D97-AF65-F5344CB8AC3E}">
        <p14:creationId xmlns:p14="http://schemas.microsoft.com/office/powerpoint/2010/main" val="1550385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err="1"/>
              <a:t>Anaximandros</a:t>
            </a:r>
            <a:r>
              <a:rPr lang="cs-CZ" sz="1600" dirty="0"/>
              <a:t> z </a:t>
            </a:r>
            <a:r>
              <a:rPr lang="cs-CZ" sz="1600" dirty="0" err="1"/>
              <a:t>Milétu</a:t>
            </a:r>
            <a:r>
              <a:rPr lang="cs-CZ" sz="1600" dirty="0"/>
              <a:t> – věda, člověk, život</a:t>
            </a:r>
          </a:p>
        </p:txBody>
      </p:sp>
      <p:sp>
        <p:nvSpPr>
          <p:cNvPr id="3" name="Zástupný symbol pro obsah 2"/>
          <p:cNvSpPr>
            <a:spLocks noGrp="1"/>
          </p:cNvSpPr>
          <p:nvPr>
            <p:ph idx="1"/>
          </p:nvPr>
        </p:nvSpPr>
        <p:spPr/>
        <p:txBody>
          <a:bodyPr>
            <a:normAutofit/>
          </a:bodyPr>
          <a:lstStyle/>
          <a:p>
            <a:r>
              <a:rPr lang="cs-CZ" sz="1200" dirty="0" err="1"/>
              <a:t>Anaximandros</a:t>
            </a:r>
            <a:r>
              <a:rPr lang="cs-CZ" sz="1200" dirty="0"/>
              <a:t> patří k nejbrilantnějším (</a:t>
            </a:r>
            <a:r>
              <a:rPr lang="cs-CZ" sz="1200" dirty="0" err="1"/>
              <a:t>Kirk</a:t>
            </a:r>
            <a:r>
              <a:rPr lang="cs-CZ" sz="1200" dirty="0"/>
              <a:t>, </a:t>
            </a:r>
            <a:r>
              <a:rPr lang="cs-CZ" sz="1200" dirty="0" err="1"/>
              <a:t>Raven</a:t>
            </a:r>
            <a:r>
              <a:rPr lang="cs-CZ" sz="1200" dirty="0"/>
              <a:t>, </a:t>
            </a:r>
            <a:r>
              <a:rPr lang="cs-CZ" sz="1200" dirty="0" err="1"/>
              <a:t>Schoefield</a:t>
            </a:r>
            <a:r>
              <a:rPr lang="cs-CZ" sz="1200" dirty="0"/>
              <a:t>, </a:t>
            </a:r>
            <a:r>
              <a:rPr lang="cs-CZ" sz="1200" i="1" dirty="0"/>
              <a:t>c. d., </a:t>
            </a:r>
            <a:r>
              <a:rPr lang="cs-CZ" sz="1200" dirty="0"/>
              <a:t>s. 182) z prvních filosofů a myslitelů. Do značné míry se to ukazuje na šíři i kvalitě jeho dalších aktivit, o nichž nás tradice zpravuje:</a:t>
            </a:r>
          </a:p>
          <a:p>
            <a:endParaRPr lang="cs-CZ" sz="1200" dirty="0"/>
          </a:p>
          <a:p>
            <a:pPr marL="0" indent="0">
              <a:buNone/>
            </a:pPr>
            <a:r>
              <a:rPr lang="cs-CZ" sz="1200" dirty="0"/>
              <a:t>1) Vědecké aktivity: </a:t>
            </a:r>
          </a:p>
          <a:p>
            <a:pPr marL="0" indent="0">
              <a:buNone/>
            </a:pPr>
            <a:r>
              <a:rPr lang="cs-CZ" sz="1200" dirty="0"/>
              <a:t>	„</a:t>
            </a:r>
            <a:r>
              <a:rPr lang="cs-CZ" sz="1200" dirty="0" err="1"/>
              <a:t>Anaximandros</a:t>
            </a:r>
            <a:r>
              <a:rPr lang="cs-CZ" sz="1200" dirty="0"/>
              <a:t> z </a:t>
            </a:r>
            <a:r>
              <a:rPr lang="cs-CZ" sz="1200" dirty="0" err="1"/>
              <a:t>Milétu</a:t>
            </a:r>
            <a:r>
              <a:rPr lang="cs-CZ" sz="1200" dirty="0"/>
              <a:t>, posluchač </a:t>
            </a:r>
            <a:r>
              <a:rPr lang="cs-CZ" sz="1200" dirty="0" err="1"/>
              <a:t>Thalétův</a:t>
            </a:r>
            <a:r>
              <a:rPr lang="cs-CZ" sz="1200" dirty="0"/>
              <a:t>, se jako první odvážil zakreslit obydlený svět na desku; po něm tento 	nákres upřesnil </a:t>
            </a:r>
            <a:r>
              <a:rPr lang="cs-CZ" sz="1200" dirty="0" err="1"/>
              <a:t>Hakataios</a:t>
            </a:r>
            <a:r>
              <a:rPr lang="cs-CZ" sz="1200" dirty="0"/>
              <a:t> z </a:t>
            </a:r>
            <a:r>
              <a:rPr lang="cs-CZ" sz="1200" dirty="0" err="1"/>
              <a:t>Milétu</a:t>
            </a:r>
            <a:r>
              <a:rPr lang="cs-CZ" sz="1200" dirty="0"/>
              <a:t>, který byl velmi zcestovalý, takže se tento výtvor těšil obdivu.“ (DK 12 A 6) Mapa 	se od kresby liší užitím jednotného měřítka, což, zdá se, </a:t>
            </a:r>
            <a:r>
              <a:rPr lang="cs-CZ" sz="1200" dirty="0" err="1"/>
              <a:t>Anaximandros</a:t>
            </a:r>
            <a:r>
              <a:rPr lang="cs-CZ" sz="1200" dirty="0"/>
              <a:t> udělal.</a:t>
            </a:r>
          </a:p>
          <a:p>
            <a:pPr marL="0" indent="0">
              <a:buNone/>
            </a:pPr>
            <a:r>
              <a:rPr lang="cs-CZ" sz="1200" dirty="0"/>
              <a:t>2) Zrod člověka:</a:t>
            </a:r>
          </a:p>
          <a:p>
            <a:pPr marL="0" indent="0">
              <a:buNone/>
            </a:pPr>
            <a:r>
              <a:rPr lang="cs-CZ" sz="1200" dirty="0"/>
              <a:t>	„Dále tvrdí, že původně se člověk zrodil z živých bytostí jiného druhu, protože jiné bytosti se brzy živí samy, ale 	člověk jako jediný musí být dlouho kojen. Z tohoto důvodu by byl nemohl přežít. Kdyby toto byla jeho původní 	forma.“ (</a:t>
            </a:r>
            <a:r>
              <a:rPr lang="cs-CZ" sz="1200" dirty="0" err="1"/>
              <a:t>Dk</a:t>
            </a:r>
            <a:r>
              <a:rPr lang="cs-CZ" sz="1200" dirty="0"/>
              <a:t> 12 A 10)</a:t>
            </a:r>
          </a:p>
          <a:p>
            <a:pPr marL="0" indent="0">
              <a:buNone/>
            </a:pPr>
            <a:r>
              <a:rPr lang="cs-CZ" sz="1200" dirty="0"/>
              <a:t>3) Původ života:</a:t>
            </a:r>
          </a:p>
          <a:p>
            <a:pPr marL="0" indent="0">
              <a:buNone/>
            </a:pPr>
            <a:r>
              <a:rPr lang="cs-CZ" sz="1200" dirty="0"/>
              <a:t>	„</a:t>
            </a:r>
            <a:r>
              <a:rPr lang="cs-CZ" sz="1200" dirty="0" err="1"/>
              <a:t>Anaximandros</a:t>
            </a:r>
            <a:r>
              <a:rPr lang="cs-CZ" sz="1200" dirty="0"/>
              <a:t> tvrdil, že první živé bytosti se zrodily ve vlhku a byly obaleny ostnatou kůrou; když dosáhly vyššího 	věku, vystupovaly na sušší místa, a když kůra praskla, žily krátký čas jiným způsobem života.“ (DK 12 A 30)</a:t>
            </a:r>
          </a:p>
          <a:p>
            <a:pPr marL="0" indent="0">
              <a:buNone/>
            </a:pPr>
            <a:r>
              <a:rPr lang="cs-CZ" sz="1200" dirty="0"/>
              <a:t>	</a:t>
            </a:r>
          </a:p>
          <a:p>
            <a:pPr marL="0" indent="0">
              <a:buNone/>
            </a:pPr>
            <a:r>
              <a:rPr lang="cs-CZ" sz="1200" dirty="0"/>
              <a:t>	„</a:t>
            </a:r>
            <a:r>
              <a:rPr lang="cs-CZ" sz="1200" dirty="0" err="1"/>
              <a:t>Anaximandros</a:t>
            </a:r>
            <a:r>
              <a:rPr lang="cs-CZ" sz="1200" dirty="0"/>
              <a:t> z </a:t>
            </a:r>
            <a:r>
              <a:rPr lang="cs-CZ" sz="1200" dirty="0" err="1"/>
              <a:t>Milétu</a:t>
            </a:r>
            <a:r>
              <a:rPr lang="cs-CZ" sz="1200" dirty="0"/>
              <a:t> měl za to, že z ohřáté vody a země vznikl buď ryby, nebo rybám velmi podobné bytosti; 	člověk rostl v nich a ony zadržovaly plod až do puberty; teprve tehdy tyto rybovité bytosti praskly a vystoupily z nich 	muži a ženy, kteří již byli schopni živit se sami.“ </a:t>
            </a:r>
          </a:p>
        </p:txBody>
      </p:sp>
    </p:spTree>
    <p:extLst>
      <p:ext uri="{BB962C8B-B14F-4D97-AF65-F5344CB8AC3E}">
        <p14:creationId xmlns:p14="http://schemas.microsoft.com/office/powerpoint/2010/main" val="1977821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err="1"/>
              <a:t>Anaximenés</a:t>
            </a:r>
            <a:r>
              <a:rPr lang="cs-CZ" sz="1600" dirty="0"/>
              <a:t> z </a:t>
            </a:r>
            <a:r>
              <a:rPr lang="cs-CZ" sz="1600" dirty="0" err="1"/>
              <a:t>Milétu</a:t>
            </a:r>
            <a:r>
              <a:rPr lang="cs-CZ" sz="1600" dirty="0"/>
              <a:t> (cca 520? – 494?) </a:t>
            </a:r>
          </a:p>
        </p:txBody>
      </p:sp>
      <p:sp>
        <p:nvSpPr>
          <p:cNvPr id="3" name="Zástupný symbol pro obsah 2"/>
          <p:cNvSpPr>
            <a:spLocks noGrp="1"/>
          </p:cNvSpPr>
          <p:nvPr>
            <p:ph idx="1"/>
          </p:nvPr>
        </p:nvSpPr>
        <p:spPr/>
        <p:txBody>
          <a:bodyPr>
            <a:normAutofit/>
          </a:bodyPr>
          <a:lstStyle/>
          <a:p>
            <a:pPr marL="228600" indent="-228600">
              <a:buAutoNum type="arabicParenR"/>
            </a:pPr>
            <a:r>
              <a:rPr lang="cs-CZ" sz="1200" dirty="0"/>
              <a:t>Několik vstupních poznámek</a:t>
            </a:r>
          </a:p>
          <a:p>
            <a:pPr marL="0" indent="0">
              <a:buNone/>
            </a:pPr>
            <a:r>
              <a:rPr lang="cs-CZ" sz="1200" dirty="0" err="1"/>
              <a:t>Anaximenés</a:t>
            </a:r>
            <a:r>
              <a:rPr lang="cs-CZ" sz="1200" dirty="0"/>
              <a:t> byl mladším současníkem </a:t>
            </a:r>
            <a:r>
              <a:rPr lang="cs-CZ" sz="1200" dirty="0" err="1"/>
              <a:t>Anaximandra</a:t>
            </a:r>
            <a:r>
              <a:rPr lang="cs-CZ" sz="1200" dirty="0"/>
              <a:t>. O jeho životě rovněž nevíme téměř nic. Podle některých poznáme lze soudit, že napsal knihu v „prosté a střízlivé“ </a:t>
            </a:r>
            <a:r>
              <a:rPr lang="cs-CZ" sz="1200" dirty="0" err="1"/>
              <a:t>iónštině</a:t>
            </a:r>
            <a:r>
              <a:rPr lang="cs-CZ" sz="1200" dirty="0"/>
              <a:t>.</a:t>
            </a:r>
          </a:p>
          <a:p>
            <a:pPr marL="0" indent="0">
              <a:buNone/>
            </a:pPr>
            <a:endParaRPr lang="cs-CZ" sz="1200" dirty="0"/>
          </a:p>
          <a:p>
            <a:pPr marL="0" indent="0">
              <a:buNone/>
            </a:pPr>
            <a:r>
              <a:rPr lang="cs-CZ" sz="1200" dirty="0"/>
              <a:t>2) Filosofie: generativní látka – vzduch</a:t>
            </a:r>
          </a:p>
          <a:p>
            <a:pPr marL="0" indent="0">
              <a:buNone/>
            </a:pPr>
            <a:endParaRPr lang="cs-CZ" sz="1200" dirty="0"/>
          </a:p>
          <a:p>
            <a:pPr marL="0" indent="0">
              <a:buNone/>
            </a:pPr>
            <a:r>
              <a:rPr lang="cs-CZ" sz="1200" dirty="0"/>
              <a:t>„</a:t>
            </a:r>
            <a:r>
              <a:rPr lang="cs-CZ" sz="1200" dirty="0" err="1"/>
              <a:t>Anaximenés</a:t>
            </a:r>
            <a:r>
              <a:rPr lang="cs-CZ" sz="1200" dirty="0"/>
              <a:t> a </a:t>
            </a:r>
            <a:r>
              <a:rPr lang="cs-CZ" sz="1200" dirty="0" err="1"/>
              <a:t>Diogenés</a:t>
            </a:r>
            <a:r>
              <a:rPr lang="cs-CZ" sz="1200" dirty="0"/>
              <a:t> pokládají vzduch za dřívější než vodu a považují ho za nejvlastnější počátek jednoduchých těles.“ (</a:t>
            </a:r>
            <a:r>
              <a:rPr lang="cs-CZ" sz="1200" dirty="0" err="1"/>
              <a:t>Arist</a:t>
            </a:r>
            <a:r>
              <a:rPr lang="cs-CZ" sz="1200" dirty="0"/>
              <a:t>., </a:t>
            </a:r>
            <a:r>
              <a:rPr lang="cs-CZ" sz="1200" i="1" dirty="0"/>
              <a:t>Met. </a:t>
            </a:r>
            <a:r>
              <a:rPr lang="cs-CZ" sz="1200" dirty="0"/>
              <a:t>I, 3, 984a5; DK 13 A 4)</a:t>
            </a:r>
          </a:p>
          <a:p>
            <a:pPr marL="0" indent="0">
              <a:buNone/>
            </a:pPr>
            <a:endParaRPr lang="cs-CZ" sz="1200" dirty="0"/>
          </a:p>
          <a:p>
            <a:pPr marL="0" indent="0">
              <a:buNone/>
            </a:pPr>
            <a:r>
              <a:rPr lang="cs-CZ" sz="1200" dirty="0"/>
              <a:t>„</a:t>
            </a:r>
            <a:r>
              <a:rPr lang="cs-CZ" sz="1200" dirty="0" err="1"/>
              <a:t>Anaximenés</a:t>
            </a:r>
            <a:r>
              <a:rPr lang="cs-CZ" sz="1200" dirty="0"/>
              <a:t>, syn </a:t>
            </a:r>
            <a:r>
              <a:rPr lang="cs-CZ" sz="1200" dirty="0" err="1"/>
              <a:t>Eurstratův</a:t>
            </a:r>
            <a:r>
              <a:rPr lang="cs-CZ" sz="1200" dirty="0"/>
              <a:t>, z </a:t>
            </a:r>
            <a:r>
              <a:rPr lang="cs-CZ" sz="1200" dirty="0" err="1"/>
              <a:t>Milétu</a:t>
            </a:r>
            <a:r>
              <a:rPr lang="cs-CZ" sz="1200" dirty="0"/>
              <a:t>, jenž byl druhem </a:t>
            </a:r>
            <a:r>
              <a:rPr lang="cs-CZ" sz="1200" dirty="0" err="1"/>
              <a:t>Anaximandrovým</a:t>
            </a:r>
            <a:r>
              <a:rPr lang="cs-CZ" sz="1200" dirty="0"/>
              <a:t>, stejně jako on tvrdí, že základní přirozenost je jedna a neomezená, ale nikoliv neurčitá, jak tvrdí </a:t>
            </a:r>
            <a:r>
              <a:rPr lang="cs-CZ" sz="1200" dirty="0" err="1"/>
              <a:t>Anaximandros</a:t>
            </a:r>
            <a:r>
              <a:rPr lang="cs-CZ" sz="1200" dirty="0"/>
              <a:t>, nýbrž určitá, neboť ji nazývají vzduchem; liší se ve svých existujících podobách řídkostí a hustotou. Když se zřeďuje, stává se ohněm, a když se zhušťuje, stává se větrem, pak oblakem (a když se zhušťuje ještě více) vodou, potom zemí, potom kameny; a ostatní věci vznikají z těchto. Také on činí pohyb věčným a tvrdí že skrze něj se uskutečňuje změna.“ ¨(</a:t>
            </a:r>
            <a:r>
              <a:rPr lang="cs-CZ" sz="1200" dirty="0" err="1"/>
              <a:t>Theofratos</a:t>
            </a:r>
            <a:r>
              <a:rPr lang="cs-CZ" sz="1200" dirty="0"/>
              <a:t> u </a:t>
            </a:r>
            <a:r>
              <a:rPr lang="cs-CZ" sz="1200" dirty="0" err="1"/>
              <a:t>Simplikia</a:t>
            </a:r>
            <a:r>
              <a:rPr lang="cs-CZ" sz="1200" dirty="0"/>
              <a:t>, </a:t>
            </a:r>
            <a:r>
              <a:rPr lang="cs-CZ" sz="1200" i="1" dirty="0"/>
              <a:t>In </a:t>
            </a:r>
            <a:r>
              <a:rPr lang="cs-CZ" sz="1200" i="1" dirty="0" err="1"/>
              <a:t>Arist</a:t>
            </a:r>
            <a:r>
              <a:rPr lang="cs-CZ" sz="1200" i="1" dirty="0"/>
              <a:t>. </a:t>
            </a:r>
            <a:r>
              <a:rPr lang="cs-CZ" sz="1200" i="1" dirty="0" err="1"/>
              <a:t>Phys</a:t>
            </a:r>
            <a:r>
              <a:rPr lang="cs-CZ" sz="1200" i="1" dirty="0"/>
              <a:t>. </a:t>
            </a:r>
            <a:r>
              <a:rPr lang="cs-CZ" sz="1200" dirty="0"/>
              <a:t>24, 26; DK 13 A 5)</a:t>
            </a:r>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3639424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Hérakleitos z </a:t>
            </a:r>
            <a:r>
              <a:rPr lang="cs-CZ" sz="1600" dirty="0" err="1"/>
              <a:t>Efesu</a:t>
            </a:r>
            <a:r>
              <a:rPr lang="cs-CZ" sz="1600" dirty="0"/>
              <a:t> (cca 540 – 480)</a:t>
            </a:r>
          </a:p>
        </p:txBody>
      </p:sp>
      <p:sp>
        <p:nvSpPr>
          <p:cNvPr id="3" name="Zástupný symbol pro obsah 2"/>
          <p:cNvSpPr>
            <a:spLocks noGrp="1"/>
          </p:cNvSpPr>
          <p:nvPr>
            <p:ph idx="1"/>
          </p:nvPr>
        </p:nvSpPr>
        <p:spPr/>
        <p:txBody>
          <a:bodyPr>
            <a:normAutofit/>
          </a:bodyPr>
          <a:lstStyle/>
          <a:p>
            <a:pPr marL="228600" indent="-228600">
              <a:buAutoNum type="arabicParenR"/>
            </a:pPr>
            <a:r>
              <a:rPr lang="cs-CZ" sz="1000" dirty="0"/>
              <a:t>Několik vstupních poznámek:</a:t>
            </a:r>
          </a:p>
          <a:p>
            <a:pPr marL="0" indent="0">
              <a:buNone/>
            </a:pPr>
            <a:r>
              <a:rPr lang="cs-CZ" sz="1000" dirty="0"/>
              <a:t>I o </a:t>
            </a:r>
            <a:r>
              <a:rPr lang="cs-CZ" sz="1000" dirty="0" err="1"/>
              <a:t>Hérakleitově</a:t>
            </a:r>
            <a:r>
              <a:rPr lang="cs-CZ" sz="1000" dirty="0"/>
              <a:t> životě toho víme opravdu velmi málo. V zásadě jen následující údaje můžeme brát jako jisté: celý život prožil v </a:t>
            </a:r>
            <a:r>
              <a:rPr lang="cs-CZ" sz="1000" dirty="0" err="1"/>
              <a:t>Efesu</a:t>
            </a:r>
            <a:r>
              <a:rPr lang="cs-CZ" sz="1000" dirty="0"/>
              <a:t>, pocházel ze staré aristokratické rodiny a špatně vycházel se svými spoluobčany. </a:t>
            </a:r>
            <a:r>
              <a:rPr lang="cs-CZ" sz="1000" dirty="0" err="1"/>
              <a:t>Doxografická</a:t>
            </a:r>
            <a:r>
              <a:rPr lang="cs-CZ" sz="1000" dirty="0"/>
              <a:t> tradice je ale na detaily </a:t>
            </a:r>
            <a:r>
              <a:rPr lang="cs-CZ" sz="1000" dirty="0" err="1"/>
              <a:t>Hérakleitova</a:t>
            </a:r>
            <a:r>
              <a:rPr lang="cs-CZ" sz="1000" dirty="0"/>
              <a:t> života mnohem bohatší, nicméně vše nad uvedené tři údaje nelze brát příliš vážně, neb se jedná o pozdější dodatky „</a:t>
            </a:r>
            <a:r>
              <a:rPr lang="cs-CZ" sz="1000" dirty="0" err="1"/>
              <a:t>hellenistických</a:t>
            </a:r>
            <a:r>
              <a:rPr lang="cs-CZ" sz="1000" dirty="0"/>
              <a:t> pedantů“ (</a:t>
            </a:r>
            <a:r>
              <a:rPr lang="cs-CZ" sz="1000" dirty="0" err="1"/>
              <a:t>Kirk</a:t>
            </a:r>
            <a:r>
              <a:rPr lang="cs-CZ" sz="1000" dirty="0"/>
              <a:t>, </a:t>
            </a:r>
            <a:r>
              <a:rPr lang="cs-CZ" sz="1000" dirty="0" err="1"/>
              <a:t>Raven</a:t>
            </a:r>
            <a:r>
              <a:rPr lang="cs-CZ" sz="1000" dirty="0"/>
              <a:t>, </a:t>
            </a:r>
            <a:r>
              <a:rPr lang="cs-CZ" sz="1000" dirty="0" err="1"/>
              <a:t>Schoefield</a:t>
            </a:r>
            <a:r>
              <a:rPr lang="cs-CZ" sz="1000" dirty="0"/>
              <a:t>, 2004, s. 233-234):</a:t>
            </a:r>
          </a:p>
          <a:p>
            <a:pPr marL="0" indent="0">
              <a:buNone/>
            </a:pPr>
            <a:endParaRPr lang="cs-CZ" sz="1000" dirty="0"/>
          </a:p>
          <a:p>
            <a:pPr marL="0" indent="0">
              <a:buNone/>
            </a:pPr>
            <a:r>
              <a:rPr lang="cs-CZ" sz="1000" dirty="0"/>
              <a:t>„Hérakleitos, syn </a:t>
            </a:r>
            <a:r>
              <a:rPr lang="cs-CZ" sz="1000" dirty="0" err="1"/>
              <a:t>Blosónův</a:t>
            </a:r>
            <a:r>
              <a:rPr lang="cs-CZ" sz="1000" dirty="0"/>
              <a:t> (nebo podle některých </a:t>
            </a:r>
            <a:r>
              <a:rPr lang="cs-CZ" sz="1000" dirty="0" err="1"/>
              <a:t>Hérakontův</a:t>
            </a:r>
            <a:r>
              <a:rPr lang="cs-CZ" sz="1000" dirty="0"/>
              <a:t>), z </a:t>
            </a:r>
            <a:r>
              <a:rPr lang="cs-CZ" sz="1000" dirty="0" err="1"/>
              <a:t>Efesu</a:t>
            </a:r>
            <a:r>
              <a:rPr lang="cs-CZ" sz="1000" dirty="0"/>
              <a:t>. </a:t>
            </a:r>
            <a:r>
              <a:rPr lang="cs-CZ" sz="1000" i="1" dirty="0"/>
              <a:t>Akmé</a:t>
            </a:r>
            <a:r>
              <a:rPr lang="cs-CZ" sz="1000" dirty="0"/>
              <a:t> dosáhl v 69. </a:t>
            </a:r>
            <a:r>
              <a:rPr lang="cs-CZ" sz="1000" dirty="0" err="1"/>
              <a:t>olympiadě</a:t>
            </a:r>
            <a:r>
              <a:rPr lang="cs-CZ" sz="1000" dirty="0"/>
              <a:t> (504-501). Byl povýšený jako málokdo a přezíravý, jak je zřejmé i z jeho spisu, v němž praví: „Mnohostranná učenost neučí rozumnosti: neboť by byla naučila </a:t>
            </a:r>
            <a:r>
              <a:rPr lang="cs-CZ" sz="1000" dirty="0" err="1"/>
              <a:t>Hesioda</a:t>
            </a:r>
            <a:r>
              <a:rPr lang="cs-CZ" sz="1000" dirty="0"/>
              <a:t> a Pythagoru a stejně tak i </a:t>
            </a:r>
            <a:r>
              <a:rPr lang="cs-CZ" sz="1000" dirty="0" err="1"/>
              <a:t>Xenofana</a:t>
            </a:r>
            <a:r>
              <a:rPr lang="cs-CZ" sz="1000" dirty="0"/>
              <a:t> a </a:t>
            </a:r>
            <a:r>
              <a:rPr lang="cs-CZ" sz="1000" dirty="0" err="1"/>
              <a:t>Hekataia</a:t>
            </a:r>
            <a:r>
              <a:rPr lang="cs-CZ" sz="1000" dirty="0"/>
              <a:t>“ … Nakonec se stal misantropem, odešel do ústraní a žil v horách, kde se živil travou a bylinami. Když však z toho dostal vodnatost, sestoupil do města a hádankovitě se vyptával lékařů, zdali by uměli udělat ze záplavy sucho. Protože mu nerozuměli, zahrabal se v chlévě do kravského hnoje v očekávání, že se teplem hnoje voda z něho vypaří. Ale ani takto ničeho nedosáhl a zemřel ve věku šedesáti let.“ (DL IX, 1; DK 22 A 1)</a:t>
            </a:r>
          </a:p>
          <a:p>
            <a:pPr marL="0" indent="0">
              <a:buNone/>
            </a:pPr>
            <a:endParaRPr lang="cs-CZ" sz="1000" dirty="0"/>
          </a:p>
          <a:p>
            <a:pPr marL="0" indent="0">
              <a:buNone/>
            </a:pPr>
            <a:r>
              <a:rPr lang="cs-CZ" sz="1000" dirty="0"/>
              <a:t>Tradice </a:t>
            </a:r>
            <a:r>
              <a:rPr lang="cs-CZ" sz="1000" dirty="0" err="1"/>
              <a:t>Hérakleitovi</a:t>
            </a:r>
            <a:r>
              <a:rPr lang="cs-CZ" sz="1000" dirty="0"/>
              <a:t> přiřkla tato přízviska: „mluvící v hádankách“ (DL IX, 6), </a:t>
            </a:r>
            <a:r>
              <a:rPr lang="cs-CZ" sz="1000" i="1" dirty="0"/>
              <a:t>„</a:t>
            </a:r>
            <a:r>
              <a:rPr lang="cs-CZ" sz="1000" dirty="0"/>
              <a:t>plačící filosof</a:t>
            </a:r>
            <a:r>
              <a:rPr lang="cs-CZ" sz="1000" i="1" dirty="0"/>
              <a:t>“, „křikloun Hérakleitos, davu jenž spílá a v hádankách mluví“. </a:t>
            </a:r>
            <a:r>
              <a:rPr lang="cs-CZ" sz="1000" dirty="0"/>
              <a:t>Rovněž je třeba říci, že vztah pozdějších filosofů je poměrně ambivalentní: Aristotelés v něm spatřoval mírně pomateného odpůrce zákona sporu, </a:t>
            </a:r>
            <a:r>
              <a:rPr lang="cs-CZ" sz="1000" dirty="0" err="1"/>
              <a:t>Theofrastos</a:t>
            </a:r>
            <a:r>
              <a:rPr lang="cs-CZ" sz="1000" dirty="0"/>
              <a:t> duševně nemocného jedince (manicko-depresivního), stoikové </a:t>
            </a:r>
            <a:r>
              <a:rPr lang="cs-CZ" sz="1000" dirty="0" err="1"/>
              <a:t>Hérakleita</a:t>
            </a:r>
            <a:r>
              <a:rPr lang="cs-CZ" sz="1000" dirty="0"/>
              <a:t> uznávali jako svého předchůdce. Velmi komplexně pak k </a:t>
            </a:r>
            <a:r>
              <a:rPr lang="cs-CZ" sz="1000" dirty="0" err="1"/>
              <a:t>Hérakleitovi</a:t>
            </a:r>
            <a:r>
              <a:rPr lang="cs-CZ" sz="1000" dirty="0"/>
              <a:t> přistupoval Platón.</a:t>
            </a:r>
            <a:r>
              <a:rPr lang="cs-CZ" sz="1000" i="1" dirty="0"/>
              <a:t> </a:t>
            </a:r>
            <a:r>
              <a:rPr lang="cs-CZ" sz="1000" dirty="0"/>
              <a:t>Václav Bělohradský o </a:t>
            </a:r>
            <a:r>
              <a:rPr lang="cs-CZ" sz="1000" dirty="0" err="1"/>
              <a:t>Hérakleitovi</a:t>
            </a:r>
            <a:r>
              <a:rPr lang="cs-CZ" sz="1000" dirty="0"/>
              <a:t> ve svém eseji </a:t>
            </a:r>
            <a:r>
              <a:rPr lang="cs-CZ" sz="1000" i="1" dirty="0"/>
              <a:t>Filosofovat ve věku vlastních světů </a:t>
            </a:r>
            <a:r>
              <a:rPr lang="cs-CZ" sz="1000" dirty="0"/>
              <a:t>píše, že Hérakleitos byl „prvním mistrem filosofování v Evropě byl Hérakleitos“. (Bělohradský, 2009, s. 34) Poměrně běžně se pak hovoří o temném </a:t>
            </a:r>
            <a:r>
              <a:rPr lang="cs-CZ" sz="1000" dirty="0" err="1"/>
              <a:t>Hérakleitovi</a:t>
            </a:r>
            <a:r>
              <a:rPr lang="cs-CZ" sz="1000" dirty="0"/>
              <a:t>, což je dáno jeho stylem, s nímž se budeme moci za malou chvíli seznámit. </a:t>
            </a:r>
          </a:p>
          <a:p>
            <a:pPr marL="0" indent="0">
              <a:buNone/>
            </a:pPr>
            <a:endParaRPr lang="cs-CZ" sz="1200" dirty="0"/>
          </a:p>
        </p:txBody>
      </p:sp>
    </p:spTree>
    <p:extLst>
      <p:ext uri="{BB962C8B-B14F-4D97-AF65-F5344CB8AC3E}">
        <p14:creationId xmlns:p14="http://schemas.microsoft.com/office/powerpoint/2010/main" val="825467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200" dirty="0"/>
              <a:t>Hérakleitos z </a:t>
            </a:r>
            <a:r>
              <a:rPr lang="cs-CZ" sz="1200" dirty="0" err="1"/>
              <a:t>Efesu</a:t>
            </a:r>
            <a:r>
              <a:rPr lang="cs-CZ" sz="1200" dirty="0"/>
              <a:t> – teorie poznání I (vstupní </a:t>
            </a:r>
            <a:r>
              <a:rPr lang="cs-CZ" sz="1200" dirty="0" err="1"/>
              <a:t>poznánky</a:t>
            </a:r>
            <a:r>
              <a:rPr lang="cs-CZ" sz="1200" dirty="0"/>
              <a:t>)</a:t>
            </a:r>
          </a:p>
        </p:txBody>
      </p:sp>
      <p:sp>
        <p:nvSpPr>
          <p:cNvPr id="3" name="Zástupný symbol pro obsah 2"/>
          <p:cNvSpPr>
            <a:spLocks noGrp="1"/>
          </p:cNvSpPr>
          <p:nvPr>
            <p:ph idx="1"/>
          </p:nvPr>
        </p:nvSpPr>
        <p:spPr/>
        <p:txBody>
          <a:bodyPr>
            <a:normAutofit/>
          </a:bodyPr>
          <a:lstStyle/>
          <a:p>
            <a:r>
              <a:rPr lang="cs-CZ" sz="1000" dirty="0"/>
              <a:t>Jak jsme si uvedli výše, Bělohradský hovoří o </a:t>
            </a:r>
            <a:r>
              <a:rPr lang="cs-CZ" sz="1000" dirty="0" err="1"/>
              <a:t>Hérakleitovi</a:t>
            </a:r>
            <a:r>
              <a:rPr lang="cs-CZ" sz="1000" dirty="0"/>
              <a:t> jako o „prvním mistrovi Evropské filosofie“. Víme, že tradice na počátek západní filosofické tradice ale klade trochu jiné filosofy. Co tedy Bělohradského mohlo motivovat k tomu, aby </a:t>
            </a:r>
            <a:r>
              <a:rPr lang="cs-CZ" sz="1000" dirty="0" err="1"/>
              <a:t>Hérakleitovi</a:t>
            </a:r>
            <a:r>
              <a:rPr lang="cs-CZ" sz="1000" dirty="0"/>
              <a:t> přiřkl tak významné místo? Napoví nám snad další Bělohradského slova:</a:t>
            </a:r>
          </a:p>
          <a:p>
            <a:endParaRPr lang="cs-CZ" sz="1200" dirty="0"/>
          </a:p>
          <a:p>
            <a:pPr marL="0" indent="0">
              <a:buNone/>
            </a:pPr>
            <a:r>
              <a:rPr lang="cs-CZ" sz="1000" dirty="0"/>
              <a:t>„Z díla </a:t>
            </a:r>
            <a:r>
              <a:rPr lang="cs-CZ" sz="1000" dirty="0" err="1"/>
              <a:t>Hérakleitova</a:t>
            </a:r>
            <a:r>
              <a:rPr lang="cs-CZ" sz="1000" dirty="0"/>
              <a:t> známe jen zlomky, nejznámější z nich praví: „</a:t>
            </a:r>
            <a:r>
              <a:rPr lang="cs-CZ" sz="1000" i="1" dirty="0"/>
              <a:t>Přes </a:t>
            </a:r>
            <a:r>
              <a:rPr lang="cs-CZ" sz="1000" b="1" i="1" dirty="0"/>
              <a:t>společný jsoucí logos</a:t>
            </a:r>
            <a:r>
              <a:rPr lang="cs-CZ" sz="1000" i="1" dirty="0"/>
              <a:t> (řeč, rozum, vědomí) mnozí žijí, jako když mají své </a:t>
            </a:r>
            <a:r>
              <a:rPr lang="cs-CZ" sz="1000" b="1" i="1" dirty="0"/>
              <a:t>vlastní vědomí</a:t>
            </a:r>
            <a:r>
              <a:rPr lang="cs-CZ" sz="1000" i="1" dirty="0"/>
              <a:t> (řeč, rozum).“ </a:t>
            </a:r>
            <a:r>
              <a:rPr lang="cs-CZ" sz="1000" dirty="0"/>
              <a:t>Vlastní vědomí je ale vždy jen souborem klamů. Co považujeme za </a:t>
            </a:r>
            <a:r>
              <a:rPr lang="cs-CZ" sz="1000" i="1" dirty="0"/>
              <a:t>vlastní, </a:t>
            </a:r>
            <a:r>
              <a:rPr lang="cs-CZ" sz="1000" dirty="0"/>
              <a:t>nás odvrací od jednoho </a:t>
            </a:r>
            <a:r>
              <a:rPr lang="cs-CZ" sz="1000" b="1" i="1" dirty="0"/>
              <a:t>společného světa</a:t>
            </a:r>
            <a:r>
              <a:rPr lang="cs-CZ" sz="1000" i="1" dirty="0"/>
              <a:t>, </a:t>
            </a:r>
            <a:r>
              <a:rPr lang="cs-CZ" sz="1000" dirty="0"/>
              <a:t>společného pobývání na Zemi. „</a:t>
            </a:r>
            <a:r>
              <a:rPr lang="cs-CZ" sz="1000" i="1" dirty="0"/>
              <a:t>Společný logos, společná řeč je výrazem pro vztah k celku“, </a:t>
            </a:r>
            <a:r>
              <a:rPr lang="cs-CZ" sz="1000" dirty="0"/>
              <a:t>kdo má rozum je „přítomen v celku žijících“, komentuje ten prastarý text jeho překladatel a vykladač Zdeněk Kratochvíl. Kdo je nerozumný, neumí pobývat na světě s ostatními, prospí život ve svém vlastním světě, proto jiný zlomek praví: </a:t>
            </a:r>
            <a:r>
              <a:rPr lang="cs-CZ" sz="1000" i="1" dirty="0"/>
              <a:t>pro bdící </a:t>
            </a:r>
            <a:r>
              <a:rPr lang="cs-CZ" sz="1000" b="1" i="1" dirty="0"/>
              <a:t>je svět jeden a společný, ale každý ze spících se obrací k vlastnímu</a:t>
            </a:r>
            <a:r>
              <a:rPr lang="cs-CZ" sz="1000" i="1" dirty="0"/>
              <a:t>.“ </a:t>
            </a:r>
            <a:r>
              <a:rPr lang="cs-CZ" sz="1000" dirty="0"/>
              <a:t>(Bělohradský, </a:t>
            </a:r>
            <a:r>
              <a:rPr lang="cs-CZ" sz="1000" dirty="0" err="1"/>
              <a:t>tamt</a:t>
            </a:r>
            <a:r>
              <a:rPr lang="cs-CZ" sz="1000" dirty="0"/>
              <a:t>.)</a:t>
            </a:r>
          </a:p>
          <a:p>
            <a:pPr marL="0" indent="0">
              <a:buNone/>
            </a:pPr>
            <a:endParaRPr lang="cs-CZ" sz="1000" dirty="0"/>
          </a:p>
          <a:p>
            <a:pPr marL="0" indent="0">
              <a:buNone/>
            </a:pPr>
            <a:r>
              <a:rPr lang="cs-CZ" sz="1000" dirty="0"/>
              <a:t>Bělohradský dále v tomtéž textu dodává: „Ještě nikdy nebyly síly, které nás odvracejí od společného světa, tak mocné. Žijeme ve věku akční nabídky vlastních světů. Mnoho převozníků nás dnes umí rychle a snadno přepravit ze špinavého a neposlušného světa společného do čistého a poslušného světa vlastního.“ (Bělohradský, </a:t>
            </a:r>
            <a:r>
              <a:rPr lang="cs-CZ" sz="1000" dirty="0" err="1"/>
              <a:t>tamt</a:t>
            </a:r>
            <a:r>
              <a:rPr lang="cs-CZ" sz="1000" dirty="0"/>
              <a:t>.) </a:t>
            </a:r>
          </a:p>
          <a:p>
            <a:pPr marL="0" indent="0">
              <a:buNone/>
            </a:pPr>
            <a:endParaRPr lang="cs-CZ" sz="1000" dirty="0"/>
          </a:p>
          <a:p>
            <a:pPr marL="0" indent="0">
              <a:buNone/>
            </a:pPr>
            <a:r>
              <a:rPr lang="cs-CZ" sz="1000" dirty="0"/>
              <a:t>Z uvedených textů je patrné, že první důvod označení </a:t>
            </a:r>
            <a:r>
              <a:rPr lang="cs-CZ" sz="1000" dirty="0" err="1"/>
              <a:t>Hérakleita</a:t>
            </a:r>
            <a:r>
              <a:rPr lang="cs-CZ" sz="1000" dirty="0"/>
              <a:t> za „prvního mistra Evropské filosofie“ tkví v jeho teorii poznání, jež je výše signalizována vztahem </a:t>
            </a:r>
            <a:r>
              <a:rPr lang="cs-CZ" sz="1000" i="1" dirty="0"/>
              <a:t>světa, logu a vědomí </a:t>
            </a:r>
            <a:r>
              <a:rPr lang="cs-CZ" sz="1000" dirty="0"/>
              <a:t>a druhý důvod v tom, že byl právě prvním filosofem, který teorii poznání sice „hádankovitě“ nicméně nepřehlédnutelně otevřel. Úvahy nad Bělohradského textem nám ale naznačují, že zabývat se dokonce i takto hlubokými dějinami filosofie může být velmi aktuální. Připomeňme zde jen předběžně, že značná část tzv. postmoderní filosofie, jež vedle Marxe a kritické teorie jedním z pilířů západního progresivismu, právě </a:t>
            </a:r>
            <a:r>
              <a:rPr lang="cs-CZ" sz="1000" dirty="0" err="1"/>
              <a:t>Hérakleitovým</a:t>
            </a:r>
            <a:r>
              <a:rPr lang="cs-CZ" sz="1000" dirty="0"/>
              <a:t> stanoviskům odporuje. Dle E. </a:t>
            </a:r>
            <a:r>
              <a:rPr lang="cs-CZ" sz="1000" dirty="0" err="1"/>
              <a:t>Husseyho</a:t>
            </a:r>
            <a:r>
              <a:rPr lang="cs-CZ" sz="1000" dirty="0"/>
              <a:t> pak také platí, že chceme-li porozumět </a:t>
            </a:r>
            <a:r>
              <a:rPr lang="cs-CZ" sz="1000" dirty="0" err="1"/>
              <a:t>Hérakleitovi</a:t>
            </a:r>
            <a:r>
              <a:rPr lang="cs-CZ" sz="1000" dirty="0"/>
              <a:t> vůbec, musíme začít jeho specifickou „teorií poznání“. Z těchto důvodů věnujme pozornost právě tomuto tématu.</a:t>
            </a:r>
            <a:r>
              <a:rPr lang="cs-CZ" sz="1000" i="1" dirty="0"/>
              <a:t> </a:t>
            </a:r>
            <a:endParaRPr lang="cs-CZ" sz="1000" dirty="0"/>
          </a:p>
          <a:p>
            <a:pPr marL="0" indent="0">
              <a:buNone/>
            </a:pPr>
            <a:endParaRPr lang="cs-CZ" sz="1000" dirty="0"/>
          </a:p>
          <a:p>
            <a:pPr marL="0" indent="0">
              <a:buNone/>
            </a:pPr>
            <a:r>
              <a:rPr lang="cs-CZ" sz="1200" dirty="0"/>
              <a:t> </a:t>
            </a:r>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3713958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Hérakleitos z </a:t>
            </a:r>
            <a:r>
              <a:rPr lang="cs-CZ" sz="1600" dirty="0" err="1"/>
              <a:t>Efesu</a:t>
            </a:r>
            <a:r>
              <a:rPr lang="cs-CZ" sz="1600" dirty="0"/>
              <a:t> – teorie poznání II (vstupní poznámky)</a:t>
            </a:r>
          </a:p>
        </p:txBody>
      </p:sp>
      <p:sp>
        <p:nvSpPr>
          <p:cNvPr id="3" name="Zástupný symbol pro obsah 2"/>
          <p:cNvSpPr>
            <a:spLocks noGrp="1"/>
          </p:cNvSpPr>
          <p:nvPr>
            <p:ph idx="1"/>
          </p:nvPr>
        </p:nvSpPr>
        <p:spPr>
          <a:xfrm>
            <a:off x="457200" y="1124744"/>
            <a:ext cx="8229600" cy="5001419"/>
          </a:xfrm>
        </p:spPr>
        <p:txBody>
          <a:bodyPr>
            <a:normAutofit lnSpcReduction="10000"/>
          </a:bodyPr>
          <a:lstStyle/>
          <a:p>
            <a:pPr marL="0" indent="0">
              <a:buNone/>
            </a:pPr>
            <a:r>
              <a:rPr lang="cs-CZ" sz="1000" dirty="0"/>
              <a:t>Hérakleitos je stran poznání velmi náročný. Kritériem „pravdivosti“ nemůže být: a) běžný „zdravý rozum“; b) lidová a tradiční moudrost; c) značná část tradičního řeckého náboženství; d) starší široce přijímané autority jako Homér a </a:t>
            </a:r>
            <a:r>
              <a:rPr lang="cs-CZ" sz="1000" dirty="0" err="1"/>
              <a:t>Hésiodos</a:t>
            </a:r>
            <a:r>
              <a:rPr lang="cs-CZ" sz="1000" dirty="0"/>
              <a:t>; e) rozmanití soudobí myslitelé a autority jako např. Pythagoras, </a:t>
            </a:r>
            <a:r>
              <a:rPr lang="cs-CZ" sz="1000" dirty="0" err="1"/>
              <a:t>Xenofanés</a:t>
            </a:r>
            <a:r>
              <a:rPr lang="cs-CZ" sz="1000" dirty="0"/>
              <a:t>, </a:t>
            </a:r>
            <a:r>
              <a:rPr lang="cs-CZ" sz="1000" dirty="0" err="1"/>
              <a:t>Archilochos</a:t>
            </a:r>
            <a:r>
              <a:rPr lang="cs-CZ" sz="1000" dirty="0"/>
              <a:t> (B 40). </a:t>
            </a:r>
          </a:p>
          <a:p>
            <a:pPr marL="0" indent="0">
              <a:buNone/>
            </a:pPr>
            <a:endParaRPr lang="cs-CZ" sz="1000" dirty="0"/>
          </a:p>
          <a:p>
            <a:pPr marL="0" indent="0">
              <a:buNone/>
            </a:pPr>
            <a:r>
              <a:rPr lang="cs-CZ" sz="1000" dirty="0"/>
              <a:t>V tomto odmítnutí se Hérakleitos obrací především ke smyslům: </a:t>
            </a:r>
            <a:r>
              <a:rPr lang="cs-CZ" sz="1000" b="1" dirty="0"/>
              <a:t>„Vše, co se učí viděním a slyšením – to mám raději.</a:t>
            </a:r>
            <a:r>
              <a:rPr lang="cs-CZ" sz="1000" dirty="0"/>
              <a:t>“ (B 55) Nicméně smysly samotné samozřejmě nestačí. Smyslovou zkušenost je třeba „přetlumočit“: </a:t>
            </a:r>
            <a:r>
              <a:rPr lang="cs-CZ" sz="1000" b="1" dirty="0"/>
              <a:t>„Špatnými svědky jsou lidem oči a uši, pokud ti lidé mají cizí duše.“</a:t>
            </a:r>
            <a:r>
              <a:rPr lang="cs-CZ" sz="1000" dirty="0"/>
              <a:t> (B 107) Skutečnost, jež je dostupná skrze smysly, vyžaduje na straně poznávajícího jistou kompetenci: </a:t>
            </a:r>
            <a:r>
              <a:rPr lang="cs-CZ" sz="1000" b="1" dirty="0"/>
              <a:t>„povaha věcí se ráda ukrývá“</a:t>
            </a:r>
            <a:r>
              <a:rPr lang="cs-CZ" sz="1000" dirty="0"/>
              <a:t> (B123), „skryté uspořádání je pánem nad uspořádáním zjevným“ (B 54). Lidé pak mnohdy selhávají v tom, že tuto kompetenci nemají. E. </a:t>
            </a:r>
            <a:r>
              <a:rPr lang="cs-CZ" sz="1000" dirty="0" err="1"/>
              <a:t>Hussey</a:t>
            </a:r>
            <a:r>
              <a:rPr lang="cs-CZ" sz="1000" dirty="0"/>
              <a:t> si v tomto kontextu všímá, že Hérakleitos v této své přísnosti navazuje na Miléťany, což se ukazuje i na tom, že je nikde výslovně nenapadá. S ohledem na to, co i Miléťanech víme, to není příliš překvapivé.  </a:t>
            </a:r>
          </a:p>
          <a:p>
            <a:pPr marL="0" indent="0">
              <a:buNone/>
            </a:pPr>
            <a:endParaRPr lang="cs-CZ" sz="1000" dirty="0"/>
          </a:p>
          <a:p>
            <a:pPr marL="0" indent="0">
              <a:buNone/>
            </a:pPr>
            <a:r>
              <a:rPr lang="cs-CZ" sz="1000" dirty="0"/>
              <a:t>Je-li tedy mostem mezi smysly a vědomím na jedné straně a poznáním na straně druhé </a:t>
            </a:r>
            <a:r>
              <a:rPr lang="cs-CZ" sz="1000" b="1" dirty="0"/>
              <a:t>tlumočení</a:t>
            </a:r>
            <a:r>
              <a:rPr lang="cs-CZ" sz="1000" dirty="0"/>
              <a:t> smyslové zkušenosti, je třeba hledat její bližší charakterizaci. Pokud ji u </a:t>
            </a:r>
            <a:r>
              <a:rPr lang="cs-CZ" sz="1000" dirty="0" err="1"/>
              <a:t>Hérakleita</a:t>
            </a:r>
            <a:r>
              <a:rPr lang="cs-CZ" sz="1000" dirty="0"/>
              <a:t> nelze najít, jedná se o pouhý výkřik do tmy. Dle E. </a:t>
            </a:r>
            <a:r>
              <a:rPr lang="cs-CZ" sz="1000" dirty="0" err="1"/>
              <a:t>Husseye</a:t>
            </a:r>
            <a:r>
              <a:rPr lang="cs-CZ" sz="1000" dirty="0"/>
              <a:t>, předního znalce </a:t>
            </a:r>
            <a:r>
              <a:rPr lang="cs-CZ" sz="1000" dirty="0" err="1"/>
              <a:t>presokratiků</a:t>
            </a:r>
            <a:r>
              <a:rPr lang="cs-CZ" sz="1000" dirty="0"/>
              <a:t>, se zcela jistě o pouhý výkřik do tmy nejedná a Hérakleitos disponuje promyšlenou teorií poznání, která má tuto podobu:</a:t>
            </a:r>
          </a:p>
          <a:p>
            <a:pPr marL="228600" indent="-228600">
              <a:buAutoNum type="arabicParenR"/>
            </a:pPr>
            <a:r>
              <a:rPr lang="cs-CZ" sz="1000" dirty="0"/>
              <a:t>Hérakleitos se při výkladu smyslové zkušenosti přidržuje určitelných pravidel:</a:t>
            </a:r>
          </a:p>
          <a:p>
            <a:pPr marL="0" indent="0">
              <a:buNone/>
            </a:pPr>
            <a:r>
              <a:rPr lang="cs-CZ" sz="1000" dirty="0"/>
              <a:t>	a) Zákaz vyškrtávání – nic z toho, co je dáno smyslovou zkušenosti, nelze odmítnout – smysl věty rovněž není ničen slovy, jež ji tvoří; výklad 	(tlumočení) přidává k tomu, co je dáno (smyslová zkušenost, věta), ale nemůže nic odejmout nebo změnit. Zároveň se k tomu ale připojuje 	otázka, do jaké míry je vše to, co obvykle považujeme za dané, skutečně dáno v běžné smyslové zkušenosti. Hérakleitos tedy rozlišuje data 	a výklad.</a:t>
            </a:r>
          </a:p>
          <a:p>
            <a:pPr marL="0" indent="0">
              <a:buNone/>
            </a:pPr>
            <a:r>
              <a:rPr lang="cs-CZ" sz="1000" dirty="0"/>
              <a:t>	b) zákaz přidávání vnímatelných věcí: k tomu, co je dáno nelze (při tlumočení) přidat nic, co by se z povahy věcí mohlo stát předmětem 	smyslové zkušenosti – ani smysl věty nespočívá v doplňování slov a chápání věty nespočívá v zařazení slov; základní náplň </a:t>
            </a:r>
            <a:r>
              <a:rPr lang="cs-CZ" sz="1000" dirty="0" err="1"/>
              <a:t>Hérakleitova</a:t>
            </a:r>
            <a:r>
              <a:rPr lang="cs-CZ" sz="1000" dirty="0"/>
              <a:t> 	světa nepřekračuje oblast pozorovatelného.</a:t>
            </a:r>
          </a:p>
          <a:p>
            <a:pPr marL="0" indent="0">
              <a:buNone/>
            </a:pPr>
            <a:r>
              <a:rPr lang="cs-CZ" sz="1000" dirty="0"/>
              <a:t>	c) zásada celistvosti – smyslovou zkušenost nutno při tlumočení uchopovat jako celek případně ve větších přirozených celcích – stejně tak 	lze tlumočit (získat smysl, myšlenku) z celých vět; Hérakleitos chápe svět jako systém: „Postupně vymezuji každou věc podle její 	přirozenosti a ukazuji, jak jest.“ (B1)</a:t>
            </a:r>
          </a:p>
          <a:p>
            <a:pPr marL="0" indent="0">
              <a:buNone/>
            </a:pPr>
            <a:r>
              <a:rPr lang="cs-CZ" sz="1000" dirty="0"/>
              <a:t>	d) zásada vnitřního smyslu – jakmile je tlumočení (výklad) nalezeno, je třeba jej chápat jako dané ve smyslu zkušenosti, nikoliv jako něco, 	co je uvaleno zvenčí. (</a:t>
            </a:r>
            <a:r>
              <a:rPr lang="cs-CZ" sz="1000" dirty="0" err="1"/>
              <a:t>Hussey</a:t>
            </a:r>
            <a:r>
              <a:rPr lang="cs-CZ" sz="1000" dirty="0"/>
              <a:t>, 2008, s. 13) Přetlumočení smyslové zkušenosti nemůže být libovolné: je vyloučeno, že by jakékoliv svévolné 	přetlumočení mohlo být správné. Tlumočení je ve zkušenosti nějakým přirozeným způsobem dáno, lidský rozum ho může odhalit. E. 	</a:t>
            </a:r>
            <a:r>
              <a:rPr lang="cs-CZ" sz="1000" dirty="0" err="1"/>
              <a:t>Hussey</a:t>
            </a:r>
            <a:r>
              <a:rPr lang="cs-CZ" sz="1000" dirty="0"/>
              <a:t> k tomu dodává: „Moderní vědec by také souhlasil, že proces nacházení smyslu zkušenosti dané v vjemech celkem přesně 	připomíná proces osvojování si cizího jazyka.“ (</a:t>
            </a:r>
            <a:r>
              <a:rPr lang="cs-CZ" sz="1000" dirty="0" err="1"/>
              <a:t>Hussey</a:t>
            </a:r>
            <a:r>
              <a:rPr lang="cs-CZ" sz="1000" dirty="0"/>
              <a:t>, </a:t>
            </a:r>
            <a:r>
              <a:rPr lang="cs-CZ" sz="1000" dirty="0" err="1"/>
              <a:t>tamt</a:t>
            </a:r>
            <a:r>
              <a:rPr lang="cs-CZ" sz="1000" dirty="0"/>
              <a:t>. s. 17)   </a:t>
            </a:r>
          </a:p>
          <a:p>
            <a:pPr marL="0" indent="0">
              <a:buNone/>
            </a:pPr>
            <a:r>
              <a:rPr lang="cs-CZ" sz="1000" dirty="0"/>
              <a:t>	 </a:t>
            </a:r>
          </a:p>
          <a:p>
            <a:pPr marL="0" indent="0">
              <a:buNone/>
            </a:pPr>
            <a:r>
              <a:rPr lang="cs-CZ" sz="1000" dirty="0"/>
              <a:t> </a:t>
            </a:r>
          </a:p>
          <a:p>
            <a:pPr marL="0" indent="0">
              <a:buNone/>
            </a:pPr>
            <a:endParaRPr lang="cs-CZ" sz="1000" dirty="0"/>
          </a:p>
          <a:p>
            <a:pPr marL="0" indent="0">
              <a:buNone/>
            </a:pPr>
            <a:endParaRPr lang="cs-CZ" sz="1000" dirty="0"/>
          </a:p>
          <a:p>
            <a:pPr marL="0" indent="0">
              <a:buNone/>
            </a:pPr>
            <a:endParaRPr lang="cs-CZ" sz="1000" dirty="0"/>
          </a:p>
        </p:txBody>
      </p:sp>
    </p:spTree>
    <p:extLst>
      <p:ext uri="{BB962C8B-B14F-4D97-AF65-F5344CB8AC3E}">
        <p14:creationId xmlns:p14="http://schemas.microsoft.com/office/powerpoint/2010/main" val="3674596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915BCD-98E4-4BA9-8E5A-D389DBE4C5E2}"/>
              </a:ext>
            </a:extLst>
          </p:cNvPr>
          <p:cNvSpPr>
            <a:spLocks noGrp="1"/>
          </p:cNvSpPr>
          <p:nvPr>
            <p:ph type="title"/>
          </p:nvPr>
        </p:nvSpPr>
        <p:spPr/>
        <p:txBody>
          <a:bodyPr/>
          <a:lstStyle/>
          <a:p>
            <a:r>
              <a:rPr lang="cs-CZ" dirty="0"/>
              <a:t>Organizace kurzu Filozofie</a:t>
            </a:r>
          </a:p>
        </p:txBody>
      </p:sp>
      <p:sp>
        <p:nvSpPr>
          <p:cNvPr id="3" name="Zástupný symbol pro obsah 2">
            <a:extLst>
              <a:ext uri="{FF2B5EF4-FFF2-40B4-BE49-F238E27FC236}">
                <a16:creationId xmlns:a16="http://schemas.microsoft.com/office/drawing/2014/main" id="{7056557A-CFF2-4C36-9C6A-E5460C370A22}"/>
              </a:ext>
            </a:extLst>
          </p:cNvPr>
          <p:cNvSpPr>
            <a:spLocks noGrp="1"/>
          </p:cNvSpPr>
          <p:nvPr>
            <p:ph idx="1"/>
          </p:nvPr>
        </p:nvSpPr>
        <p:spPr/>
        <p:txBody>
          <a:bodyPr>
            <a:normAutofit/>
          </a:bodyPr>
          <a:lstStyle/>
          <a:p>
            <a:pPr marL="0" indent="0">
              <a:buNone/>
            </a:pPr>
            <a:endParaRPr lang="cs-CZ" sz="1200" dirty="0"/>
          </a:p>
          <a:p>
            <a:pPr marL="0" indent="0">
              <a:buNone/>
            </a:pPr>
            <a:endParaRPr lang="cs-CZ" sz="1200" dirty="0"/>
          </a:p>
          <a:p>
            <a:pPr marL="0" indent="0">
              <a:buNone/>
            </a:pPr>
            <a:endParaRPr lang="cs-CZ" sz="1800" dirty="0"/>
          </a:p>
          <a:p>
            <a:pPr marL="0" indent="0">
              <a:buNone/>
            </a:pPr>
            <a:endParaRPr lang="cs-CZ" sz="1200" dirty="0"/>
          </a:p>
          <a:p>
            <a:pPr marL="0" indent="0">
              <a:buNone/>
            </a:pPr>
            <a:r>
              <a:rPr lang="cs-CZ" sz="1200" dirty="0"/>
              <a:t>Ukončení předmětu: zápočet, v němž budu ověřovat znalosti probrané na přednáškách a seminářích</a:t>
            </a:r>
          </a:p>
          <a:p>
            <a:pPr marL="0" indent="0">
              <a:buNone/>
            </a:pPr>
            <a:r>
              <a:rPr lang="cs-CZ" sz="1200" dirty="0"/>
              <a:t>Podmínky: aktivní přítomnost na seminářích (příprava průběžně zadávaných úkolů), případné vypracování referátů, úspěšné zvládnutí závěrečného testu  či písemky vztahující se k problematice probrané na přednáškách případně na seminářích.</a:t>
            </a:r>
          </a:p>
          <a:p>
            <a:pPr marL="0" indent="0">
              <a:buNone/>
            </a:pPr>
            <a:endParaRPr lang="cs-CZ" sz="1200" dirty="0"/>
          </a:p>
        </p:txBody>
      </p:sp>
    </p:spTree>
    <p:extLst>
      <p:ext uri="{BB962C8B-B14F-4D97-AF65-F5344CB8AC3E}">
        <p14:creationId xmlns:p14="http://schemas.microsoft.com/office/powerpoint/2010/main" val="155953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Hérakleitos z </a:t>
            </a:r>
            <a:r>
              <a:rPr lang="cs-CZ" sz="1600" dirty="0" err="1"/>
              <a:t>Efesu</a:t>
            </a:r>
            <a:r>
              <a:rPr lang="cs-CZ" sz="1600" dirty="0"/>
              <a:t> – teorie poznání III (aplikace)</a:t>
            </a:r>
          </a:p>
        </p:txBody>
      </p:sp>
      <p:sp>
        <p:nvSpPr>
          <p:cNvPr id="3" name="Zástupný symbol pro obsah 2"/>
          <p:cNvSpPr>
            <a:spLocks noGrp="1"/>
          </p:cNvSpPr>
          <p:nvPr>
            <p:ph idx="1"/>
          </p:nvPr>
        </p:nvSpPr>
        <p:spPr>
          <a:xfrm>
            <a:off x="457200" y="1124744"/>
            <a:ext cx="8229600" cy="5001419"/>
          </a:xfrm>
        </p:spPr>
        <p:txBody>
          <a:bodyPr>
            <a:normAutofit lnSpcReduction="10000"/>
          </a:bodyPr>
          <a:lstStyle/>
          <a:p>
            <a:pPr marL="228600" indent="-228600">
              <a:buAutoNum type="arabicParenR"/>
            </a:pPr>
            <a:r>
              <a:rPr lang="cs-CZ" sz="1000" b="1" dirty="0"/>
              <a:t>Koncepce vesmíru</a:t>
            </a:r>
            <a:r>
              <a:rPr lang="cs-CZ" sz="1000" dirty="0"/>
              <a:t> obsahuje pouze to, co vnímatelné (pochází z přímého pozorování): je prostorově omezen , H. se nevyjadřuje k tomu, co je za touto mezí vnímatelnosti; neříká, proč nepadá;  je široký a dlouhý, nikoliv hluboký; je vyplněn tím, co pozorujeme (plochá země, moře, vzduch, země, měsíc atd.); </a:t>
            </a:r>
            <a:r>
              <a:rPr lang="cs-CZ" sz="1000" b="1" dirty="0"/>
              <a:t>vesmír je dynamický</a:t>
            </a:r>
            <a:r>
              <a:rPr lang="cs-CZ" sz="1000" dirty="0"/>
              <a:t> a mnohé z toho, co pozorujeme prochází proměnami, které mohou byt pravidelné (hvězdy) i nepravidelné. Však také všichni H. známe: „Na ty, kdo vstupují do týchž řek, se valí stále jiné a jiné vody … Rozptylují se a … spojují se … shromažďují se a odtékají.“ (B 91)</a:t>
            </a:r>
          </a:p>
          <a:p>
            <a:pPr marL="228600" indent="-228600">
              <a:buAutoNum type="arabicParenR"/>
            </a:pPr>
            <a:r>
              <a:rPr lang="cs-CZ" sz="1000" dirty="0"/>
              <a:t>Významnou součásti H. filosofie byla nauka o </a:t>
            </a:r>
            <a:r>
              <a:rPr lang="cs-CZ" sz="1000" b="1" dirty="0"/>
              <a:t>jednotě protikladů</a:t>
            </a:r>
            <a:r>
              <a:rPr lang="cs-CZ" sz="1000" dirty="0"/>
              <a:t>: ta se cele opírá o příklady převzaté ze zkušenosti:</a:t>
            </a:r>
          </a:p>
          <a:p>
            <a:pPr marL="0" indent="0">
              <a:buNone/>
            </a:pPr>
            <a:r>
              <a:rPr lang="cs-CZ" sz="1000" dirty="0"/>
              <a:t>	„Moře: voda nejčistší a nejvíce znečištěná, pro ryby pitná a životodárná, pro lidi nepitná a smrtící.“ (B 61)</a:t>
            </a:r>
          </a:p>
          <a:p>
            <a:pPr marL="0" indent="0">
              <a:buNone/>
            </a:pPr>
            <a:r>
              <a:rPr lang="cs-CZ" sz="1000" dirty="0"/>
              <a:t>	Cílem je poukázat na </a:t>
            </a:r>
            <a:r>
              <a:rPr lang="cs-CZ" sz="1000" b="1" dirty="0"/>
              <a:t>skutečnou strukturu mořské vody</a:t>
            </a:r>
            <a:r>
              <a:rPr lang="cs-CZ" sz="1000" dirty="0"/>
              <a:t>. Zkušenost člověka i zkušenost ryb říká něco podstatného (něco tlumočí) o 	mořské vodě a toto něco nemůžeme na základě zákazu vyškrtávání vyloučit. </a:t>
            </a:r>
            <a:r>
              <a:rPr lang="cs-CZ" sz="1000" b="1" dirty="0"/>
              <a:t>Oběma zkušenostem odpovídá něco v charakteru mořské	vody.</a:t>
            </a:r>
          </a:p>
          <a:p>
            <a:pPr marL="0" indent="0">
              <a:buNone/>
            </a:pPr>
            <a:r>
              <a:rPr lang="cs-CZ" sz="1000" dirty="0"/>
              <a:t>	„Chladné se zahřívá, horké se ochlazuje, vlhké se vysušuje, seschlé se zvlhčuje.“ (B 126) Vesmír jako celek tak vykazuje tyto z	základní 	protikladné vlastnosti.    </a:t>
            </a:r>
          </a:p>
          <a:p>
            <a:pPr marL="0" indent="0" hangingPunct="0">
              <a:buNone/>
            </a:pPr>
            <a:r>
              <a:rPr lang="cs-CZ" sz="1000" dirty="0"/>
              <a:t>	„Svět, stejný pro všechny, neutvořil žádný z bohů ani z lidí - ale byl vždy a je a bude - vždyživý oheň, vzněcující se s ohledem na 	‹svoje› míry a pohasínající s ohledem na ‹svoje› míry.“ (B 30)</a:t>
            </a:r>
          </a:p>
          <a:p>
            <a:pPr marL="0" indent="0" hangingPunct="0">
              <a:buNone/>
            </a:pPr>
            <a:r>
              <a:rPr lang="cs-CZ" sz="1000" dirty="0"/>
              <a:t>	Vesmír je jednotou protikladů v tom, že jeho vlastnosti či mohutnosti, jejichž katalog bychom mohli na základě dochovaných 	zlomků uvést, oscilují, oscilují mezi póly.</a:t>
            </a:r>
          </a:p>
          <a:p>
            <a:pPr marL="0" indent="0" hangingPunct="0">
              <a:buNone/>
            </a:pPr>
            <a:r>
              <a:rPr lang="cs-CZ" sz="1000" dirty="0"/>
              <a:t>3) Smysl vesmíru a duše (</a:t>
            </a:r>
            <a:r>
              <a:rPr lang="cs-CZ" sz="1000" i="1" dirty="0"/>
              <a:t>psyché</a:t>
            </a:r>
            <a:r>
              <a:rPr lang="cs-CZ" sz="1000" dirty="0"/>
              <a:t>) – význam (tlumočení) smyslové zkušenosti i věty jazyka nemá smysl, pokud nemáme čtenáře. Významnou komponentou H. filosofie je tedy nauka o duši či lidském já.</a:t>
            </a:r>
          </a:p>
          <a:p>
            <a:pPr marL="0" indent="0" hangingPunct="0">
              <a:buNone/>
            </a:pPr>
            <a:r>
              <a:rPr lang="cs-CZ" sz="1000" dirty="0"/>
              <a:t>	a) termínem </a:t>
            </a:r>
            <a:r>
              <a:rPr lang="cs-CZ" sz="1000" i="1" dirty="0"/>
              <a:t>psyché</a:t>
            </a:r>
            <a:r>
              <a:rPr lang="cs-CZ" sz="1000" dirty="0"/>
              <a:t> se u Homéra a raně řeckých autorů míní </a:t>
            </a:r>
            <a:r>
              <a:rPr lang="cs-CZ" sz="1000" b="1" dirty="0"/>
              <a:t>lidské já</a:t>
            </a:r>
            <a:r>
              <a:rPr lang="cs-CZ" sz="1000" dirty="0"/>
              <a:t>, </a:t>
            </a:r>
            <a:r>
              <a:rPr lang="cs-CZ" sz="1000" b="1" dirty="0"/>
              <a:t>nositel osobní identity</a:t>
            </a:r>
            <a:r>
              <a:rPr lang="cs-CZ" sz="1000" dirty="0"/>
              <a:t>;</a:t>
            </a:r>
          </a:p>
          <a:p>
            <a:pPr marL="0" indent="0" hangingPunct="0">
              <a:buNone/>
            </a:pPr>
            <a:r>
              <a:rPr lang="cs-CZ" sz="1000" dirty="0"/>
              <a:t>	b) H. je přesnější v tom smyslu, že pro něj je </a:t>
            </a:r>
            <a:r>
              <a:rPr lang="cs-CZ" sz="1000" i="1" dirty="0"/>
              <a:t>psyché</a:t>
            </a:r>
            <a:r>
              <a:rPr lang="cs-CZ" sz="1000" dirty="0"/>
              <a:t> </a:t>
            </a:r>
            <a:r>
              <a:rPr lang="cs-CZ" sz="1000" b="1" dirty="0"/>
              <a:t>sídlo rozumu a racionálního jednání</a:t>
            </a:r>
            <a:r>
              <a:rPr lang="cs-CZ" sz="1000" dirty="0"/>
              <a:t>. </a:t>
            </a:r>
          </a:p>
          <a:p>
            <a:pPr marL="0" indent="0" hangingPunct="0">
              <a:buNone/>
            </a:pPr>
            <a:r>
              <a:rPr lang="cs-CZ" sz="1000" dirty="0"/>
              <a:t>	c) H. psyché může charakterizovat několik atributů: a) „</a:t>
            </a:r>
            <a:r>
              <a:rPr lang="cs-CZ" sz="1000" b="1" dirty="0"/>
              <a:t>Suchým</a:t>
            </a:r>
            <a:r>
              <a:rPr lang="cs-CZ" sz="1000" dirty="0"/>
              <a:t> paprskem světla je duše vpravdě </a:t>
            </a:r>
            <a:r>
              <a:rPr lang="cs-CZ" sz="1000" b="1" dirty="0"/>
              <a:t>moudrá</a:t>
            </a:r>
            <a:r>
              <a:rPr lang="cs-CZ" sz="1000" dirty="0"/>
              <a:t> a </a:t>
            </a:r>
            <a:r>
              <a:rPr lang="cs-CZ" sz="1000" b="1" dirty="0"/>
              <a:t>dobrá</a:t>
            </a:r>
            <a:r>
              <a:rPr lang="cs-CZ" sz="1000" dirty="0"/>
              <a:t>.“ (B 118) „Kdykoliv se 	člověk opije, vede ho malé dítě, on klopýtá a netuší, kam jde, duši </a:t>
            </a:r>
            <a:r>
              <a:rPr lang="cs-CZ" sz="1000" b="1" dirty="0"/>
              <a:t>zvlhlou</a:t>
            </a:r>
            <a:r>
              <a:rPr lang="cs-CZ" sz="1000" dirty="0"/>
              <a:t>.“ (B 117) B) intimní známost vs. neznámost: „Hranice duše 	nenalezneš putováním, byť bys prošel všechny cesty – tak hluboký je její výklad.“ (B 45)  „Ti, kdo hledají zlato, vykopou mnoho zeminy a 	naleznou jen málo.“</a:t>
            </a:r>
          </a:p>
          <a:p>
            <a:pPr marL="0" indent="0" hangingPunct="0">
              <a:buNone/>
            </a:pPr>
            <a:r>
              <a:rPr lang="cs-CZ" sz="1000" dirty="0"/>
              <a:t>	d) smysl vesmíru je dán pouze skrze poznání smyslu duše – tímto smyslem je „válka (</a:t>
            </a:r>
            <a:r>
              <a:rPr lang="cs-CZ" sz="1000" dirty="0" err="1"/>
              <a:t>polemos</a:t>
            </a:r>
            <a:r>
              <a:rPr lang="cs-CZ" sz="1000" dirty="0"/>
              <a:t>).“ Co to znamená: smyslem je nacházet se v 	co nejlepším stavu po co nejdelší čas, tedy být rozumný (mít suchou duši a být vrcholně připraven k rozumnému myšlení a jednání). Mluví-	</a:t>
            </a:r>
            <a:r>
              <a:rPr lang="cs-CZ" sz="1000" dirty="0" err="1"/>
              <a:t>li</a:t>
            </a:r>
            <a:r>
              <a:rPr lang="cs-CZ" sz="1000" dirty="0"/>
              <a:t> o válce, má na mysli </a:t>
            </a:r>
            <a:r>
              <a:rPr lang="cs-CZ" sz="1000" b="1" dirty="0"/>
              <a:t>zápas sama se sebou, s okolnostmi (i lidmi) i protivníkem</a:t>
            </a:r>
            <a:r>
              <a:rPr lang="cs-CZ" sz="1000" dirty="0"/>
              <a:t>: </a:t>
            </a:r>
          </a:p>
          <a:p>
            <a:pPr marL="0" indent="0" hangingPunct="0">
              <a:buNone/>
            </a:pPr>
            <a:r>
              <a:rPr lang="cs-CZ" sz="1000" dirty="0"/>
              <a:t>	„</a:t>
            </a:r>
            <a:r>
              <a:rPr lang="cs-CZ" sz="1000" b="1" dirty="0"/>
              <a:t>Nejlepší</a:t>
            </a:r>
            <a:r>
              <a:rPr lang="cs-CZ" sz="1000" dirty="0"/>
              <a:t> si namísto všeho ostatního </a:t>
            </a:r>
            <a:r>
              <a:rPr lang="cs-CZ" sz="1000" b="1" dirty="0"/>
              <a:t>zvolí</a:t>
            </a:r>
            <a:r>
              <a:rPr lang="cs-CZ" sz="1000" dirty="0"/>
              <a:t> jedno: slávu </a:t>
            </a:r>
            <a:r>
              <a:rPr lang="cs-CZ" sz="1000" dirty="0" err="1"/>
              <a:t>vždyplynoucí</a:t>
            </a:r>
            <a:r>
              <a:rPr lang="cs-CZ" sz="1000" dirty="0"/>
              <a:t> mezi smrtelníky – vždyť mnozí jsou přesycení jako zvířata.“ (B 29)</a:t>
            </a:r>
          </a:p>
          <a:p>
            <a:pPr marL="0" indent="0" hangingPunct="0">
              <a:buNone/>
            </a:pPr>
            <a:r>
              <a:rPr lang="cs-CZ" sz="1000" dirty="0"/>
              <a:t>	I vesmír je tak analogicky bitevním polem: „</a:t>
            </a:r>
            <a:r>
              <a:rPr lang="cs-CZ" sz="1000" b="1" dirty="0"/>
              <a:t>Válka je otcem a králem všeho</a:t>
            </a:r>
            <a:r>
              <a:rPr lang="cs-CZ" sz="1000" dirty="0"/>
              <a:t>: jedny vyzvedne co bohy, jiné co lidi, jedny učiní otroky, jiné 	svobodnými.“ (B 53) „Je však třeba vědět, že válka je všeobecná a že spravedlnost je boj a že vše vzniká podle střetu a nutnosti.“ (B 80)</a:t>
            </a:r>
          </a:p>
          <a:p>
            <a:pPr marL="0" indent="0" hangingPunct="0">
              <a:buNone/>
            </a:pPr>
            <a:r>
              <a:rPr lang="cs-CZ" sz="1000" dirty="0"/>
              <a:t>4) Kosmickým aktérem (substrátem oscilací mohutností) je oheň: „Tento kosmos nestvořil žádný bůh ani člověk, nýbrž vždy byl a je a bude: stále živý oheň, 	dle míry zažíhaný a dle míry zhašený.“ (B 30) Tento oheň H. identifikuje s komickým rozumem (</a:t>
            </a:r>
            <a:r>
              <a:rPr lang="cs-CZ" sz="1000" i="1" dirty="0"/>
              <a:t>logos</a:t>
            </a:r>
            <a:r>
              <a:rPr lang="cs-CZ" sz="1000" dirty="0"/>
              <a:t>) a je o něm oprávněn hovořit na 	základě analogie s člověkem.</a:t>
            </a:r>
          </a:p>
          <a:p>
            <a:pPr marL="0" indent="0" hangingPunct="0">
              <a:buNone/>
            </a:pPr>
            <a:endParaRPr lang="cs-CZ" sz="1000" dirty="0"/>
          </a:p>
          <a:p>
            <a:pPr marL="228600" indent="-228600">
              <a:buAutoNum type="arabicParenR"/>
            </a:pPr>
            <a:endParaRPr lang="cs-CZ" sz="1200" dirty="0"/>
          </a:p>
        </p:txBody>
      </p:sp>
    </p:spTree>
    <p:extLst>
      <p:ext uri="{BB962C8B-B14F-4D97-AF65-F5344CB8AC3E}">
        <p14:creationId xmlns:p14="http://schemas.microsoft.com/office/powerpoint/2010/main" val="822677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Filosofie na Západě </a:t>
            </a:r>
          </a:p>
        </p:txBody>
      </p:sp>
      <p:sp>
        <p:nvSpPr>
          <p:cNvPr id="3" name="Zástupný symbol pro obsah 2"/>
          <p:cNvSpPr>
            <a:spLocks noGrp="1"/>
          </p:cNvSpPr>
          <p:nvPr>
            <p:ph idx="1"/>
          </p:nvPr>
        </p:nvSpPr>
        <p:spPr/>
        <p:txBody>
          <a:bodyPr>
            <a:normAutofit/>
          </a:bodyPr>
          <a:lstStyle/>
          <a:p>
            <a:r>
              <a:rPr lang="cs-CZ" sz="1200" dirty="0"/>
              <a:t>Z </a:t>
            </a:r>
            <a:r>
              <a:rPr lang="cs-CZ" sz="1200" dirty="0" err="1"/>
              <a:t>Iónie</a:t>
            </a:r>
            <a:r>
              <a:rPr lang="cs-CZ" sz="1200" dirty="0"/>
              <a:t> se přesouváme více na západ, konkrétně do řeckých obcí na jihu Itálie. </a:t>
            </a:r>
          </a:p>
          <a:p>
            <a:r>
              <a:rPr lang="cs-CZ" sz="1200" dirty="0"/>
              <a:t>Prvními filosofy byli dle tradice </a:t>
            </a:r>
            <a:r>
              <a:rPr lang="cs-CZ" sz="1200" dirty="0" err="1"/>
              <a:t>Pythagoars</a:t>
            </a:r>
            <a:r>
              <a:rPr lang="cs-CZ" sz="1200" dirty="0"/>
              <a:t> a </a:t>
            </a:r>
            <a:r>
              <a:rPr lang="cs-CZ" sz="1200" dirty="0" err="1"/>
              <a:t>Xenofanés</a:t>
            </a:r>
            <a:r>
              <a:rPr lang="cs-CZ" sz="1200" dirty="0"/>
              <a:t>, kteří z </a:t>
            </a:r>
            <a:r>
              <a:rPr lang="cs-CZ" sz="1200" dirty="0" err="1"/>
              <a:t>Iónie</a:t>
            </a:r>
            <a:r>
              <a:rPr lang="cs-CZ" sz="1200" dirty="0"/>
              <a:t> nicméně pocházejí.</a:t>
            </a:r>
          </a:p>
          <a:p>
            <a:r>
              <a:rPr lang="cs-CZ" sz="1200" dirty="0"/>
              <a:t>Tato filosofie se dále od té iónské odlišuje: </a:t>
            </a:r>
          </a:p>
          <a:p>
            <a:endParaRPr lang="cs-CZ" sz="1200" dirty="0"/>
          </a:p>
          <a:p>
            <a:pPr marL="0" indent="0">
              <a:buNone/>
            </a:pPr>
            <a:r>
              <a:rPr lang="cs-CZ" sz="1200" b="1" dirty="0"/>
              <a:t>svou motivací i povahou</a:t>
            </a:r>
            <a:r>
              <a:rPr lang="cs-CZ" sz="1200" dirty="0"/>
              <a:t>: Miléťané, jak víme, odvrhli mytický výklad kosmu a nahradili jej pokusy o systematický fyzikální výklad přírodních fenoménů. Oproti tomu Pythagorova motivace </a:t>
            </a:r>
            <a:r>
              <a:rPr lang="cs-CZ" sz="1200" b="1" dirty="0"/>
              <a:t>byla náboženská </a:t>
            </a:r>
            <a:r>
              <a:rPr lang="cs-CZ" sz="1200" dirty="0"/>
              <a:t>a </a:t>
            </a:r>
            <a:r>
              <a:rPr lang="cs-CZ" sz="1200" dirty="0" err="1"/>
              <a:t>eleaté</a:t>
            </a:r>
            <a:r>
              <a:rPr lang="cs-CZ" sz="1200" dirty="0"/>
              <a:t> (Parmenidés a </a:t>
            </a:r>
            <a:r>
              <a:rPr lang="cs-CZ" sz="1200" dirty="0" err="1"/>
              <a:t>Zénón</a:t>
            </a:r>
            <a:r>
              <a:rPr lang="cs-CZ" sz="1200" dirty="0"/>
              <a:t>) pracovali s paradoxy, jež měly za cíl </a:t>
            </a:r>
            <a:r>
              <a:rPr lang="cs-CZ" sz="1200" b="1" dirty="0"/>
              <a:t>problematizovat víru v samu existenci přírodního světa</a:t>
            </a:r>
            <a:r>
              <a:rPr lang="cs-CZ" sz="1200" dirty="0"/>
              <a:t>.  Výjimkou v rámci západní filosofie představuje </a:t>
            </a:r>
            <a:r>
              <a:rPr lang="cs-CZ" sz="1200" dirty="0" err="1"/>
              <a:t>Empedoklés</a:t>
            </a:r>
            <a:r>
              <a:rPr lang="cs-CZ" sz="1200" dirty="0"/>
              <a:t>, nicméně ani mu nebyly motivy blízké pythagorejcům cizí.</a:t>
            </a:r>
          </a:p>
          <a:p>
            <a:r>
              <a:rPr lang="cs-CZ" sz="1200" dirty="0"/>
              <a:t>Kontext západního okraje řeckého světa či jih Itálie se také velmi lišil od kontextu Malé Asie: a) v jižní Itálii byly rozšířeny mysterijní kulty vyznávající podsvětní božstva, v </a:t>
            </a:r>
            <a:r>
              <a:rPr lang="cs-CZ" sz="1200" dirty="0" err="1"/>
              <a:t>Iónii</a:t>
            </a:r>
            <a:r>
              <a:rPr lang="cs-CZ" sz="1200" dirty="0"/>
              <a:t> o těchto kultech příliš neslyšíme; z politického hlediska lze říci, že </a:t>
            </a:r>
            <a:r>
              <a:rPr lang="cs-CZ" sz="1200" i="1" dirty="0"/>
              <a:t>hodnoty </a:t>
            </a:r>
            <a:r>
              <a:rPr lang="cs-CZ" sz="1200" dirty="0"/>
              <a:t>polis (občanství, iniciativy, nezávislosti, zodpovědnosti, podnikavosti) nebyly na západě příliš akcentovány – </a:t>
            </a:r>
            <a:r>
              <a:rPr lang="cs-CZ" sz="1200" dirty="0" err="1"/>
              <a:t>západořecké</a:t>
            </a:r>
            <a:r>
              <a:rPr lang="cs-CZ" sz="1200" dirty="0"/>
              <a:t> obce byly  chronicky nestabilní (časté války mezi italskými státy byly poměrně časté a kruté; např. zničení </a:t>
            </a:r>
            <a:r>
              <a:rPr lang="cs-CZ" sz="1200" dirty="0" err="1"/>
              <a:t>Sybaridy</a:t>
            </a:r>
            <a:r>
              <a:rPr lang="cs-CZ" sz="1200" dirty="0"/>
              <a:t> 510 </a:t>
            </a:r>
            <a:r>
              <a:rPr lang="cs-CZ" sz="1200" dirty="0" err="1"/>
              <a:t>př</a:t>
            </a:r>
            <a:r>
              <a:rPr lang="cs-CZ" sz="1200" dirty="0"/>
              <a:t> n. l.). </a:t>
            </a:r>
          </a:p>
          <a:p>
            <a:r>
              <a:rPr lang="cs-CZ" sz="1200" dirty="0"/>
              <a:t>Význam </a:t>
            </a:r>
            <a:r>
              <a:rPr lang="cs-CZ" sz="1200" dirty="0" err="1"/>
              <a:t>západořecké</a:t>
            </a:r>
            <a:r>
              <a:rPr lang="cs-CZ" sz="1200" dirty="0"/>
              <a:t> filosofie je nicméně obrovský: a) Pythagoras učí lidi rozumět smyslu života a smrti; Parmenidés zakládá </a:t>
            </a:r>
            <a:r>
              <a:rPr lang="cs-CZ" sz="1200" b="1" dirty="0"/>
              <a:t>„metafyziku“, zkoumání toho, co jest.</a:t>
            </a:r>
          </a:p>
          <a:p>
            <a:pPr marL="0" indent="0">
              <a:buNone/>
            </a:pPr>
            <a:r>
              <a:rPr lang="cs-CZ" sz="1200" dirty="0"/>
              <a:t> </a:t>
            </a:r>
          </a:p>
        </p:txBody>
      </p:sp>
    </p:spTree>
    <p:extLst>
      <p:ext uri="{BB962C8B-B14F-4D97-AF65-F5344CB8AC3E}">
        <p14:creationId xmlns:p14="http://schemas.microsoft.com/office/powerpoint/2010/main" val="3375455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Pythagoras ze Samu (asi 570 – 500) - pythagoreismus</a:t>
            </a:r>
          </a:p>
        </p:txBody>
      </p:sp>
      <p:sp>
        <p:nvSpPr>
          <p:cNvPr id="3" name="Zástupný symbol pro obsah 2"/>
          <p:cNvSpPr>
            <a:spLocks noGrp="1"/>
          </p:cNvSpPr>
          <p:nvPr>
            <p:ph idx="1"/>
          </p:nvPr>
        </p:nvSpPr>
        <p:spPr>
          <a:xfrm>
            <a:off x="457200" y="1124744"/>
            <a:ext cx="8229600" cy="5001419"/>
          </a:xfrm>
        </p:spPr>
        <p:txBody>
          <a:bodyPr>
            <a:normAutofit lnSpcReduction="10000"/>
          </a:bodyPr>
          <a:lstStyle/>
          <a:p>
            <a:pPr marL="0" indent="0">
              <a:buNone/>
            </a:pPr>
            <a:r>
              <a:rPr lang="cs-CZ" sz="1000" b="1" dirty="0"/>
              <a:t>Život: </a:t>
            </a:r>
            <a:r>
              <a:rPr lang="cs-CZ" sz="1000" dirty="0"/>
              <a:t>opět toho víme jen velmi málo, pochází z ostrova Samu nebo (spíše) Lemu, emigroval do </a:t>
            </a:r>
            <a:r>
              <a:rPr lang="cs-CZ" sz="1000" dirty="0" err="1"/>
              <a:t>Krotónu</a:t>
            </a:r>
            <a:r>
              <a:rPr lang="cs-CZ" sz="1000" dirty="0"/>
              <a:t> (jižní Itálie), kde založil školu (</a:t>
            </a:r>
            <a:r>
              <a:rPr lang="cs-CZ" sz="1000" dirty="0" err="1"/>
              <a:t>náb</a:t>
            </a:r>
            <a:r>
              <a:rPr lang="cs-CZ" sz="1000" dirty="0"/>
              <a:t>. sektu), poté utíká do </a:t>
            </a:r>
            <a:r>
              <a:rPr lang="cs-CZ" sz="1000" dirty="0" err="1"/>
              <a:t>Metapontu</a:t>
            </a:r>
            <a:r>
              <a:rPr lang="cs-CZ" sz="1000" dirty="0"/>
              <a:t> (</a:t>
            </a:r>
            <a:r>
              <a:rPr lang="cs-CZ" sz="1000" dirty="0" err="1"/>
              <a:t>Coplestone</a:t>
            </a:r>
            <a:r>
              <a:rPr lang="cs-CZ" sz="1000" dirty="0"/>
              <a:t> 2014, s. 49)</a:t>
            </a:r>
            <a:endParaRPr lang="cs-CZ" sz="1000" b="1" dirty="0"/>
          </a:p>
          <a:p>
            <a:pPr marL="0" indent="0">
              <a:buNone/>
            </a:pPr>
            <a:r>
              <a:rPr lang="cs-CZ" sz="1000" b="1" dirty="0"/>
              <a:t>Prameny</a:t>
            </a:r>
            <a:r>
              <a:rPr lang="cs-CZ" sz="1000" dirty="0"/>
              <a:t>: a) Pythagoras sám nic nenapsal. Vše, co víme, víme zprostředkovaně; b) nicméně Pythagorovo jméno </a:t>
            </a:r>
            <a:r>
              <a:rPr lang="cs-CZ" sz="1000" b="1" dirty="0"/>
              <a:t>rezonuje</a:t>
            </a:r>
            <a:r>
              <a:rPr lang="cs-CZ" sz="1000" dirty="0"/>
              <a:t> ve velkém množství zpráv a textů. Hérakleitos jej kritizuje, Hérodotos zmiňuje, Platón hojně využívá a je jim nepochybně silně ovlivněn (</a:t>
            </a:r>
            <a:r>
              <a:rPr lang="cs-CZ" sz="1000" dirty="0" err="1"/>
              <a:t>Kirk</a:t>
            </a:r>
            <a:r>
              <a:rPr lang="cs-CZ" sz="1000" dirty="0"/>
              <a:t>, </a:t>
            </a:r>
            <a:r>
              <a:rPr lang="cs-CZ" sz="1000" dirty="0" err="1"/>
              <a:t>Raven</a:t>
            </a:r>
            <a:r>
              <a:rPr lang="cs-CZ" sz="1000" dirty="0"/>
              <a:t>, </a:t>
            </a:r>
            <a:r>
              <a:rPr lang="cs-CZ" sz="1000" dirty="0" err="1"/>
              <a:t>Schoefield</a:t>
            </a:r>
            <a:r>
              <a:rPr lang="cs-CZ" sz="1000" dirty="0"/>
              <a:t>, 2004, s. 280), Aristoteles si zachovává odolnost. Z pozdějších doxografů a filosofů pak stojí za zmínku především slavný </a:t>
            </a:r>
            <a:r>
              <a:rPr lang="cs-CZ" sz="1000" dirty="0" err="1"/>
              <a:t>Diogenés</a:t>
            </a:r>
            <a:r>
              <a:rPr lang="cs-CZ" sz="1000" dirty="0"/>
              <a:t> </a:t>
            </a:r>
            <a:r>
              <a:rPr lang="cs-CZ" sz="1000" dirty="0" err="1"/>
              <a:t>Leartios</a:t>
            </a:r>
            <a:r>
              <a:rPr lang="cs-CZ" sz="1000" dirty="0"/>
              <a:t>, </a:t>
            </a:r>
            <a:r>
              <a:rPr lang="cs-CZ" sz="1000" dirty="0" err="1"/>
              <a:t>Porfyrios</a:t>
            </a:r>
            <a:r>
              <a:rPr lang="cs-CZ" sz="1000" dirty="0"/>
              <a:t> a </a:t>
            </a:r>
            <a:r>
              <a:rPr lang="cs-CZ" sz="1000" dirty="0" err="1"/>
              <a:t>Iamblichos</a:t>
            </a:r>
            <a:r>
              <a:rPr lang="cs-CZ" sz="1000" dirty="0"/>
              <a:t>.</a:t>
            </a:r>
          </a:p>
          <a:p>
            <a:pPr marL="0" indent="0">
              <a:buNone/>
            </a:pPr>
            <a:r>
              <a:rPr lang="cs-CZ" sz="1000" b="1" dirty="0"/>
              <a:t>Pythagorův obraz</a:t>
            </a:r>
            <a:r>
              <a:rPr lang="cs-CZ" sz="1000" dirty="0"/>
              <a:t>: ten je na základě pramenů </a:t>
            </a:r>
            <a:r>
              <a:rPr lang="cs-CZ" sz="1000" b="1" dirty="0"/>
              <a:t>ambivalentní</a:t>
            </a:r>
            <a:r>
              <a:rPr lang="cs-CZ" sz="1000" dirty="0"/>
              <a:t>. Hérakleitos explicitně (DK 22 B 40, 22 B 129) a Hérodotos (DK 14, 2) implicitně naznačují, že se jednalo o </a:t>
            </a:r>
            <a:r>
              <a:rPr lang="cs-CZ" sz="1000" b="1" dirty="0"/>
              <a:t>šarlatána</a:t>
            </a:r>
            <a:r>
              <a:rPr lang="cs-CZ" sz="1000" dirty="0"/>
              <a:t>. </a:t>
            </a:r>
            <a:r>
              <a:rPr lang="cs-CZ" sz="1000" dirty="0" err="1"/>
              <a:t>Empedokles</a:t>
            </a:r>
            <a:r>
              <a:rPr lang="cs-CZ" sz="1000" dirty="0"/>
              <a:t> (DK 31 B 129) si však Pythagory nepochybně velmi váží:</a:t>
            </a:r>
          </a:p>
          <a:p>
            <a:pPr marL="0" indent="0">
              <a:buNone/>
            </a:pPr>
            <a:r>
              <a:rPr lang="cs-CZ" sz="1000" dirty="0"/>
              <a:t>	„</a:t>
            </a:r>
            <a:r>
              <a:rPr lang="cs-CZ" sz="1000" dirty="0" err="1"/>
              <a:t>Teké</a:t>
            </a:r>
            <a:r>
              <a:rPr lang="cs-CZ" sz="1000" dirty="0"/>
              <a:t> </a:t>
            </a:r>
            <a:r>
              <a:rPr lang="cs-CZ" sz="1000" dirty="0" err="1"/>
              <a:t>Empedoklés</a:t>
            </a:r>
            <a:r>
              <a:rPr lang="cs-CZ" sz="1000" dirty="0"/>
              <a:t> o tom vydává svědectví, když o něm říká: „Byl mezi nimi muž vynikajících znalostí, mistr všech druhů moudrých děl, 	který získal největší bohatství v síle mysli: kdykoliv se totiž rozpřáhl veškerou silou své mysli, snadno viděl každou ze všech existujících věcí 	v deseti, nebo dokonce dvaceti lidských generacích.“ (DK 31 B 129)</a:t>
            </a:r>
          </a:p>
          <a:p>
            <a:pPr marL="0" indent="0">
              <a:buNone/>
            </a:pPr>
            <a:r>
              <a:rPr lang="cs-CZ" sz="1000" dirty="0"/>
              <a:t>Samozřejmě nesmíme zapomenout na Platóna, který patří do druhé kategorie (Ústava 600a-b; 530d)</a:t>
            </a:r>
          </a:p>
          <a:p>
            <a:pPr marL="0" indent="0">
              <a:buNone/>
            </a:pPr>
            <a:r>
              <a:rPr lang="cs-CZ" sz="1000" b="1" dirty="0"/>
              <a:t>Nauka (obecně)</a:t>
            </a:r>
            <a:r>
              <a:rPr lang="cs-CZ" sz="1000" dirty="0"/>
              <a:t>: pythagoreismus má dva aspekty: a) etický a náboženský; b) filosofický a vědecký. V pythagorejské tradici se mísí přísné vědecké nároky s náboženskými představami.</a:t>
            </a:r>
          </a:p>
          <a:p>
            <a:pPr marL="0" indent="0">
              <a:buNone/>
            </a:pPr>
            <a:r>
              <a:rPr lang="cs-CZ" sz="1000" b="1" dirty="0"/>
              <a:t>Etický a náboženský aspekt: a)</a:t>
            </a:r>
            <a:r>
              <a:rPr lang="cs-CZ" sz="1000" dirty="0"/>
              <a:t> Pythagoras je pravděpodobně autorem </a:t>
            </a:r>
            <a:r>
              <a:rPr lang="cs-CZ" sz="1000" b="1" dirty="0"/>
              <a:t>učení o reinkarnaci</a:t>
            </a:r>
            <a:r>
              <a:rPr lang="cs-CZ" sz="1000" dirty="0"/>
              <a:t>, tedy nauky o stěhování duší (</a:t>
            </a:r>
            <a:r>
              <a:rPr lang="cs-CZ" sz="1000" i="1" dirty="0"/>
              <a:t>metempsychóza</a:t>
            </a:r>
            <a:r>
              <a:rPr lang="cs-CZ" sz="1000" dirty="0"/>
              <a:t>, </a:t>
            </a:r>
            <a:r>
              <a:rPr lang="cs-CZ" sz="1000" i="1" dirty="0"/>
              <a:t>psyché</a:t>
            </a:r>
            <a:r>
              <a:rPr lang="cs-CZ" sz="1000" dirty="0"/>
              <a:t>): „O tom, že se člověk rodí časem jako někdo jiný, vydává svědectví </a:t>
            </a:r>
            <a:r>
              <a:rPr lang="cs-CZ" sz="1000" dirty="0" err="1"/>
              <a:t>Xenofanés</a:t>
            </a:r>
            <a:r>
              <a:rPr lang="cs-CZ" sz="1000" dirty="0"/>
              <a:t> ve své elegii, která začíná takto: „K jinému výkladu nyní zas přejdu a ukážu cestu.“ A to, co o Pythagorovi říká, vypadá takto: „Říkají, že když kdysi míjel člověka, který bil štěně, pocítil lítost a pravil: Zastav a nebij ho, protože je to duše přítele, kterou jsem rozpoznal, když jsem zaslechl její hlas.““ </a:t>
            </a:r>
            <a:r>
              <a:rPr lang="cs-CZ" sz="1000" b="1" dirty="0"/>
              <a:t>Termín </a:t>
            </a:r>
            <a:r>
              <a:rPr lang="cs-CZ" sz="1000" b="1" i="1" dirty="0"/>
              <a:t>psyché </a:t>
            </a:r>
            <a:r>
              <a:rPr lang="cs-CZ" sz="1000" b="1" dirty="0"/>
              <a:t>někdy znamená: „princip života“, „mysl“, „osobnost“.</a:t>
            </a:r>
            <a:r>
              <a:rPr lang="cs-CZ" sz="1000" dirty="0"/>
              <a:t> </a:t>
            </a:r>
          </a:p>
          <a:p>
            <a:pPr marL="0" indent="0">
              <a:buNone/>
            </a:pPr>
            <a:r>
              <a:rPr lang="cs-CZ" sz="1000" dirty="0"/>
              <a:t>B) pythagorejci určitě vytvořili nějakou sektu: nepsané nauky (pythagorejci se psaní vyhýbali) pravděpodobně obsahovaly: tělo je určitým druhem vězení duše, ta je v něm uvězněna dokud nezaplatí pokutu za své hříchy; prostřednictvím rituálů lze očistit jedince i města od vykonaných zlých činů (</a:t>
            </a:r>
            <a:r>
              <a:rPr lang="cs-CZ" sz="1000" dirty="0" err="1"/>
              <a:t>Copl</a:t>
            </a:r>
            <a:r>
              <a:rPr lang="cs-CZ" sz="1000" dirty="0"/>
              <a:t>., s. 51); nejedli obětovaná zvířata, vyhýbali se prolévání krve. </a:t>
            </a:r>
          </a:p>
          <a:p>
            <a:pPr marL="0" indent="0">
              <a:buNone/>
            </a:pPr>
            <a:r>
              <a:rPr lang="cs-CZ" sz="1000" dirty="0"/>
              <a:t>C) </a:t>
            </a:r>
            <a:r>
              <a:rPr lang="cs-CZ" sz="1000" dirty="0" err="1"/>
              <a:t>Akúsmata</a:t>
            </a:r>
            <a:r>
              <a:rPr lang="cs-CZ" sz="1000" dirty="0"/>
              <a:t> („slyšené věci“): sbírka maxim, jež vyjadřují pythagorejské učení: „…Pythagoras vybízel, aby se lidé vyhýbali bobům, … Pythagorejcům také nebylo dovoleno sebrat to, co spadlo ze stolu, … Nebylo jim rovněž dovoleno dotýkat se ryb, které byly pokládány za posvátné, … Nesměli lámat chléb, …“ (DK 58 C 3) „Existoval však i jiný druh symbol („klíčová slova“, „znamení“), která vypadala takto: „nepřekračuj váhu“, to znamená „nebuď ziskuchtivý“; „nerozhrabávej oheň mečem“, to znamená „nerozněcuj ostrými slovy člověka kypícího hněvem“; „neotrhávej věnec“, to znamená „nenič zákony, které jsou ozdobami měst“. Neboť opět: „nejez srdce“, to znamená „nežij v lenosti“; „když jsi na cestě, neobracej se“, to znamená „když umíráš, neulpívej na životě“. (DK 58 C 6)</a:t>
            </a:r>
          </a:p>
          <a:p>
            <a:pPr marL="0" indent="0">
              <a:buNone/>
            </a:pPr>
            <a:r>
              <a:rPr lang="cs-CZ" sz="1000" b="1" dirty="0"/>
              <a:t>Filosofický a vědecký aspekt</a:t>
            </a:r>
            <a:r>
              <a:rPr lang="cs-CZ" sz="1000" dirty="0"/>
              <a:t>: a) Pythagorova škola měla dva okruhy – vnější (</a:t>
            </a:r>
            <a:r>
              <a:rPr lang="cs-CZ" sz="1000" dirty="0" err="1"/>
              <a:t>exoterní</a:t>
            </a:r>
            <a:r>
              <a:rPr lang="cs-CZ" sz="1000" dirty="0"/>
              <a:t>) a vnitřní (esoterní). Ve vnějším byli pouze posluchači, ve vnitřním skuteční učedníci (matematici, význam slova matematika pochází od učednictví, Kratochvíl, 2019); mezi esoteriky se pak pěstovala matematika. Nicméně její podobu neznáme. To, co známe, se týká až pozdějších pythagorejců, zvláště </a:t>
            </a:r>
            <a:r>
              <a:rPr lang="cs-CZ" sz="1000" dirty="0" err="1"/>
              <a:t>Filoláa</a:t>
            </a:r>
            <a:r>
              <a:rPr lang="cs-CZ" sz="1000" dirty="0"/>
              <a:t> (470-400). Z. Kratochvíl (2019) základ pythagoreismu popisuje těmito slovy: „Smyslově vnímatelné jevy považoval za pouhý dodatečný projev čistě matematických poměrů, uchopitelných přísnou myšlenkou. </a:t>
            </a:r>
            <a:r>
              <a:rPr lang="cs-CZ" sz="1000" b="1" dirty="0"/>
              <a:t>Celý empirický svět považoval za vedlejší manifestaci čisté matematické harmonie.</a:t>
            </a:r>
            <a:r>
              <a:rPr lang="cs-CZ" sz="1000" dirty="0"/>
              <a:t> Ta je ve své plnosti přístupná pouze bohům (to se museli Řekové dost divit, že by se bohové zabývali matematikou, ale kdo ví, co to bylo za bohy). My lidé však můžeme prostřednictvím hledání matematických vztahů chápat povahu jevů část po části. </a:t>
            </a:r>
            <a:r>
              <a:rPr lang="cs-CZ" sz="1000" b="1" u="sng" dirty="0"/>
              <a:t>To je program velice optimistické matematizace vědy</a:t>
            </a:r>
            <a:r>
              <a:rPr lang="cs-CZ" sz="1000" u="sng" dirty="0"/>
              <a:t>.</a:t>
            </a:r>
            <a:r>
              <a:rPr lang="cs-CZ" sz="1000" dirty="0"/>
              <a:t>“</a:t>
            </a:r>
          </a:p>
          <a:p>
            <a:pPr marL="0" indent="0">
              <a:buNone/>
            </a:pPr>
            <a:endParaRPr lang="cs-CZ" sz="1000" dirty="0"/>
          </a:p>
        </p:txBody>
      </p:sp>
    </p:spTree>
    <p:extLst>
      <p:ext uri="{BB962C8B-B14F-4D97-AF65-F5344CB8AC3E}">
        <p14:creationId xmlns:p14="http://schemas.microsoft.com/office/powerpoint/2010/main" val="4126299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a:t>Parmenidés z Eleje (cca 515-450)</a:t>
            </a:r>
          </a:p>
        </p:txBody>
      </p:sp>
      <p:sp>
        <p:nvSpPr>
          <p:cNvPr id="3" name="Zástupný symbol pro obsah 2"/>
          <p:cNvSpPr>
            <a:spLocks noGrp="1"/>
          </p:cNvSpPr>
          <p:nvPr>
            <p:ph idx="1"/>
          </p:nvPr>
        </p:nvSpPr>
        <p:spPr/>
        <p:txBody>
          <a:bodyPr>
            <a:normAutofit/>
          </a:bodyPr>
          <a:lstStyle/>
          <a:p>
            <a:pPr marL="0" indent="0">
              <a:buNone/>
            </a:pPr>
            <a:r>
              <a:rPr lang="cs-CZ" sz="1000" b="1" dirty="0"/>
              <a:t>Život</a:t>
            </a:r>
            <a:r>
              <a:rPr lang="cs-CZ" sz="1000" dirty="0"/>
              <a:t>: pravděpodobně se narodil kolem roku 515 a zemřel někdy v polovině 5. stol. , kdy se měl podle Platónova svědectví, které můžeme najít v Platónově dialogu </a:t>
            </a:r>
            <a:r>
              <a:rPr lang="cs-CZ" sz="1000" i="1" dirty="0"/>
              <a:t>Parmenidés, </a:t>
            </a:r>
            <a:r>
              <a:rPr lang="cs-CZ" sz="1000" dirty="0"/>
              <a:t>setkat v Athénách s „velmi mladým“ </a:t>
            </a:r>
            <a:r>
              <a:rPr lang="cs-CZ" sz="1000" dirty="0" err="1"/>
              <a:t>Sókratem</a:t>
            </a:r>
            <a:r>
              <a:rPr lang="cs-CZ" sz="1000" dirty="0"/>
              <a:t>. Je možné, že začínal jako pythagorejec. Pravděpodobně pocházel ze vznešené aristokratické rodiny (Kratochvíl, Z.)</a:t>
            </a:r>
          </a:p>
          <a:p>
            <a:pPr marL="0" indent="0">
              <a:buNone/>
            </a:pPr>
            <a:r>
              <a:rPr lang="cs-CZ" sz="1000" b="1" dirty="0"/>
              <a:t>Význam: </a:t>
            </a:r>
            <a:r>
              <a:rPr lang="cs-CZ" sz="1000" dirty="0"/>
              <a:t>přesouvá filosofii na novou úroveň abstrakce, a to tím, že předmětem jeho úvah přestávají být jednotlivé věci či jejich soubory, </a:t>
            </a:r>
            <a:r>
              <a:rPr lang="cs-CZ" sz="1000" b="1" dirty="0"/>
              <a:t>ale celek jsoucího</a:t>
            </a:r>
            <a:r>
              <a:rPr lang="cs-CZ" sz="1000" dirty="0"/>
              <a:t>, explicitně to, co jest. </a:t>
            </a:r>
            <a:r>
              <a:rPr lang="cs-CZ" sz="1000" b="1" dirty="0"/>
              <a:t>Rodí se zde tedy ontologie (teorie jsoucna či nauka o jsoucnu) či metafyzika</a:t>
            </a:r>
            <a:r>
              <a:rPr lang="cs-CZ" sz="1000" dirty="0"/>
              <a:t> (např. </a:t>
            </a:r>
            <a:r>
              <a:rPr lang="cs-CZ" sz="1000" dirty="0" err="1"/>
              <a:t>Fränkel</a:t>
            </a:r>
            <a:r>
              <a:rPr lang="cs-CZ" sz="1000" dirty="0"/>
              <a:t>, 1973, s. 350; Reale, </a:t>
            </a:r>
            <a:r>
              <a:rPr lang="cs-CZ" sz="1000" i="1" dirty="0"/>
              <a:t>c. d., </a:t>
            </a:r>
            <a:r>
              <a:rPr lang="cs-CZ" sz="1000" dirty="0"/>
              <a:t>s. 139, Kratochvíl, </a:t>
            </a:r>
            <a:r>
              <a:rPr lang="cs-CZ" sz="1000" i="1" dirty="0"/>
              <a:t>Fysis</a:t>
            </a:r>
            <a:r>
              <a:rPr lang="cs-CZ" sz="1000" dirty="0"/>
              <a:t>: „předchůdce metafyzické filosofie“; „jeho argumentace znamená v předsokratovském myšlení předěl“ Muller, R. A., s. 15) Tato proměna se pojí i s negativním hodnocením: </a:t>
            </a:r>
            <a:r>
              <a:rPr lang="cs-CZ" sz="1000" b="1" dirty="0"/>
              <a:t>„</a:t>
            </a:r>
            <a:r>
              <a:rPr lang="cs-CZ" sz="1000" b="1" dirty="0" err="1"/>
              <a:t>Parmenidova</a:t>
            </a:r>
            <a:r>
              <a:rPr lang="cs-CZ" sz="1000" b="1" dirty="0"/>
              <a:t> filosofie jsoucího stála v cestě rozvoji empirické vědy“</a:t>
            </a:r>
            <a:r>
              <a:rPr lang="cs-CZ" sz="1000" dirty="0"/>
              <a:t> Muller, R., s. 17).</a:t>
            </a:r>
            <a:endParaRPr lang="cs-CZ" sz="1000" b="1" dirty="0"/>
          </a:p>
          <a:p>
            <a:pPr marL="0" indent="0">
              <a:buNone/>
            </a:pPr>
            <a:r>
              <a:rPr lang="cs-CZ" sz="1000" b="1" dirty="0"/>
              <a:t>Prameny</a:t>
            </a:r>
            <a:r>
              <a:rPr lang="cs-CZ" sz="1000" dirty="0"/>
              <a:t>: Parmenidés pravděpodobně napsal jediné dílo, </a:t>
            </a:r>
            <a:r>
              <a:rPr lang="cs-CZ" sz="1000" i="1" dirty="0"/>
              <a:t>filosofickou báseň</a:t>
            </a:r>
            <a:r>
              <a:rPr lang="cs-CZ" sz="1000" dirty="0"/>
              <a:t>, jejíž zlomky se dochovaly dík Sextu </a:t>
            </a:r>
            <a:r>
              <a:rPr lang="cs-CZ" sz="1000" dirty="0" err="1"/>
              <a:t>Empeirikovi</a:t>
            </a:r>
            <a:r>
              <a:rPr lang="cs-CZ" sz="1000" dirty="0"/>
              <a:t> a </a:t>
            </a:r>
            <a:r>
              <a:rPr lang="cs-CZ" sz="1000" dirty="0" err="1"/>
              <a:t>Simplikiovi</a:t>
            </a:r>
            <a:r>
              <a:rPr lang="cs-CZ" sz="1000" dirty="0"/>
              <a:t>.</a:t>
            </a:r>
          </a:p>
          <a:p>
            <a:pPr marL="0" indent="0">
              <a:buNone/>
            </a:pPr>
            <a:endParaRPr lang="cs-CZ" sz="1000" b="1" dirty="0"/>
          </a:p>
          <a:p>
            <a:pPr marL="0" indent="0">
              <a:buNone/>
            </a:pPr>
            <a:r>
              <a:rPr lang="cs-CZ" sz="1000" b="1" dirty="0"/>
              <a:t>Filosofická báseň: </a:t>
            </a:r>
            <a:r>
              <a:rPr lang="cs-CZ" sz="1000" dirty="0"/>
              <a:t>Parmenidés se pokusil své myšlenky vyložit </a:t>
            </a:r>
            <a:r>
              <a:rPr lang="cs-CZ" sz="1000" b="1" dirty="0"/>
              <a:t>básnickými prostředky</a:t>
            </a:r>
            <a:r>
              <a:rPr lang="cs-CZ" sz="1000" dirty="0"/>
              <a:t>; nicméně, protože nemá příliš spisovatelské nadání, je výsledek poměrně temný a velmi obtížně interpretovatelný. Dosahuje však také „jisté neobratné velikosti“ (</a:t>
            </a:r>
            <a:r>
              <a:rPr lang="cs-CZ" sz="1000" dirty="0" err="1"/>
              <a:t>Kirk</a:t>
            </a:r>
            <a:r>
              <a:rPr lang="cs-CZ" sz="1000" dirty="0"/>
              <a:t>, </a:t>
            </a:r>
            <a:r>
              <a:rPr lang="cs-CZ" sz="1000" dirty="0" err="1"/>
              <a:t>Raven</a:t>
            </a:r>
            <a:r>
              <a:rPr lang="cs-CZ" sz="1000" dirty="0"/>
              <a:t>, </a:t>
            </a:r>
            <a:r>
              <a:rPr lang="cs-CZ" sz="1000" dirty="0" err="1"/>
              <a:t>Schoefield</a:t>
            </a:r>
            <a:r>
              <a:rPr lang="cs-CZ" sz="1000" dirty="0"/>
              <a:t>, </a:t>
            </a:r>
            <a:r>
              <a:rPr lang="cs-CZ" sz="1000" i="1" dirty="0"/>
              <a:t>c. d., </a:t>
            </a:r>
            <a:r>
              <a:rPr lang="cs-CZ" sz="1000" dirty="0"/>
              <a:t>s. 314) Z. Kratochvíl píše: „Báseň září filosofickou myšlenkou, ale současně je to snad nejméně poetický spis, jaký byl do své doby napsán.“  </a:t>
            </a:r>
          </a:p>
          <a:p>
            <a:pPr marL="0" indent="0">
              <a:buNone/>
            </a:pPr>
            <a:r>
              <a:rPr lang="cs-CZ" sz="1000" dirty="0"/>
              <a:t>Filosofická báseň má dvě části (16 zlomků, dochováno u Aristotela ve </a:t>
            </a:r>
            <a:r>
              <a:rPr lang="cs-CZ" sz="1000" i="1" dirty="0" err="1"/>
              <a:t>Fyz</a:t>
            </a:r>
            <a:r>
              <a:rPr lang="cs-CZ" sz="1000" i="1" dirty="0"/>
              <a:t>., </a:t>
            </a:r>
            <a:r>
              <a:rPr lang="cs-CZ" sz="1000" dirty="0" err="1"/>
              <a:t>Simpl</a:t>
            </a:r>
            <a:r>
              <a:rPr lang="cs-CZ" sz="1000" dirty="0"/>
              <a:t>., 16 </a:t>
            </a:r>
            <a:r>
              <a:rPr lang="cs-CZ" sz="1000" dirty="0" err="1"/>
              <a:t>zl</a:t>
            </a:r>
            <a:r>
              <a:rPr lang="cs-CZ" sz="1000" dirty="0"/>
              <a:t>.), které si postupně projdeme, abychom tento slavný text západní filosofické tradice zakusili na vlastní kůži:</a:t>
            </a:r>
          </a:p>
          <a:p>
            <a:pPr marL="0" indent="0">
              <a:buNone/>
            </a:pPr>
            <a:endParaRPr lang="cs-CZ" sz="1000" dirty="0"/>
          </a:p>
          <a:p>
            <a:pPr marL="0" indent="0">
              <a:buNone/>
            </a:pPr>
            <a:endParaRPr lang="cs-CZ" sz="1000" dirty="0"/>
          </a:p>
          <a:p>
            <a:pPr marL="0" indent="0">
              <a:buNone/>
            </a:pPr>
            <a:r>
              <a:rPr lang="cs-CZ" sz="1200" dirty="0"/>
              <a:t>  </a:t>
            </a:r>
          </a:p>
          <a:p>
            <a:pPr marL="0" indent="0">
              <a:buNone/>
            </a:pPr>
            <a:r>
              <a:rPr lang="cs-CZ" sz="1200" dirty="0"/>
              <a:t> </a:t>
            </a:r>
          </a:p>
        </p:txBody>
      </p:sp>
    </p:spTree>
    <p:extLst>
      <p:ext uri="{BB962C8B-B14F-4D97-AF65-F5344CB8AC3E}">
        <p14:creationId xmlns:p14="http://schemas.microsoft.com/office/powerpoint/2010/main" val="3868169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3D2994-B984-480C-B2BA-1C23FD4D88CE}"/>
              </a:ext>
            </a:extLst>
          </p:cNvPr>
          <p:cNvSpPr>
            <a:spLocks noGrp="1"/>
          </p:cNvSpPr>
          <p:nvPr>
            <p:ph type="title"/>
          </p:nvPr>
        </p:nvSpPr>
        <p:spPr/>
        <p:txBody>
          <a:bodyPr>
            <a:normAutofit/>
          </a:bodyPr>
          <a:lstStyle/>
          <a:p>
            <a:r>
              <a:rPr lang="cs-CZ" sz="1600" dirty="0"/>
              <a:t>Parmenidés z Eleje – Filosofická báseň I – „</a:t>
            </a:r>
            <a:r>
              <a:rPr lang="cs-CZ" sz="1600" i="1" dirty="0"/>
              <a:t>Cesta pravdy“</a:t>
            </a:r>
            <a:endParaRPr lang="cs-CZ" sz="1600" dirty="0"/>
          </a:p>
        </p:txBody>
      </p:sp>
      <p:sp>
        <p:nvSpPr>
          <p:cNvPr id="3" name="Zástupný symbol pro obsah 2">
            <a:extLst>
              <a:ext uri="{FF2B5EF4-FFF2-40B4-BE49-F238E27FC236}">
                <a16:creationId xmlns:a16="http://schemas.microsoft.com/office/drawing/2014/main" id="{D375C17C-356E-438F-83D8-051528D63D81}"/>
              </a:ext>
            </a:extLst>
          </p:cNvPr>
          <p:cNvSpPr>
            <a:spLocks noGrp="1"/>
          </p:cNvSpPr>
          <p:nvPr>
            <p:ph sz="half" idx="1"/>
          </p:nvPr>
        </p:nvSpPr>
        <p:spPr/>
        <p:txBody>
          <a:bodyPr>
            <a:normAutofit/>
          </a:bodyPr>
          <a:lstStyle/>
          <a:p>
            <a:pPr marL="0" indent="0" algn="ctr">
              <a:lnSpc>
                <a:spcPts val="900"/>
              </a:lnSpc>
              <a:buNone/>
            </a:pPr>
            <a:r>
              <a:rPr lang="cs-CZ" sz="1000" dirty="0"/>
              <a:t>„Klisny, které mne nosí až tam, kam dosahuje impulz mého srdce, </a:t>
            </a:r>
          </a:p>
          <a:p>
            <a:pPr marL="0" indent="0" algn="ctr">
              <a:lnSpc>
                <a:spcPts val="900"/>
              </a:lnSpc>
              <a:buNone/>
            </a:pPr>
            <a:r>
              <a:rPr lang="cs-CZ" sz="1000" dirty="0"/>
              <a:t>byly mým průvodcem, když se mnou vstoupily na proslavenou</a:t>
            </a:r>
          </a:p>
          <a:p>
            <a:pPr marL="0" indent="0" algn="ctr">
              <a:lnSpc>
                <a:spcPts val="900"/>
              </a:lnSpc>
              <a:buNone/>
            </a:pPr>
            <a:r>
              <a:rPr lang="cs-CZ" sz="1000" b="1" dirty="0"/>
              <a:t>(2) cestu bohyně</a:t>
            </a:r>
            <a:r>
              <a:rPr lang="cs-CZ" sz="1000" dirty="0"/>
              <a:t>, která vede vědoucího muže po všech městech.</a:t>
            </a:r>
          </a:p>
          <a:p>
            <a:pPr marL="0" indent="0" algn="ctr">
              <a:lnSpc>
                <a:spcPts val="900"/>
              </a:lnSpc>
              <a:buNone/>
            </a:pPr>
            <a:r>
              <a:rPr lang="cs-CZ" sz="1000" dirty="0"/>
              <a:t>Po ní jsem se ubíral, neboť po ní mne vezly přemoudré klisny,</a:t>
            </a:r>
          </a:p>
          <a:p>
            <a:pPr marL="0" indent="0" algn="ctr">
              <a:lnSpc>
                <a:spcPts val="900"/>
              </a:lnSpc>
              <a:buNone/>
            </a:pPr>
            <a:r>
              <a:rPr lang="cs-CZ" sz="1000" dirty="0"/>
              <a:t>Jež táhly vůz, zatímco dívky ukazovaly cestu. Rozpálená </a:t>
            </a:r>
          </a:p>
          <a:p>
            <a:pPr marL="0" indent="0" algn="ctr">
              <a:lnSpc>
                <a:spcPts val="900"/>
              </a:lnSpc>
              <a:buNone/>
            </a:pPr>
            <a:r>
              <a:rPr lang="cs-CZ" sz="1000" dirty="0"/>
              <a:t>náprava v pístech zvučela jako píšťala, neboť ji  z obou stran svírala</a:t>
            </a:r>
          </a:p>
          <a:p>
            <a:pPr marL="0" indent="0" algn="ctr">
              <a:lnSpc>
                <a:spcPts val="900"/>
              </a:lnSpc>
              <a:buNone/>
            </a:pPr>
            <a:r>
              <a:rPr lang="cs-CZ" sz="1000" dirty="0"/>
              <a:t>dvě dobře zaoblená kola, když mě přispěchaly provázet</a:t>
            </a:r>
          </a:p>
          <a:p>
            <a:pPr marL="0" indent="0" algn="ctr">
              <a:lnSpc>
                <a:spcPts val="900"/>
              </a:lnSpc>
              <a:buNone/>
            </a:pPr>
            <a:r>
              <a:rPr lang="cs-CZ" sz="1000" dirty="0"/>
              <a:t>dcery slunce, jež vyšly z příbytku Noci na světlo a svýma rukama</a:t>
            </a:r>
          </a:p>
          <a:p>
            <a:pPr marL="0" indent="0" algn="ctr">
              <a:lnSpc>
                <a:spcPts val="900"/>
              </a:lnSpc>
              <a:buNone/>
            </a:pPr>
            <a:r>
              <a:rPr lang="cs-CZ" sz="1000" dirty="0"/>
              <a:t>sňaly závoje svých hlav.</a:t>
            </a:r>
          </a:p>
          <a:p>
            <a:pPr marL="0" indent="0" algn="ctr">
              <a:lnSpc>
                <a:spcPts val="900"/>
              </a:lnSpc>
              <a:buNone/>
            </a:pPr>
            <a:r>
              <a:rPr lang="cs-CZ" sz="1000" dirty="0"/>
              <a:t>Tam jsou </a:t>
            </a:r>
            <a:r>
              <a:rPr lang="cs-CZ" sz="1000" b="1" dirty="0"/>
              <a:t>(6)</a:t>
            </a:r>
            <a:r>
              <a:rPr lang="cs-CZ" sz="1000" dirty="0"/>
              <a:t> </a:t>
            </a:r>
            <a:r>
              <a:rPr lang="cs-CZ" sz="1000" b="1" dirty="0"/>
              <a:t>brány cest Noci a Dne</a:t>
            </a:r>
            <a:r>
              <a:rPr lang="cs-CZ" sz="1000" dirty="0"/>
              <a:t>, jež objímá překlad a kamenný</a:t>
            </a:r>
          </a:p>
          <a:p>
            <a:pPr marL="0" indent="0" algn="ctr">
              <a:lnSpc>
                <a:spcPts val="900"/>
              </a:lnSpc>
              <a:buNone/>
            </a:pPr>
            <a:r>
              <a:rPr lang="cs-CZ" sz="1000" dirty="0"/>
              <a:t>Práh. Brány, jež sahají vysoko do vzduchu, jsou uzavřeny velikými </a:t>
            </a:r>
          </a:p>
          <a:p>
            <a:pPr marL="0" indent="0" algn="ctr">
              <a:lnSpc>
                <a:spcPts val="900"/>
              </a:lnSpc>
              <a:buNone/>
            </a:pPr>
            <a:r>
              <a:rPr lang="cs-CZ" sz="1000" dirty="0"/>
              <a:t>dveřmi, od nichž má střídavé klíče trestající Spravedlnost.</a:t>
            </a:r>
          </a:p>
          <a:p>
            <a:pPr marL="0" indent="0" algn="ctr">
              <a:lnSpc>
                <a:spcPts val="900"/>
              </a:lnSpc>
              <a:buNone/>
            </a:pPr>
            <a:r>
              <a:rPr lang="cs-CZ" sz="1000" dirty="0"/>
              <a:t>Tu dívky přemluvily laskavými slovy a opatrně ji</a:t>
            </a:r>
          </a:p>
          <a:p>
            <a:pPr marL="0" indent="0" algn="ctr">
              <a:lnSpc>
                <a:spcPts val="900"/>
              </a:lnSpc>
              <a:buNone/>
            </a:pPr>
            <a:r>
              <a:rPr lang="cs-CZ" sz="1000" dirty="0"/>
              <a:t>přesvědčily, aby odstranila ze dveří závoru se zástrčkou. Křídla</a:t>
            </a:r>
          </a:p>
          <a:p>
            <a:pPr marL="0" indent="0" algn="ctr">
              <a:lnSpc>
                <a:spcPts val="900"/>
              </a:lnSpc>
              <a:buNone/>
            </a:pPr>
            <a:r>
              <a:rPr lang="cs-CZ" sz="1000" dirty="0"/>
              <a:t>dveří, která se otevřela, vytvořila zející propast, otáčejíce střídavě</a:t>
            </a:r>
          </a:p>
          <a:p>
            <a:pPr marL="0" indent="0" algn="ctr">
              <a:lnSpc>
                <a:spcPts val="900"/>
              </a:lnSpc>
              <a:buNone/>
            </a:pPr>
            <a:r>
              <a:rPr lang="cs-CZ" sz="1000" dirty="0"/>
              <a:t>v ložisku bronzovými čepy, jež byly připevněny nýty a hřeby,</a:t>
            </a:r>
          </a:p>
          <a:p>
            <a:pPr marL="0" indent="0" algn="ctr">
              <a:lnSpc>
                <a:spcPts val="900"/>
              </a:lnSpc>
              <a:buNone/>
            </a:pPr>
            <a:r>
              <a:rPr lang="cs-CZ" sz="1000" dirty="0"/>
              <a:t>Tudy přímo mezi nimi po vozové cestě, vedly dívky koně</a:t>
            </a:r>
          </a:p>
          <a:p>
            <a:pPr marL="0" indent="0" algn="ctr">
              <a:lnSpc>
                <a:spcPts val="900"/>
              </a:lnSpc>
              <a:buNone/>
            </a:pPr>
            <a:r>
              <a:rPr lang="cs-CZ" sz="1000" dirty="0"/>
              <a:t>a vůz.“</a:t>
            </a:r>
          </a:p>
          <a:p>
            <a:pPr marL="0" indent="0" algn="ctr">
              <a:lnSpc>
                <a:spcPts val="900"/>
              </a:lnSpc>
              <a:buNone/>
            </a:pPr>
            <a:r>
              <a:rPr lang="cs-CZ" sz="1000" dirty="0"/>
              <a:t>A bohyně mně vlídně uvítala, uchopila mne pravou rukou za</a:t>
            </a:r>
          </a:p>
          <a:p>
            <a:pPr marL="0" indent="0" algn="ctr">
              <a:lnSpc>
                <a:spcPts val="900"/>
              </a:lnSpc>
              <a:buNone/>
            </a:pPr>
            <a:r>
              <a:rPr lang="cs-CZ" sz="1000" dirty="0"/>
              <a:t>pravou ruku a oslovila mne touto řečí: „Mládenče, jenž přicházíš</a:t>
            </a:r>
          </a:p>
          <a:p>
            <a:pPr marL="0" indent="0" algn="ctr">
              <a:lnSpc>
                <a:spcPts val="900"/>
              </a:lnSpc>
              <a:buNone/>
            </a:pPr>
            <a:r>
              <a:rPr lang="cs-CZ" sz="1000" dirty="0"/>
              <a:t>do mého domu po boku nesmrtelných vozatajek a klisen,</a:t>
            </a:r>
          </a:p>
          <a:p>
            <a:pPr marL="0" indent="0" algn="ctr">
              <a:lnSpc>
                <a:spcPts val="900"/>
              </a:lnSpc>
              <a:buNone/>
            </a:pPr>
            <a:r>
              <a:rPr lang="cs-CZ" sz="1000" dirty="0"/>
              <a:t>které tě vezou, buď zdráv! Neboť to nebyl zlý osud, co tě vyslalo</a:t>
            </a:r>
          </a:p>
          <a:p>
            <a:pPr marL="0" indent="0" algn="ctr">
              <a:lnSpc>
                <a:spcPts val="900"/>
              </a:lnSpc>
              <a:buNone/>
            </a:pPr>
            <a:r>
              <a:rPr lang="cs-CZ" sz="1000" dirty="0"/>
              <a:t>na tuto cestu – </a:t>
            </a:r>
            <a:r>
              <a:rPr lang="cs-CZ" sz="1000" b="1" dirty="0"/>
              <a:t>(3)</a:t>
            </a:r>
            <a:r>
              <a:rPr lang="cs-CZ" sz="1000" dirty="0"/>
              <a:t> </a:t>
            </a:r>
            <a:r>
              <a:rPr lang="cs-CZ" sz="1000" b="1" dirty="0"/>
              <a:t>vždyť vede mimo stezky lidí</a:t>
            </a:r>
            <a:r>
              <a:rPr lang="cs-CZ" sz="1000" dirty="0"/>
              <a:t> -, nýbrž právo a </a:t>
            </a:r>
          </a:p>
          <a:p>
            <a:pPr marL="0" indent="0" algn="ctr">
              <a:lnSpc>
                <a:spcPts val="900"/>
              </a:lnSpc>
              <a:buNone/>
            </a:pPr>
            <a:r>
              <a:rPr lang="cs-CZ" sz="1000" dirty="0"/>
              <a:t>Spravedlnost. Je třeba, aby ses dozvěděl vše: jak</a:t>
            </a:r>
            <a:r>
              <a:rPr lang="cs-CZ" sz="1000" b="1" dirty="0"/>
              <a:t> (1) neochvějné</a:t>
            </a:r>
          </a:p>
          <a:p>
            <a:pPr marL="0" indent="0" algn="ctr">
              <a:lnSpc>
                <a:spcPts val="900"/>
              </a:lnSpc>
              <a:buNone/>
            </a:pPr>
            <a:r>
              <a:rPr lang="cs-CZ" sz="1000" b="1" dirty="0"/>
              <a:t>srdce pěkně zakulacené pravdy</a:t>
            </a:r>
            <a:r>
              <a:rPr lang="cs-CZ" sz="1000" dirty="0"/>
              <a:t>, tak </a:t>
            </a:r>
            <a:r>
              <a:rPr lang="cs-CZ" sz="1000" b="1" dirty="0"/>
              <a:t>mínění smrtelníků, v nichž</a:t>
            </a:r>
          </a:p>
          <a:p>
            <a:pPr marL="0" indent="0" algn="ctr">
              <a:lnSpc>
                <a:spcPts val="900"/>
              </a:lnSpc>
              <a:buNone/>
            </a:pPr>
            <a:r>
              <a:rPr lang="cs-CZ" sz="1000" b="1" dirty="0"/>
              <a:t>není pravé spolehlivosti</a:t>
            </a:r>
            <a:r>
              <a:rPr lang="cs-CZ" sz="1000" dirty="0"/>
              <a:t>. Přesto máš zvědět i toto: </a:t>
            </a:r>
            <a:r>
              <a:rPr lang="cs-CZ" sz="1000" b="1" dirty="0"/>
              <a:t>(5)</a:t>
            </a:r>
            <a:r>
              <a:rPr lang="cs-CZ" sz="1000" dirty="0"/>
              <a:t> </a:t>
            </a:r>
            <a:r>
              <a:rPr lang="cs-CZ" sz="1000" b="1" dirty="0"/>
              <a:t>jak by to, co</a:t>
            </a:r>
          </a:p>
          <a:p>
            <a:pPr marL="0" indent="0" algn="ctr">
              <a:lnSpc>
                <a:spcPts val="900"/>
              </a:lnSpc>
              <a:buNone/>
            </a:pPr>
            <a:r>
              <a:rPr lang="cs-CZ" sz="1000" b="1" dirty="0"/>
              <a:t>je míněno, </a:t>
            </a:r>
            <a:r>
              <a:rPr lang="cs-CZ" sz="1000" b="1" u="sng" dirty="0"/>
              <a:t>mohlo být pokládáno za jisté</a:t>
            </a:r>
            <a:r>
              <a:rPr lang="cs-CZ" sz="1000" u="sng" dirty="0"/>
              <a:t>, </a:t>
            </a:r>
            <a:r>
              <a:rPr lang="cs-CZ" sz="1000" dirty="0"/>
              <a:t>pronikajíc veskrze</a:t>
            </a:r>
          </a:p>
          <a:p>
            <a:pPr marL="0" indent="0" algn="ctr">
              <a:lnSpc>
                <a:spcPts val="900"/>
              </a:lnSpc>
              <a:buNone/>
            </a:pPr>
            <a:r>
              <a:rPr lang="cs-CZ" sz="1000" dirty="0"/>
              <a:t>všemi věcmi.“ (DK 28 B1)   </a:t>
            </a:r>
          </a:p>
        </p:txBody>
      </p:sp>
      <p:sp>
        <p:nvSpPr>
          <p:cNvPr id="4" name="Zástupný symbol pro obsah 3">
            <a:extLst>
              <a:ext uri="{FF2B5EF4-FFF2-40B4-BE49-F238E27FC236}">
                <a16:creationId xmlns:a16="http://schemas.microsoft.com/office/drawing/2014/main" id="{A27692C5-02F5-4D3A-99EA-258385FFB262}"/>
              </a:ext>
            </a:extLst>
          </p:cNvPr>
          <p:cNvSpPr>
            <a:spLocks noGrp="1"/>
          </p:cNvSpPr>
          <p:nvPr>
            <p:ph sz="half" idx="2"/>
          </p:nvPr>
        </p:nvSpPr>
        <p:spPr/>
        <p:txBody>
          <a:bodyPr>
            <a:normAutofit/>
          </a:bodyPr>
          <a:lstStyle/>
          <a:p>
            <a:pPr marL="228600" indent="-228600">
              <a:buAutoNum type="arabicPeriod"/>
            </a:pPr>
            <a:r>
              <a:rPr lang="cs-CZ" sz="1000" dirty="0"/>
              <a:t>Ač je to vyjádřeno básnickými slovy, máme před sebou </a:t>
            </a:r>
            <a:r>
              <a:rPr lang="cs-CZ" sz="1000" b="1" dirty="0"/>
              <a:t>filosofický program</a:t>
            </a:r>
            <a:r>
              <a:rPr lang="cs-CZ" sz="1000" dirty="0"/>
              <a:t>, který je v uvedeném zlomku prozatím </a:t>
            </a:r>
            <a:r>
              <a:rPr lang="cs-CZ" sz="1000" b="1" dirty="0"/>
              <a:t>(1) </a:t>
            </a:r>
            <a:r>
              <a:rPr lang="cs-CZ" sz="1000" dirty="0"/>
              <a:t>noetický (tedy je zaměřen na teorii poznání).</a:t>
            </a:r>
          </a:p>
          <a:p>
            <a:pPr marL="228600" indent="-228600">
              <a:buAutoNum type="arabicPeriod"/>
            </a:pPr>
            <a:r>
              <a:rPr lang="cs-CZ" sz="1000" dirty="0"/>
              <a:t>Máme dvě cesty: a) cestu bohyně, cesta pravdy (</a:t>
            </a:r>
            <a:r>
              <a:rPr lang="cs-CZ" sz="1000" i="1" dirty="0" err="1"/>
              <a:t>díke</a:t>
            </a:r>
            <a:r>
              <a:rPr lang="cs-CZ" sz="1000" dirty="0"/>
              <a:t>; 1, 2); b) cesta lidí (3) či cesta mínění (</a:t>
            </a:r>
            <a:r>
              <a:rPr lang="cs-CZ" sz="1000" i="1" dirty="0" err="1"/>
              <a:t>dóxa</a:t>
            </a:r>
            <a:r>
              <a:rPr lang="cs-CZ" sz="1000" dirty="0"/>
              <a:t>) smrtelníků (4). Nejvýznačnější dichotomie.</a:t>
            </a:r>
          </a:p>
          <a:p>
            <a:pPr marL="228600" indent="-228600">
              <a:buAutoNum type="arabicPeriod"/>
            </a:pPr>
            <a:r>
              <a:rPr lang="cs-CZ" sz="1000" dirty="0"/>
              <a:t>Nicméně i lidské poznání může být </a:t>
            </a:r>
            <a:r>
              <a:rPr lang="cs-CZ" sz="1000" b="1" dirty="0"/>
              <a:t>poznáním jistým </a:t>
            </a:r>
            <a:r>
              <a:rPr lang="cs-CZ" sz="1000" dirty="0"/>
              <a:t>(5).</a:t>
            </a:r>
          </a:p>
          <a:p>
            <a:pPr marL="228600" indent="-228600">
              <a:buAutoNum type="arabicPeriod"/>
            </a:pPr>
            <a:r>
              <a:rPr lang="cs-CZ" sz="1000" dirty="0"/>
              <a:t>Motiv cesty je rozpracován takto: Parmenidés se snaží opustit důvěrně známý svět </a:t>
            </a:r>
            <a:r>
              <a:rPr lang="cs-CZ" sz="1000" b="1" dirty="0"/>
              <a:t>běžné zkušenosti. </a:t>
            </a:r>
            <a:r>
              <a:rPr lang="cs-CZ" sz="1000" dirty="0"/>
              <a:t>Místo toho se vydává na </a:t>
            </a:r>
            <a:r>
              <a:rPr lang="cs-CZ" sz="1000" b="1" dirty="0"/>
              <a:t>cestu myšlení, která vede k neměnné pravdě. </a:t>
            </a:r>
            <a:r>
              <a:rPr lang="cs-CZ" sz="1000" dirty="0"/>
              <a:t>Cesta to ale není jednoduchá (6).</a:t>
            </a:r>
          </a:p>
          <a:p>
            <a:pPr marL="228600" indent="-228600">
              <a:buAutoNum type="arabicPeriod"/>
            </a:pPr>
            <a:r>
              <a:rPr lang="cs-CZ" sz="1000" dirty="0"/>
              <a:t>Parmenidés odkazuje k </a:t>
            </a:r>
            <a:r>
              <a:rPr lang="cs-CZ" sz="1000" dirty="0" err="1"/>
              <a:t>Hesiodově</a:t>
            </a:r>
            <a:r>
              <a:rPr lang="cs-CZ" sz="1000" dirty="0"/>
              <a:t> Theogonii, která také začíná darem božstva. Ono „pravé poznání“ tak není výsledkem pozorování, ale jakéhosi hlubšího vhledu, téměř náboženského vhledu, čemuž odpovídá i forma „mýtického“ sdělení. Obdobně se bude občas vyjadřovat i Platón. </a:t>
            </a:r>
          </a:p>
        </p:txBody>
      </p:sp>
    </p:spTree>
    <p:extLst>
      <p:ext uri="{BB962C8B-B14F-4D97-AF65-F5344CB8AC3E}">
        <p14:creationId xmlns:p14="http://schemas.microsoft.com/office/powerpoint/2010/main" val="2519725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7D2272-71C6-43F0-9EC9-9F85DB02EFD0}"/>
              </a:ext>
            </a:extLst>
          </p:cNvPr>
          <p:cNvSpPr>
            <a:spLocks noGrp="1"/>
          </p:cNvSpPr>
          <p:nvPr>
            <p:ph type="title"/>
          </p:nvPr>
        </p:nvSpPr>
        <p:spPr/>
        <p:txBody>
          <a:bodyPr>
            <a:normAutofit/>
          </a:bodyPr>
          <a:lstStyle/>
          <a:p>
            <a:r>
              <a:rPr lang="cs-CZ" sz="1600" dirty="0"/>
              <a:t>Parmenidés z Eleje – Filosofická báseň II - pravda </a:t>
            </a:r>
          </a:p>
        </p:txBody>
      </p:sp>
      <p:sp>
        <p:nvSpPr>
          <p:cNvPr id="3" name="Zástupný symbol pro obsah 2">
            <a:extLst>
              <a:ext uri="{FF2B5EF4-FFF2-40B4-BE49-F238E27FC236}">
                <a16:creationId xmlns:a16="http://schemas.microsoft.com/office/drawing/2014/main" id="{50877C18-AD4F-4CD8-9477-0B0DF3761312}"/>
              </a:ext>
            </a:extLst>
          </p:cNvPr>
          <p:cNvSpPr>
            <a:spLocks noGrp="1"/>
          </p:cNvSpPr>
          <p:nvPr>
            <p:ph sz="half" idx="1"/>
          </p:nvPr>
        </p:nvSpPr>
        <p:spPr/>
        <p:txBody>
          <a:bodyPr>
            <a:normAutofit/>
          </a:bodyPr>
          <a:lstStyle/>
          <a:p>
            <a:pPr marL="0" indent="0" algn="ctr">
              <a:buNone/>
            </a:pPr>
            <a:r>
              <a:rPr lang="cs-CZ" sz="1000" dirty="0"/>
              <a:t>„Nuže tedy, já ti řeknu (a ty si s sebou odnes výklad, který uslyšíš), jaké jediné cesty zkoumání lze vymyslet. Jedna, že (to) jest (</a:t>
            </a:r>
            <a:r>
              <a:rPr lang="cs-CZ" sz="1000" i="1" dirty="0" err="1"/>
              <a:t>estin</a:t>
            </a:r>
            <a:r>
              <a:rPr lang="cs-CZ" sz="1000" dirty="0"/>
              <a:t>) a že je nemožné, aby (to) nebylo; to je cesta Přesvědčivosti (neboť</a:t>
            </a:r>
          </a:p>
          <a:p>
            <a:pPr marL="0" indent="0" algn="ctr">
              <a:buNone/>
            </a:pPr>
            <a:r>
              <a:rPr lang="cs-CZ" sz="1000" dirty="0"/>
              <a:t>Přesvědčivost následuje Pravdu). Druhá, že (to) není a že je</a:t>
            </a:r>
          </a:p>
          <a:p>
            <a:pPr marL="0" indent="0" algn="ctr">
              <a:buNone/>
            </a:pPr>
            <a:r>
              <a:rPr lang="cs-CZ" sz="1000" dirty="0"/>
              <a:t>třeba, aby (to) nebylo; o té prohlašuji, že je to naprosto</a:t>
            </a:r>
          </a:p>
          <a:p>
            <a:pPr marL="0" indent="0" algn="ctr">
              <a:buNone/>
            </a:pPr>
            <a:r>
              <a:rPr lang="cs-CZ" sz="1000" dirty="0"/>
              <a:t>nezbadatelná stezka: neboť nemůžeš poznat to, co není – vždyť se to</a:t>
            </a:r>
          </a:p>
          <a:p>
            <a:pPr marL="0" indent="0" algn="ctr">
              <a:buNone/>
            </a:pPr>
            <a:r>
              <a:rPr lang="cs-CZ" sz="1000" dirty="0"/>
              <a:t>nedá provést -, ani to nemůžeš vyjádřit.“ (</a:t>
            </a:r>
            <a:r>
              <a:rPr lang="cs-CZ" sz="1000" dirty="0" err="1"/>
              <a:t>Dk</a:t>
            </a:r>
            <a:r>
              <a:rPr lang="cs-CZ" sz="1000" dirty="0"/>
              <a:t> 28 B 2)</a:t>
            </a:r>
          </a:p>
          <a:p>
            <a:pPr marL="0" indent="0" algn="ctr">
              <a:buNone/>
            </a:pPr>
            <a:endParaRPr lang="cs-CZ" sz="1000" dirty="0"/>
          </a:p>
          <a:p>
            <a:pPr marL="0" indent="0" algn="ctr">
              <a:buNone/>
            </a:pPr>
            <a:r>
              <a:rPr lang="cs-CZ" sz="1000" dirty="0"/>
              <a:t>-------------</a:t>
            </a:r>
          </a:p>
          <a:p>
            <a:pPr marL="0" indent="0" algn="ctr">
              <a:buNone/>
            </a:pPr>
            <a:endParaRPr lang="cs-CZ" sz="1000" dirty="0"/>
          </a:p>
          <a:p>
            <a:pPr marL="0" indent="0" algn="ctr">
              <a:buNone/>
            </a:pPr>
            <a:r>
              <a:rPr lang="cs-CZ" sz="1000" dirty="0"/>
              <a:t>„</a:t>
            </a:r>
            <a:r>
              <a:rPr lang="cs-CZ" sz="1000" b="1" dirty="0"/>
              <a:t>Co se má vypovídat a myslet, musí být jsoucí</a:t>
            </a:r>
            <a:r>
              <a:rPr lang="cs-CZ" sz="1000" dirty="0"/>
              <a:t>; jsoucí totiž je,</a:t>
            </a:r>
          </a:p>
          <a:p>
            <a:pPr marL="0" indent="0" algn="ctr">
              <a:buNone/>
            </a:pPr>
            <a:r>
              <a:rPr lang="cs-CZ" sz="1000" dirty="0"/>
              <a:t>kdežto nic není. To ti kážu uvážit, neboť to je první cesta zkoumání,</a:t>
            </a:r>
          </a:p>
          <a:p>
            <a:pPr marL="0" indent="0" algn="ctr">
              <a:buNone/>
            </a:pPr>
            <a:r>
              <a:rPr lang="cs-CZ" sz="1000" dirty="0"/>
              <a:t>Od které tě odvracím; pak také od té, po níž bloudí smrtelníci,</a:t>
            </a:r>
          </a:p>
          <a:p>
            <a:pPr marL="0" indent="0" algn="ctr">
              <a:buNone/>
            </a:pPr>
            <a:r>
              <a:rPr lang="cs-CZ" sz="1000" b="1" dirty="0"/>
              <a:t>kteří nevědí nic, </a:t>
            </a:r>
            <a:r>
              <a:rPr lang="cs-CZ" sz="1000" b="1" dirty="0" err="1"/>
              <a:t>dvojhlavci</a:t>
            </a:r>
            <a:r>
              <a:rPr lang="cs-CZ" sz="1000" dirty="0"/>
              <a:t>. Bezradnost totiž řídí bludnou</a:t>
            </a:r>
          </a:p>
          <a:p>
            <a:pPr marL="0" indent="0" algn="ctr">
              <a:buNone/>
            </a:pPr>
            <a:r>
              <a:rPr lang="cs-CZ" sz="1000" dirty="0"/>
              <a:t>mysl v jejich prsou a oni jsou unášeni jako hluší a slepí, užaslí,</a:t>
            </a:r>
          </a:p>
          <a:p>
            <a:pPr marL="0" indent="0" algn="ctr">
              <a:buNone/>
            </a:pPr>
            <a:r>
              <a:rPr lang="cs-CZ" sz="1000" dirty="0"/>
              <a:t>nesoudné davy, majíce za to, že být a nebýt je totéž a není totéž,</a:t>
            </a:r>
          </a:p>
          <a:p>
            <a:pPr marL="0" indent="0" algn="ctr">
              <a:buNone/>
            </a:pPr>
            <a:r>
              <a:rPr lang="cs-CZ" sz="1000" dirty="0"/>
              <a:t>a ve všem je pro ně cesta, která se obrací do protisměru.“ (DK 28 B 6) </a:t>
            </a:r>
          </a:p>
          <a:p>
            <a:pPr marL="0" indent="0" algn="ctr">
              <a:buNone/>
            </a:pPr>
            <a:endParaRPr lang="cs-CZ" sz="1000" dirty="0"/>
          </a:p>
        </p:txBody>
      </p:sp>
      <p:sp>
        <p:nvSpPr>
          <p:cNvPr id="4" name="Zástupný symbol pro obsah 3">
            <a:extLst>
              <a:ext uri="{FF2B5EF4-FFF2-40B4-BE49-F238E27FC236}">
                <a16:creationId xmlns:a16="http://schemas.microsoft.com/office/drawing/2014/main" id="{ECF9109B-E6BF-4751-887E-E123B5C99D84}"/>
              </a:ext>
            </a:extLst>
          </p:cNvPr>
          <p:cNvSpPr>
            <a:spLocks noGrp="1"/>
          </p:cNvSpPr>
          <p:nvPr>
            <p:ph sz="half" idx="2"/>
          </p:nvPr>
        </p:nvSpPr>
        <p:spPr/>
        <p:txBody>
          <a:bodyPr>
            <a:normAutofit/>
          </a:bodyPr>
          <a:lstStyle/>
          <a:p>
            <a:pPr marL="228600" indent="-228600">
              <a:buAutoNum type="arabicParenR"/>
            </a:pPr>
            <a:r>
              <a:rPr lang="cs-CZ" sz="1000" dirty="0"/>
              <a:t>Při každém zkoumání existují dvě vzájemně vylučující se možnosti: a) předmět zkoumání je; b) předmět zkoumání není. Druhá možnost je nesrozumitelná.</a:t>
            </a:r>
          </a:p>
          <a:p>
            <a:pPr marL="228600" indent="-228600">
              <a:buAutoNum type="arabicParenR"/>
            </a:pPr>
            <a:r>
              <a:rPr lang="cs-CZ" sz="1000" dirty="0"/>
              <a:t>Negativní existenciální výpověď nevyjadřuje žádnou myšlenku.</a:t>
            </a:r>
          </a:p>
          <a:p>
            <a:pPr marL="228600" indent="-228600">
              <a:buAutoNum type="arabicParenR"/>
            </a:pPr>
            <a:r>
              <a:rPr lang="cs-CZ" sz="1000" dirty="0"/>
              <a:t>To můžeme ukázat na příkladu, který uvádí </a:t>
            </a:r>
            <a:r>
              <a:rPr lang="cs-CZ" sz="1000" dirty="0" err="1"/>
              <a:t>Kirk</a:t>
            </a:r>
            <a:r>
              <a:rPr lang="cs-CZ" sz="1000" dirty="0"/>
              <a:t>, </a:t>
            </a:r>
            <a:r>
              <a:rPr lang="cs-CZ" sz="1000" dirty="0" err="1"/>
              <a:t>Raven</a:t>
            </a:r>
            <a:r>
              <a:rPr lang="cs-CZ" sz="1000" dirty="0"/>
              <a:t> a </a:t>
            </a:r>
            <a:r>
              <a:rPr lang="cs-CZ" sz="1000" dirty="0" err="1"/>
              <a:t>Schoefield</a:t>
            </a:r>
            <a:r>
              <a:rPr lang="cs-CZ" sz="1000" dirty="0"/>
              <a:t>: „Věta „Pan </a:t>
            </a:r>
            <a:r>
              <a:rPr lang="cs-CZ" sz="1000" dirty="0" err="1"/>
              <a:t>Pickwick</a:t>
            </a:r>
            <a:r>
              <a:rPr lang="cs-CZ" sz="1000" dirty="0"/>
              <a:t> neexistuje.“ pak nevyjadřuje vůbec žádnou skutečnou myšlenku. Neboť kdyby to byla skutečná myšlenka, muselo by být možné seznámit se s jejím předmětem, panem </a:t>
            </a:r>
            <a:r>
              <a:rPr lang="cs-CZ" sz="1000" dirty="0" err="1"/>
              <a:t>Pickwickem</a:t>
            </a:r>
            <a:r>
              <a:rPr lang="cs-CZ" sz="1000" dirty="0"/>
              <a:t>. Ale tuto možnost nemáme, leda za předpokladu, že pan </a:t>
            </a:r>
            <a:r>
              <a:rPr lang="cs-CZ" sz="1000" dirty="0" err="1"/>
              <a:t>Pickwick</a:t>
            </a:r>
            <a:r>
              <a:rPr lang="cs-CZ" sz="1000" dirty="0"/>
              <a:t> existuje – což je přesně to, co naše věta popírá.“</a:t>
            </a:r>
          </a:p>
          <a:p>
            <a:pPr marL="228600" indent="-228600">
              <a:buAutoNum type="arabicParenR"/>
            </a:pPr>
            <a:r>
              <a:rPr lang="cs-CZ" sz="1000" b="1" dirty="0"/>
              <a:t>Závěr úvahy je paradoxní, nicméně vedl v dějinách filosofie od Platóna po B. </a:t>
            </a:r>
            <a:r>
              <a:rPr lang="cs-CZ" sz="1000" b="1" dirty="0" err="1"/>
              <a:t>Russela</a:t>
            </a:r>
            <a:r>
              <a:rPr lang="cs-CZ" sz="1000" b="1" dirty="0"/>
              <a:t> k promýšlení vztahu mezi jazykem, významem a předmětem.</a:t>
            </a:r>
          </a:p>
          <a:p>
            <a:pPr marL="228600" indent="-228600">
              <a:buAutoNum type="arabicParenR"/>
            </a:pPr>
            <a:endParaRPr lang="cs-CZ" sz="1000" dirty="0"/>
          </a:p>
          <a:p>
            <a:pPr marL="0" indent="0" algn="ctr">
              <a:buNone/>
            </a:pPr>
            <a:r>
              <a:rPr lang="cs-CZ" sz="1000" dirty="0"/>
              <a:t>----------------</a:t>
            </a:r>
          </a:p>
          <a:p>
            <a:pPr marL="228600" indent="-228600">
              <a:buAutoNum type="arabicParenR"/>
            </a:pPr>
            <a:r>
              <a:rPr lang="cs-CZ" sz="1000" dirty="0"/>
              <a:t>Parmenidés nejprve shrnuje námitky proti negativní cestě – </a:t>
            </a:r>
            <a:r>
              <a:rPr lang="cs-CZ" sz="1000" b="1" dirty="0"/>
              <a:t>každý předmět myšlení musí být skutečným předmětem</a:t>
            </a:r>
            <a:r>
              <a:rPr lang="cs-CZ" sz="1000" dirty="0"/>
              <a:t>. Odmítnutí cesty „není“ je motivováno opět noeticky – tedy otázkou po obsahu myšlení?</a:t>
            </a:r>
          </a:p>
          <a:p>
            <a:pPr marL="228600" indent="-228600">
              <a:buAutoNum type="arabicParenR"/>
            </a:pPr>
            <a:r>
              <a:rPr lang="cs-CZ" sz="1000" dirty="0"/>
              <a:t>V další části bohyně varuje před třetí cestou, na které se ocitneme, pokud se nerozhodneme, pokud se nerozhodneme pro kritické myšlení. Člověk se tak může ocitnout v situaci, kdy zároveň tvrdí, že něco jest a zároveň není. To známe všichni, když říkáme, že si někdo protiřečí. </a:t>
            </a:r>
          </a:p>
        </p:txBody>
      </p:sp>
    </p:spTree>
    <p:extLst>
      <p:ext uri="{BB962C8B-B14F-4D97-AF65-F5344CB8AC3E}">
        <p14:creationId xmlns:p14="http://schemas.microsoft.com/office/powerpoint/2010/main" val="4179254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285A65-59F8-4308-9159-D24C5EA2FD6F}"/>
              </a:ext>
            </a:extLst>
          </p:cNvPr>
          <p:cNvSpPr>
            <a:spLocks noGrp="1"/>
          </p:cNvSpPr>
          <p:nvPr>
            <p:ph type="title"/>
          </p:nvPr>
        </p:nvSpPr>
        <p:spPr/>
        <p:txBody>
          <a:bodyPr>
            <a:normAutofit/>
          </a:bodyPr>
          <a:lstStyle/>
          <a:p>
            <a:r>
              <a:rPr lang="cs-CZ" sz="1600" dirty="0"/>
              <a:t>Parmenidés z Eleje – Filosofická báseň III - „jest“ a co k tomu patří</a:t>
            </a:r>
          </a:p>
        </p:txBody>
      </p:sp>
      <p:sp>
        <p:nvSpPr>
          <p:cNvPr id="3" name="Zástupný symbol pro obsah 2">
            <a:extLst>
              <a:ext uri="{FF2B5EF4-FFF2-40B4-BE49-F238E27FC236}">
                <a16:creationId xmlns:a16="http://schemas.microsoft.com/office/drawing/2014/main" id="{FCFAF953-7DB9-46EE-AE32-731F156CD173}"/>
              </a:ext>
            </a:extLst>
          </p:cNvPr>
          <p:cNvSpPr>
            <a:spLocks noGrp="1"/>
          </p:cNvSpPr>
          <p:nvPr>
            <p:ph sz="half" idx="1"/>
          </p:nvPr>
        </p:nvSpPr>
        <p:spPr/>
        <p:txBody>
          <a:bodyPr>
            <a:normAutofit/>
          </a:bodyPr>
          <a:lstStyle/>
          <a:p>
            <a:pPr marL="0" indent="0" algn="ctr">
              <a:buNone/>
            </a:pPr>
            <a:r>
              <a:rPr lang="cs-CZ" sz="1000" dirty="0"/>
              <a:t>„Zbývá ještě jediný výklad o cestě, že (to) jest. Na této cestě je</a:t>
            </a:r>
          </a:p>
          <a:p>
            <a:pPr marL="0" indent="0" algn="ctr">
              <a:buNone/>
            </a:pPr>
            <a:r>
              <a:rPr lang="cs-CZ" sz="1000" dirty="0"/>
              <a:t>velké množství znamení, že jsoucno je </a:t>
            </a:r>
            <a:r>
              <a:rPr lang="cs-CZ" sz="1000" b="1" dirty="0"/>
              <a:t>(1)</a:t>
            </a:r>
            <a:r>
              <a:rPr lang="cs-CZ" sz="1000" dirty="0"/>
              <a:t> </a:t>
            </a:r>
            <a:r>
              <a:rPr lang="cs-CZ" sz="1000" b="1" dirty="0"/>
              <a:t>nezrozené a nehynoucí, </a:t>
            </a:r>
          </a:p>
          <a:p>
            <a:pPr marL="0" indent="0" algn="ctr">
              <a:buNone/>
            </a:pPr>
            <a:r>
              <a:rPr lang="cs-CZ" sz="1000" b="1" dirty="0"/>
              <a:t>celé, jednorodé, neochvějné a dokonalé</a:t>
            </a:r>
            <a:r>
              <a:rPr lang="cs-CZ" sz="1000" dirty="0"/>
              <a:t>.</a:t>
            </a:r>
          </a:p>
          <a:p>
            <a:pPr marL="0" indent="0" algn="ctr">
              <a:buNone/>
            </a:pPr>
            <a:r>
              <a:rPr lang="cs-CZ" sz="1000" dirty="0"/>
              <a:t>Nikdy nebylo ani nebude, protože jest nyní zároveň celé, jedno,</a:t>
            </a:r>
          </a:p>
          <a:p>
            <a:pPr marL="0" indent="0" algn="ctr">
              <a:buNone/>
            </a:pPr>
            <a:r>
              <a:rPr lang="cs-CZ" sz="1000" dirty="0"/>
              <a:t>Souvislé. Neboť jaké zrození pro ně budeš hledat? </a:t>
            </a:r>
            <a:r>
              <a:rPr lang="cs-CZ" sz="1000" b="1" dirty="0"/>
              <a:t>(2)</a:t>
            </a:r>
            <a:r>
              <a:rPr lang="cs-CZ" sz="1000" dirty="0"/>
              <a:t> </a:t>
            </a:r>
            <a:r>
              <a:rPr lang="cs-CZ" sz="1000" b="1" dirty="0"/>
              <a:t>Jakým způsobem</a:t>
            </a:r>
          </a:p>
          <a:p>
            <a:pPr marL="0" indent="0" algn="ctr">
              <a:buNone/>
            </a:pPr>
            <a:r>
              <a:rPr lang="cs-CZ" sz="1000" b="1" dirty="0"/>
              <a:t>a odkud vyrostlo?</a:t>
            </a:r>
            <a:r>
              <a:rPr lang="cs-CZ" sz="1000" dirty="0"/>
              <a:t> Nedovolím ti, abys řekl nebo myslel, že z nejsoucího: neboť není dovoleno říkat nebo myslet, že (to) není; a </a:t>
            </a:r>
            <a:r>
              <a:rPr lang="cs-CZ" sz="1000" b="1" dirty="0"/>
              <a:t>(3)</a:t>
            </a:r>
            <a:r>
              <a:rPr lang="cs-CZ" sz="1000" dirty="0"/>
              <a:t> </a:t>
            </a:r>
            <a:r>
              <a:rPr lang="cs-CZ" sz="1000" b="1" dirty="0"/>
              <a:t>jaká potřeba by je mohla nutit, aby vyrostlo spíše později</a:t>
            </a:r>
          </a:p>
          <a:p>
            <a:pPr marL="0" indent="0" algn="ctr">
              <a:buNone/>
            </a:pPr>
            <a:r>
              <a:rPr lang="cs-CZ" sz="1000" b="1" dirty="0"/>
              <a:t>než dříve, pokud začíná z ničeho?</a:t>
            </a:r>
            <a:r>
              <a:rPr lang="cs-CZ" sz="1000" dirty="0"/>
              <a:t> Musí tedy být buďto</a:t>
            </a:r>
          </a:p>
          <a:p>
            <a:pPr marL="0" indent="0" algn="ctr">
              <a:buNone/>
            </a:pPr>
            <a:r>
              <a:rPr lang="cs-CZ" sz="1000" dirty="0"/>
              <a:t>úplně, nebo vůbec ne. Síla přesvědčení rovněž nepřipustí, aby z </a:t>
            </a:r>
          </a:p>
          <a:p>
            <a:pPr marL="0" indent="0" algn="ctr">
              <a:buNone/>
            </a:pPr>
            <a:r>
              <a:rPr lang="cs-CZ" sz="1000" dirty="0"/>
              <a:t>nejsoucího někdy vzniklo něco vedle něho. Proto Spravedlnost</a:t>
            </a:r>
          </a:p>
          <a:p>
            <a:pPr marL="0" indent="0" algn="ctr">
              <a:buNone/>
            </a:pPr>
            <a:r>
              <a:rPr lang="cs-CZ" sz="1000" dirty="0"/>
              <a:t>neuvolnila pouta, aby mu dovolila vzniknout nebo zahynout, </a:t>
            </a:r>
          </a:p>
          <a:p>
            <a:pPr marL="0" indent="0" algn="ctr">
              <a:buNone/>
            </a:pPr>
            <a:r>
              <a:rPr lang="cs-CZ" sz="1000" dirty="0"/>
              <a:t>nýbrž pevně je drží. Rozsudek nad tím spočívá v tomto:</a:t>
            </a:r>
          </a:p>
          <a:p>
            <a:pPr marL="0" indent="0" algn="ctr">
              <a:buNone/>
            </a:pPr>
            <a:r>
              <a:rPr lang="cs-CZ" sz="1000" dirty="0"/>
              <a:t>jest, nebo není. Je tedy rozhodnuto, a to s nutností, že jedna cesta </a:t>
            </a:r>
          </a:p>
          <a:p>
            <a:pPr marL="0" indent="0" algn="ctr">
              <a:buNone/>
            </a:pPr>
            <a:r>
              <a:rPr lang="cs-CZ" sz="1000" dirty="0"/>
              <a:t>zůstane nemyslitelná a bezejmenná (neboť to není pravdivá</a:t>
            </a:r>
          </a:p>
          <a:p>
            <a:pPr marL="0" indent="0" algn="ctr">
              <a:buNone/>
            </a:pPr>
            <a:r>
              <a:rPr lang="cs-CZ" sz="1000" dirty="0"/>
              <a:t>cesta), zatímco druhá cesta jest a je pravdivá. Jak by mohlo jsoucí</a:t>
            </a:r>
          </a:p>
          <a:p>
            <a:pPr marL="0" indent="0" algn="ctr">
              <a:buNone/>
            </a:pPr>
            <a:r>
              <a:rPr lang="cs-CZ" sz="1000" dirty="0"/>
              <a:t>být potom? A jak by mohlo vzniknout? Neboť kdyby vzniklo, </a:t>
            </a:r>
          </a:p>
          <a:p>
            <a:pPr marL="0" indent="0" algn="ctr">
              <a:buNone/>
            </a:pPr>
            <a:r>
              <a:rPr lang="cs-CZ" sz="1000" dirty="0"/>
              <a:t>není, a kdyby mělo být v budoucnu, také není. Takto vyhaslo</a:t>
            </a:r>
          </a:p>
          <a:p>
            <a:pPr marL="0" indent="0" algn="ctr">
              <a:buNone/>
            </a:pPr>
            <a:r>
              <a:rPr lang="cs-CZ" sz="1000" dirty="0"/>
              <a:t>vznikání a po zániku není ani slechu.“ (DK 28 B)     </a:t>
            </a:r>
          </a:p>
        </p:txBody>
      </p:sp>
      <p:sp>
        <p:nvSpPr>
          <p:cNvPr id="4" name="Zástupný symbol pro obsah 3">
            <a:extLst>
              <a:ext uri="{FF2B5EF4-FFF2-40B4-BE49-F238E27FC236}">
                <a16:creationId xmlns:a16="http://schemas.microsoft.com/office/drawing/2014/main" id="{7E35AEE0-3CCF-4501-806C-231F3A31324A}"/>
              </a:ext>
            </a:extLst>
          </p:cNvPr>
          <p:cNvSpPr>
            <a:spLocks noGrp="1"/>
          </p:cNvSpPr>
          <p:nvPr>
            <p:ph sz="half" idx="2"/>
          </p:nvPr>
        </p:nvSpPr>
        <p:spPr/>
        <p:txBody>
          <a:bodyPr>
            <a:normAutofit/>
          </a:bodyPr>
          <a:lstStyle/>
          <a:p>
            <a:pPr marL="228600" indent="-228600">
              <a:buAutoNum type="arabicPeriod"/>
            </a:pPr>
            <a:r>
              <a:rPr lang="cs-CZ" sz="1000" dirty="0"/>
              <a:t>Co lze myslet, to musí existovat. Takový jsme si odnesli závěr z předchozích textů. Zdá se tedy, že meze existujícího (jest) jsou bezbřehé. Nicméně v tomto textu velmi omezuje. </a:t>
            </a:r>
            <a:r>
              <a:rPr lang="cs-CZ" sz="1000" b="1" dirty="0"/>
              <a:t>Parmenidés drasticky omezuje to, </a:t>
            </a:r>
            <a:r>
              <a:rPr lang="cs-CZ" sz="1000" b="1" u="sng" dirty="0"/>
              <a:t>co lze myslet i to co jest</a:t>
            </a:r>
            <a:r>
              <a:rPr lang="cs-CZ" sz="1000" b="1" dirty="0"/>
              <a:t>.</a:t>
            </a:r>
            <a:r>
              <a:rPr lang="cs-CZ" sz="1000" dirty="0"/>
              <a:t> Výsledkem je určitá forma monismu. </a:t>
            </a:r>
            <a:r>
              <a:rPr lang="cs-CZ" sz="1000" b="1" dirty="0"/>
              <a:t>Jedno je nehybné</a:t>
            </a:r>
            <a:r>
              <a:rPr lang="cs-CZ" sz="1000" dirty="0"/>
              <a:t>: opak </a:t>
            </a:r>
            <a:r>
              <a:rPr lang="cs-CZ" sz="1000" dirty="0" err="1"/>
              <a:t>Hérakleitova</a:t>
            </a:r>
            <a:r>
              <a:rPr lang="cs-CZ" sz="1000" dirty="0"/>
              <a:t> učení (opozici těchto dvou nacházíme až u Platóna a Aristotela; pravděpodobně se neznali; </a:t>
            </a:r>
            <a:r>
              <a:rPr lang="cs-CZ" sz="1000" dirty="0" err="1"/>
              <a:t>Prier</a:t>
            </a:r>
            <a:r>
              <a:rPr lang="cs-CZ" sz="1000" dirty="0"/>
              <a:t>, 2011, s. 104) </a:t>
            </a:r>
          </a:p>
          <a:p>
            <a:pPr marL="228600" indent="-228600">
              <a:buAutoNum type="arabicPeriod"/>
            </a:pPr>
            <a:r>
              <a:rPr lang="cs-CZ" sz="1000" dirty="0"/>
              <a:t>Řecké filosofické myšlení věnovalo velkou část svého úsilí pokusům o vyložení změny a pohybu. </a:t>
            </a:r>
            <a:r>
              <a:rPr lang="cs-CZ" sz="1000" dirty="0" err="1"/>
              <a:t>Parmenidova</a:t>
            </a:r>
            <a:r>
              <a:rPr lang="cs-CZ" sz="1000" dirty="0"/>
              <a:t> báseň je jedním z paradigmatických textů. Jeho sdělením je, že to, co je, nemůže ani vzniknout, ani zaniknout. Máme tu dva argumenty uvozené otázkami (2, 3)</a:t>
            </a:r>
          </a:p>
        </p:txBody>
      </p:sp>
    </p:spTree>
    <p:extLst>
      <p:ext uri="{BB962C8B-B14F-4D97-AF65-F5344CB8AC3E}">
        <p14:creationId xmlns:p14="http://schemas.microsoft.com/office/powerpoint/2010/main" val="3231134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D5BA90-401F-460B-A530-4E9294AD9F4C}"/>
              </a:ext>
            </a:extLst>
          </p:cNvPr>
          <p:cNvSpPr>
            <a:spLocks noGrp="1"/>
          </p:cNvSpPr>
          <p:nvPr>
            <p:ph type="title"/>
          </p:nvPr>
        </p:nvSpPr>
        <p:spPr/>
        <p:txBody>
          <a:bodyPr>
            <a:normAutofit/>
          </a:bodyPr>
          <a:lstStyle/>
          <a:p>
            <a:r>
              <a:rPr lang="cs-CZ" sz="1600" dirty="0"/>
              <a:t>Parmenidés z Eleje – dodatečné poznámky</a:t>
            </a:r>
          </a:p>
        </p:txBody>
      </p:sp>
      <p:sp>
        <p:nvSpPr>
          <p:cNvPr id="3" name="Zástupný symbol pro obsah 2">
            <a:extLst>
              <a:ext uri="{FF2B5EF4-FFF2-40B4-BE49-F238E27FC236}">
                <a16:creationId xmlns:a16="http://schemas.microsoft.com/office/drawing/2014/main" id="{0B7F737E-0ACA-48BD-B492-7A29E89F3F2A}"/>
              </a:ext>
            </a:extLst>
          </p:cNvPr>
          <p:cNvSpPr>
            <a:spLocks noGrp="1"/>
          </p:cNvSpPr>
          <p:nvPr>
            <p:ph idx="1"/>
          </p:nvPr>
        </p:nvSpPr>
        <p:spPr/>
        <p:txBody>
          <a:bodyPr>
            <a:normAutofit/>
          </a:bodyPr>
          <a:lstStyle/>
          <a:p>
            <a:pPr marL="228600" indent="-228600">
              <a:buAutoNum type="arabicParenR"/>
            </a:pPr>
            <a:r>
              <a:rPr lang="cs-CZ" sz="1200" dirty="0"/>
              <a:t>Viděli jsme, že Parmenidés </a:t>
            </a:r>
            <a:r>
              <a:rPr lang="cs-CZ" sz="1200" b="1" dirty="0"/>
              <a:t>odmítá pohyb (změnu)</a:t>
            </a:r>
            <a:r>
              <a:rPr lang="cs-CZ" sz="1200" dirty="0"/>
              <a:t>. Nicméně pohyb a změna je v naší zkušenosti. Můžeme tedy tvrdit, že Parmenidés přinejmenším problematizuje smyslové vnímání. (</a:t>
            </a:r>
            <a:r>
              <a:rPr lang="cs-CZ" sz="1200" dirty="0" err="1"/>
              <a:t>Coplestone</a:t>
            </a:r>
            <a:r>
              <a:rPr lang="cs-CZ" sz="1200" dirty="0"/>
              <a:t>, </a:t>
            </a:r>
            <a:r>
              <a:rPr lang="cs-CZ" sz="1200" i="1" dirty="0"/>
              <a:t>c. d., </a:t>
            </a:r>
            <a:r>
              <a:rPr lang="cs-CZ" sz="1200" dirty="0"/>
              <a:t>s. 74) Aristotelés ve </a:t>
            </a:r>
            <a:r>
              <a:rPr lang="cs-CZ" sz="1200" i="1" dirty="0"/>
              <a:t>Fyzice </a:t>
            </a:r>
            <a:r>
              <a:rPr lang="cs-CZ" sz="1200" dirty="0"/>
              <a:t> (191a 27-34)</a:t>
            </a:r>
            <a:r>
              <a:rPr lang="cs-CZ" sz="1200" i="1" dirty="0"/>
              <a:t> </a:t>
            </a:r>
            <a:r>
              <a:rPr lang="cs-CZ" sz="1200" dirty="0"/>
              <a:t>to shrnuje takto: </a:t>
            </a:r>
          </a:p>
          <a:p>
            <a:pPr marL="0" indent="0">
              <a:buNone/>
            </a:pPr>
            <a:endParaRPr lang="cs-CZ" sz="1200" dirty="0"/>
          </a:p>
          <a:p>
            <a:pPr marL="0" indent="0">
              <a:buNone/>
            </a:pPr>
            <a:r>
              <a:rPr lang="cs-CZ" sz="1200" dirty="0"/>
              <a:t>„Neboť první filosofové, hledajíce pravdu a přirozenou povahu věcí, odchýlili se od ní a octli se jakoby na scestí pro nedostatek zkušenosti; tvrdí, že žádná věc ani nevzniká, ani nezaniká, poněvadž to, co vzniká, musí nutně vznikat z toho, co jest, nebo z toho, co není, že však ani jedno není možné. Vždyť prý nevzniká to, co jest – již totiž jest -, a nic nevznikne z nejsoucího – neboť něco musí být základem. A tak docházejíce ke stále </a:t>
            </a:r>
            <a:r>
              <a:rPr lang="cs-CZ" sz="1200" b="1" dirty="0"/>
              <a:t>ohromnějším závěrům </a:t>
            </a:r>
            <a:r>
              <a:rPr lang="cs-CZ" sz="1200" dirty="0"/>
              <a:t>tvrdí, že vůbec není mnoho věcí, nýbrž jenom jsoucno samo.“</a:t>
            </a:r>
          </a:p>
          <a:p>
            <a:pPr marL="0" indent="0">
              <a:buNone/>
            </a:pPr>
            <a:endParaRPr lang="cs-CZ" sz="1200" dirty="0"/>
          </a:p>
          <a:p>
            <a:pPr marL="228600" indent="-228600">
              <a:buAutoNum type="arabicParenR"/>
            </a:pPr>
            <a:r>
              <a:rPr lang="cs-CZ" sz="1200" dirty="0"/>
              <a:t>Zavádí tím velmi významná rozlišení, a to rozlišení dvou typů poznání: smyslového a rozumového, a rozlišení: poznání a mínění (</a:t>
            </a:r>
            <a:r>
              <a:rPr lang="cs-CZ" sz="1200" i="1" dirty="0" err="1"/>
              <a:t>dóxa</a:t>
            </a:r>
            <a:r>
              <a:rPr lang="cs-CZ" sz="1200" dirty="0"/>
              <a:t>). (U Thaleta i </a:t>
            </a:r>
            <a:r>
              <a:rPr lang="cs-CZ" sz="1200" dirty="0" err="1"/>
              <a:t>Hérakleita</a:t>
            </a:r>
            <a:r>
              <a:rPr lang="cs-CZ" sz="1200" dirty="0"/>
              <a:t> můžeme nalézt stopy téhož.)</a:t>
            </a:r>
          </a:p>
          <a:p>
            <a:pPr marL="228600" indent="-228600">
              <a:buAutoNum type="arabicParenR"/>
            </a:pPr>
            <a:r>
              <a:rPr lang="cs-CZ" sz="1200" dirty="0"/>
              <a:t>Na tato rozlišení bude navazovat Platón, stanou se významnou součástí jeho </a:t>
            </a:r>
            <a:r>
              <a:rPr lang="cs-CZ" sz="1200" dirty="0" err="1"/>
              <a:t>fil</a:t>
            </a:r>
            <a:r>
              <a:rPr lang="cs-CZ" sz="1200" dirty="0"/>
              <a:t>. systému.</a:t>
            </a:r>
          </a:p>
          <a:p>
            <a:pPr marL="228600" indent="-228600">
              <a:buAutoNum type="arabicParenR"/>
            </a:pPr>
            <a:r>
              <a:rPr lang="cs-CZ" sz="1200" dirty="0"/>
              <a:t>Poznání přírody (</a:t>
            </a:r>
            <a:r>
              <a:rPr lang="cs-CZ" sz="1200" i="1" dirty="0"/>
              <a:t>fysis</a:t>
            </a:r>
            <a:r>
              <a:rPr lang="cs-CZ" sz="1200" dirty="0"/>
              <a:t>) může mít tedy také jen podobu mínění. Z. Kratochvíl: „… Parmenidés upírá skutečné bytí všemu přirozenému a nepovažuje </a:t>
            </a:r>
            <a:r>
              <a:rPr lang="cs-CZ" sz="1200" i="1" dirty="0"/>
              <a:t>fysis </a:t>
            </a:r>
            <a:r>
              <a:rPr lang="cs-CZ" sz="1200" dirty="0"/>
              <a:t>za plně skutečnou.“</a:t>
            </a:r>
          </a:p>
          <a:p>
            <a:pPr marL="228600" indent="-228600">
              <a:buAutoNum type="arabicParenR"/>
            </a:pPr>
            <a:r>
              <a:rPr lang="cs-CZ" sz="1200" b="1" dirty="0"/>
              <a:t>U </a:t>
            </a:r>
            <a:r>
              <a:rPr lang="cs-CZ" sz="1200" b="1" dirty="0" err="1"/>
              <a:t>Parmenida</a:t>
            </a:r>
            <a:r>
              <a:rPr lang="cs-CZ" sz="1200" b="1" dirty="0"/>
              <a:t> jsou poprvé využity základní logické principy (princip sporu, vyloučeného třetího).</a:t>
            </a:r>
          </a:p>
          <a:p>
            <a:pPr marL="228600" indent="-228600">
              <a:buAutoNum type="arabicParenR"/>
            </a:pPr>
            <a:r>
              <a:rPr lang="cs-CZ" sz="1200" dirty="0"/>
              <a:t>Nejslavnějším žákem </a:t>
            </a:r>
            <a:r>
              <a:rPr lang="cs-CZ" sz="1200" dirty="0" err="1"/>
              <a:t>Parmenida</a:t>
            </a:r>
            <a:r>
              <a:rPr lang="cs-CZ" sz="1200" dirty="0"/>
              <a:t> a snad i jeho miláčkem byl </a:t>
            </a:r>
            <a:r>
              <a:rPr lang="cs-CZ" sz="1200" dirty="0" err="1"/>
              <a:t>Zénón</a:t>
            </a:r>
            <a:r>
              <a:rPr lang="cs-CZ" sz="1200" dirty="0"/>
              <a:t>.</a:t>
            </a:r>
          </a:p>
          <a:p>
            <a:pPr marL="228600" indent="-228600">
              <a:buAutoNum type="arabicParenR"/>
            </a:pPr>
            <a:r>
              <a:rPr lang="cs-CZ" sz="1200" dirty="0"/>
              <a:t>Mohli jsme si všimnout, že u </a:t>
            </a:r>
            <a:r>
              <a:rPr lang="cs-CZ" sz="1200" dirty="0" err="1"/>
              <a:t>Parmenida</a:t>
            </a:r>
            <a:r>
              <a:rPr lang="cs-CZ" sz="1200" dirty="0"/>
              <a:t> byl významný motiv cesty. Podle </a:t>
            </a:r>
            <a:r>
              <a:rPr lang="cs-CZ" sz="1200" dirty="0" err="1"/>
              <a:t>Fränkela</a:t>
            </a:r>
            <a:r>
              <a:rPr lang="cs-CZ" sz="1200" dirty="0"/>
              <a:t> tím vzniká nový pojem podstaty myšlení a poznání. </a:t>
            </a:r>
          </a:p>
          <a:p>
            <a:pPr marL="228600" indent="-228600">
              <a:buAutoNum type="arabicParenR"/>
            </a:pPr>
            <a:endParaRPr lang="cs-CZ" sz="1200" dirty="0"/>
          </a:p>
        </p:txBody>
      </p:sp>
    </p:spTree>
    <p:extLst>
      <p:ext uri="{BB962C8B-B14F-4D97-AF65-F5344CB8AC3E}">
        <p14:creationId xmlns:p14="http://schemas.microsoft.com/office/powerpoint/2010/main" val="4040787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2C58D2-AA0F-4968-A546-75E96D19C551}"/>
              </a:ext>
            </a:extLst>
          </p:cNvPr>
          <p:cNvSpPr>
            <a:spLocks noGrp="1"/>
          </p:cNvSpPr>
          <p:nvPr>
            <p:ph type="title"/>
          </p:nvPr>
        </p:nvSpPr>
        <p:spPr/>
        <p:txBody>
          <a:bodyPr>
            <a:normAutofit/>
          </a:bodyPr>
          <a:lstStyle/>
          <a:p>
            <a:r>
              <a:rPr lang="cs-CZ" sz="1600" dirty="0" err="1"/>
              <a:t>Zénón</a:t>
            </a:r>
            <a:r>
              <a:rPr lang="cs-CZ" sz="1600" dirty="0"/>
              <a:t> z Eleje (cca 490-430)</a:t>
            </a:r>
          </a:p>
        </p:txBody>
      </p:sp>
      <p:sp>
        <p:nvSpPr>
          <p:cNvPr id="3" name="Zástupný symbol pro obsah 2">
            <a:extLst>
              <a:ext uri="{FF2B5EF4-FFF2-40B4-BE49-F238E27FC236}">
                <a16:creationId xmlns:a16="http://schemas.microsoft.com/office/drawing/2014/main" id="{EB380A88-FA0A-4742-A2AE-972B908836B2}"/>
              </a:ext>
            </a:extLst>
          </p:cNvPr>
          <p:cNvSpPr>
            <a:spLocks noGrp="1"/>
          </p:cNvSpPr>
          <p:nvPr>
            <p:ph idx="1"/>
          </p:nvPr>
        </p:nvSpPr>
        <p:spPr/>
        <p:txBody>
          <a:bodyPr>
            <a:normAutofit/>
          </a:bodyPr>
          <a:lstStyle/>
          <a:p>
            <a:pPr marL="0" indent="0">
              <a:buNone/>
            </a:pPr>
            <a:r>
              <a:rPr lang="cs-CZ" sz="1200" b="1" dirty="0"/>
              <a:t>Život</a:t>
            </a:r>
            <a:r>
              <a:rPr lang="cs-CZ" sz="1200" dirty="0"/>
              <a:t>: byl </a:t>
            </a:r>
            <a:r>
              <a:rPr lang="cs-CZ" sz="1200" dirty="0" err="1"/>
              <a:t>Parmenidovým</a:t>
            </a:r>
            <a:r>
              <a:rPr lang="cs-CZ" sz="1200" dirty="0"/>
              <a:t> přítelem, žákem a snad i „miláčkem“, zcela jistě byl jeho urputným obhájcem.</a:t>
            </a:r>
          </a:p>
          <a:p>
            <a:pPr marL="0" indent="0">
              <a:buNone/>
            </a:pPr>
            <a:r>
              <a:rPr lang="cs-CZ" sz="1200" b="1" dirty="0"/>
              <a:t>Nauka</a:t>
            </a:r>
            <a:r>
              <a:rPr lang="cs-CZ" sz="1200" dirty="0"/>
              <a:t>: Víme, že Parmenidés měl problém s pohybem a změnou. Bytí je jedno, trvalé a neproměnné. </a:t>
            </a:r>
            <a:r>
              <a:rPr lang="cs-CZ" sz="1200" dirty="0" err="1"/>
              <a:t>Zénón</a:t>
            </a:r>
            <a:r>
              <a:rPr lang="cs-CZ" sz="1200" dirty="0"/>
              <a:t> se rozhodl pomocí různých aporií tuto </a:t>
            </a:r>
            <a:r>
              <a:rPr lang="cs-CZ" sz="1200" dirty="0" err="1"/>
              <a:t>Parmenidovu</a:t>
            </a:r>
            <a:r>
              <a:rPr lang="cs-CZ" sz="1200" dirty="0"/>
              <a:t> intuici (jednoty, neexistence pohybu) zdůvodnit pomocí sporu: tzv. z existence mnohosti či pohybu vyvozoval sporné důsledky, proto jej Aristotelés považoval zakladatele dialektiky (z řeč. </a:t>
            </a:r>
            <a:r>
              <a:rPr lang="cs-CZ" sz="1200" i="1" dirty="0" err="1"/>
              <a:t>dialegein</a:t>
            </a:r>
            <a:r>
              <a:rPr lang="cs-CZ" sz="1200" i="1" dirty="0"/>
              <a:t>, </a:t>
            </a:r>
            <a:r>
              <a:rPr lang="cs-CZ" sz="1200" dirty="0"/>
              <a:t>vést rozhovor, diskutovat; </a:t>
            </a:r>
            <a:r>
              <a:rPr lang="cs-CZ" sz="1200" dirty="0" err="1"/>
              <a:t>fil</a:t>
            </a:r>
            <a:r>
              <a:rPr lang="cs-CZ" sz="1200" dirty="0"/>
              <a:t>. metoda vyjasňování pojmů, mínění a stanovisek). (</a:t>
            </a:r>
            <a:r>
              <a:rPr lang="cs-CZ" sz="1200" dirty="0" err="1"/>
              <a:t>Coplestone</a:t>
            </a:r>
            <a:r>
              <a:rPr lang="cs-CZ" sz="1200" dirty="0"/>
              <a:t>, </a:t>
            </a:r>
            <a:r>
              <a:rPr lang="cs-CZ" sz="1200" i="1" dirty="0"/>
              <a:t>c. d., </a:t>
            </a:r>
            <a:r>
              <a:rPr lang="cs-CZ" sz="1200" dirty="0"/>
              <a:t>.s. 80)</a:t>
            </a:r>
          </a:p>
          <a:p>
            <a:pPr marL="0" indent="0">
              <a:buNone/>
            </a:pPr>
            <a:endParaRPr lang="cs-CZ" sz="1200" dirty="0"/>
          </a:p>
          <a:p>
            <a:pPr marL="0" indent="0">
              <a:buNone/>
            </a:pPr>
            <a:r>
              <a:rPr lang="cs-CZ" sz="1200" dirty="0"/>
              <a:t>V tomto ohledu se Platón nemýlil, když v </a:t>
            </a:r>
            <a:r>
              <a:rPr lang="cs-CZ" sz="1200" i="1" dirty="0"/>
              <a:t>Parmenidovi </a:t>
            </a:r>
            <a:r>
              <a:rPr lang="cs-CZ" sz="1200" dirty="0"/>
              <a:t>prohlásil: „Pravda je, že tyto spisy byly zamýšleny jako obrana </a:t>
            </a:r>
            <a:r>
              <a:rPr lang="cs-CZ" sz="1200" dirty="0" err="1"/>
              <a:t>Parmenidových</a:t>
            </a:r>
            <a:r>
              <a:rPr lang="cs-CZ" sz="1200" dirty="0"/>
              <a:t> argumentů proti těm, kteří na ně útočili a předváděli mnoho směšných a rozporuplných výsledků, k nimž došli, když zkoumali </a:t>
            </a:r>
            <a:r>
              <a:rPr lang="cs-CZ" sz="1200" dirty="0" err="1"/>
              <a:t>Parmenidova</a:t>
            </a:r>
            <a:r>
              <a:rPr lang="cs-CZ" sz="1200" dirty="0"/>
              <a:t> tvrzení. Můj spis je odpovědí mnoha fanatikům a reaguje na jejich útok se zájmem a s cílem předvést, že hypotézy o mnohém, pokud jsou probrány dostatečně podrobně, vedou k ještě směšnějším výsledkům, nežli hypotéza o jednom.“ (Plat., Parm. 128b)</a:t>
            </a:r>
          </a:p>
          <a:p>
            <a:pPr marL="0" indent="0">
              <a:buNone/>
            </a:pPr>
            <a:endParaRPr lang="cs-CZ" sz="1200" dirty="0"/>
          </a:p>
          <a:p>
            <a:pPr marL="0" indent="0">
              <a:buNone/>
            </a:pPr>
            <a:endParaRPr lang="cs-CZ" sz="1200" dirty="0"/>
          </a:p>
          <a:p>
            <a:pPr marL="0" indent="0">
              <a:buNone/>
            </a:pPr>
            <a:r>
              <a:rPr lang="cs-CZ" sz="1200" dirty="0"/>
              <a:t> </a:t>
            </a:r>
            <a:r>
              <a:rPr lang="cs-CZ" sz="1200" i="1" dirty="0"/>
              <a:t> </a:t>
            </a:r>
            <a:r>
              <a:rPr lang="cs-CZ" sz="1200" dirty="0"/>
              <a:t> </a:t>
            </a:r>
            <a:r>
              <a:rPr lang="cs-CZ" sz="1200" dirty="0" err="1"/>
              <a:t>Zénónovy</a:t>
            </a:r>
            <a:r>
              <a:rPr lang="cs-CZ" sz="1200" dirty="0"/>
              <a:t> aporie se staly velmi známými. Touto snahou </a:t>
            </a:r>
            <a:r>
              <a:rPr lang="cs-CZ" sz="1200" dirty="0" err="1"/>
              <a:t>Zénón</a:t>
            </a:r>
            <a:r>
              <a:rPr lang="cs-CZ" sz="1200" dirty="0"/>
              <a:t> prohloubil propast mezi zkušeností a poznáním. V následujícím se na některé pojďme podívat.</a:t>
            </a:r>
          </a:p>
          <a:p>
            <a:pPr marL="0" indent="0">
              <a:buNone/>
            </a:pPr>
            <a:endParaRPr lang="cs-CZ" sz="1200" dirty="0"/>
          </a:p>
        </p:txBody>
      </p:sp>
    </p:spTree>
    <p:extLst>
      <p:ext uri="{BB962C8B-B14F-4D97-AF65-F5344CB8AC3E}">
        <p14:creationId xmlns:p14="http://schemas.microsoft.com/office/powerpoint/2010/main" val="897938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CD9489-F7F6-4115-A305-BE9A37E47BB2}"/>
              </a:ext>
            </a:extLst>
          </p:cNvPr>
          <p:cNvSpPr>
            <a:spLocks noGrp="1"/>
          </p:cNvSpPr>
          <p:nvPr>
            <p:ph type="title"/>
          </p:nvPr>
        </p:nvSpPr>
        <p:spPr/>
        <p:txBody>
          <a:bodyPr>
            <a:normAutofit/>
          </a:bodyPr>
          <a:lstStyle/>
          <a:p>
            <a:r>
              <a:rPr lang="cs-CZ" sz="1600" dirty="0" err="1"/>
              <a:t>Zénón</a:t>
            </a:r>
            <a:r>
              <a:rPr lang="cs-CZ" sz="1600" dirty="0"/>
              <a:t> z Eleje – aporie I</a:t>
            </a:r>
          </a:p>
        </p:txBody>
      </p:sp>
      <p:sp>
        <p:nvSpPr>
          <p:cNvPr id="3" name="Zástupný symbol pro obsah 2">
            <a:extLst>
              <a:ext uri="{FF2B5EF4-FFF2-40B4-BE49-F238E27FC236}">
                <a16:creationId xmlns:a16="http://schemas.microsoft.com/office/drawing/2014/main" id="{83E798C2-5C32-43E3-A9DF-7B7C434FBB1D}"/>
              </a:ext>
            </a:extLst>
          </p:cNvPr>
          <p:cNvSpPr>
            <a:spLocks noGrp="1"/>
          </p:cNvSpPr>
          <p:nvPr>
            <p:ph sz="half" idx="1"/>
          </p:nvPr>
        </p:nvSpPr>
        <p:spPr/>
        <p:txBody>
          <a:bodyPr>
            <a:normAutofit/>
          </a:bodyPr>
          <a:lstStyle/>
          <a:p>
            <a:pPr marL="0" indent="0">
              <a:buNone/>
            </a:pPr>
            <a:r>
              <a:rPr lang="cs-CZ" sz="1200" dirty="0"/>
              <a:t>„Když totiž opět dokazuje, že jsou-li věci mnohé, byly by zároveň omezené i neomezené, píše </a:t>
            </a:r>
            <a:r>
              <a:rPr lang="cs-CZ" sz="1200" dirty="0" err="1"/>
              <a:t>Zénón</a:t>
            </a:r>
            <a:r>
              <a:rPr lang="cs-CZ" sz="1200" dirty="0"/>
              <a:t> doslova toto:</a:t>
            </a:r>
          </a:p>
          <a:p>
            <a:pPr marL="0" indent="0">
              <a:buNone/>
            </a:pPr>
            <a:r>
              <a:rPr lang="cs-CZ" sz="1200" dirty="0"/>
              <a:t>„Jestliže jsou věci mnohé, je nutné, aby jich bylo právě tolik, kolik jich je, tj. ani více, ani méně. Avšak kdyby jich bylo tak mnoho, kolik jich je, byly by omezené.</a:t>
            </a:r>
          </a:p>
          <a:p>
            <a:pPr marL="0" indent="0">
              <a:buNone/>
            </a:pPr>
            <a:r>
              <a:rPr lang="cs-CZ" sz="1200" dirty="0"/>
              <a:t>Jestliže jsou věci mnohé, jsou neomezené, poněvadž vždy jsou mezi nimi nějaké další a mezi nimi opět další. A tak jsou věci neomezené.“ (DK B 3; </a:t>
            </a:r>
            <a:r>
              <a:rPr lang="cs-CZ" sz="1200" dirty="0" err="1"/>
              <a:t>Simplikios</a:t>
            </a:r>
            <a:r>
              <a:rPr lang="cs-CZ" sz="1200" dirty="0"/>
              <a:t>, </a:t>
            </a:r>
            <a:r>
              <a:rPr lang="cs-CZ" sz="1200" i="1" dirty="0"/>
              <a:t>In </a:t>
            </a:r>
            <a:r>
              <a:rPr lang="cs-CZ" sz="1200" i="1" dirty="0" err="1"/>
              <a:t>Arist</a:t>
            </a:r>
            <a:r>
              <a:rPr lang="cs-CZ" sz="1200" i="1" dirty="0"/>
              <a:t>. </a:t>
            </a:r>
            <a:r>
              <a:rPr lang="cs-CZ" sz="1200" i="1" dirty="0" err="1"/>
              <a:t>Phys</a:t>
            </a:r>
            <a:r>
              <a:rPr lang="cs-CZ" sz="1200" i="1" dirty="0"/>
              <a:t>., </a:t>
            </a:r>
            <a:r>
              <a:rPr lang="cs-CZ" sz="1200" dirty="0"/>
              <a:t>140, 28)</a:t>
            </a:r>
          </a:p>
        </p:txBody>
      </p:sp>
      <p:sp>
        <p:nvSpPr>
          <p:cNvPr id="4" name="Zástupný symbol pro obsah 3">
            <a:extLst>
              <a:ext uri="{FF2B5EF4-FFF2-40B4-BE49-F238E27FC236}">
                <a16:creationId xmlns:a16="http://schemas.microsoft.com/office/drawing/2014/main" id="{75AB2188-75C2-448D-B980-0FDE78F9149E}"/>
              </a:ext>
            </a:extLst>
          </p:cNvPr>
          <p:cNvSpPr>
            <a:spLocks noGrp="1"/>
          </p:cNvSpPr>
          <p:nvPr>
            <p:ph sz="half" idx="2"/>
          </p:nvPr>
        </p:nvSpPr>
        <p:spPr/>
        <p:txBody>
          <a:bodyPr>
            <a:normAutofit/>
          </a:bodyPr>
          <a:lstStyle/>
          <a:p>
            <a:pPr marL="0" indent="0">
              <a:buNone/>
            </a:pPr>
            <a:r>
              <a:rPr lang="cs-CZ" sz="1200" dirty="0"/>
              <a:t>Pravděpodobně se jedná o autentický fragment.</a:t>
            </a:r>
          </a:p>
          <a:p>
            <a:pPr marL="0" indent="0">
              <a:buNone/>
            </a:pPr>
            <a:r>
              <a:rPr lang="cs-CZ" sz="1200" dirty="0"/>
              <a:t>Při čtení a porozumění argumentu nám pomůže, pokud budeme o „věcech“ uvažovat jako o bodech. </a:t>
            </a:r>
          </a:p>
        </p:txBody>
      </p:sp>
    </p:spTree>
    <p:extLst>
      <p:ext uri="{BB962C8B-B14F-4D97-AF65-F5344CB8AC3E}">
        <p14:creationId xmlns:p14="http://schemas.microsoft.com/office/powerpoint/2010/main" val="998365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Úvodní poznámky</a:t>
            </a:r>
          </a:p>
        </p:txBody>
      </p:sp>
      <p:sp>
        <p:nvSpPr>
          <p:cNvPr id="3" name="Zástupný symbol pro obsah 2"/>
          <p:cNvSpPr>
            <a:spLocks noGrp="1"/>
          </p:cNvSpPr>
          <p:nvPr>
            <p:ph idx="1"/>
          </p:nvPr>
        </p:nvSpPr>
        <p:spPr/>
        <p:txBody>
          <a:bodyPr>
            <a:normAutofit/>
          </a:bodyPr>
          <a:lstStyle/>
          <a:p>
            <a:r>
              <a:rPr lang="cs-CZ" sz="1400" dirty="0"/>
              <a:t>Během následujících přednášek (případně i seminářů) se budeme zabývat západní filosofickou tradicí, západní filosofií. Tu předběžně (pracovně) budeme charakterizovat jako </a:t>
            </a:r>
            <a:r>
              <a:rPr lang="cs-CZ" sz="1400" b="1" dirty="0"/>
              <a:t>„racionální popis povahy světa“</a:t>
            </a:r>
            <a:r>
              <a:rPr lang="cs-CZ" sz="1400" dirty="0"/>
              <a:t> (</a:t>
            </a:r>
            <a:r>
              <a:rPr lang="cs-CZ" sz="1400" dirty="0" err="1"/>
              <a:t>Kirk</a:t>
            </a:r>
            <a:r>
              <a:rPr lang="cs-CZ" sz="1400" dirty="0"/>
              <a:t>, </a:t>
            </a:r>
            <a:r>
              <a:rPr lang="cs-CZ" sz="1400" dirty="0" err="1"/>
              <a:t>Raven</a:t>
            </a:r>
            <a:r>
              <a:rPr lang="cs-CZ" sz="1400" dirty="0"/>
              <a:t>, </a:t>
            </a:r>
            <a:r>
              <a:rPr lang="cs-CZ" sz="1400" dirty="0" err="1"/>
              <a:t>Schoefield</a:t>
            </a:r>
            <a:r>
              <a:rPr lang="cs-CZ" sz="1400" dirty="0"/>
              <a:t>, 2004,  s. 99) s tím ale, že porozumění filosofii „jako takové“ bude vlastně úkolem každého z nás. Budeme tedy postupovat ve shodě s přesvědčením českého filosofa Jiřího Fuchse, který tvrdí, že </a:t>
            </a:r>
            <a:r>
              <a:rPr lang="cs-CZ" sz="1400" b="1" dirty="0"/>
              <a:t>„definice filosofie je až pozdním rezultátem filosofování“</a:t>
            </a:r>
            <a:r>
              <a:rPr lang="cs-CZ" sz="1400" dirty="0"/>
              <a:t>. Neboť se ale jedná pouze o vstupní kurz, jehož cílem je seznámit vás s některými tématy západní filosofie, nebudeme si klást až tak náročné cíle a pokusíme se pouze něco si odnést z dějin filosofie.</a:t>
            </a:r>
          </a:p>
          <a:p>
            <a:r>
              <a:rPr lang="cs-CZ" sz="1400" dirty="0"/>
              <a:t>Co pro nás plyne z řečeného: náš pohyb v rámci tématu bude veden především z hlediska dějin filosofie. To znamená, že naším cílem bude seznámit se s jejími hlavními postavami případně také s hlavními strategiemi filosofování. Zároveň, neboť téma je stále široké, zaměříme naši pozornost na </a:t>
            </a:r>
            <a:r>
              <a:rPr lang="cs-CZ" sz="1400" b="1" dirty="0"/>
              <a:t>filosoficko-antropologický</a:t>
            </a:r>
            <a:r>
              <a:rPr lang="cs-CZ" sz="1400" dirty="0"/>
              <a:t> motiv. To znamená, že v centru mého výkladu bude především praktická filosofie (filosofie týkající se věcí lidských) a v omezené míře další „disciplíny filosofie“ jako například fysika, metafysika, noetika.</a:t>
            </a:r>
          </a:p>
          <a:p>
            <a:r>
              <a:rPr lang="cs-CZ" sz="1400" dirty="0"/>
              <a:t>Samo slovo </a:t>
            </a:r>
            <a:r>
              <a:rPr lang="cs-CZ" sz="1400" i="1" dirty="0"/>
              <a:t>filosofie</a:t>
            </a:r>
            <a:r>
              <a:rPr lang="cs-CZ" sz="1400" dirty="0"/>
              <a:t>, jak jistě víte, je složeno ze dvou jednodušších </a:t>
            </a:r>
            <a:r>
              <a:rPr lang="cs-CZ" sz="1400" i="1" dirty="0" err="1"/>
              <a:t>filein</a:t>
            </a:r>
            <a:r>
              <a:rPr lang="cs-CZ" sz="1400" i="1" dirty="0"/>
              <a:t> </a:t>
            </a:r>
            <a:r>
              <a:rPr lang="cs-CZ" sz="1400" dirty="0"/>
              <a:t>(</a:t>
            </a:r>
            <a:r>
              <a:rPr lang="cs-CZ" sz="1400" i="1" dirty="0"/>
              <a:t>láska</a:t>
            </a:r>
            <a:r>
              <a:rPr lang="cs-CZ" sz="1400" dirty="0"/>
              <a:t>) a </a:t>
            </a:r>
            <a:r>
              <a:rPr lang="cs-CZ" sz="1400" dirty="0" err="1"/>
              <a:t>sofia</a:t>
            </a:r>
            <a:r>
              <a:rPr lang="cs-CZ" sz="1400" dirty="0"/>
              <a:t> (</a:t>
            </a:r>
            <a:r>
              <a:rPr lang="cs-CZ" sz="1400" i="1" dirty="0"/>
              <a:t>moudrost</a:t>
            </a:r>
            <a:r>
              <a:rPr lang="cs-CZ" sz="1400" dirty="0"/>
              <a:t>). Z etymologického hlediska je tedy význam slova filosofie </a:t>
            </a:r>
            <a:r>
              <a:rPr lang="cs-CZ" sz="1400" i="1" dirty="0"/>
              <a:t>láska k moudrosti. </a:t>
            </a:r>
            <a:r>
              <a:rPr lang="cs-CZ" sz="1400" dirty="0"/>
              <a:t>Poprvé jej použil snad Platón. Mohl to být i Sókrates či nějaký pythagorejec. </a:t>
            </a:r>
          </a:p>
          <a:p>
            <a:r>
              <a:rPr lang="cs-CZ" sz="1400" dirty="0" err="1"/>
              <a:t>Plat.,</a:t>
            </a:r>
            <a:r>
              <a:rPr lang="cs-CZ" sz="1400" i="1" dirty="0" err="1"/>
              <a:t>Theaitétos</a:t>
            </a:r>
            <a:r>
              <a:rPr lang="cs-CZ" sz="1400" dirty="0"/>
              <a:t> 155d, </a:t>
            </a:r>
            <a:r>
              <a:rPr lang="cs-CZ" sz="1400" dirty="0" err="1"/>
              <a:t>Arist</a:t>
            </a:r>
            <a:r>
              <a:rPr lang="cs-CZ" sz="1400" dirty="0"/>
              <a:t>., </a:t>
            </a:r>
            <a:r>
              <a:rPr lang="cs-CZ" sz="1400" i="1" dirty="0"/>
              <a:t>Met.</a:t>
            </a:r>
            <a:r>
              <a:rPr lang="cs-CZ" sz="1400" dirty="0"/>
              <a:t> 982b:</a:t>
            </a:r>
          </a:p>
          <a:p>
            <a:r>
              <a:rPr lang="cs-CZ" sz="1400" dirty="0"/>
              <a:t>Domnívám se, že velmi vhodným vstupem k povaze filosofie je seznámení se s jejím počátkem či </a:t>
            </a:r>
            <a:r>
              <a:rPr lang="cs-CZ" sz="1400" b="1" dirty="0"/>
              <a:t>kontextem jejího vzniku</a:t>
            </a:r>
            <a:r>
              <a:rPr lang="cs-CZ" sz="1400" dirty="0"/>
              <a:t>.</a:t>
            </a:r>
          </a:p>
          <a:p>
            <a:endParaRPr lang="cs-CZ" sz="1400" dirty="0"/>
          </a:p>
          <a:p>
            <a:endParaRPr lang="cs-CZ" sz="1800" dirty="0"/>
          </a:p>
        </p:txBody>
      </p:sp>
    </p:spTree>
    <p:extLst>
      <p:ext uri="{BB962C8B-B14F-4D97-AF65-F5344CB8AC3E}">
        <p14:creationId xmlns:p14="http://schemas.microsoft.com/office/powerpoint/2010/main" val="1563118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DFAAB6-92A1-43DB-9008-4295DEB6249D}"/>
              </a:ext>
            </a:extLst>
          </p:cNvPr>
          <p:cNvSpPr>
            <a:spLocks noGrp="1"/>
          </p:cNvSpPr>
          <p:nvPr>
            <p:ph type="title"/>
          </p:nvPr>
        </p:nvSpPr>
        <p:spPr/>
        <p:txBody>
          <a:bodyPr>
            <a:normAutofit/>
          </a:bodyPr>
          <a:lstStyle/>
          <a:p>
            <a:r>
              <a:rPr lang="cs-CZ" sz="1600" dirty="0" err="1"/>
              <a:t>Zénón</a:t>
            </a:r>
            <a:r>
              <a:rPr lang="cs-CZ" sz="1600" dirty="0"/>
              <a:t> z Eleje – paradoxy pohybu</a:t>
            </a:r>
          </a:p>
        </p:txBody>
      </p:sp>
      <p:sp>
        <p:nvSpPr>
          <p:cNvPr id="3" name="Zástupný symbol pro obsah 2">
            <a:extLst>
              <a:ext uri="{FF2B5EF4-FFF2-40B4-BE49-F238E27FC236}">
                <a16:creationId xmlns:a16="http://schemas.microsoft.com/office/drawing/2014/main" id="{611FBACE-B8E9-433E-A922-E4D7D163B325}"/>
              </a:ext>
            </a:extLst>
          </p:cNvPr>
          <p:cNvSpPr>
            <a:spLocks noGrp="1"/>
          </p:cNvSpPr>
          <p:nvPr>
            <p:ph sz="half" idx="1"/>
          </p:nvPr>
        </p:nvSpPr>
        <p:spPr/>
        <p:txBody>
          <a:bodyPr>
            <a:normAutofit/>
          </a:bodyPr>
          <a:lstStyle/>
          <a:p>
            <a:pPr marL="0" indent="0">
              <a:buNone/>
            </a:pPr>
            <a:r>
              <a:rPr lang="cs-CZ" sz="1200" dirty="0"/>
              <a:t>„První paradox tvrdí, že </a:t>
            </a:r>
            <a:r>
              <a:rPr lang="cs-CZ" sz="1200" b="1" dirty="0"/>
              <a:t>pohyb neexistuje</a:t>
            </a:r>
            <a:r>
              <a:rPr lang="cs-CZ" sz="1200" dirty="0"/>
              <a:t>, poněvadž to, co se pohybuje, musí nejprve dojít do poloviny své dráhy, než dojde k cíli …“ (DK 29 A 25; </a:t>
            </a:r>
            <a:r>
              <a:rPr lang="cs-CZ" sz="1200" dirty="0" err="1"/>
              <a:t>Arist</a:t>
            </a:r>
            <a:r>
              <a:rPr lang="cs-CZ" sz="1200" dirty="0"/>
              <a:t>., </a:t>
            </a:r>
            <a:r>
              <a:rPr lang="cs-CZ" sz="1200" i="1" dirty="0" err="1"/>
              <a:t>Phys</a:t>
            </a:r>
            <a:r>
              <a:rPr lang="cs-CZ" sz="1200" i="1" dirty="0"/>
              <a:t>. </a:t>
            </a:r>
            <a:r>
              <a:rPr lang="cs-CZ" sz="1200" dirty="0"/>
              <a:t>VI, 9, 239b11)</a:t>
            </a:r>
          </a:p>
          <a:p>
            <a:pPr marL="0" indent="0">
              <a:buNone/>
            </a:pPr>
            <a:endParaRPr lang="cs-CZ" sz="1200" dirty="0"/>
          </a:p>
          <a:p>
            <a:pPr marL="0" indent="0">
              <a:buNone/>
            </a:pPr>
            <a:r>
              <a:rPr lang="cs-CZ" sz="1200" dirty="0"/>
              <a:t>„Máme totiž mnoho argumentů protiřečících obecnému mínění, například argument </a:t>
            </a:r>
            <a:r>
              <a:rPr lang="cs-CZ" sz="1200" dirty="0" err="1"/>
              <a:t>Zénónův</a:t>
            </a:r>
            <a:r>
              <a:rPr lang="cs-CZ" sz="1200" dirty="0"/>
              <a:t>, že pohyb je nemožný a že nelze přejí stadion.“ (DK 29 A 25; </a:t>
            </a:r>
            <a:r>
              <a:rPr lang="cs-CZ" sz="1200" dirty="0" err="1"/>
              <a:t>Arist</a:t>
            </a:r>
            <a:r>
              <a:rPr lang="cs-CZ" sz="1200" dirty="0"/>
              <a:t>. </a:t>
            </a:r>
            <a:r>
              <a:rPr lang="cs-CZ" sz="1200" i="1" dirty="0"/>
              <a:t>Top., </a:t>
            </a:r>
            <a:r>
              <a:rPr lang="cs-CZ" sz="1200" dirty="0"/>
              <a:t>VIII 8,160b7)</a:t>
            </a:r>
          </a:p>
          <a:p>
            <a:pPr marL="0" indent="0">
              <a:buNone/>
            </a:pPr>
            <a:endParaRPr lang="cs-CZ" sz="1200" dirty="0"/>
          </a:p>
          <a:p>
            <a:pPr marL="0" indent="0">
              <a:buNone/>
            </a:pPr>
            <a:r>
              <a:rPr lang="cs-CZ" sz="1200" dirty="0"/>
              <a:t>„Proto také </a:t>
            </a:r>
            <a:r>
              <a:rPr lang="cs-CZ" sz="1200" dirty="0" err="1"/>
              <a:t>Zénónův</a:t>
            </a:r>
            <a:r>
              <a:rPr lang="cs-CZ" sz="1200" dirty="0"/>
              <a:t> argument obsahuje chybný předpoklad, že je </a:t>
            </a:r>
            <a:r>
              <a:rPr lang="cs-CZ" sz="1200" b="1" dirty="0"/>
              <a:t>nemožné</a:t>
            </a:r>
            <a:r>
              <a:rPr lang="cs-CZ" sz="1200" dirty="0"/>
              <a:t> projít </a:t>
            </a:r>
            <a:r>
              <a:rPr lang="cs-CZ" sz="1200" b="1" dirty="0"/>
              <a:t>nekonečnými</a:t>
            </a:r>
            <a:r>
              <a:rPr lang="cs-CZ" sz="1200" dirty="0"/>
              <a:t> věcmi nebo přijít do kontaktu s každou jejich částí </a:t>
            </a:r>
            <a:r>
              <a:rPr lang="cs-CZ" sz="1200" b="1" dirty="0"/>
              <a:t>v konečném čase</a:t>
            </a:r>
            <a:r>
              <a:rPr lang="cs-CZ" sz="1200" dirty="0"/>
              <a:t>. Jsou totiž dva významy, v nichž se o délce, času a obecně o čemkoliv </a:t>
            </a:r>
            <a:r>
              <a:rPr lang="cs-CZ" sz="1200" b="1" dirty="0"/>
              <a:t>kontinuálním</a:t>
            </a:r>
            <a:r>
              <a:rPr lang="cs-CZ" sz="1200" dirty="0"/>
              <a:t> říká, že jsou „nekonečné“: buď jsou tak zvány s ohledem na </a:t>
            </a:r>
            <a:r>
              <a:rPr lang="cs-CZ" sz="1200" b="1" dirty="0"/>
              <a:t>dělitelnost</a:t>
            </a:r>
            <a:r>
              <a:rPr lang="cs-CZ" sz="1200" dirty="0"/>
              <a:t>, anebo s ohledem na své </a:t>
            </a:r>
            <a:r>
              <a:rPr lang="cs-CZ" sz="1200" b="1" dirty="0"/>
              <a:t>hranice</a:t>
            </a:r>
            <a:r>
              <a:rPr lang="cs-CZ" sz="1200" dirty="0"/>
              <a:t>. Není sice možné v konečném čase přijít do kontaktu s věcmi </a:t>
            </a:r>
            <a:r>
              <a:rPr lang="cs-CZ" sz="1200" b="1" dirty="0"/>
              <a:t>kvantitativně nekonečnými</a:t>
            </a:r>
            <a:r>
              <a:rPr lang="cs-CZ" sz="1200" dirty="0"/>
              <a:t>, ale je možné přijít do kontaktu s věcmi nekonečnými s ohledem </a:t>
            </a:r>
            <a:r>
              <a:rPr lang="cs-CZ" sz="1200" b="1" dirty="0"/>
              <a:t>na dělitelnost</a:t>
            </a:r>
            <a:r>
              <a:rPr lang="cs-CZ" sz="1200" dirty="0"/>
              <a:t>, protože v tomto smyslu je </a:t>
            </a:r>
            <a:r>
              <a:rPr lang="cs-CZ" sz="1200" b="1" dirty="0"/>
              <a:t>sám čas rovněž nekonečný</a:t>
            </a:r>
            <a:r>
              <a:rPr lang="cs-CZ" sz="1200" dirty="0"/>
              <a:t>. A tak shledáváme, že čas strávený přechodem přes jedno nekonečno není konečný, nýbrž nekonečný, a ke kontaktu s nekonečny dochází v časech konečných, nýbrž co do počtu nekonečných.“ (DK  29 A 25, </a:t>
            </a:r>
            <a:r>
              <a:rPr lang="cs-CZ" sz="1200" dirty="0" err="1"/>
              <a:t>Arist</a:t>
            </a:r>
            <a:r>
              <a:rPr lang="cs-CZ" sz="1200" dirty="0"/>
              <a:t>. </a:t>
            </a:r>
            <a:r>
              <a:rPr lang="cs-CZ" sz="1200" i="1" dirty="0" err="1"/>
              <a:t>Phys</a:t>
            </a:r>
            <a:r>
              <a:rPr lang="cs-CZ" sz="1200" i="1" dirty="0"/>
              <a:t>.</a:t>
            </a:r>
            <a:r>
              <a:rPr lang="cs-CZ" sz="1200" dirty="0"/>
              <a:t> VI, 2., 23a21)</a:t>
            </a:r>
          </a:p>
        </p:txBody>
      </p:sp>
      <p:sp>
        <p:nvSpPr>
          <p:cNvPr id="4" name="Zástupný symbol pro obsah 3">
            <a:extLst>
              <a:ext uri="{FF2B5EF4-FFF2-40B4-BE49-F238E27FC236}">
                <a16:creationId xmlns:a16="http://schemas.microsoft.com/office/drawing/2014/main" id="{AC9E091A-3921-4558-9630-E12FAA411420}"/>
              </a:ext>
            </a:extLst>
          </p:cNvPr>
          <p:cNvSpPr>
            <a:spLocks noGrp="1"/>
          </p:cNvSpPr>
          <p:nvPr>
            <p:ph sz="half" idx="2"/>
          </p:nvPr>
        </p:nvSpPr>
        <p:spPr/>
        <p:txBody>
          <a:bodyPr>
            <a:normAutofit/>
          </a:bodyPr>
          <a:lstStyle/>
          <a:p>
            <a:pPr marL="0" indent="0">
              <a:buNone/>
            </a:pPr>
            <a:r>
              <a:rPr lang="cs-CZ" sz="1200" dirty="0"/>
              <a:t>Jakou strukturu této argumentaci dává Aristotelés:</a:t>
            </a:r>
          </a:p>
          <a:p>
            <a:pPr marL="0" indent="0">
              <a:buNone/>
            </a:pPr>
            <a:endParaRPr lang="cs-CZ" sz="1200" dirty="0"/>
          </a:p>
          <a:p>
            <a:pPr marL="228600" indent="-228600">
              <a:buAutoNum type="arabicPeriod"/>
            </a:pPr>
            <a:r>
              <a:rPr lang="cs-CZ" sz="1200" dirty="0"/>
              <a:t>Aby běžec dosáhl svého cíle, musí se dotknout nekonečného počtu bodů, které jsou seřazeny v sekvenci ½, 1/4, 1/8, 1/16 …</a:t>
            </a:r>
          </a:p>
          <a:p>
            <a:pPr marL="228600" indent="-228600">
              <a:buAutoNum type="arabicPeriod"/>
            </a:pPr>
            <a:r>
              <a:rPr lang="cs-CZ" sz="1200" dirty="0"/>
              <a:t>Není možné dotknout se nekonečného množství bodů v konečném čase.</a:t>
            </a:r>
          </a:p>
          <a:p>
            <a:pPr marL="0" indent="0">
              <a:buNone/>
            </a:pPr>
            <a:r>
              <a:rPr lang="cs-CZ" sz="1200" dirty="0"/>
              <a:t>Proto</a:t>
            </a:r>
          </a:p>
          <a:p>
            <a:pPr marL="0" indent="0">
              <a:buNone/>
            </a:pPr>
            <a:endParaRPr lang="cs-CZ" sz="1200" dirty="0"/>
          </a:p>
          <a:p>
            <a:pPr marL="0" indent="0">
              <a:buNone/>
            </a:pPr>
            <a:r>
              <a:rPr lang="cs-CZ" sz="1200" dirty="0"/>
              <a:t>3. Běžec nemůže svého cíle dosáhnout. </a:t>
            </a:r>
          </a:p>
          <a:p>
            <a:pPr marL="0" indent="0">
              <a:buNone/>
            </a:pPr>
            <a:endParaRPr lang="cs-CZ" sz="1200" dirty="0"/>
          </a:p>
          <a:p>
            <a:pPr marL="0" indent="0">
              <a:buNone/>
            </a:pPr>
            <a:r>
              <a:rPr lang="cs-CZ" sz="1200" dirty="0"/>
              <a:t>Aristotelés se domnívá, že závěr můžeme odmítnou, pokud odmítneme druhou premisu: konečný čas je nekonečně dělitelný a nekonečně dělitelný čas běžci postačuje, aby překonal nekonečně dělitelnou vzdálenost a dotknul se bodů které vyznačují její rozdělení.  </a:t>
            </a:r>
          </a:p>
        </p:txBody>
      </p:sp>
    </p:spTree>
    <p:extLst>
      <p:ext uri="{BB962C8B-B14F-4D97-AF65-F5344CB8AC3E}">
        <p14:creationId xmlns:p14="http://schemas.microsoft.com/office/powerpoint/2010/main" val="2407496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15CF74-AFEC-4FC1-BADD-F72595C30041}"/>
              </a:ext>
            </a:extLst>
          </p:cNvPr>
          <p:cNvSpPr>
            <a:spLocks noGrp="1"/>
          </p:cNvSpPr>
          <p:nvPr>
            <p:ph type="title"/>
          </p:nvPr>
        </p:nvSpPr>
        <p:spPr/>
        <p:txBody>
          <a:bodyPr>
            <a:normAutofit/>
          </a:bodyPr>
          <a:lstStyle/>
          <a:p>
            <a:r>
              <a:rPr lang="cs-CZ" sz="1600" dirty="0"/>
              <a:t>Sofisté I – „… so </a:t>
            </a:r>
            <a:r>
              <a:rPr lang="cs-CZ" sz="1600" dirty="0" err="1"/>
              <a:t>little</a:t>
            </a:r>
            <a:r>
              <a:rPr lang="cs-CZ" sz="1600" dirty="0"/>
              <a:t> </a:t>
            </a:r>
            <a:r>
              <a:rPr lang="cs-CZ" sz="1600" dirty="0" err="1"/>
              <a:t>known</a:t>
            </a:r>
            <a:r>
              <a:rPr lang="cs-CZ" sz="1600" dirty="0"/>
              <a:t> but so </a:t>
            </a:r>
            <a:r>
              <a:rPr lang="cs-CZ" sz="1600" dirty="0" err="1"/>
              <a:t>important</a:t>
            </a:r>
            <a:r>
              <a:rPr lang="cs-CZ" sz="1600" dirty="0"/>
              <a:t> …“</a:t>
            </a:r>
          </a:p>
        </p:txBody>
      </p:sp>
      <p:sp>
        <p:nvSpPr>
          <p:cNvPr id="3" name="Zástupný symbol pro obsah 2">
            <a:extLst>
              <a:ext uri="{FF2B5EF4-FFF2-40B4-BE49-F238E27FC236}">
                <a16:creationId xmlns:a16="http://schemas.microsoft.com/office/drawing/2014/main" id="{E2569BAF-ABF7-4498-8DF7-646F8D58B8EC}"/>
              </a:ext>
            </a:extLst>
          </p:cNvPr>
          <p:cNvSpPr>
            <a:spLocks noGrp="1"/>
          </p:cNvSpPr>
          <p:nvPr>
            <p:ph idx="1"/>
          </p:nvPr>
        </p:nvSpPr>
        <p:spPr/>
        <p:txBody>
          <a:bodyPr>
            <a:noAutofit/>
          </a:bodyPr>
          <a:lstStyle/>
          <a:p>
            <a:pPr marL="0" indent="0">
              <a:buNone/>
            </a:pPr>
            <a:r>
              <a:rPr lang="cs-CZ" sz="1000" dirty="0">
                <a:latin typeface="Times New Roman" panose="02020603050405020304" pitchFamily="18" charset="0"/>
                <a:cs typeface="Times New Roman" panose="02020603050405020304" pitchFamily="18" charset="0"/>
              </a:rPr>
              <a:t>Úvodní poznámka: postavení sofistů v dějinách i dějinách filosofie je velmi </a:t>
            </a:r>
            <a:r>
              <a:rPr lang="cs-CZ" sz="1000" b="1" dirty="0">
                <a:latin typeface="Times New Roman" panose="02020603050405020304" pitchFamily="18" charset="0"/>
                <a:cs typeface="Times New Roman" panose="02020603050405020304" pitchFamily="18" charset="0"/>
              </a:rPr>
              <a:t>nejednoznačné</a:t>
            </a:r>
            <a:r>
              <a:rPr lang="cs-CZ" sz="1000" dirty="0">
                <a:latin typeface="Times New Roman" panose="02020603050405020304" pitchFamily="18" charset="0"/>
                <a:cs typeface="Times New Roman" panose="02020603050405020304" pitchFamily="18" charset="0"/>
              </a:rPr>
              <a:t>. V prvním případě, jak ještě uvidíme, byli společností v Athénách nejen vítání (</a:t>
            </a:r>
            <a:r>
              <a:rPr lang="cs-CZ" sz="1000" dirty="0" err="1">
                <a:latin typeface="Times New Roman" panose="02020603050405020304" pitchFamily="18" charset="0"/>
                <a:cs typeface="Times New Roman" panose="02020603050405020304" pitchFamily="18" charset="0"/>
              </a:rPr>
              <a:t>Plútarchos</a:t>
            </a:r>
            <a:r>
              <a:rPr lang="cs-CZ" sz="1000" dirty="0">
                <a:latin typeface="Times New Roman" panose="02020603050405020304" pitchFamily="18" charset="0"/>
                <a:cs typeface="Times New Roman" panose="02020603050405020304" pitchFamily="18" charset="0"/>
              </a:rPr>
              <a:t> nás zpravuje o přátelství Perikla a Prótagory), ale i „odmítáni“ (srov. </a:t>
            </a:r>
            <a:r>
              <a:rPr lang="cs-CZ" sz="1000" i="1" dirty="0" err="1">
                <a:latin typeface="Times New Roman" panose="02020603050405020304" pitchFamily="18" charset="0"/>
                <a:cs typeface="Times New Roman" panose="02020603050405020304" pitchFamily="18" charset="0"/>
              </a:rPr>
              <a:t>Prót</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316c-d; tj. vysmíváni v komediích či popotahování po soudech, případně vyháněni). V případě druhém je pak pozice sofistů ještě prekérnější. Nejenže totiž máme málo pramenů, ale zdá se, že obraz jejich působení je přinejmenším od </a:t>
            </a:r>
            <a:r>
              <a:rPr lang="cs-CZ" sz="1000" b="1" dirty="0">
                <a:latin typeface="Times New Roman" panose="02020603050405020304" pitchFamily="18" charset="0"/>
                <a:cs typeface="Times New Roman" panose="02020603050405020304" pitchFamily="18" charset="0"/>
              </a:rPr>
              <a:t>Platóna</a:t>
            </a:r>
            <a:r>
              <a:rPr lang="cs-CZ" sz="1000" dirty="0">
                <a:latin typeface="Times New Roman" panose="02020603050405020304" pitchFamily="18" charset="0"/>
                <a:cs typeface="Times New Roman" panose="02020603050405020304" pitchFamily="18" charset="0"/>
              </a:rPr>
              <a:t>, který nám o nich ponechal nejvíce informací, poměrně silně zkreslen. Jak tedy dějiny filosofie pohlížely na sofisty (</a:t>
            </a:r>
            <a:r>
              <a:rPr lang="cs-CZ" sz="1000" dirty="0" err="1">
                <a:latin typeface="Times New Roman" panose="02020603050405020304" pitchFamily="18" charset="0"/>
                <a:cs typeface="Times New Roman" panose="02020603050405020304" pitchFamily="18" charset="0"/>
              </a:rPr>
              <a:t>Notomi</a:t>
            </a:r>
            <a:r>
              <a:rPr lang="cs-CZ" sz="1000" dirty="0">
                <a:latin typeface="Times New Roman" panose="02020603050405020304" pitchFamily="18" charset="0"/>
                <a:cs typeface="Times New Roman" panose="02020603050405020304" pitchFamily="18" charset="0"/>
              </a:rPr>
              <a:t>, 2013, s. 12, </a:t>
            </a:r>
            <a:r>
              <a:rPr lang="cs-CZ" sz="1000" dirty="0" err="1">
                <a:latin typeface="Times New Roman" panose="02020603050405020304" pitchFamily="18" charset="0"/>
                <a:cs typeface="Times New Roman" panose="02020603050405020304" pitchFamily="18" charset="0"/>
              </a:rPr>
              <a:t>Kernferd</a:t>
            </a:r>
            <a:r>
              <a:rPr lang="cs-CZ" sz="1000" dirty="0">
                <a:latin typeface="Times New Roman" panose="02020603050405020304" pitchFamily="18" charset="0"/>
                <a:cs typeface="Times New Roman" panose="02020603050405020304" pitchFamily="18" charset="0"/>
              </a:rPr>
              <a:t>, 1981):</a:t>
            </a:r>
          </a:p>
          <a:p>
            <a:pPr marL="0" indent="0">
              <a:buNone/>
            </a:pPr>
            <a:endParaRPr lang="cs-CZ" sz="1000" dirty="0">
              <a:latin typeface="Times New Roman" panose="02020603050405020304" pitchFamily="18" charset="0"/>
              <a:cs typeface="Times New Roman" panose="02020603050405020304" pitchFamily="18" charset="0"/>
            </a:endParaRPr>
          </a:p>
          <a:p>
            <a:pPr marL="228600" indent="-228600">
              <a:buAutoNum type="arabicPeriod"/>
            </a:pPr>
            <a:r>
              <a:rPr lang="cs-CZ" sz="1000" dirty="0">
                <a:latin typeface="Times New Roman" panose="02020603050405020304" pitchFamily="18" charset="0"/>
                <a:cs typeface="Times New Roman" panose="02020603050405020304" pitchFamily="18" charset="0"/>
              </a:rPr>
              <a:t>Nejvíce informací o sofistech máme od Platóna, ten je dokonce autorem takových dialogů jako </a:t>
            </a:r>
            <a:r>
              <a:rPr lang="cs-CZ" sz="1000" i="1" dirty="0">
                <a:latin typeface="Times New Roman" panose="02020603050405020304" pitchFamily="18" charset="0"/>
                <a:cs typeface="Times New Roman" panose="02020603050405020304" pitchFamily="18" charset="0"/>
              </a:rPr>
              <a:t>Prótagoras</a:t>
            </a:r>
            <a:r>
              <a:rPr lang="cs-CZ" sz="1000" dirty="0">
                <a:latin typeface="Times New Roman" panose="02020603050405020304" pitchFamily="18" charset="0"/>
                <a:cs typeface="Times New Roman" panose="02020603050405020304" pitchFamily="18" charset="0"/>
              </a:rPr>
              <a:t>, </a:t>
            </a:r>
            <a:r>
              <a:rPr lang="cs-CZ" sz="1000" i="1" dirty="0" err="1">
                <a:latin typeface="Times New Roman" panose="02020603050405020304" pitchFamily="18" charset="0"/>
                <a:cs typeface="Times New Roman" panose="02020603050405020304" pitchFamily="18" charset="0"/>
              </a:rPr>
              <a:t>Gorgias</a:t>
            </a:r>
            <a:r>
              <a:rPr lang="cs-CZ" sz="1000" i="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či </a:t>
            </a:r>
            <a:r>
              <a:rPr lang="cs-CZ" sz="1000" i="1" dirty="0" err="1">
                <a:latin typeface="Times New Roman" panose="02020603050405020304" pitchFamily="18" charset="0"/>
                <a:cs typeface="Times New Roman" panose="02020603050405020304" pitchFamily="18" charset="0"/>
              </a:rPr>
              <a:t>Hippias</a:t>
            </a:r>
            <a:r>
              <a:rPr lang="cs-CZ" sz="1000" dirty="0">
                <a:latin typeface="Times New Roman" panose="02020603050405020304" pitchFamily="18" charset="0"/>
                <a:cs typeface="Times New Roman" panose="02020603050405020304" pitchFamily="18" charset="0"/>
              </a:rPr>
              <a:t>, vše jména slavných sofistů; opominout bychom neměli ani dialog </a:t>
            </a:r>
            <a:r>
              <a:rPr lang="cs-CZ" sz="1000" i="1" dirty="0" err="1">
                <a:latin typeface="Times New Roman" panose="02020603050405020304" pitchFamily="18" charset="0"/>
                <a:cs typeface="Times New Roman" panose="02020603050405020304" pitchFamily="18" charset="0"/>
              </a:rPr>
              <a:t>Sofistés</a:t>
            </a:r>
            <a:r>
              <a:rPr lang="cs-CZ" sz="1000" dirty="0">
                <a:latin typeface="Times New Roman" panose="02020603050405020304" pitchFamily="18" charset="0"/>
                <a:cs typeface="Times New Roman" panose="02020603050405020304" pitchFamily="18" charset="0"/>
              </a:rPr>
              <a:t>: „Sofista tedy má, jak se nám objevilo, ve svém majetku jakési </a:t>
            </a:r>
            <a:r>
              <a:rPr lang="cs-CZ" sz="1000" b="1" dirty="0">
                <a:latin typeface="Times New Roman" panose="02020603050405020304" pitchFamily="18" charset="0"/>
                <a:cs typeface="Times New Roman" panose="02020603050405020304" pitchFamily="18" charset="0"/>
              </a:rPr>
              <a:t>zdánlivé vědění</a:t>
            </a:r>
            <a:r>
              <a:rPr lang="cs-CZ" sz="1000" dirty="0">
                <a:latin typeface="Times New Roman" panose="02020603050405020304" pitchFamily="18" charset="0"/>
                <a:cs typeface="Times New Roman" panose="02020603050405020304" pitchFamily="18" charset="0"/>
              </a:rPr>
              <a:t> </a:t>
            </a:r>
            <a:r>
              <a:rPr lang="cs-CZ" sz="1000" b="1" dirty="0">
                <a:latin typeface="Times New Roman" panose="02020603050405020304" pitchFamily="18" charset="0"/>
                <a:cs typeface="Times New Roman" panose="02020603050405020304" pitchFamily="18" charset="0"/>
              </a:rPr>
              <a:t>o všech věcech, ale ne pravdu.</a:t>
            </a:r>
            <a:r>
              <a:rPr lang="cs-CZ" sz="1000" dirty="0">
                <a:latin typeface="Times New Roman" panose="02020603050405020304" pitchFamily="18" charset="0"/>
                <a:cs typeface="Times New Roman" panose="02020603050405020304" pitchFamily="18" charset="0"/>
              </a:rPr>
              <a:t>“ (233d) Na tom se ukazuje, jak velký význam jim Platón připisoval. Nicméně nenechme se tím zmýlit, Platón byl jejich nepřítelem  (</a:t>
            </a:r>
            <a:r>
              <a:rPr lang="cs-CZ" sz="1000" dirty="0" err="1">
                <a:latin typeface="Times New Roman" panose="02020603050405020304" pitchFamily="18" charset="0"/>
                <a:cs typeface="Times New Roman" panose="02020603050405020304" pitchFamily="18" charset="0"/>
              </a:rPr>
              <a:t>Kernferd</a:t>
            </a:r>
            <a:r>
              <a:rPr lang="cs-CZ" sz="1000" dirty="0">
                <a:latin typeface="Times New Roman" panose="02020603050405020304" pitchFamily="18" charset="0"/>
                <a:cs typeface="Times New Roman" panose="02020603050405020304" pitchFamily="18" charset="0"/>
              </a:rPr>
              <a:t>, 1981, s. 1: „</a:t>
            </a:r>
            <a:r>
              <a:rPr lang="cs-CZ" sz="1000" dirty="0" err="1">
                <a:latin typeface="Times New Roman" panose="02020603050405020304" pitchFamily="18" charset="0"/>
                <a:cs typeface="Times New Roman" panose="02020603050405020304" pitchFamily="18" charset="0"/>
              </a:rPr>
              <a:t>profoundly</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hostile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treatment</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of</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them</a:t>
            </a:r>
            <a:r>
              <a:rPr lang="cs-CZ" sz="1000" dirty="0">
                <a:latin typeface="Times New Roman" panose="02020603050405020304" pitchFamily="18" charset="0"/>
                <a:cs typeface="Times New Roman" panose="02020603050405020304" pitchFamily="18" charset="0"/>
              </a:rPr>
              <a:t>“) a jeho negativní postoj – význam sofistů je mizivý -  k nim proniká dalšími dějinami filosofie. Příklady Platónových textů </a:t>
            </a:r>
            <a:r>
              <a:rPr lang="cs-CZ" sz="1000" dirty="0">
                <a:latin typeface="Times New Roman" panose="02020603050405020304" pitchFamily="18" charset="0"/>
                <a:cs typeface="Times New Roman" panose="02020603050405020304" pitchFamily="18" charset="0"/>
                <a:hlinkClick r:id="rId2" action="ppaction://hlinksldjump"/>
              </a:rPr>
              <a:t>zde</a:t>
            </a:r>
            <a:r>
              <a:rPr lang="cs-CZ" sz="1000" dirty="0">
                <a:latin typeface="Times New Roman" panose="02020603050405020304" pitchFamily="18" charset="0"/>
                <a:cs typeface="Times New Roman" panose="02020603050405020304" pitchFamily="18" charset="0"/>
              </a:rPr>
              <a:t>. </a:t>
            </a:r>
          </a:p>
          <a:p>
            <a:pPr marL="0" indent="0">
              <a:buNone/>
            </a:pPr>
            <a:r>
              <a:rPr lang="cs-CZ" sz="1000" dirty="0">
                <a:latin typeface="Times New Roman" panose="02020603050405020304" pitchFamily="18" charset="0"/>
                <a:cs typeface="Times New Roman" panose="02020603050405020304" pitchFamily="18" charset="0"/>
              </a:rPr>
              <a:t>	Příkladem z naší české tvorby může být hodnocení E. Rádla, které můžeme najít v jeho </a:t>
            </a:r>
            <a:r>
              <a:rPr lang="cs-CZ" sz="1000" i="1" dirty="0">
                <a:latin typeface="Times New Roman" panose="02020603050405020304" pitchFamily="18" charset="0"/>
                <a:cs typeface="Times New Roman" panose="02020603050405020304" pitchFamily="18" charset="0"/>
              </a:rPr>
              <a:t>Dějinách filosofie </a:t>
            </a:r>
            <a:r>
              <a:rPr lang="cs-CZ" sz="1000" dirty="0">
                <a:latin typeface="Times New Roman" panose="02020603050405020304" pitchFamily="18" charset="0"/>
                <a:cs typeface="Times New Roman" panose="02020603050405020304" pitchFamily="18" charset="0"/>
              </a:rPr>
              <a:t>(I., s. 125): „Nebyli ani vůdci 	lidu ani básníky, ani cestovateli, ani lékaři; byli to lidé studení, bez pevného cíle života, někdy i bez vlasti, bez solidní víry, </a:t>
            </a:r>
            <a:r>
              <a:rPr lang="cs-CZ" sz="1000" b="1" dirty="0">
                <a:latin typeface="Times New Roman" panose="02020603050405020304" pitchFamily="18" charset="0"/>
                <a:cs typeface="Times New Roman" panose="02020603050405020304" pitchFamily="18" charset="0"/>
              </a:rPr>
              <a:t>bez pevných 	zásad mravních</a:t>
            </a:r>
            <a:r>
              <a:rPr lang="cs-CZ" sz="1000" dirty="0">
                <a:latin typeface="Times New Roman" panose="02020603050405020304" pitchFamily="18" charset="0"/>
                <a:cs typeface="Times New Roman" panose="02020603050405020304" pitchFamily="18" charset="0"/>
              </a:rPr>
              <a:t>, příliš moderní, příliš skeptičtí, příliš kosmopolitičtí; polo advokáti, polo profesoři, polo žurnalisté, polo filosofičtí herci; 	profesionálové dialektiky.“ Abychom v tom ale Platóna nenechali samotného, Aristotelés označení </a:t>
            </a:r>
            <a:r>
              <a:rPr lang="cs-CZ" sz="1000" i="1" dirty="0">
                <a:latin typeface="Times New Roman" panose="02020603050405020304" pitchFamily="18" charset="0"/>
                <a:cs typeface="Times New Roman" panose="02020603050405020304" pitchFamily="18" charset="0"/>
              </a:rPr>
              <a:t>sofisté </a:t>
            </a:r>
            <a:r>
              <a:rPr lang="cs-CZ" sz="1000" dirty="0">
                <a:latin typeface="Times New Roman" panose="02020603050405020304" pitchFamily="18" charset="0"/>
                <a:cs typeface="Times New Roman" panose="02020603050405020304" pitchFamily="18" charset="0"/>
              </a:rPr>
              <a:t>užívá rovněž především 	pejorativně. (Např. </a:t>
            </a:r>
            <a:r>
              <a:rPr lang="cs-CZ" sz="1000" dirty="0" err="1">
                <a:latin typeface="Times New Roman" panose="02020603050405020304" pitchFamily="18" charset="0"/>
                <a:cs typeface="Times New Roman" panose="02020603050405020304" pitchFamily="18" charset="0"/>
              </a:rPr>
              <a:t>Arist</a:t>
            </a:r>
            <a:r>
              <a:rPr lang="cs-CZ" sz="1000" dirty="0">
                <a:latin typeface="Times New Roman" panose="02020603050405020304" pitchFamily="18" charset="0"/>
                <a:cs typeface="Times New Roman" panose="02020603050405020304" pitchFamily="18" charset="0"/>
              </a:rPr>
              <a:t>., </a:t>
            </a:r>
            <a:r>
              <a:rPr lang="cs-CZ" sz="1000" i="1" dirty="0">
                <a:latin typeface="Times New Roman" panose="02020603050405020304" pitchFamily="18" charset="0"/>
                <a:cs typeface="Times New Roman" panose="02020603050405020304" pitchFamily="18" charset="0"/>
              </a:rPr>
              <a:t>Rétorika, </a:t>
            </a:r>
            <a:r>
              <a:rPr lang="cs-CZ" sz="1000" dirty="0">
                <a:latin typeface="Times New Roman" panose="02020603050405020304" pitchFamily="18" charset="0"/>
                <a:cs typeface="Times New Roman" panose="02020603050405020304" pitchFamily="18" charset="0"/>
              </a:rPr>
              <a:t>III, 2)</a:t>
            </a:r>
          </a:p>
          <a:p>
            <a:pPr marL="228600" indent="-228600">
              <a:buAutoNum type="arabicPeriod"/>
            </a:pPr>
            <a:r>
              <a:rPr lang="cs-CZ" sz="1000" dirty="0" err="1">
                <a:latin typeface="Times New Roman" panose="02020603050405020304" pitchFamily="18" charset="0"/>
                <a:cs typeface="Times New Roman" panose="02020603050405020304" pitchFamily="18" charset="0"/>
              </a:rPr>
              <a:t>Hegel</a:t>
            </a:r>
            <a:r>
              <a:rPr lang="cs-CZ" sz="1000" dirty="0">
                <a:latin typeface="Times New Roman" panose="02020603050405020304" pitchFamily="18" charset="0"/>
                <a:cs typeface="Times New Roman" panose="02020603050405020304" pitchFamily="18" charset="0"/>
              </a:rPr>
              <a:t> v tomto kontextu chápe sofisty vyloženě negativně: připravili podmínky pro vystoupení Sókrata a potažmo Platóna. Jinými slovy řečeno, jakožto </a:t>
            </a:r>
            <a:r>
              <a:rPr lang="cs-CZ" sz="1000" b="1" dirty="0">
                <a:latin typeface="Times New Roman" panose="02020603050405020304" pitchFamily="18" charset="0"/>
                <a:cs typeface="Times New Roman" panose="02020603050405020304" pitchFamily="18" charset="0"/>
              </a:rPr>
              <a:t>subjektivisté</a:t>
            </a:r>
            <a:r>
              <a:rPr lang="cs-CZ" sz="1000" dirty="0">
                <a:latin typeface="Times New Roman" panose="02020603050405020304" pitchFamily="18" charset="0"/>
                <a:cs typeface="Times New Roman" panose="02020603050405020304" pitchFamily="18" charset="0"/>
              </a:rPr>
              <a:t> sloužili jako to, co je musel Sókrates překonat. </a:t>
            </a:r>
          </a:p>
          <a:p>
            <a:pPr marL="228600" indent="-228600">
              <a:buAutoNum type="arabicPeriod"/>
            </a:pPr>
            <a:r>
              <a:rPr lang="cs-CZ" sz="1000" dirty="0">
                <a:latin typeface="Times New Roman" panose="02020603050405020304" pitchFamily="18" charset="0"/>
                <a:cs typeface="Times New Roman" panose="02020603050405020304" pitchFamily="18" charset="0"/>
              </a:rPr>
              <a:t>Nicméně Fridrich Nietzsche sofisty oslavoval jakožto </a:t>
            </a:r>
            <a:r>
              <a:rPr lang="cs-CZ" sz="1000" b="1" dirty="0">
                <a:latin typeface="Times New Roman" panose="02020603050405020304" pitchFamily="18" charset="0"/>
                <a:cs typeface="Times New Roman" panose="02020603050405020304" pitchFamily="18" charset="0"/>
              </a:rPr>
              <a:t>anti-filosofické hrdiny</a:t>
            </a:r>
            <a:r>
              <a:rPr lang="cs-CZ" sz="1000" dirty="0">
                <a:latin typeface="Times New Roman" panose="02020603050405020304" pitchFamily="18" charset="0"/>
                <a:cs typeface="Times New Roman" panose="02020603050405020304" pitchFamily="18" charset="0"/>
              </a:rPr>
              <a:t>, a to v kontrastu k </a:t>
            </a:r>
            <a:r>
              <a:rPr lang="cs-CZ" sz="1000" b="1" dirty="0">
                <a:latin typeface="Times New Roman" panose="02020603050405020304" pitchFamily="18" charset="0"/>
                <a:cs typeface="Times New Roman" panose="02020603050405020304" pitchFamily="18" charset="0"/>
              </a:rPr>
              <a:t>protidemokratickému Platónovi</a:t>
            </a:r>
            <a:r>
              <a:rPr lang="cs-CZ" sz="1000" dirty="0">
                <a:latin typeface="Times New Roman" panose="02020603050405020304" pitchFamily="18" charset="0"/>
                <a:cs typeface="Times New Roman" panose="02020603050405020304" pitchFamily="18" charset="0"/>
              </a:rPr>
              <a:t> s „totalitárními choutkami“.</a:t>
            </a:r>
          </a:p>
          <a:p>
            <a:pPr marL="228600" indent="-228600">
              <a:buAutoNum type="arabicPeriod"/>
            </a:pPr>
            <a:r>
              <a:rPr lang="cs-CZ" sz="1000" dirty="0">
                <a:latin typeface="Times New Roman" panose="02020603050405020304" pitchFamily="18" charset="0"/>
                <a:cs typeface="Times New Roman" panose="02020603050405020304" pitchFamily="18" charset="0"/>
              </a:rPr>
              <a:t>V posledních několika málo desetiletích se setkáváme s poměrně úspěšnou snahou pohlédnout na sofisty neutrálně a </a:t>
            </a:r>
            <a:r>
              <a:rPr lang="cs-CZ" sz="1000" b="1" dirty="0">
                <a:latin typeface="Times New Roman" panose="02020603050405020304" pitchFamily="18" charset="0"/>
                <a:cs typeface="Times New Roman" panose="02020603050405020304" pitchFamily="18" charset="0"/>
              </a:rPr>
              <a:t>ocenit</a:t>
            </a:r>
            <a:r>
              <a:rPr lang="cs-CZ" sz="1000" dirty="0">
                <a:latin typeface="Times New Roman" panose="02020603050405020304" pitchFamily="18" charset="0"/>
                <a:cs typeface="Times New Roman" panose="02020603050405020304" pitchFamily="18" charset="0"/>
              </a:rPr>
              <a:t> jejich vliv. Ukazuje se, že se (v některých případech) jednalo o skutečně významné postavy dějin antické filosofie, o skutečné filosofy nikoliv pouhé řemeslníky, kteří se zabývali otázkami a problémy, které bychom dnes zařadili do logiky, lingvistiky, sociologie, politologie, epistemologie. Viz </a:t>
            </a:r>
            <a:r>
              <a:rPr lang="cs-CZ" sz="1000" dirty="0" err="1">
                <a:latin typeface="Times New Roman" panose="02020603050405020304" pitchFamily="18" charset="0"/>
                <a:cs typeface="Times New Roman" panose="02020603050405020304" pitchFamily="18" charset="0"/>
                <a:hlinkClick r:id="rId3" action="ppaction://hlinksldjump"/>
              </a:rPr>
              <a:t>Guthrie</a:t>
            </a:r>
            <a:r>
              <a:rPr lang="cs-CZ" sz="1000" dirty="0">
                <a:latin typeface="Times New Roman" panose="02020603050405020304" pitchFamily="18" charset="0"/>
                <a:cs typeface="Times New Roman" panose="02020603050405020304" pitchFamily="18" charset="0"/>
                <a:hlinkClick r:id="rId3" action="ppaction://hlinksldjump"/>
              </a:rPr>
              <a:t> (1971)</a:t>
            </a:r>
            <a:r>
              <a:rPr lang="cs-CZ" sz="1000" dirty="0">
                <a:latin typeface="Times New Roman" panose="02020603050405020304" pitchFamily="18" charset="0"/>
                <a:cs typeface="Times New Roman" panose="02020603050405020304" pitchFamily="18" charset="0"/>
              </a:rPr>
              <a:t>.</a:t>
            </a:r>
          </a:p>
          <a:p>
            <a:pPr marL="228600" indent="-228600">
              <a:buAutoNum type="arabicPeriod"/>
            </a:pPr>
            <a:r>
              <a:rPr lang="cs-CZ" sz="1000" dirty="0">
                <a:latin typeface="Times New Roman" panose="02020603050405020304" pitchFamily="18" charset="0"/>
                <a:cs typeface="Times New Roman" panose="02020603050405020304" pitchFamily="18" charset="0"/>
              </a:rPr>
              <a:t>Přinejmenším od zmíněného Nietzscheho, přes K. R. </a:t>
            </a:r>
            <a:r>
              <a:rPr lang="cs-CZ" sz="1000" dirty="0" err="1">
                <a:latin typeface="Times New Roman" panose="02020603050405020304" pitchFamily="18" charset="0"/>
                <a:cs typeface="Times New Roman" panose="02020603050405020304" pitchFamily="18" charset="0"/>
              </a:rPr>
              <a:t>Poppera</a:t>
            </a:r>
            <a:r>
              <a:rPr lang="cs-CZ" sz="1000" dirty="0">
                <a:latin typeface="Times New Roman" panose="02020603050405020304" pitchFamily="18" charset="0"/>
                <a:cs typeface="Times New Roman" panose="02020603050405020304" pitchFamily="18" charset="0"/>
              </a:rPr>
              <a:t>, I. </a:t>
            </a:r>
            <a:r>
              <a:rPr lang="cs-CZ" sz="1000" dirty="0" err="1">
                <a:latin typeface="Times New Roman" panose="02020603050405020304" pitchFamily="18" charset="0"/>
                <a:cs typeface="Times New Roman" panose="02020603050405020304" pitchFamily="18" charset="0"/>
              </a:rPr>
              <a:t>Berlina</a:t>
            </a:r>
            <a:r>
              <a:rPr lang="cs-CZ" sz="1000" dirty="0">
                <a:latin typeface="Times New Roman" panose="02020603050405020304" pitchFamily="18" charset="0"/>
                <a:cs typeface="Times New Roman" panose="02020603050405020304" pitchFamily="18" charset="0"/>
              </a:rPr>
              <a:t> k L. </a:t>
            </a:r>
            <a:r>
              <a:rPr lang="cs-CZ" sz="1000" dirty="0" err="1">
                <a:latin typeface="Times New Roman" panose="02020603050405020304" pitchFamily="18" charset="0"/>
                <a:cs typeface="Times New Roman" panose="02020603050405020304" pitchFamily="18" charset="0"/>
              </a:rPr>
              <a:t>Apfelovi</a:t>
            </a:r>
            <a:r>
              <a:rPr lang="cs-CZ" sz="1000" dirty="0">
                <a:latin typeface="Times New Roman" panose="02020603050405020304" pitchFamily="18" charset="0"/>
                <a:cs typeface="Times New Roman" panose="02020603050405020304" pitchFamily="18" charset="0"/>
              </a:rPr>
              <a:t> a </a:t>
            </a:r>
            <a:r>
              <a:rPr lang="cs-CZ" sz="1000" b="1" dirty="0">
                <a:latin typeface="Times New Roman" panose="02020603050405020304" pitchFamily="18" charset="0"/>
                <a:cs typeface="Times New Roman" panose="02020603050405020304" pitchFamily="18" charset="0"/>
              </a:rPr>
              <a:t>M. </a:t>
            </a:r>
            <a:r>
              <a:rPr lang="cs-CZ" sz="1000" b="1" dirty="0" err="1">
                <a:latin typeface="Times New Roman" panose="02020603050405020304" pitchFamily="18" charset="0"/>
                <a:cs typeface="Times New Roman" panose="02020603050405020304" pitchFamily="18" charset="0"/>
              </a:rPr>
              <a:t>Nussbaumové</a:t>
            </a:r>
            <a:r>
              <a:rPr lang="cs-CZ" sz="1000" b="1" dirty="0">
                <a:latin typeface="Times New Roman" panose="02020603050405020304" pitchFamily="18" charset="0"/>
                <a:cs typeface="Times New Roman" panose="02020603050405020304" pitchFamily="18" charset="0"/>
              </a:rPr>
              <a:t> </a:t>
            </a:r>
            <a:r>
              <a:rPr lang="cs-CZ" sz="1000" dirty="0">
                <a:latin typeface="Times New Roman" panose="02020603050405020304" pitchFamily="18" charset="0"/>
                <a:cs typeface="Times New Roman" panose="02020603050405020304" pitchFamily="18" charset="0"/>
              </a:rPr>
              <a:t>je sofistům, některým tedy, přikládán značný politicko-filosofický a eticko-filosofický význam.  </a:t>
            </a:r>
            <a:r>
              <a:rPr lang="cs-CZ" sz="1000" dirty="0" err="1">
                <a:latin typeface="Times New Roman" panose="02020603050405020304" pitchFamily="18" charset="0"/>
                <a:cs typeface="Times New Roman" panose="02020603050405020304" pitchFamily="18" charset="0"/>
              </a:rPr>
              <a:t>Janette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Colemann</a:t>
            </a:r>
            <a:r>
              <a:rPr lang="cs-CZ" sz="1000" dirty="0">
                <a:latin typeface="Times New Roman" panose="02020603050405020304" pitchFamily="18" charset="0"/>
                <a:cs typeface="Times New Roman" panose="02020603050405020304" pitchFamily="18" charset="0"/>
              </a:rPr>
              <a:t> ve svých </a:t>
            </a:r>
            <a:r>
              <a:rPr lang="cs-CZ" sz="1000" i="1" dirty="0">
                <a:latin typeface="Times New Roman" panose="02020603050405020304" pitchFamily="18" charset="0"/>
                <a:cs typeface="Times New Roman" panose="02020603050405020304" pitchFamily="18" charset="0"/>
              </a:rPr>
              <a:t>Dějinách politického myšlení </a:t>
            </a:r>
            <a:r>
              <a:rPr lang="cs-CZ" sz="1000" dirty="0">
                <a:latin typeface="Times New Roman" panose="02020603050405020304" pitchFamily="18" charset="0"/>
                <a:cs typeface="Times New Roman" panose="02020603050405020304" pitchFamily="18" charset="0"/>
              </a:rPr>
              <a:t>(s. 45) píše: „</a:t>
            </a:r>
            <a:r>
              <a:rPr lang="cs-CZ" sz="1000" dirty="0" err="1">
                <a:latin typeface="Times New Roman" panose="02020603050405020304" pitchFamily="18" charset="0"/>
                <a:cs typeface="Times New Roman" panose="02020603050405020304" pitchFamily="18" charset="0"/>
              </a:rPr>
              <a:t>The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sophist</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were</a:t>
            </a:r>
            <a:r>
              <a:rPr lang="cs-CZ" sz="1000" dirty="0">
                <a:latin typeface="Times New Roman" panose="02020603050405020304" pitchFamily="18" charset="0"/>
                <a:cs typeface="Times New Roman" panose="02020603050405020304" pitchFamily="18" charset="0"/>
              </a:rPr>
              <a:t> </a:t>
            </a:r>
            <a:r>
              <a:rPr lang="cs-CZ" sz="1000" b="1" dirty="0">
                <a:latin typeface="Times New Roman" panose="02020603050405020304" pitchFamily="18" charset="0"/>
                <a:cs typeface="Times New Roman" panose="02020603050405020304" pitchFamily="18" charset="0"/>
              </a:rPr>
              <a:t>not </a:t>
            </a:r>
            <a:r>
              <a:rPr lang="cs-CZ" sz="1000" b="1" dirty="0" err="1">
                <a:latin typeface="Times New Roman" panose="02020603050405020304" pitchFamily="18" charset="0"/>
                <a:cs typeface="Times New Roman" panose="02020603050405020304" pitchFamily="18" charset="0"/>
              </a:rPr>
              <a:t>merely</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precursors</a:t>
            </a:r>
            <a:r>
              <a:rPr lang="cs-CZ" sz="1000" b="1" dirty="0">
                <a:latin typeface="Times New Roman" panose="02020603050405020304" pitchFamily="18" charset="0"/>
                <a:cs typeface="Times New Roman" panose="02020603050405020304" pitchFamily="18" charset="0"/>
              </a:rPr>
              <a:t> to </a:t>
            </a:r>
            <a:r>
              <a:rPr lang="cs-CZ" sz="1000" b="1" dirty="0" err="1">
                <a:latin typeface="Times New Roman" panose="02020603050405020304" pitchFamily="18" charset="0"/>
                <a:cs typeface="Times New Roman" panose="02020603050405020304" pitchFamily="18" charset="0"/>
              </a:rPr>
              <a:t>the</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classical</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political</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theory</a:t>
            </a:r>
            <a:r>
              <a:rPr lang="cs-CZ" sz="1000" dirty="0">
                <a:latin typeface="Times New Roman" panose="02020603050405020304" pitchFamily="18" charset="0"/>
                <a:cs typeface="Times New Roman" panose="02020603050405020304" pitchFamily="18" charset="0"/>
              </a:rPr>
              <a:t> to </a:t>
            </a:r>
            <a:r>
              <a:rPr lang="cs-CZ" sz="1000" dirty="0" err="1">
                <a:latin typeface="Times New Roman" panose="02020603050405020304" pitchFamily="18" charset="0"/>
                <a:cs typeface="Times New Roman" panose="02020603050405020304" pitchFamily="18" charset="0"/>
              </a:rPr>
              <a:t>be</a:t>
            </a:r>
            <a:r>
              <a:rPr lang="cs-CZ" sz="1000" dirty="0">
                <a:latin typeface="Times New Roman" panose="02020603050405020304" pitchFamily="18" charset="0"/>
                <a:cs typeface="Times New Roman" panose="02020603050405020304" pitchFamily="18" charset="0"/>
              </a:rPr>
              <a:t> developer by Plato and </a:t>
            </a:r>
            <a:r>
              <a:rPr lang="cs-CZ" sz="1000" dirty="0" err="1">
                <a:latin typeface="Times New Roman" panose="02020603050405020304" pitchFamily="18" charset="0"/>
                <a:cs typeface="Times New Roman" panose="02020603050405020304" pitchFamily="18" charset="0"/>
              </a:rPr>
              <a:t>Aristotle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They</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were</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instead</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culmination</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of</a:t>
            </a:r>
            <a:r>
              <a:rPr lang="cs-CZ" sz="1000" dirty="0">
                <a:latin typeface="Times New Roman" panose="02020603050405020304" pitchFamily="18" charset="0"/>
                <a:cs typeface="Times New Roman" panose="02020603050405020304" pitchFamily="18" charset="0"/>
              </a:rPr>
              <a:t> long </a:t>
            </a:r>
            <a:r>
              <a:rPr lang="cs-CZ" sz="1000" dirty="0" err="1">
                <a:latin typeface="Times New Roman" panose="02020603050405020304" pitchFamily="18" charset="0"/>
                <a:cs typeface="Times New Roman" panose="02020603050405020304" pitchFamily="18" charset="0"/>
              </a:rPr>
              <a:t>tradition</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of</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political</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theorizing</a:t>
            </a:r>
            <a:r>
              <a:rPr lang="cs-CZ" sz="1000" dirty="0">
                <a:latin typeface="Times New Roman" panose="02020603050405020304" pitchFamily="18" charset="0"/>
                <a:cs typeface="Times New Roman" panose="02020603050405020304" pitchFamily="18" charset="0"/>
              </a:rPr>
              <a:t> </a:t>
            </a:r>
            <a:r>
              <a:rPr lang="cs-CZ" sz="1000" dirty="0" err="1">
                <a:latin typeface="Times New Roman" panose="02020603050405020304" pitchFamily="18" charset="0"/>
                <a:cs typeface="Times New Roman" panose="02020603050405020304" pitchFamily="18" charset="0"/>
              </a:rPr>
              <a:t>which</a:t>
            </a:r>
            <a:r>
              <a:rPr lang="cs-CZ" sz="1000" dirty="0">
                <a:latin typeface="Times New Roman" panose="02020603050405020304" pitchFamily="18" charset="0"/>
                <a:cs typeface="Times New Roman" panose="02020603050405020304" pitchFamily="18" charset="0"/>
              </a:rPr>
              <a:t> has </a:t>
            </a:r>
            <a:r>
              <a:rPr lang="cs-CZ" sz="1000" dirty="0" err="1">
                <a:latin typeface="Times New Roman" panose="02020603050405020304" pitchFamily="18" charset="0"/>
                <a:cs typeface="Times New Roman" panose="02020603050405020304" pitchFamily="18" charset="0"/>
              </a:rPr>
              <a:t>advanced</a:t>
            </a:r>
            <a:r>
              <a:rPr lang="cs-CZ" sz="1000" dirty="0">
                <a:latin typeface="Times New Roman" panose="02020603050405020304" pitchFamily="18" charset="0"/>
                <a:cs typeface="Times New Roman" panose="02020603050405020304" pitchFamily="18" charset="0"/>
              </a:rPr>
              <a:t> to </a:t>
            </a:r>
            <a:r>
              <a:rPr lang="cs-CZ" sz="1000" dirty="0" err="1">
                <a:latin typeface="Times New Roman" panose="02020603050405020304" pitchFamily="18" charset="0"/>
                <a:cs typeface="Times New Roman" panose="02020603050405020304" pitchFamily="18" charset="0"/>
              </a:rPr>
              <a:t>provide</a:t>
            </a:r>
            <a:r>
              <a:rPr lang="cs-CZ" sz="1000" dirty="0">
                <a:latin typeface="Times New Roman" panose="02020603050405020304" pitchFamily="18" charset="0"/>
                <a:cs typeface="Times New Roman" panose="02020603050405020304" pitchFamily="18" charset="0"/>
              </a:rPr>
              <a:t>, not least, </a:t>
            </a:r>
            <a:r>
              <a:rPr lang="cs-CZ" sz="1000" dirty="0" err="1">
                <a:latin typeface="Times New Roman" panose="02020603050405020304" pitchFamily="18" charset="0"/>
                <a:cs typeface="Times New Roman" panose="02020603050405020304" pitchFamily="18" charset="0"/>
              </a:rPr>
              <a:t>the</a:t>
            </a:r>
            <a:r>
              <a:rPr lang="cs-CZ" sz="1000"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foundation</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of</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development</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of</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democracies</a:t>
            </a:r>
            <a:r>
              <a:rPr lang="cs-CZ" sz="1000" b="1" dirty="0">
                <a:latin typeface="Times New Roman" panose="02020603050405020304" pitchFamily="18" charset="0"/>
                <a:cs typeface="Times New Roman" panose="02020603050405020304" pitchFamily="18" charset="0"/>
              </a:rPr>
              <a:t> and </a:t>
            </a:r>
            <a:r>
              <a:rPr lang="cs-CZ" sz="1000" b="1" dirty="0" err="1">
                <a:latin typeface="Times New Roman" panose="02020603050405020304" pitchFamily="18" charset="0"/>
                <a:cs typeface="Times New Roman" panose="02020603050405020304" pitchFamily="18" charset="0"/>
              </a:rPr>
              <a:t>an</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understanding</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of</a:t>
            </a:r>
            <a:r>
              <a:rPr lang="cs-CZ" sz="1000" b="1" dirty="0">
                <a:latin typeface="Times New Roman" panose="02020603050405020304" pitchFamily="18" charset="0"/>
                <a:cs typeface="Times New Roman" panose="02020603050405020304" pitchFamily="18" charset="0"/>
              </a:rPr>
              <a:t> </a:t>
            </a:r>
            <a:r>
              <a:rPr lang="cs-CZ" sz="1000" b="1" dirty="0" err="1">
                <a:latin typeface="Times New Roman" panose="02020603050405020304" pitchFamily="18" charset="0"/>
                <a:cs typeface="Times New Roman" panose="02020603050405020304" pitchFamily="18" charset="0"/>
              </a:rPr>
              <a:t>procedural</a:t>
            </a:r>
            <a:r>
              <a:rPr lang="cs-CZ" sz="1000" b="1" dirty="0">
                <a:latin typeface="Times New Roman" panose="02020603050405020304" pitchFamily="18" charset="0"/>
                <a:cs typeface="Times New Roman" panose="02020603050405020304" pitchFamily="18" charset="0"/>
              </a:rPr>
              <a:t> justice in </a:t>
            </a:r>
            <a:r>
              <a:rPr lang="cs-CZ" sz="1000" b="1" dirty="0" err="1">
                <a:latin typeface="Times New Roman" panose="02020603050405020304" pitchFamily="18" charset="0"/>
                <a:cs typeface="Times New Roman" panose="02020603050405020304" pitchFamily="18" charset="0"/>
              </a:rPr>
              <a:t>communities</a:t>
            </a:r>
            <a:r>
              <a:rPr lang="cs-CZ" sz="1000" dirty="0">
                <a:latin typeface="Times New Roman" panose="02020603050405020304" pitchFamily="18" charset="0"/>
                <a:cs typeface="Times New Roman" panose="02020603050405020304" pitchFamily="18" charset="0"/>
              </a:rPr>
              <a:t>.“ </a:t>
            </a:r>
          </a:p>
          <a:p>
            <a:pPr marL="0" indent="0">
              <a:buNone/>
            </a:pPr>
            <a:endParaRPr lang="cs-CZ" sz="1000" dirty="0">
              <a:latin typeface="Times New Roman" panose="02020603050405020304" pitchFamily="18" charset="0"/>
              <a:cs typeface="Times New Roman" panose="02020603050405020304" pitchFamily="18" charset="0"/>
            </a:endParaRPr>
          </a:p>
          <a:p>
            <a:pPr marL="0" indent="0">
              <a:buNone/>
            </a:pPr>
            <a:endParaRPr lang="cs-CZ" sz="1000" dirty="0">
              <a:latin typeface="Times New Roman" panose="02020603050405020304" pitchFamily="18" charset="0"/>
              <a:cs typeface="Times New Roman" panose="02020603050405020304" pitchFamily="18" charset="0"/>
            </a:endParaRPr>
          </a:p>
          <a:p>
            <a:pPr marL="0" indent="0">
              <a:buNone/>
            </a:pPr>
            <a:endParaRPr lang="cs-CZ" sz="1000" dirty="0">
              <a:latin typeface="Times New Roman" panose="02020603050405020304" pitchFamily="18" charset="0"/>
              <a:cs typeface="Times New Roman" panose="02020603050405020304" pitchFamily="18" charset="0"/>
            </a:endParaRPr>
          </a:p>
          <a:p>
            <a:pPr marL="0" indent="0">
              <a:buNone/>
            </a:pPr>
            <a:endParaRPr lang="cs-CZ" sz="1000" dirty="0">
              <a:latin typeface="Times New Roman" panose="02020603050405020304" pitchFamily="18" charset="0"/>
              <a:cs typeface="Times New Roman" panose="02020603050405020304" pitchFamily="18" charset="0"/>
            </a:endParaRPr>
          </a:p>
          <a:p>
            <a:pPr marL="0" indent="0">
              <a:buNone/>
            </a:pPr>
            <a:endParaRPr lang="cs-CZ" sz="1000" dirty="0">
              <a:latin typeface="Times New Roman" panose="02020603050405020304" pitchFamily="18" charset="0"/>
              <a:cs typeface="Times New Roman" panose="02020603050405020304" pitchFamily="18" charset="0"/>
            </a:endParaRPr>
          </a:p>
          <a:p>
            <a:pPr marL="0" indent="0">
              <a:buNone/>
            </a:pPr>
            <a:endParaRPr lang="cs-CZ" sz="1000" dirty="0">
              <a:latin typeface="Times New Roman" panose="02020603050405020304" pitchFamily="18" charset="0"/>
              <a:cs typeface="Times New Roman" panose="02020603050405020304" pitchFamily="18" charset="0"/>
            </a:endParaRPr>
          </a:p>
          <a:p>
            <a:pPr marL="228600" indent="-228600">
              <a:buAutoNum type="alphaLcParenR"/>
            </a:pPr>
            <a:endParaRPr lang="cs-CZ" sz="1000" dirty="0">
              <a:latin typeface="Times New Roman" panose="02020603050405020304" pitchFamily="18" charset="0"/>
              <a:cs typeface="Times New Roman" panose="02020603050405020304" pitchFamily="18" charset="0"/>
            </a:endParaRPr>
          </a:p>
          <a:p>
            <a:pPr marL="228600" indent="-228600">
              <a:buAutoNum type="alphaLcParenR"/>
            </a:pPr>
            <a:endParaRPr lang="cs-CZ" sz="1000" dirty="0">
              <a:latin typeface="Times New Roman" panose="02020603050405020304" pitchFamily="18" charset="0"/>
              <a:cs typeface="Times New Roman" panose="02020603050405020304" pitchFamily="18" charset="0"/>
            </a:endParaRPr>
          </a:p>
          <a:p>
            <a:pPr marL="228600" indent="-228600">
              <a:buAutoNum type="alphaLcParenR"/>
            </a:pPr>
            <a:r>
              <a:rPr lang="cs-CZ" sz="1000" dirty="0">
                <a:latin typeface="Times New Roman" panose="02020603050405020304" pitchFamily="18" charset="0"/>
                <a:cs typeface="Times New Roman" panose="02020603050405020304" pitchFamily="18" charset="0"/>
              </a:rPr>
              <a:t>  </a:t>
            </a:r>
            <a:r>
              <a:rPr lang="cs-CZ" sz="1000" dirty="0"/>
              <a:t> </a:t>
            </a:r>
          </a:p>
        </p:txBody>
      </p:sp>
    </p:spTree>
    <p:extLst>
      <p:ext uri="{BB962C8B-B14F-4D97-AF65-F5344CB8AC3E}">
        <p14:creationId xmlns:p14="http://schemas.microsoft.com/office/powerpoint/2010/main" val="33806392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6B3229-E87F-46B8-9CFA-1EDBBD0753F3}"/>
              </a:ext>
            </a:extLst>
          </p:cNvPr>
          <p:cNvSpPr>
            <a:spLocks noGrp="1"/>
          </p:cNvSpPr>
          <p:nvPr>
            <p:ph type="title"/>
          </p:nvPr>
        </p:nvSpPr>
        <p:spPr/>
        <p:txBody>
          <a:bodyPr>
            <a:normAutofit/>
          </a:bodyPr>
          <a:lstStyle/>
          <a:p>
            <a:r>
              <a:rPr lang="cs-CZ" sz="1600" dirty="0"/>
              <a:t>Sofisté II - kontext</a:t>
            </a:r>
          </a:p>
        </p:txBody>
      </p:sp>
      <p:sp>
        <p:nvSpPr>
          <p:cNvPr id="3" name="Zástupný symbol pro obsah 2">
            <a:extLst>
              <a:ext uri="{FF2B5EF4-FFF2-40B4-BE49-F238E27FC236}">
                <a16:creationId xmlns:a16="http://schemas.microsoft.com/office/drawing/2014/main" id="{AAB4FCED-9DA6-434F-A73D-0313CFF2532A}"/>
              </a:ext>
            </a:extLst>
          </p:cNvPr>
          <p:cNvSpPr>
            <a:spLocks noGrp="1"/>
          </p:cNvSpPr>
          <p:nvPr>
            <p:ph idx="1"/>
          </p:nvPr>
        </p:nvSpPr>
        <p:spPr/>
        <p:txBody>
          <a:bodyPr>
            <a:normAutofit fontScale="92500"/>
          </a:bodyPr>
          <a:lstStyle/>
          <a:p>
            <a:pPr marL="0" indent="0">
              <a:buNone/>
            </a:pPr>
            <a:r>
              <a:rPr lang="cs-CZ" sz="1200" dirty="0">
                <a:latin typeface="Times New Roman" panose="02020603050405020304" pitchFamily="18" charset="0"/>
                <a:cs typeface="Times New Roman" panose="02020603050405020304" pitchFamily="18" charset="0"/>
              </a:rPr>
              <a:t>Kontext a charakteristika:</a:t>
            </a:r>
          </a:p>
          <a:p>
            <a:pPr marL="228600" indent="-228600">
              <a:buAutoNum type="alphaLcParenR"/>
            </a:pPr>
            <a:r>
              <a:rPr lang="cs-CZ" sz="1200" dirty="0">
                <a:latin typeface="Times New Roman" panose="02020603050405020304" pitchFamily="18" charset="0"/>
                <a:cs typeface="Times New Roman" panose="02020603050405020304" pitchFamily="18" charset="0"/>
              </a:rPr>
              <a:t>pokud hovoříme o sofistech, nehovoříme o nějaké škole, spíše o </a:t>
            </a:r>
            <a:r>
              <a:rPr lang="cs-CZ" sz="1200" b="1" dirty="0">
                <a:latin typeface="Times New Roman" panose="02020603050405020304" pitchFamily="18" charset="0"/>
                <a:cs typeface="Times New Roman" panose="02020603050405020304" pitchFamily="18" charset="0"/>
              </a:rPr>
              <a:t>hnutí</a:t>
            </a:r>
            <a:r>
              <a:rPr lang="cs-CZ" sz="1200" dirty="0">
                <a:latin typeface="Times New Roman" panose="02020603050405020304" pitchFamily="18" charset="0"/>
                <a:cs typeface="Times New Roman" panose="02020603050405020304" pitchFamily="18" charset="0"/>
              </a:rPr>
              <a:t> či o mnoha jedincích, které spojuje spíše celá řada vnějších okolností, nežli </a:t>
            </a:r>
            <a:r>
              <a:rPr lang="cs-CZ" sz="1200" b="1" dirty="0">
                <a:latin typeface="Times New Roman" panose="02020603050405020304" pitchFamily="18" charset="0"/>
                <a:cs typeface="Times New Roman" panose="02020603050405020304" pitchFamily="18" charset="0"/>
              </a:rPr>
              <a:t>doktrinální shoda</a:t>
            </a:r>
            <a:r>
              <a:rPr lang="cs-CZ" sz="1200" dirty="0">
                <a:latin typeface="Times New Roman" panose="02020603050405020304" pitchFamily="18" charset="0"/>
                <a:cs typeface="Times New Roman" panose="02020603050405020304" pitchFamily="18" charset="0"/>
              </a:rPr>
              <a:t>, pokud jí nemyslíme tzv. „obrat k člověku“ („</a:t>
            </a:r>
            <a:r>
              <a:rPr lang="cs-CZ" sz="1200" i="1" dirty="0" err="1">
                <a:latin typeface="Times New Roman" panose="02020603050405020304" pitchFamily="18" charset="0"/>
                <a:cs typeface="Times New Roman" panose="02020603050405020304" pitchFamily="18" charset="0"/>
              </a:rPr>
              <a:t>from</a:t>
            </a:r>
            <a:r>
              <a:rPr lang="cs-CZ" sz="1200" i="1" dirty="0">
                <a:latin typeface="Times New Roman" panose="02020603050405020304" pitchFamily="18" charset="0"/>
                <a:cs typeface="Times New Roman" panose="02020603050405020304" pitchFamily="18" charset="0"/>
              </a:rPr>
              <a:t> </a:t>
            </a:r>
            <a:r>
              <a:rPr lang="cs-CZ" sz="1200" i="1" dirty="0" err="1">
                <a:latin typeface="Times New Roman" panose="02020603050405020304" pitchFamily="18" charset="0"/>
                <a:cs typeface="Times New Roman" panose="02020603050405020304" pitchFamily="18" charset="0"/>
              </a:rPr>
              <a:t>cosmos</a:t>
            </a:r>
            <a:r>
              <a:rPr lang="cs-CZ" sz="1200" i="1" dirty="0">
                <a:latin typeface="Times New Roman" panose="02020603050405020304" pitchFamily="18" charset="0"/>
                <a:cs typeface="Times New Roman" panose="02020603050405020304" pitchFamily="18" charset="0"/>
              </a:rPr>
              <a:t> to </a:t>
            </a:r>
            <a:r>
              <a:rPr lang="cs-CZ" sz="1200" i="1" dirty="0" err="1">
                <a:latin typeface="Times New Roman" panose="02020603050405020304" pitchFamily="18" charset="0"/>
                <a:cs typeface="Times New Roman" panose="02020603050405020304" pitchFamily="18" charset="0"/>
              </a:rPr>
              <a:t>anthrópos</a:t>
            </a:r>
            <a:r>
              <a:rPr lang="cs-CZ" sz="1200" i="1" dirty="0">
                <a:latin typeface="Times New Roman" panose="02020603050405020304" pitchFamily="18" charset="0"/>
                <a:cs typeface="Times New Roman" panose="02020603050405020304" pitchFamily="18" charset="0"/>
              </a:rPr>
              <a:t>“</a:t>
            </a:r>
            <a:r>
              <a:rPr lang="cs-CZ" sz="1200" dirty="0">
                <a:latin typeface="Times New Roman" panose="02020603050405020304" pitchFamily="18" charset="0"/>
                <a:cs typeface="Times New Roman" panose="02020603050405020304" pitchFamily="18" charset="0"/>
              </a:rPr>
              <a:t>)  či zájem o tzv. „věci lidské“: znamená to, že se stále větší pozornost věnuje etice, politice, právu či kultuře, </a:t>
            </a:r>
            <a:r>
              <a:rPr lang="cs-CZ" sz="1200" b="1" dirty="0">
                <a:latin typeface="Times New Roman" panose="02020603050405020304" pitchFamily="18" charset="0"/>
                <a:cs typeface="Times New Roman" panose="02020603050405020304" pitchFamily="18" charset="0"/>
              </a:rPr>
              <a:t>dovednostem argumentace</a:t>
            </a:r>
            <a:r>
              <a:rPr lang="cs-CZ" sz="1200" dirty="0">
                <a:latin typeface="Times New Roman" panose="02020603050405020304" pitchFamily="18" charset="0"/>
                <a:cs typeface="Times New Roman" panose="02020603050405020304" pitchFamily="18" charset="0"/>
              </a:rPr>
              <a:t>,</a:t>
            </a:r>
            <a:r>
              <a:rPr lang="cs-CZ" sz="1200" b="1" dirty="0">
                <a:latin typeface="Times New Roman" panose="02020603050405020304" pitchFamily="18" charset="0"/>
                <a:cs typeface="Times New Roman" panose="02020603050405020304" pitchFamily="18" charset="0"/>
              </a:rPr>
              <a:t> rétorice</a:t>
            </a:r>
            <a:r>
              <a:rPr lang="cs-CZ" sz="1200" dirty="0">
                <a:latin typeface="Times New Roman" panose="02020603050405020304" pitchFamily="18" charset="0"/>
                <a:cs typeface="Times New Roman" panose="02020603050405020304" pitchFamily="18" charset="0"/>
              </a:rPr>
              <a:t>, jazyku, ačkoliv otázky astronomické či matematické také neponechávali stranou svého zájmu. Sofistika je tedy spjatá s </a:t>
            </a:r>
            <a:r>
              <a:rPr lang="cs-CZ" sz="1200" b="1" dirty="0">
                <a:latin typeface="Times New Roman" panose="02020603050405020304" pitchFamily="18" charset="0"/>
                <a:cs typeface="Times New Roman" panose="02020603050405020304" pitchFamily="18" charset="0"/>
              </a:rPr>
              <a:t>proměnou paradigmatu, hovoří se dokonce o kulturní revoluci</a:t>
            </a:r>
            <a:r>
              <a:rPr lang="cs-CZ" sz="1200" dirty="0">
                <a:latin typeface="Times New Roman" panose="02020603050405020304" pitchFamily="18" charset="0"/>
                <a:cs typeface="Times New Roman" panose="02020603050405020304" pitchFamily="18" charset="0"/>
              </a:rPr>
              <a:t>. Nadto bylo termínu užíváno velice široce k označení kohokoliv, kdo něco významnějšího (</a:t>
            </a:r>
            <a:r>
              <a:rPr lang="cs-CZ" sz="1200" i="1" dirty="0" err="1">
                <a:latin typeface="Times New Roman" panose="02020603050405020304" pitchFamily="18" charset="0"/>
                <a:cs typeface="Times New Roman" panose="02020603050405020304" pitchFamily="18" charset="0"/>
              </a:rPr>
              <a:t>techné</a:t>
            </a:r>
            <a:r>
              <a:rPr lang="cs-CZ" sz="1200" dirty="0">
                <a:latin typeface="Times New Roman" panose="02020603050405020304" pitchFamily="18" charset="0"/>
                <a:cs typeface="Times New Roman" panose="02020603050405020304" pitchFamily="18" charset="0"/>
              </a:rPr>
              <a:t>) umí. V našem kontextu můžeme termín chápat ve smyslu </a:t>
            </a:r>
            <a:r>
              <a:rPr lang="cs-CZ" sz="1200" i="1" dirty="0">
                <a:latin typeface="Times New Roman" panose="02020603050405020304" pitchFamily="18" charset="0"/>
                <a:cs typeface="Times New Roman" panose="02020603050405020304" pitchFamily="18" charset="0"/>
              </a:rPr>
              <a:t>experti</a:t>
            </a:r>
            <a:r>
              <a:rPr lang="cs-CZ" sz="1200" dirty="0">
                <a:latin typeface="Times New Roman" panose="02020603050405020304" pitchFamily="18" charset="0"/>
                <a:cs typeface="Times New Roman" panose="02020603050405020304" pitchFamily="18" charset="0"/>
              </a:rPr>
              <a:t>, tedy </a:t>
            </a:r>
            <a:r>
              <a:rPr lang="cs-CZ" sz="1200" i="1" dirty="0">
                <a:latin typeface="Times New Roman" panose="02020603050405020304" pitchFamily="18" charset="0"/>
                <a:cs typeface="Times New Roman" panose="02020603050405020304" pitchFamily="18" charset="0"/>
              </a:rPr>
              <a:t>společenství znalých mužů (</a:t>
            </a:r>
            <a:r>
              <a:rPr lang="cs-CZ" sz="1200" i="1" dirty="0" err="1">
                <a:latin typeface="Times New Roman" panose="02020603050405020304" pitchFamily="18" charset="0"/>
                <a:cs typeface="Times New Roman" panose="02020603050405020304" pitchFamily="18" charset="0"/>
              </a:rPr>
              <a:t>sofistai</a:t>
            </a:r>
            <a:r>
              <a:rPr lang="cs-CZ" sz="1200" i="1" dirty="0">
                <a:latin typeface="Times New Roman" panose="02020603050405020304" pitchFamily="18" charset="0"/>
                <a:cs typeface="Times New Roman" panose="02020603050405020304" pitchFamily="18" charset="0"/>
              </a:rPr>
              <a:t>).</a:t>
            </a:r>
            <a:r>
              <a:rPr lang="cs-CZ" sz="1200" dirty="0">
                <a:latin typeface="Times New Roman" panose="02020603050405020304" pitchFamily="18" charset="0"/>
                <a:cs typeface="Times New Roman" panose="02020603050405020304" pitchFamily="18" charset="0"/>
              </a:rPr>
              <a:t>Tito pak cestují od města k městu a nabízejí </a:t>
            </a:r>
            <a:r>
              <a:rPr lang="cs-CZ" sz="1200" b="1" dirty="0">
                <a:latin typeface="Times New Roman" panose="02020603050405020304" pitchFamily="18" charset="0"/>
                <a:cs typeface="Times New Roman" panose="02020603050405020304" pitchFamily="18" charset="0"/>
              </a:rPr>
              <a:t>své </a:t>
            </a:r>
            <a:r>
              <a:rPr lang="cs-CZ" sz="1200" b="1" dirty="0">
                <a:latin typeface="Times New Roman" panose="02020603050405020304" pitchFamily="18" charset="0"/>
                <a:cs typeface="Times New Roman" panose="02020603050405020304" pitchFamily="18" charset="0"/>
                <a:hlinkClick r:id="rId2" action="ppaction://hlinksldjump"/>
              </a:rPr>
              <a:t>umění za úplatu</a:t>
            </a:r>
            <a:r>
              <a:rPr lang="cs-CZ" sz="1200" dirty="0">
                <a:latin typeface="Times New Roman" panose="02020603050405020304" pitchFamily="18" charset="0"/>
                <a:cs typeface="Times New Roman" panose="02020603050405020304" pitchFamily="18" charset="0"/>
              </a:rPr>
              <a:t> (což byl malý skandál, srov. </a:t>
            </a:r>
            <a:r>
              <a:rPr lang="cs-CZ" sz="1200" i="1" dirty="0" err="1">
                <a:latin typeface="Times New Roman" panose="02020603050405020304" pitchFamily="18" charset="0"/>
                <a:cs typeface="Times New Roman" panose="02020603050405020304" pitchFamily="18" charset="0"/>
              </a:rPr>
              <a:t>Crat</a:t>
            </a:r>
            <a:r>
              <a:rPr lang="cs-CZ" sz="1200" dirty="0">
                <a:latin typeface="Times New Roman" panose="02020603050405020304" pitchFamily="18" charset="0"/>
                <a:cs typeface="Times New Roman" panose="02020603050405020304" pitchFamily="18" charset="0"/>
              </a:rPr>
              <a:t>., 384b). Sofisté přinášejí nový typ vzdělání, intelektuálního i „politického“ vzdělání, cílem je praktický úspěch. Nesmíme ale zapomínat na to, že moderní výzkum se již s tímto omezením nespokojuje, byli to i významní filosofové.</a:t>
            </a:r>
          </a:p>
          <a:p>
            <a:pPr marL="228600" indent="-228600">
              <a:buAutoNum type="alphaLcParenR"/>
            </a:pPr>
            <a:r>
              <a:rPr lang="cs-CZ" sz="1200" dirty="0">
                <a:latin typeface="Times New Roman" panose="02020603050405020304" pitchFamily="18" charset="0"/>
                <a:cs typeface="Times New Roman" panose="02020603050405020304" pitchFamily="18" charset="0"/>
              </a:rPr>
              <a:t>Nesmírně významné je časové zařazení a také místo působení sofistů:  i) působení sofistů spadá do 5.  stol. př. n. l. (především do 2. pol. V.), a </a:t>
            </a:r>
            <a:r>
              <a:rPr lang="cs-CZ" sz="1200" dirty="0" err="1">
                <a:latin typeface="Times New Roman" panose="02020603050405020304" pitchFamily="18" charset="0"/>
                <a:cs typeface="Times New Roman" panose="02020603050405020304" pitchFamily="18" charset="0"/>
              </a:rPr>
              <a:t>ii</a:t>
            </a:r>
            <a:r>
              <a:rPr lang="cs-CZ" sz="1200" dirty="0">
                <a:latin typeface="Times New Roman" panose="02020603050405020304" pitchFamily="18" charset="0"/>
                <a:cs typeface="Times New Roman" panose="02020603050405020304" pitchFamily="18" charset="0"/>
              </a:rPr>
              <a:t>) centrem jejich působení jsou Athény, ač pocházejí z přerůzných končin. Všimněme si, že se již nejsme v koloniích, ale v nejvýznačnějším kulturním centru Řecka, jež se po vyhrané válce s Peršany stává </a:t>
            </a:r>
            <a:r>
              <a:rPr lang="cs-CZ" sz="1200" i="1" dirty="0">
                <a:latin typeface="Times New Roman" panose="02020603050405020304" pitchFamily="18" charset="0"/>
                <a:cs typeface="Times New Roman" panose="02020603050405020304" pitchFamily="18" charset="0"/>
              </a:rPr>
              <a:t>de facto </a:t>
            </a:r>
            <a:r>
              <a:rPr lang="cs-CZ" sz="1200" dirty="0">
                <a:latin typeface="Times New Roman" panose="02020603050405020304" pitchFamily="18" charset="0"/>
                <a:cs typeface="Times New Roman" panose="02020603050405020304" pitchFamily="18" charset="0"/>
              </a:rPr>
              <a:t>velmi bohatým</a:t>
            </a:r>
            <a:r>
              <a:rPr lang="cs-CZ" sz="1200" i="1" dirty="0">
                <a:latin typeface="Times New Roman" panose="02020603050405020304" pitchFamily="18" charset="0"/>
                <a:cs typeface="Times New Roman" panose="02020603050405020304" pitchFamily="18" charset="0"/>
              </a:rPr>
              <a:t> </a:t>
            </a:r>
            <a:r>
              <a:rPr lang="cs-CZ" sz="1200" dirty="0">
                <a:latin typeface="Times New Roman" panose="02020603050405020304" pitchFamily="18" charset="0"/>
                <a:cs typeface="Times New Roman" panose="02020603050405020304" pitchFamily="18" charset="0"/>
              </a:rPr>
              <a:t>centrem „říše“ (Athénského námořního spolku). (De </a:t>
            </a:r>
            <a:r>
              <a:rPr lang="cs-CZ" sz="1200" dirty="0" err="1">
                <a:latin typeface="Times New Roman" panose="02020603050405020304" pitchFamily="18" charset="0"/>
                <a:cs typeface="Times New Roman" panose="02020603050405020304" pitchFamily="18" charset="0"/>
              </a:rPr>
              <a:t>Romilly</a:t>
            </a:r>
            <a:r>
              <a:rPr lang="cs-CZ" sz="1200" dirty="0">
                <a:latin typeface="Times New Roman" panose="02020603050405020304" pitchFamily="18" charset="0"/>
                <a:cs typeface="Times New Roman" panose="02020603050405020304" pitchFamily="18" charset="0"/>
              </a:rPr>
              <a:t>, 1998, s. </a:t>
            </a:r>
            <a:r>
              <a:rPr lang="cs-CZ" sz="1200" dirty="0" err="1">
                <a:latin typeface="Times New Roman" panose="02020603050405020304" pitchFamily="18" charset="0"/>
                <a:cs typeface="Times New Roman" panose="02020603050405020304" pitchFamily="18" charset="0"/>
              </a:rPr>
              <a:t>vii</a:t>
            </a:r>
            <a:r>
              <a:rPr lang="cs-CZ" sz="1200" dirty="0">
                <a:latin typeface="Times New Roman" panose="02020603050405020304" pitchFamily="18" charset="0"/>
                <a:cs typeface="Times New Roman" panose="02020603050405020304" pitchFamily="18" charset="0"/>
              </a:rPr>
              <a:t>) Co se datace týče, je možno uvést tato kritická data: cca 508/9 </a:t>
            </a:r>
            <a:r>
              <a:rPr lang="cs-CZ" sz="1200" dirty="0" err="1">
                <a:latin typeface="Times New Roman" panose="02020603050405020304" pitchFamily="18" charset="0"/>
                <a:cs typeface="Times New Roman" panose="02020603050405020304" pitchFamily="18" charset="0"/>
              </a:rPr>
              <a:t>Kleisthénovy</a:t>
            </a:r>
            <a:r>
              <a:rPr lang="cs-CZ" sz="1200" dirty="0">
                <a:latin typeface="Times New Roman" panose="02020603050405020304" pitchFamily="18" charset="0"/>
                <a:cs typeface="Times New Roman" panose="02020603050405020304" pitchFamily="18" charset="0"/>
              </a:rPr>
              <a:t> reformy (pokračující demokratizace Athén); 490 odvrácení Peršanů v bitvě u Marathónu; 338 vítězství Filipa Makedonského v bitvě u </a:t>
            </a:r>
            <a:r>
              <a:rPr lang="cs-CZ" sz="1200" dirty="0" err="1">
                <a:latin typeface="Times New Roman" panose="02020603050405020304" pitchFamily="18" charset="0"/>
                <a:cs typeface="Times New Roman" panose="02020603050405020304" pitchFamily="18" charset="0"/>
              </a:rPr>
              <a:t>Chaironeie</a:t>
            </a:r>
            <a:r>
              <a:rPr lang="cs-CZ" sz="1200" dirty="0">
                <a:latin typeface="Times New Roman" panose="02020603050405020304" pitchFamily="18" charset="0"/>
                <a:cs typeface="Times New Roman" panose="02020603050405020304" pitchFamily="18" charset="0"/>
              </a:rPr>
              <a:t>, kterým končí období řecké </a:t>
            </a:r>
            <a:r>
              <a:rPr lang="cs-CZ" sz="1200" i="1" dirty="0">
                <a:latin typeface="Times New Roman" panose="02020603050405020304" pitchFamily="18" charset="0"/>
                <a:cs typeface="Times New Roman" panose="02020603050405020304" pitchFamily="18" charset="0"/>
              </a:rPr>
              <a:t>polis </a:t>
            </a:r>
            <a:r>
              <a:rPr lang="cs-CZ" sz="1200" dirty="0">
                <a:latin typeface="Times New Roman" panose="02020603050405020304" pitchFamily="18" charset="0"/>
                <a:cs typeface="Times New Roman" panose="02020603050405020304" pitchFamily="18" charset="0"/>
              </a:rPr>
              <a:t>vůbec. Těchto necelých 200 let vytyčuje tzv. </a:t>
            </a:r>
            <a:r>
              <a:rPr lang="cs-CZ" sz="1200" b="1" dirty="0">
                <a:latin typeface="Times New Roman" panose="02020603050405020304" pitchFamily="18" charset="0"/>
                <a:cs typeface="Times New Roman" panose="02020603050405020304" pitchFamily="18" charset="0"/>
              </a:rPr>
              <a:t>klasické období řecké filosofie </a:t>
            </a:r>
            <a:r>
              <a:rPr lang="cs-CZ" sz="1200" dirty="0">
                <a:latin typeface="Times New Roman" panose="02020603050405020304" pitchFamily="18" charset="0"/>
                <a:cs typeface="Times New Roman" panose="02020603050405020304" pitchFamily="18" charset="0"/>
              </a:rPr>
              <a:t>(</a:t>
            </a:r>
            <a:r>
              <a:rPr lang="cs-CZ" sz="1200" dirty="0" err="1">
                <a:latin typeface="Times New Roman" panose="02020603050405020304" pitchFamily="18" charset="0"/>
                <a:cs typeface="Times New Roman" panose="02020603050405020304" pitchFamily="18" charset="0"/>
              </a:rPr>
              <a:t>Graeser</a:t>
            </a:r>
            <a:r>
              <a:rPr lang="cs-CZ" sz="1200" dirty="0">
                <a:latin typeface="Times New Roman" panose="02020603050405020304" pitchFamily="18" charset="0"/>
                <a:cs typeface="Times New Roman" panose="02020603050405020304" pitchFamily="18" charset="0"/>
              </a:rPr>
              <a:t>, s. 11). De </a:t>
            </a:r>
            <a:r>
              <a:rPr lang="cs-CZ" sz="1200" dirty="0" err="1">
                <a:latin typeface="Times New Roman" panose="02020603050405020304" pitchFamily="18" charset="0"/>
                <a:cs typeface="Times New Roman" panose="02020603050405020304" pitchFamily="18" charset="0"/>
              </a:rPr>
              <a:t>Romilly</a:t>
            </a:r>
            <a:r>
              <a:rPr lang="cs-CZ" sz="1200" dirty="0">
                <a:latin typeface="Times New Roman" panose="02020603050405020304" pitchFamily="18" charset="0"/>
                <a:cs typeface="Times New Roman" panose="02020603050405020304" pitchFamily="18" charset="0"/>
              </a:rPr>
              <a:t> o období do konce </a:t>
            </a:r>
            <a:r>
              <a:rPr lang="cs-CZ" sz="1200" dirty="0" err="1">
                <a:latin typeface="Times New Roman" panose="02020603050405020304" pitchFamily="18" charset="0"/>
                <a:cs typeface="Times New Roman" panose="02020603050405020304" pitchFamily="18" charset="0"/>
              </a:rPr>
              <a:t>Peloponeských</a:t>
            </a:r>
            <a:r>
              <a:rPr lang="cs-CZ" sz="1200" dirty="0">
                <a:latin typeface="Times New Roman" panose="02020603050405020304" pitchFamily="18" charset="0"/>
                <a:cs typeface="Times New Roman" panose="02020603050405020304" pitchFamily="18" charset="0"/>
              </a:rPr>
              <a:t> válek píše: „So </a:t>
            </a:r>
            <a:r>
              <a:rPr lang="cs-CZ" sz="1200" dirty="0" err="1">
                <a:latin typeface="Times New Roman" panose="02020603050405020304" pitchFamily="18" charset="0"/>
                <a:cs typeface="Times New Roman" panose="02020603050405020304" pitchFamily="18" charset="0"/>
              </a:rPr>
              <a:t>this</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was</a:t>
            </a:r>
            <a:r>
              <a:rPr lang="cs-CZ" sz="1200" dirty="0">
                <a:latin typeface="Times New Roman" panose="02020603050405020304" pitchFamily="18" charset="0"/>
                <a:cs typeface="Times New Roman" panose="02020603050405020304" pitchFamily="18" charset="0"/>
              </a:rPr>
              <a:t> a </a:t>
            </a:r>
            <a:r>
              <a:rPr lang="cs-CZ" sz="1200" dirty="0" err="1">
                <a:latin typeface="Times New Roman" panose="02020603050405020304" pitchFamily="18" charset="0"/>
                <a:cs typeface="Times New Roman" panose="02020603050405020304" pitchFamily="18" charset="0"/>
              </a:rPr>
              <a:t>brief</a:t>
            </a:r>
            <a:r>
              <a:rPr lang="cs-CZ" sz="1200" dirty="0">
                <a:latin typeface="Times New Roman" panose="02020603050405020304" pitchFamily="18" charset="0"/>
                <a:cs typeface="Times New Roman" panose="02020603050405020304" pitchFamily="18" charset="0"/>
              </a:rPr>
              <a:t> moment </a:t>
            </a:r>
            <a:r>
              <a:rPr lang="cs-CZ" sz="1200" dirty="0" err="1">
                <a:latin typeface="Times New Roman" panose="02020603050405020304" pitchFamily="18" charset="0"/>
                <a:cs typeface="Times New Roman" panose="02020603050405020304" pitchFamily="18" charset="0"/>
              </a:rPr>
              <a:t>of</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capital</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importance</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for</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the</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history</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of</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Greek</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civilization</a:t>
            </a:r>
            <a:r>
              <a:rPr lang="cs-CZ" sz="1200" dirty="0">
                <a:latin typeface="Times New Roman" panose="02020603050405020304" pitchFamily="18" charset="0"/>
                <a:cs typeface="Times New Roman" panose="02020603050405020304" pitchFamily="18" charset="0"/>
              </a:rPr>
              <a:t> </a:t>
            </a:r>
            <a:r>
              <a:rPr lang="cs-CZ" sz="1200" b="1" dirty="0" err="1">
                <a:latin typeface="Times New Roman" panose="02020603050405020304" pitchFamily="18" charset="0"/>
                <a:cs typeface="Times New Roman" panose="02020603050405020304" pitchFamily="18" charset="0"/>
              </a:rPr>
              <a:t>an</a:t>
            </a:r>
            <a:r>
              <a:rPr lang="cs-CZ" sz="1200" b="1" dirty="0">
                <a:latin typeface="Times New Roman" panose="02020603050405020304" pitchFamily="18" charset="0"/>
                <a:cs typeface="Times New Roman" panose="02020603050405020304" pitchFamily="18" charset="0"/>
              </a:rPr>
              <a:t> </a:t>
            </a:r>
            <a:r>
              <a:rPr lang="cs-CZ" sz="1200" b="1" dirty="0" err="1">
                <a:latin typeface="Times New Roman" panose="02020603050405020304" pitchFamily="18" charset="0"/>
                <a:cs typeface="Times New Roman" panose="02020603050405020304" pitchFamily="18" charset="0"/>
              </a:rPr>
              <a:t>perhaps</a:t>
            </a:r>
            <a:r>
              <a:rPr lang="cs-CZ" sz="1200" b="1" dirty="0">
                <a:latin typeface="Times New Roman" panose="02020603050405020304" pitchFamily="18" charset="0"/>
                <a:cs typeface="Times New Roman" panose="02020603050405020304" pitchFamily="18" charset="0"/>
              </a:rPr>
              <a:t> </a:t>
            </a:r>
            <a:r>
              <a:rPr lang="cs-CZ" sz="1200" b="1" dirty="0" err="1">
                <a:latin typeface="Times New Roman" panose="02020603050405020304" pitchFamily="18" charset="0"/>
                <a:cs typeface="Times New Roman" panose="02020603050405020304" pitchFamily="18" charset="0"/>
              </a:rPr>
              <a:t>for</a:t>
            </a:r>
            <a:r>
              <a:rPr lang="cs-CZ" sz="1200" b="1" dirty="0">
                <a:latin typeface="Times New Roman" panose="02020603050405020304" pitchFamily="18" charset="0"/>
                <a:cs typeface="Times New Roman" panose="02020603050405020304" pitchFamily="18" charset="0"/>
              </a:rPr>
              <a:t> </a:t>
            </a:r>
            <a:r>
              <a:rPr lang="cs-CZ" sz="1200" b="1" dirty="0" err="1">
                <a:latin typeface="Times New Roman" panose="02020603050405020304" pitchFamily="18" charset="0"/>
                <a:cs typeface="Times New Roman" panose="02020603050405020304" pitchFamily="18" charset="0"/>
              </a:rPr>
              <a:t>the</a:t>
            </a:r>
            <a:r>
              <a:rPr lang="cs-CZ" sz="1200" b="1" dirty="0">
                <a:latin typeface="Times New Roman" panose="02020603050405020304" pitchFamily="18" charset="0"/>
                <a:cs typeface="Times New Roman" panose="02020603050405020304" pitchFamily="18" charset="0"/>
              </a:rPr>
              <a:t> Western </a:t>
            </a:r>
            <a:r>
              <a:rPr lang="cs-CZ" sz="1200" b="1" dirty="0" err="1">
                <a:latin typeface="Times New Roman" panose="02020603050405020304" pitchFamily="18" charset="0"/>
                <a:cs typeface="Times New Roman" panose="02020603050405020304" pitchFamily="18" charset="0"/>
              </a:rPr>
              <a:t>world</a:t>
            </a:r>
            <a:r>
              <a:rPr lang="cs-CZ" sz="1200" b="1" dirty="0">
                <a:latin typeface="Times New Roman" panose="02020603050405020304" pitchFamily="18" charset="0"/>
                <a:cs typeface="Times New Roman" panose="02020603050405020304" pitchFamily="18" charset="0"/>
              </a:rPr>
              <a:t> as a </a:t>
            </a:r>
            <a:r>
              <a:rPr lang="cs-CZ" sz="1200" b="1" dirty="0" err="1">
                <a:latin typeface="Times New Roman" panose="02020603050405020304" pitchFamily="18" charset="0"/>
                <a:cs typeface="Times New Roman" panose="02020603050405020304" pitchFamily="18" charset="0"/>
              </a:rPr>
              <a:t>whole</a:t>
            </a:r>
            <a:r>
              <a:rPr lang="cs-CZ" sz="1200" b="1" dirty="0">
                <a:latin typeface="Times New Roman" panose="02020603050405020304" pitchFamily="18" charset="0"/>
                <a:cs typeface="Times New Roman" panose="02020603050405020304" pitchFamily="18" charset="0"/>
              </a:rPr>
              <a:t>.</a:t>
            </a:r>
            <a:r>
              <a:rPr lang="cs-CZ" sz="1200" dirty="0">
                <a:latin typeface="Times New Roman" panose="02020603050405020304" pitchFamily="18" charset="0"/>
                <a:cs typeface="Times New Roman" panose="02020603050405020304" pitchFamily="18" charset="0"/>
              </a:rPr>
              <a:t>“ (D </a:t>
            </a:r>
            <a:r>
              <a:rPr lang="cs-CZ" sz="1200" dirty="0" err="1">
                <a:latin typeface="Times New Roman" panose="02020603050405020304" pitchFamily="18" charset="0"/>
                <a:cs typeface="Times New Roman" panose="02020603050405020304" pitchFamily="18" charset="0"/>
              </a:rPr>
              <a:t>Romilly</a:t>
            </a:r>
            <a:r>
              <a:rPr lang="cs-CZ" sz="1200" dirty="0">
                <a:latin typeface="Times New Roman" panose="02020603050405020304" pitchFamily="18" charset="0"/>
                <a:cs typeface="Times New Roman" panose="02020603050405020304" pitchFamily="18" charset="0"/>
              </a:rPr>
              <a:t>, </a:t>
            </a:r>
            <a:r>
              <a:rPr lang="cs-CZ" sz="1200" i="1" dirty="0" err="1">
                <a:latin typeface="Times New Roman" panose="02020603050405020304" pitchFamily="18" charset="0"/>
                <a:cs typeface="Times New Roman" panose="02020603050405020304" pitchFamily="18" charset="0"/>
              </a:rPr>
              <a:t>tamt</a:t>
            </a:r>
            <a:r>
              <a:rPr lang="cs-CZ" sz="1200" i="1" dirty="0">
                <a:latin typeface="Times New Roman" panose="02020603050405020304" pitchFamily="18" charset="0"/>
                <a:cs typeface="Times New Roman" panose="02020603050405020304" pitchFamily="18" charset="0"/>
              </a:rPr>
              <a:t>.</a:t>
            </a:r>
            <a:r>
              <a:rPr lang="cs-CZ" sz="1200" dirty="0">
                <a:latin typeface="Times New Roman" panose="02020603050405020304" pitchFamily="18" charset="0"/>
                <a:cs typeface="Times New Roman" panose="02020603050405020304" pitchFamily="18" charset="0"/>
              </a:rPr>
              <a:t>) Pokud se omezíme na druhou pol. 5. stol., označují ji i jiní (</a:t>
            </a:r>
            <a:r>
              <a:rPr lang="cs-CZ" sz="1200" dirty="0" err="1">
                <a:latin typeface="Times New Roman" panose="02020603050405020304" pitchFamily="18" charset="0"/>
                <a:cs typeface="Times New Roman" panose="02020603050405020304" pitchFamily="18" charset="0"/>
              </a:rPr>
              <a:t>Kernferd</a:t>
            </a:r>
            <a:r>
              <a:rPr lang="cs-CZ" sz="1200" dirty="0">
                <a:latin typeface="Times New Roman" panose="02020603050405020304" pitchFamily="18" charset="0"/>
                <a:cs typeface="Times New Roman" panose="02020603050405020304" pitchFamily="18" charset="0"/>
              </a:rPr>
              <a:t>, 1981, s. 1) za nejslavnější („</a:t>
            </a:r>
            <a:r>
              <a:rPr lang="cs-CZ" sz="1200" dirty="0" err="1">
                <a:latin typeface="Times New Roman" panose="02020603050405020304" pitchFamily="18" charset="0"/>
                <a:cs typeface="Times New Roman" panose="02020603050405020304" pitchFamily="18" charset="0"/>
              </a:rPr>
              <a:t>gretest</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age</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of</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Athens</a:t>
            </a:r>
            <a:r>
              <a:rPr lang="cs-CZ" sz="1200" dirty="0">
                <a:latin typeface="Times New Roman" panose="02020603050405020304" pitchFamily="18" charset="0"/>
                <a:cs typeface="Times New Roman" panose="02020603050405020304" pitchFamily="18" charset="0"/>
              </a:rPr>
              <a:t>“).</a:t>
            </a:r>
          </a:p>
          <a:p>
            <a:pPr marL="228600" indent="-228600">
              <a:buAutoNum type="alphaLcParenR"/>
            </a:pPr>
            <a:r>
              <a:rPr lang="cs-CZ" sz="1200" b="1" i="1" dirty="0">
                <a:latin typeface="Times New Roman" panose="02020603050405020304" pitchFamily="18" charset="0"/>
                <a:cs typeface="Times New Roman" panose="02020603050405020304" pitchFamily="18" charset="0"/>
              </a:rPr>
              <a:t>Polis</a:t>
            </a:r>
            <a:r>
              <a:rPr lang="cs-CZ" sz="1200" i="1" dirty="0">
                <a:latin typeface="Times New Roman" panose="02020603050405020304" pitchFamily="18" charset="0"/>
                <a:cs typeface="Times New Roman" panose="02020603050405020304" pitchFamily="18" charset="0"/>
              </a:rPr>
              <a:t> </a:t>
            </a:r>
            <a:r>
              <a:rPr lang="cs-CZ" sz="1200" dirty="0">
                <a:latin typeface="Times New Roman" panose="02020603050405020304" pitchFamily="18" charset="0"/>
                <a:cs typeface="Times New Roman" panose="02020603050405020304" pitchFamily="18" charset="0"/>
              </a:rPr>
              <a:t>představuje autentický ekosystém sofistů: lze říci, že odpovídají na poptávku, která se objevila v tam, kde moc majetku a peněz přestala být výlučným politickým předpokladem. A. </a:t>
            </a:r>
            <a:r>
              <a:rPr lang="cs-CZ" sz="1200" dirty="0" err="1">
                <a:latin typeface="Times New Roman" panose="02020603050405020304" pitchFamily="18" charset="0"/>
                <a:cs typeface="Times New Roman" panose="02020603050405020304" pitchFamily="18" charset="0"/>
              </a:rPr>
              <a:t>Graeser</a:t>
            </a:r>
            <a:r>
              <a:rPr lang="cs-CZ" sz="1200" dirty="0">
                <a:latin typeface="Times New Roman" panose="02020603050405020304" pitchFamily="18" charset="0"/>
                <a:cs typeface="Times New Roman" panose="02020603050405020304" pitchFamily="18" charset="0"/>
              </a:rPr>
              <a:t> to vystihuje těmito slovy: „Jakmile demokracie vystřídala vládu aristokracie, vedla cesta k politickému vlivu a úspěchu přes umění přesvědčovat řečí. (</a:t>
            </a:r>
            <a:r>
              <a:rPr lang="cs-CZ" sz="1200" dirty="0" err="1">
                <a:latin typeface="Times New Roman" panose="02020603050405020304" pitchFamily="18" charset="0"/>
                <a:cs typeface="Times New Roman" panose="02020603050405020304" pitchFamily="18" charset="0"/>
              </a:rPr>
              <a:t>Graeser</a:t>
            </a:r>
            <a:r>
              <a:rPr lang="cs-CZ" sz="1200" dirty="0">
                <a:latin typeface="Times New Roman" panose="02020603050405020304" pitchFamily="18" charset="0"/>
                <a:cs typeface="Times New Roman" panose="02020603050405020304" pitchFamily="18" charset="0"/>
              </a:rPr>
              <a:t>, s. 20) Přesto bylo postavení sofistu nejednoznačné, byli obviňování z kdečeho (ničení morálky, odmítání pravdy, zasévání nepravé víry, podněcování ctižádosti, zrady Athén).</a:t>
            </a:r>
          </a:p>
          <a:p>
            <a:pPr marL="228600" indent="-228600">
              <a:buAutoNum type="alphaLcParenR"/>
            </a:pPr>
            <a:r>
              <a:rPr lang="cs-CZ" sz="1200" dirty="0">
                <a:latin typeface="Times New Roman" panose="02020603050405020304" pitchFamily="18" charset="0"/>
                <a:cs typeface="Times New Roman" panose="02020603050405020304" pitchFamily="18" charset="0"/>
              </a:rPr>
              <a:t>Prameny: opět fragmentární (cca 20 s., </a:t>
            </a:r>
            <a:r>
              <a:rPr lang="cs-CZ" sz="1200" dirty="0" err="1">
                <a:latin typeface="Times New Roman" panose="02020603050405020304" pitchFamily="18" charset="0"/>
                <a:cs typeface="Times New Roman" panose="02020603050405020304" pitchFamily="18" charset="0"/>
              </a:rPr>
              <a:t>Sextos</a:t>
            </a:r>
            <a:r>
              <a:rPr lang="cs-CZ" sz="1200" dirty="0">
                <a:latin typeface="Times New Roman" panose="02020603050405020304" pitchFamily="18" charset="0"/>
                <a:cs typeface="Times New Roman" panose="02020603050405020304" pitchFamily="18" charset="0"/>
              </a:rPr>
              <a:t>, Platón, Aristotelés, </a:t>
            </a:r>
            <a:r>
              <a:rPr lang="cs-CZ" sz="1200" i="1" dirty="0" err="1">
                <a:latin typeface="Times New Roman" panose="02020603050405020304" pitchFamily="18" charset="0"/>
                <a:cs typeface="Times New Roman" panose="02020603050405020304" pitchFamily="18" charset="0"/>
              </a:rPr>
              <a:t>Dissoi</a:t>
            </a:r>
            <a:r>
              <a:rPr lang="cs-CZ" sz="1200" i="1" dirty="0">
                <a:latin typeface="Times New Roman" panose="02020603050405020304" pitchFamily="18" charset="0"/>
                <a:cs typeface="Times New Roman" panose="02020603050405020304" pitchFamily="18" charset="0"/>
              </a:rPr>
              <a:t> </a:t>
            </a:r>
            <a:r>
              <a:rPr lang="cs-CZ" sz="1200" i="1" dirty="0" err="1">
                <a:latin typeface="Times New Roman" panose="02020603050405020304" pitchFamily="18" charset="0"/>
                <a:cs typeface="Times New Roman" panose="02020603050405020304" pitchFamily="18" charset="0"/>
              </a:rPr>
              <a:t>Logoi</a:t>
            </a:r>
            <a:r>
              <a:rPr lang="cs-CZ" sz="1200" i="1" dirty="0">
                <a:latin typeface="Times New Roman" panose="02020603050405020304" pitchFamily="18" charset="0"/>
                <a:cs typeface="Times New Roman" panose="02020603050405020304" pitchFamily="18" charset="0"/>
              </a:rPr>
              <a:t>, …</a:t>
            </a:r>
            <a:r>
              <a:rPr lang="cs-CZ" sz="1200" dirty="0">
                <a:latin typeface="Times New Roman" panose="02020603050405020304" pitchFamily="18" charset="0"/>
                <a:cs typeface="Times New Roman" panose="02020603050405020304" pitchFamily="18" charset="0"/>
              </a:rPr>
              <a:t>) i přes to, že toho, podle zpráv, napsali opravdu hodně.</a:t>
            </a:r>
          </a:p>
          <a:p>
            <a:pPr marL="228600" indent="-228600">
              <a:buAutoNum type="alphaLcParenR"/>
            </a:pPr>
            <a:r>
              <a:rPr lang="cs-CZ" sz="1200" dirty="0">
                <a:latin typeface="Times New Roman" panose="02020603050405020304" pitchFamily="18" charset="0"/>
                <a:cs typeface="Times New Roman" panose="02020603050405020304" pitchFamily="18" charset="0"/>
              </a:rPr>
              <a:t>Nejznámější zástupci: </a:t>
            </a:r>
            <a:r>
              <a:rPr lang="cs-CZ" sz="1200" b="1" dirty="0" err="1">
                <a:latin typeface="Times New Roman" panose="02020603050405020304" pitchFamily="18" charset="0"/>
                <a:cs typeface="Times New Roman" panose="02020603050405020304" pitchFamily="18" charset="0"/>
              </a:rPr>
              <a:t>Prótagorás</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Gorgias</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Prodikos</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Hippias</a:t>
            </a:r>
            <a:r>
              <a:rPr lang="cs-CZ" sz="1200" dirty="0">
                <a:latin typeface="Times New Roman" panose="02020603050405020304" pitchFamily="18" charset="0"/>
                <a:cs typeface="Times New Roman" panose="02020603050405020304" pitchFamily="18" charset="0"/>
              </a:rPr>
              <a:t> a </a:t>
            </a:r>
            <a:r>
              <a:rPr lang="cs-CZ" sz="1200" dirty="0" err="1">
                <a:latin typeface="Times New Roman" panose="02020603050405020304" pitchFamily="18" charset="0"/>
                <a:cs typeface="Times New Roman" panose="02020603050405020304" pitchFamily="18" charset="0"/>
              </a:rPr>
              <a:t>Thrasymachos</a:t>
            </a:r>
            <a:r>
              <a:rPr lang="cs-CZ" sz="1200" dirty="0">
                <a:latin typeface="Times New Roman" panose="02020603050405020304" pitchFamily="18" charset="0"/>
                <a:cs typeface="Times New Roman" panose="02020603050405020304" pitchFamily="18" charset="0"/>
              </a:rPr>
              <a:t>, </a:t>
            </a:r>
            <a:r>
              <a:rPr lang="cs-CZ" sz="1200" dirty="0" err="1">
                <a:latin typeface="Times New Roman" panose="02020603050405020304" pitchFamily="18" charset="0"/>
                <a:cs typeface="Times New Roman" panose="02020603050405020304" pitchFamily="18" charset="0"/>
              </a:rPr>
              <a:t>Critias</a:t>
            </a:r>
            <a:r>
              <a:rPr lang="cs-CZ" sz="1200" dirty="0">
                <a:latin typeface="Times New Roman" panose="02020603050405020304" pitchFamily="18" charset="0"/>
                <a:cs typeface="Times New Roman" panose="02020603050405020304" pitchFamily="18" charset="0"/>
              </a:rPr>
              <a:t> a Antifon. O těch máme alespoň nějaké informace.</a:t>
            </a:r>
          </a:p>
          <a:p>
            <a:pPr marL="0" indent="0">
              <a:buNone/>
            </a:pPr>
            <a:endParaRPr lang="cs-CZ" sz="1200" dirty="0"/>
          </a:p>
        </p:txBody>
      </p:sp>
    </p:spTree>
    <p:extLst>
      <p:ext uri="{BB962C8B-B14F-4D97-AF65-F5344CB8AC3E}">
        <p14:creationId xmlns:p14="http://schemas.microsoft.com/office/powerpoint/2010/main" val="2316221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99D3D1-C173-4B16-8088-282F2A37FF5E}"/>
              </a:ext>
            </a:extLst>
          </p:cNvPr>
          <p:cNvSpPr>
            <a:spLocks noGrp="1"/>
          </p:cNvSpPr>
          <p:nvPr>
            <p:ph type="title"/>
          </p:nvPr>
        </p:nvSpPr>
        <p:spPr/>
        <p:txBody>
          <a:bodyPr>
            <a:normAutofit/>
          </a:bodyPr>
          <a:lstStyle/>
          <a:p>
            <a:r>
              <a:rPr lang="cs-CZ" sz="1600" dirty="0">
                <a:latin typeface="Times New Roman" panose="02020603050405020304" pitchFamily="18" charset="0"/>
                <a:cs typeface="Times New Roman" panose="02020603050405020304" pitchFamily="18" charset="0"/>
              </a:rPr>
              <a:t>Sofisté III – pár svědectví o působení</a:t>
            </a:r>
          </a:p>
        </p:txBody>
      </p:sp>
      <p:sp>
        <p:nvSpPr>
          <p:cNvPr id="3" name="Zástupný symbol pro obsah 2">
            <a:extLst>
              <a:ext uri="{FF2B5EF4-FFF2-40B4-BE49-F238E27FC236}">
                <a16:creationId xmlns:a16="http://schemas.microsoft.com/office/drawing/2014/main" id="{7F5C3DC7-3961-4F96-9ECE-4E16BAD3266C}"/>
              </a:ext>
            </a:extLst>
          </p:cNvPr>
          <p:cNvSpPr>
            <a:spLocks noGrp="1"/>
          </p:cNvSpPr>
          <p:nvPr>
            <p:ph idx="1"/>
          </p:nvPr>
        </p:nvSpPr>
        <p:spPr/>
        <p:txBody>
          <a:bodyPr>
            <a:normAutofit/>
          </a:bodyPr>
          <a:lstStyle/>
          <a:p>
            <a:pPr marL="0" indent="0">
              <a:buNone/>
            </a:pPr>
            <a:r>
              <a:rPr lang="cs-CZ" sz="1100" dirty="0">
                <a:latin typeface="Times New Roman" panose="02020603050405020304" pitchFamily="18" charset="0"/>
                <a:cs typeface="Times New Roman" panose="02020603050405020304" pitchFamily="18" charset="0"/>
              </a:rPr>
              <a:t>Platón, </a:t>
            </a:r>
            <a:r>
              <a:rPr lang="cs-CZ" sz="1100" b="1" i="1" dirty="0">
                <a:latin typeface="Times New Roman" panose="02020603050405020304" pitchFamily="18" charset="0"/>
                <a:cs typeface="Times New Roman" panose="02020603050405020304" pitchFamily="18" charset="0"/>
              </a:rPr>
              <a:t>Prótagoras</a:t>
            </a:r>
            <a:r>
              <a:rPr lang="cs-CZ" sz="1100" dirty="0">
                <a:latin typeface="Times New Roman" panose="02020603050405020304" pitchFamily="18" charset="0"/>
                <a:cs typeface="Times New Roman" panose="02020603050405020304" pitchFamily="18" charset="0"/>
              </a:rPr>
              <a:t> 310a-b: „V noci na dnešek, ještě za šerého svítání, </a:t>
            </a:r>
            <a:r>
              <a:rPr lang="cs-CZ" sz="1100" dirty="0" err="1">
                <a:latin typeface="Times New Roman" panose="02020603050405020304" pitchFamily="18" charset="0"/>
                <a:cs typeface="Times New Roman" panose="02020603050405020304" pitchFamily="18" charset="0"/>
              </a:rPr>
              <a:t>Hippokratés</a:t>
            </a:r>
            <a:r>
              <a:rPr lang="cs-CZ" sz="1100" dirty="0">
                <a:latin typeface="Times New Roman" panose="02020603050405020304" pitchFamily="18" charset="0"/>
                <a:cs typeface="Times New Roman" panose="02020603050405020304" pitchFamily="18" charset="0"/>
              </a:rPr>
              <a:t>, syn </a:t>
            </a:r>
            <a:r>
              <a:rPr lang="cs-CZ" sz="1100" dirty="0" err="1">
                <a:latin typeface="Times New Roman" panose="02020603050405020304" pitchFamily="18" charset="0"/>
                <a:cs typeface="Times New Roman" panose="02020603050405020304" pitchFamily="18" charset="0"/>
              </a:rPr>
              <a:t>Appolodorův</a:t>
            </a:r>
            <a:r>
              <a:rPr lang="cs-CZ" sz="1100" dirty="0">
                <a:latin typeface="Times New Roman" panose="02020603050405020304" pitchFamily="18" charset="0"/>
                <a:cs typeface="Times New Roman" panose="02020603050405020304" pitchFamily="18" charset="0"/>
              </a:rPr>
              <a:t> a bratr </a:t>
            </a:r>
            <a:r>
              <a:rPr lang="cs-CZ" sz="1100" dirty="0" err="1">
                <a:latin typeface="Times New Roman" panose="02020603050405020304" pitchFamily="18" charset="0"/>
                <a:cs typeface="Times New Roman" panose="02020603050405020304" pitchFamily="18" charset="0"/>
              </a:rPr>
              <a:t>Fasónův</a:t>
            </a:r>
            <a:r>
              <a:rPr lang="cs-CZ" sz="1100" dirty="0">
                <a:latin typeface="Times New Roman" panose="02020603050405020304" pitchFamily="18" charset="0"/>
                <a:cs typeface="Times New Roman" panose="02020603050405020304" pitchFamily="18" charset="0"/>
              </a:rPr>
              <a:t>, tloukl holí velmi prudce u nás na dveře, a když mu kdosi otevřel, hned šel spěšně dovnitř a hlasitě volal: „Sókrate, bdíš či spíš?“ A já, poznav ho po hlase, jsem řekl: „To je </a:t>
            </a:r>
            <a:r>
              <a:rPr lang="cs-CZ" sz="1100" dirty="0" err="1">
                <a:latin typeface="Times New Roman" panose="02020603050405020304" pitchFamily="18" charset="0"/>
                <a:cs typeface="Times New Roman" panose="02020603050405020304" pitchFamily="18" charset="0"/>
              </a:rPr>
              <a:t>Hippokratés</a:t>
            </a:r>
            <a:r>
              <a:rPr lang="cs-CZ" sz="1100" dirty="0">
                <a:latin typeface="Times New Roman" panose="02020603050405020304" pitchFamily="18" charset="0"/>
                <a:cs typeface="Times New Roman" panose="02020603050405020304" pitchFamily="18" charset="0"/>
              </a:rPr>
              <a:t>; chceš mi říct něco nového?“ „Nic zlého,“ odpověděl, „jen dobré zprávy.“ „To je dobře,“ pravil jsem, „co je to a proč jsi přišel tak časně?“ „Prótagoras přišel,“ řekl, stanuv vedle mne.“ </a:t>
            </a:r>
          </a:p>
          <a:p>
            <a:pPr marL="0" indent="0">
              <a:buNone/>
            </a:pPr>
            <a:endParaRPr lang="cs-CZ" sz="1100" dirty="0">
              <a:latin typeface="Times New Roman" panose="02020603050405020304" pitchFamily="18" charset="0"/>
              <a:cs typeface="Times New Roman" panose="02020603050405020304" pitchFamily="18" charset="0"/>
            </a:endParaRPr>
          </a:p>
          <a:p>
            <a:pPr marL="0" indent="0">
              <a:buNone/>
            </a:pPr>
            <a:r>
              <a:rPr lang="cs-CZ" sz="1100" dirty="0">
                <a:latin typeface="Times New Roman" panose="02020603050405020304" pitchFamily="18" charset="0"/>
                <a:cs typeface="Times New Roman" panose="02020603050405020304" pitchFamily="18" charset="0"/>
              </a:rPr>
              <a:t>Platón, </a:t>
            </a:r>
            <a:r>
              <a:rPr lang="cs-CZ" sz="1100" b="1" i="1" dirty="0">
                <a:latin typeface="Times New Roman" panose="02020603050405020304" pitchFamily="18" charset="0"/>
                <a:cs typeface="Times New Roman" panose="02020603050405020304" pitchFamily="18" charset="0"/>
              </a:rPr>
              <a:t>Obrana </a:t>
            </a:r>
            <a:r>
              <a:rPr lang="cs-CZ" sz="1100" b="1" i="1" dirty="0" err="1">
                <a:latin typeface="Times New Roman" panose="02020603050405020304" pitchFamily="18" charset="0"/>
                <a:cs typeface="Times New Roman" panose="02020603050405020304" pitchFamily="18" charset="0"/>
              </a:rPr>
              <a:t>Sókratova</a:t>
            </a:r>
            <a:r>
              <a:rPr lang="cs-CZ" sz="1100" i="1" dirty="0">
                <a:latin typeface="Times New Roman" panose="02020603050405020304" pitchFamily="18" charset="0"/>
                <a:cs typeface="Times New Roman" panose="02020603050405020304" pitchFamily="18" charset="0"/>
              </a:rPr>
              <a:t> </a:t>
            </a:r>
            <a:r>
              <a:rPr lang="cs-CZ" sz="1100" dirty="0">
                <a:latin typeface="Times New Roman" panose="02020603050405020304" pitchFamily="18" charset="0"/>
                <a:cs typeface="Times New Roman" panose="02020603050405020304" pitchFamily="18" charset="0"/>
              </a:rPr>
              <a:t>19e: „Ne, jistě ani z toho není nic pravda, ani jestliže jste od někoho slyšeli, že se já zabývám vzděláváním lidí a že si tím vydělávám peníze, ani to není pravda. Ačkoliv i toto by bylo podle mého zdání krásné, jestliže by byl někdo schopen vzdělávat lidi jako </a:t>
            </a:r>
            <a:r>
              <a:rPr lang="cs-CZ" sz="1100" dirty="0" err="1">
                <a:latin typeface="Times New Roman" panose="02020603050405020304" pitchFamily="18" charset="0"/>
                <a:cs typeface="Times New Roman" panose="02020603050405020304" pitchFamily="18" charset="0"/>
              </a:rPr>
              <a:t>Gorgias</a:t>
            </a:r>
            <a:r>
              <a:rPr lang="cs-CZ" sz="1100" dirty="0">
                <a:latin typeface="Times New Roman" panose="02020603050405020304" pitchFamily="18" charset="0"/>
                <a:cs typeface="Times New Roman" panose="02020603050405020304" pitchFamily="18" charset="0"/>
              </a:rPr>
              <a:t> z Leontin a </a:t>
            </a:r>
            <a:r>
              <a:rPr lang="cs-CZ" sz="1100" dirty="0" err="1">
                <a:latin typeface="Times New Roman" panose="02020603050405020304" pitchFamily="18" charset="0"/>
                <a:cs typeface="Times New Roman" panose="02020603050405020304" pitchFamily="18" charset="0"/>
              </a:rPr>
              <a:t>Prodikos</a:t>
            </a:r>
            <a:r>
              <a:rPr lang="cs-CZ" sz="1100" dirty="0">
                <a:latin typeface="Times New Roman" panose="02020603050405020304" pitchFamily="18" charset="0"/>
                <a:cs typeface="Times New Roman" panose="02020603050405020304" pitchFamily="18" charset="0"/>
              </a:rPr>
              <a:t> z Kea a </a:t>
            </a:r>
            <a:r>
              <a:rPr lang="cs-CZ" sz="1100" dirty="0" err="1">
                <a:latin typeface="Times New Roman" panose="02020603050405020304" pitchFamily="18" charset="0"/>
                <a:cs typeface="Times New Roman" panose="02020603050405020304" pitchFamily="18" charset="0"/>
              </a:rPr>
              <a:t>Hippias</a:t>
            </a:r>
            <a:r>
              <a:rPr lang="cs-CZ" sz="1100" dirty="0">
                <a:latin typeface="Times New Roman" panose="02020603050405020304" pitchFamily="18" charset="0"/>
                <a:cs typeface="Times New Roman" panose="02020603050405020304" pitchFamily="18" charset="0"/>
              </a:rPr>
              <a:t> z </a:t>
            </a:r>
            <a:r>
              <a:rPr lang="cs-CZ" sz="1100" dirty="0" err="1">
                <a:latin typeface="Times New Roman" panose="02020603050405020304" pitchFamily="18" charset="0"/>
                <a:cs typeface="Times New Roman" panose="02020603050405020304" pitchFamily="18" charset="0"/>
              </a:rPr>
              <a:t>Élidy</a:t>
            </a:r>
            <a:r>
              <a:rPr lang="cs-CZ" sz="1100" dirty="0">
                <a:latin typeface="Times New Roman" panose="02020603050405020304" pitchFamily="18" charset="0"/>
                <a:cs typeface="Times New Roman" panose="02020603050405020304" pitchFamily="18" charset="0"/>
              </a:rPr>
              <a:t>. Z těchto totiž každý, občané, dovede chodit od města k městu a všude přemlouvají </a:t>
            </a:r>
            <a:r>
              <a:rPr lang="cs-CZ" sz="1100" b="1" dirty="0">
                <a:latin typeface="Times New Roman" panose="02020603050405020304" pitchFamily="18" charset="0"/>
                <a:cs typeface="Times New Roman" panose="02020603050405020304" pitchFamily="18" charset="0"/>
              </a:rPr>
              <a:t>mladé lidi</a:t>
            </a:r>
            <a:r>
              <a:rPr lang="cs-CZ" sz="1100" dirty="0">
                <a:latin typeface="Times New Roman" panose="02020603050405020304" pitchFamily="18" charset="0"/>
                <a:cs typeface="Times New Roman" panose="02020603050405020304" pitchFamily="18" charset="0"/>
              </a:rPr>
              <a:t> – kterým je možno zadarmo poslouchat vlastní spoluobčany, kteréhokoliv by chtěli -, aby </a:t>
            </a:r>
            <a:r>
              <a:rPr lang="cs-CZ" sz="1100" dirty="0" err="1">
                <a:latin typeface="Times New Roman" panose="02020603050405020304" pitchFamily="18" charset="0"/>
                <a:cs typeface="Times New Roman" panose="02020603050405020304" pitchFamily="18" charset="0"/>
              </a:rPr>
              <a:t>opustíce</a:t>
            </a:r>
            <a:r>
              <a:rPr lang="cs-CZ" sz="1100" dirty="0">
                <a:latin typeface="Times New Roman" panose="02020603050405020304" pitchFamily="18" charset="0"/>
                <a:cs typeface="Times New Roman" panose="02020603050405020304" pitchFamily="18" charset="0"/>
              </a:rPr>
              <a:t> styky s oněmi poslouchali je samy, dávali jim peníze, a ještě jim za to byli vděčni.“</a:t>
            </a:r>
          </a:p>
          <a:p>
            <a:pPr marL="0" indent="0">
              <a:buNone/>
            </a:pPr>
            <a:endParaRPr lang="cs-CZ" sz="1100" dirty="0">
              <a:latin typeface="Times New Roman" panose="02020603050405020304" pitchFamily="18" charset="0"/>
              <a:cs typeface="Times New Roman" panose="02020603050405020304" pitchFamily="18" charset="0"/>
            </a:endParaRPr>
          </a:p>
          <a:p>
            <a:pPr marL="0" indent="0">
              <a:buNone/>
            </a:pPr>
            <a:r>
              <a:rPr lang="cs-CZ" sz="1100" dirty="0" err="1">
                <a:latin typeface="Times New Roman" panose="02020603050405020304" pitchFamily="18" charset="0"/>
                <a:cs typeface="Times New Roman" panose="02020603050405020304" pitchFamily="18" charset="0"/>
              </a:rPr>
              <a:t>Hippias</a:t>
            </a:r>
            <a:r>
              <a:rPr lang="cs-CZ" sz="1100" dirty="0">
                <a:latin typeface="Times New Roman" panose="02020603050405020304" pitchFamily="18" charset="0"/>
                <a:cs typeface="Times New Roman" panose="02020603050405020304" pitchFamily="18" charset="0"/>
              </a:rPr>
              <a:t> Větší 282 c-d (vědomosti jsou užitečné, byli velmi atraktivní)</a:t>
            </a:r>
          </a:p>
          <a:p>
            <a:pPr marL="0" indent="0">
              <a:buNone/>
            </a:pPr>
            <a:endParaRPr lang="cs-CZ" sz="1100" dirty="0">
              <a:latin typeface="Times New Roman" panose="02020603050405020304" pitchFamily="18" charset="0"/>
              <a:cs typeface="Times New Roman" panose="02020603050405020304" pitchFamily="18" charset="0"/>
            </a:endParaRPr>
          </a:p>
          <a:p>
            <a:pPr marL="0" indent="0">
              <a:buNone/>
            </a:pPr>
            <a:r>
              <a:rPr lang="cs-CZ" sz="1100" dirty="0">
                <a:latin typeface="Times New Roman" panose="02020603050405020304" pitchFamily="18" charset="0"/>
                <a:cs typeface="Times New Roman" panose="02020603050405020304" pitchFamily="18" charset="0"/>
              </a:rPr>
              <a:t>Platón, </a:t>
            </a:r>
            <a:r>
              <a:rPr lang="cs-CZ" sz="1100" b="1" i="1" dirty="0">
                <a:latin typeface="Times New Roman" panose="02020603050405020304" pitchFamily="18" charset="0"/>
                <a:cs typeface="Times New Roman" panose="02020603050405020304" pitchFamily="18" charset="0"/>
              </a:rPr>
              <a:t>Prótagoras</a:t>
            </a:r>
            <a:r>
              <a:rPr lang="cs-CZ" sz="1100" dirty="0">
                <a:latin typeface="Times New Roman" panose="02020603050405020304" pitchFamily="18" charset="0"/>
                <a:cs typeface="Times New Roman" panose="02020603050405020304" pitchFamily="18" charset="0"/>
              </a:rPr>
              <a:t> 319a: „… ale když přijde ke mně, nebude se učit o ničem jiném než o tom, proč přišel. Ta nauka pak jest rozvážnost i v soukromých věcech, aby co nejlépe spravoval své hospodářství, i ve věcech obecních, aby byl co nejschopnější činem i slovem </a:t>
            </a:r>
            <a:r>
              <a:rPr lang="cs-CZ" sz="1100" b="1" dirty="0">
                <a:latin typeface="Times New Roman" panose="02020603050405020304" pitchFamily="18" charset="0"/>
                <a:cs typeface="Times New Roman" panose="02020603050405020304" pitchFamily="18" charset="0"/>
              </a:rPr>
              <a:t>říditi věci obce</a:t>
            </a:r>
            <a:r>
              <a:rPr lang="cs-CZ" sz="1100" dirty="0">
                <a:latin typeface="Times New Roman" panose="02020603050405020304" pitchFamily="18" charset="0"/>
                <a:cs typeface="Times New Roman" panose="02020603050405020304" pitchFamily="18" charset="0"/>
              </a:rPr>
              <a:t>.</a:t>
            </a:r>
          </a:p>
          <a:p>
            <a:pPr marL="0" indent="0">
              <a:buNone/>
            </a:pPr>
            <a:r>
              <a:rPr lang="cs-CZ" sz="1100" dirty="0">
                <a:latin typeface="Times New Roman" panose="02020603050405020304" pitchFamily="18" charset="0"/>
                <a:cs typeface="Times New Roman" panose="02020603050405020304" pitchFamily="18" charset="0"/>
              </a:rPr>
              <a:t>Zdalipak, děl jsem já, dobře sleduji tvou řeč? Zdá se mi totiž, že mluvíš o </a:t>
            </a:r>
            <a:r>
              <a:rPr lang="cs-CZ" sz="1100" b="1" dirty="0">
                <a:latin typeface="Times New Roman" panose="02020603050405020304" pitchFamily="18" charset="0"/>
                <a:cs typeface="Times New Roman" panose="02020603050405020304" pitchFamily="18" charset="0"/>
              </a:rPr>
              <a:t>politickém umění a že slibuješ dělat muže dobrými občany</a:t>
            </a:r>
            <a:r>
              <a:rPr lang="cs-CZ" sz="1100" dirty="0">
                <a:latin typeface="Times New Roman" panose="02020603050405020304" pitchFamily="18" charset="0"/>
                <a:cs typeface="Times New Roman" panose="02020603050405020304" pitchFamily="18" charset="0"/>
              </a:rPr>
              <a:t>.“ </a:t>
            </a:r>
          </a:p>
          <a:p>
            <a:pPr marL="0" indent="0">
              <a:buNone/>
            </a:pPr>
            <a:endParaRPr lang="cs-CZ" sz="1100" dirty="0">
              <a:latin typeface="Times New Roman" panose="02020603050405020304" pitchFamily="18" charset="0"/>
              <a:cs typeface="Times New Roman" panose="02020603050405020304" pitchFamily="18" charset="0"/>
            </a:endParaRPr>
          </a:p>
          <a:p>
            <a:pPr marL="0" indent="0">
              <a:buNone/>
            </a:pPr>
            <a:r>
              <a:rPr lang="cs-CZ" sz="1100" dirty="0">
                <a:latin typeface="Times New Roman" panose="02020603050405020304" pitchFamily="18" charset="0"/>
                <a:cs typeface="Times New Roman" panose="02020603050405020304" pitchFamily="18" charset="0"/>
              </a:rPr>
              <a:t>„</a:t>
            </a:r>
          </a:p>
          <a:p>
            <a:pPr marL="0" indent="0">
              <a:buNone/>
            </a:pPr>
            <a:endParaRPr lang="cs-CZ"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936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A0B5D2-64E1-4D8E-9261-D11205B900FE}"/>
              </a:ext>
            </a:extLst>
          </p:cNvPr>
          <p:cNvSpPr>
            <a:spLocks noGrp="1"/>
          </p:cNvSpPr>
          <p:nvPr>
            <p:ph type="title"/>
          </p:nvPr>
        </p:nvSpPr>
        <p:spPr/>
        <p:txBody>
          <a:bodyPr>
            <a:normAutofit/>
          </a:bodyPr>
          <a:lstStyle/>
          <a:p>
            <a:r>
              <a:rPr lang="cs-CZ" sz="1600" dirty="0"/>
              <a:t>Prótagoras z Abdér (cca 486-420) – „</a:t>
            </a:r>
            <a:r>
              <a:rPr lang="cs-CZ" sz="1600" dirty="0" err="1"/>
              <a:t>earliest</a:t>
            </a:r>
            <a:r>
              <a:rPr lang="cs-CZ" sz="1600" dirty="0"/>
              <a:t> and </a:t>
            </a:r>
            <a:r>
              <a:rPr lang="cs-CZ" sz="1600" dirty="0" err="1"/>
              <a:t>greatest</a:t>
            </a:r>
            <a:r>
              <a:rPr lang="cs-CZ" sz="1600" dirty="0"/>
              <a:t> </a:t>
            </a:r>
            <a:r>
              <a:rPr lang="cs-CZ" sz="1600" dirty="0" err="1"/>
              <a:t>of</a:t>
            </a:r>
            <a:r>
              <a:rPr lang="cs-CZ" sz="1600" dirty="0"/>
              <a:t> </a:t>
            </a:r>
            <a:r>
              <a:rPr lang="cs-CZ" sz="1600" dirty="0" err="1"/>
              <a:t>the</a:t>
            </a:r>
            <a:r>
              <a:rPr lang="cs-CZ" sz="1600" dirty="0"/>
              <a:t> </a:t>
            </a:r>
            <a:r>
              <a:rPr lang="cs-CZ" sz="1600" dirty="0" err="1"/>
              <a:t>Sophists</a:t>
            </a:r>
            <a:r>
              <a:rPr lang="cs-CZ" sz="1600" dirty="0"/>
              <a:t>“ </a:t>
            </a:r>
            <a:r>
              <a:rPr lang="cs-CZ" sz="900" dirty="0"/>
              <a:t>(</a:t>
            </a:r>
            <a:r>
              <a:rPr lang="cs-CZ" sz="900" dirty="0" err="1"/>
              <a:t>Guthrie</a:t>
            </a:r>
            <a:r>
              <a:rPr lang="cs-CZ" sz="900" dirty="0"/>
              <a:t>, </a:t>
            </a:r>
            <a:r>
              <a:rPr lang="cs-CZ" sz="900" i="1" dirty="0"/>
              <a:t>c. d., </a:t>
            </a:r>
            <a:r>
              <a:rPr lang="cs-CZ" sz="900" dirty="0"/>
              <a:t>s. 4)</a:t>
            </a:r>
            <a:br>
              <a:rPr lang="cs-CZ" sz="1600" dirty="0"/>
            </a:br>
            <a:endParaRPr lang="cs-CZ" sz="1600" dirty="0"/>
          </a:p>
        </p:txBody>
      </p:sp>
      <p:sp>
        <p:nvSpPr>
          <p:cNvPr id="3" name="Zástupný symbol pro obsah 2">
            <a:extLst>
              <a:ext uri="{FF2B5EF4-FFF2-40B4-BE49-F238E27FC236}">
                <a16:creationId xmlns:a16="http://schemas.microsoft.com/office/drawing/2014/main" id="{35D6B24C-6B34-401F-907F-97CA605C9D69}"/>
              </a:ext>
            </a:extLst>
          </p:cNvPr>
          <p:cNvSpPr>
            <a:spLocks noGrp="1"/>
          </p:cNvSpPr>
          <p:nvPr>
            <p:ph idx="1"/>
          </p:nvPr>
        </p:nvSpPr>
        <p:spPr/>
        <p:txBody>
          <a:bodyPr>
            <a:normAutofit/>
          </a:bodyPr>
          <a:lstStyle/>
          <a:p>
            <a:pPr marL="0" indent="0">
              <a:buNone/>
            </a:pPr>
            <a:r>
              <a:rPr lang="cs-CZ" sz="1100" b="1" dirty="0">
                <a:latin typeface="Times New Roman" panose="02020603050405020304" pitchFamily="18" charset="0"/>
                <a:cs typeface="Times New Roman" panose="02020603050405020304" pitchFamily="18" charset="0"/>
              </a:rPr>
              <a:t>Život</a:t>
            </a:r>
            <a:r>
              <a:rPr lang="cs-CZ" sz="1100" dirty="0">
                <a:latin typeface="Times New Roman" panose="02020603050405020304" pitchFamily="18" charset="0"/>
                <a:cs typeface="Times New Roman" panose="02020603050405020304" pitchFamily="18" charset="0"/>
              </a:rPr>
              <a:t>: moc toho nevíme. Víme, že si jej v Athénách vážili, zvláště </a:t>
            </a:r>
            <a:r>
              <a:rPr lang="cs-CZ" sz="1100" dirty="0" err="1">
                <a:latin typeface="Times New Roman" panose="02020603050405020304" pitchFamily="18" charset="0"/>
                <a:cs typeface="Times New Roman" panose="02020603050405020304" pitchFamily="18" charset="0"/>
              </a:rPr>
              <a:t>Periklés</a:t>
            </a:r>
            <a:r>
              <a:rPr lang="cs-CZ" sz="1100" dirty="0">
                <a:latin typeface="Times New Roman" panose="02020603050405020304" pitchFamily="18" charset="0"/>
                <a:cs typeface="Times New Roman" panose="02020603050405020304" pitchFamily="18" charset="0"/>
              </a:rPr>
              <a:t> si měl cenit rozhovorů s ním; </a:t>
            </a:r>
            <a:r>
              <a:rPr lang="cs-CZ" sz="1100" dirty="0" err="1">
                <a:latin typeface="Times New Roman" panose="02020603050405020304" pitchFamily="18" charset="0"/>
                <a:cs typeface="Times New Roman" panose="02020603050405020304" pitchFamily="18" charset="0"/>
              </a:rPr>
              <a:t>Plútarchos</a:t>
            </a:r>
            <a:r>
              <a:rPr lang="cs-CZ" sz="1100" dirty="0">
                <a:latin typeface="Times New Roman" panose="02020603050405020304" pitchFamily="18" charset="0"/>
                <a:cs typeface="Times New Roman" panose="02020603050405020304" pitchFamily="18" charset="0"/>
              </a:rPr>
              <a:t> nás ve svém </a:t>
            </a:r>
            <a:r>
              <a:rPr lang="cs-CZ" sz="1100" i="1" dirty="0">
                <a:latin typeface="Times New Roman" panose="02020603050405020304" pitchFamily="18" charset="0"/>
                <a:cs typeface="Times New Roman" panose="02020603050405020304" pitchFamily="18" charset="0"/>
              </a:rPr>
              <a:t>Životě </a:t>
            </a:r>
            <a:r>
              <a:rPr lang="cs-CZ" sz="1100" i="1" dirty="0" err="1">
                <a:latin typeface="Times New Roman" panose="02020603050405020304" pitchFamily="18" charset="0"/>
                <a:cs typeface="Times New Roman" panose="02020603050405020304" pitchFamily="18" charset="0"/>
              </a:rPr>
              <a:t>Periklově</a:t>
            </a:r>
            <a:r>
              <a:rPr lang="cs-CZ" sz="1100" dirty="0">
                <a:latin typeface="Times New Roman" panose="02020603050405020304" pitchFamily="18" charset="0"/>
                <a:cs typeface="Times New Roman" panose="02020603050405020304" pitchFamily="18" charset="0"/>
              </a:rPr>
              <a:t> zpravuje o tom, že spolu strávili den rozhovorem o „zodpovědnosti a právu“ i Platón zcela jistě považuje </a:t>
            </a:r>
            <a:r>
              <a:rPr lang="cs-CZ" sz="1100" dirty="0" err="1">
                <a:latin typeface="Times New Roman" panose="02020603050405020304" pitchFamily="18" charset="0"/>
                <a:cs typeface="Times New Roman" panose="02020603050405020304" pitchFamily="18" charset="0"/>
              </a:rPr>
              <a:t>Prótagoru</a:t>
            </a:r>
            <a:r>
              <a:rPr lang="cs-CZ" sz="1100" dirty="0">
                <a:latin typeface="Times New Roman" panose="02020603050405020304" pitchFamily="18" charset="0"/>
                <a:cs typeface="Times New Roman" panose="02020603050405020304" pitchFamily="18" charset="0"/>
              </a:rPr>
              <a:t> za významného a </a:t>
            </a:r>
            <a:r>
              <a:rPr lang="cs-CZ" sz="1100" dirty="0" err="1">
                <a:latin typeface="Times New Roman" panose="02020603050405020304" pitchFamily="18" charset="0"/>
                <a:cs typeface="Times New Roman" panose="02020603050405020304" pitchFamily="18" charset="0"/>
              </a:rPr>
              <a:t>ctizasluhujícího</a:t>
            </a:r>
            <a:r>
              <a:rPr lang="cs-CZ" sz="1100" dirty="0">
                <a:latin typeface="Times New Roman" panose="02020603050405020304" pitchFamily="18" charset="0"/>
                <a:cs typeface="Times New Roman" panose="02020603050405020304" pitchFamily="18" charset="0"/>
              </a:rPr>
              <a:t> filosofa (i když, to záleží na interpretaci). Tomu nasvědčuje například skutečnost, že podle něj nazval jeden ze svých dialogů </a:t>
            </a:r>
            <a:r>
              <a:rPr lang="cs-CZ" sz="1100" i="1" dirty="0">
                <a:latin typeface="Times New Roman" panose="02020603050405020304" pitchFamily="18" charset="0"/>
                <a:cs typeface="Times New Roman" panose="02020603050405020304" pitchFamily="18" charset="0"/>
              </a:rPr>
              <a:t>Prótagoras. </a:t>
            </a:r>
            <a:r>
              <a:rPr lang="cs-CZ" sz="1100" dirty="0">
                <a:latin typeface="Times New Roman" panose="02020603050405020304" pitchFamily="18" charset="0"/>
                <a:cs typeface="Times New Roman" panose="02020603050405020304" pitchFamily="18" charset="0"/>
              </a:rPr>
              <a:t>Pravděpodobně byl Periklem požádán, aby (cizinec!) vypracoval ústavu pro nově založeno kolonii </a:t>
            </a:r>
            <a:r>
              <a:rPr lang="cs-CZ" sz="1100" dirty="0" err="1">
                <a:latin typeface="Times New Roman" panose="02020603050405020304" pitchFamily="18" charset="0"/>
                <a:cs typeface="Times New Roman" panose="02020603050405020304" pitchFamily="18" charset="0"/>
              </a:rPr>
              <a:t>Thúrii</a:t>
            </a:r>
            <a:r>
              <a:rPr lang="cs-CZ" sz="1100" dirty="0">
                <a:latin typeface="Times New Roman" panose="02020603050405020304" pitchFamily="18" charset="0"/>
                <a:cs typeface="Times New Roman" panose="02020603050405020304" pitchFamily="18" charset="0"/>
              </a:rPr>
              <a:t> (443, jižní Itálie). Stejně jako v případě Sókrata, měly Athény vést i s </a:t>
            </a:r>
            <a:r>
              <a:rPr lang="cs-CZ" sz="1100" dirty="0" err="1">
                <a:latin typeface="Times New Roman" panose="02020603050405020304" pitchFamily="18" charset="0"/>
                <a:cs typeface="Times New Roman" panose="02020603050405020304" pitchFamily="18" charset="0"/>
              </a:rPr>
              <a:t>Prótagorou</a:t>
            </a:r>
            <a:r>
              <a:rPr lang="cs-CZ" sz="1100" dirty="0">
                <a:latin typeface="Times New Roman" panose="02020603050405020304" pitchFamily="18" charset="0"/>
                <a:cs typeface="Times New Roman" panose="02020603050405020304" pitchFamily="18" charset="0"/>
              </a:rPr>
              <a:t> proces z důvodu bezbožnosti. Při útěku na Sicílii prý přišel na moři o život. </a:t>
            </a:r>
          </a:p>
          <a:p>
            <a:pPr marL="0" indent="0">
              <a:buNone/>
            </a:pPr>
            <a:r>
              <a:rPr lang="cs-CZ" sz="1100" b="1" dirty="0">
                <a:latin typeface="Times New Roman" panose="02020603050405020304" pitchFamily="18" charset="0"/>
                <a:cs typeface="Times New Roman" panose="02020603050405020304" pitchFamily="18" charset="0"/>
              </a:rPr>
              <a:t>Tvorba:</a:t>
            </a:r>
            <a:r>
              <a:rPr lang="cs-CZ" sz="1100" dirty="0">
                <a:latin typeface="Times New Roman" panose="02020603050405020304" pitchFamily="18" charset="0"/>
                <a:cs typeface="Times New Roman" panose="02020603050405020304" pitchFamily="18" charset="0"/>
              </a:rPr>
              <a:t> v </a:t>
            </a:r>
            <a:r>
              <a:rPr lang="cs-CZ" sz="1100" dirty="0" err="1">
                <a:latin typeface="Times New Roman" panose="02020603050405020304" pitchFamily="18" charset="0"/>
                <a:cs typeface="Times New Roman" panose="02020603050405020304" pitchFamily="18" charset="0"/>
              </a:rPr>
              <a:t>Diogenés</a:t>
            </a:r>
            <a:r>
              <a:rPr lang="cs-CZ" sz="1100" dirty="0">
                <a:latin typeface="Times New Roman" panose="02020603050405020304" pitchFamily="18" charset="0"/>
                <a:cs typeface="Times New Roman" panose="02020603050405020304" pitchFamily="18" charset="0"/>
              </a:rPr>
              <a:t> </a:t>
            </a:r>
            <a:r>
              <a:rPr lang="cs-CZ" sz="1100" dirty="0" err="1">
                <a:latin typeface="Times New Roman" panose="02020603050405020304" pitchFamily="18" charset="0"/>
                <a:cs typeface="Times New Roman" panose="02020603050405020304" pitchFamily="18" charset="0"/>
              </a:rPr>
              <a:t>Leartský</a:t>
            </a:r>
            <a:r>
              <a:rPr lang="cs-CZ" sz="1100" dirty="0">
                <a:latin typeface="Times New Roman" panose="02020603050405020304" pitchFamily="18" charset="0"/>
                <a:cs typeface="Times New Roman" panose="02020603050405020304" pitchFamily="18" charset="0"/>
              </a:rPr>
              <a:t> nás zpravuje o tom, že v Athénách mělo být spáleno všech dvanáct </a:t>
            </a:r>
            <a:r>
              <a:rPr lang="cs-CZ" sz="1100" dirty="0" err="1">
                <a:latin typeface="Times New Roman" panose="02020603050405020304" pitchFamily="18" charset="0"/>
                <a:cs typeface="Times New Roman" panose="02020603050405020304" pitchFamily="18" charset="0"/>
              </a:rPr>
              <a:t>Prótagorových</a:t>
            </a:r>
            <a:r>
              <a:rPr lang="cs-CZ" sz="1100" dirty="0">
                <a:latin typeface="Times New Roman" panose="02020603050405020304" pitchFamily="18" charset="0"/>
                <a:cs typeface="Times New Roman" panose="02020603050405020304" pitchFamily="18" charset="0"/>
              </a:rPr>
              <a:t> knih. Nicméně neuvádí ty nejdůležitější: </a:t>
            </a:r>
            <a:r>
              <a:rPr lang="cs-CZ" sz="1100" b="1" i="1" dirty="0">
                <a:latin typeface="Times New Roman" panose="02020603050405020304" pitchFamily="18" charset="0"/>
                <a:cs typeface="Times New Roman" panose="02020603050405020304" pitchFamily="18" charset="0"/>
              </a:rPr>
              <a:t>Pravda (</a:t>
            </a:r>
            <a:r>
              <a:rPr lang="cs-CZ" sz="1100" b="1" i="1" dirty="0" err="1">
                <a:latin typeface="Times New Roman" panose="02020603050405020304" pitchFamily="18" charset="0"/>
                <a:cs typeface="Times New Roman" panose="02020603050405020304" pitchFamily="18" charset="0"/>
              </a:rPr>
              <a:t>Aletheia</a:t>
            </a:r>
            <a:r>
              <a:rPr lang="cs-CZ" sz="1100" b="1" i="1" dirty="0">
                <a:latin typeface="Times New Roman" panose="02020603050405020304" pitchFamily="18" charset="0"/>
                <a:cs typeface="Times New Roman" panose="02020603050405020304" pitchFamily="18" charset="0"/>
              </a:rPr>
              <a:t>)</a:t>
            </a:r>
            <a:r>
              <a:rPr lang="cs-CZ" sz="1100" i="1" dirty="0">
                <a:latin typeface="Times New Roman" panose="02020603050405020304" pitchFamily="18" charset="0"/>
                <a:cs typeface="Times New Roman" panose="02020603050405020304" pitchFamily="18" charset="0"/>
              </a:rPr>
              <a:t>,</a:t>
            </a:r>
            <a:r>
              <a:rPr lang="cs-CZ" sz="1100" dirty="0">
                <a:latin typeface="Times New Roman" panose="02020603050405020304" pitchFamily="18" charset="0"/>
                <a:cs typeface="Times New Roman" panose="02020603050405020304" pitchFamily="18" charset="0"/>
              </a:rPr>
              <a:t> </a:t>
            </a:r>
            <a:r>
              <a:rPr lang="cs-CZ" sz="1100" i="1" dirty="0">
                <a:latin typeface="Times New Roman" panose="02020603050405020304" pitchFamily="18" charset="0"/>
                <a:cs typeface="Times New Roman" panose="02020603050405020304" pitchFamily="18" charset="0"/>
              </a:rPr>
              <a:t>Vyvracející </a:t>
            </a:r>
            <a:r>
              <a:rPr lang="cs-CZ" sz="1100" dirty="0">
                <a:latin typeface="Times New Roman" panose="02020603050405020304" pitchFamily="18" charset="0"/>
                <a:cs typeface="Times New Roman" panose="02020603050405020304" pitchFamily="18" charset="0"/>
              </a:rPr>
              <a:t>(</a:t>
            </a:r>
            <a:r>
              <a:rPr lang="cs-CZ" sz="1100" dirty="0" err="1">
                <a:latin typeface="Times New Roman" panose="02020603050405020304" pitchFamily="18" charset="0"/>
                <a:cs typeface="Times New Roman" panose="02020603050405020304" pitchFamily="18" charset="0"/>
              </a:rPr>
              <a:t>Logoi</a:t>
            </a:r>
            <a:r>
              <a:rPr lang="cs-CZ" sz="1100" dirty="0">
                <a:latin typeface="Times New Roman" panose="02020603050405020304" pitchFamily="18" charset="0"/>
                <a:cs typeface="Times New Roman" panose="02020603050405020304" pitchFamily="18" charset="0"/>
              </a:rPr>
              <a:t>, tj. Řeči) a </a:t>
            </a:r>
            <a:r>
              <a:rPr lang="cs-CZ" sz="1100" i="1" dirty="0">
                <a:latin typeface="Times New Roman" panose="02020603050405020304" pitchFamily="18" charset="0"/>
                <a:cs typeface="Times New Roman" panose="02020603050405020304" pitchFamily="18" charset="0"/>
              </a:rPr>
              <a:t>O jsoucnu</a:t>
            </a:r>
            <a:r>
              <a:rPr lang="cs-CZ" sz="1100" dirty="0">
                <a:latin typeface="Times New Roman" panose="02020603050405020304" pitchFamily="18" charset="0"/>
                <a:cs typeface="Times New Roman" panose="02020603050405020304" pitchFamily="18" charset="0"/>
              </a:rPr>
              <a:t>.  </a:t>
            </a:r>
          </a:p>
          <a:p>
            <a:pPr marL="0" indent="0">
              <a:buNone/>
            </a:pPr>
            <a:endParaRPr lang="cs-CZ" sz="1100" dirty="0">
              <a:latin typeface="Times New Roman" panose="02020603050405020304" pitchFamily="18" charset="0"/>
              <a:cs typeface="Times New Roman" panose="02020603050405020304" pitchFamily="18" charset="0"/>
            </a:endParaRPr>
          </a:p>
          <a:p>
            <a:pPr marL="0" indent="0">
              <a:buNone/>
            </a:pPr>
            <a:r>
              <a:rPr lang="cs-CZ" sz="1100" b="1" dirty="0">
                <a:latin typeface="Times New Roman" panose="02020603050405020304" pitchFamily="18" charset="0"/>
                <a:cs typeface="Times New Roman" panose="02020603050405020304" pitchFamily="18" charset="0"/>
              </a:rPr>
              <a:t>Základní motivy Prótagorovy filosofie</a:t>
            </a:r>
            <a:r>
              <a:rPr lang="cs-CZ" sz="1100" dirty="0">
                <a:latin typeface="Times New Roman" panose="02020603050405020304" pitchFamily="18" charset="0"/>
                <a:cs typeface="Times New Roman" panose="02020603050405020304" pitchFamily="18" charset="0"/>
              </a:rPr>
              <a:t>: </a:t>
            </a:r>
          </a:p>
          <a:p>
            <a:pPr marL="228600" indent="-228600">
              <a:buAutoNum type="alphaLcParenR"/>
            </a:pPr>
            <a:r>
              <a:rPr lang="cs-CZ" sz="1100" dirty="0">
                <a:latin typeface="Times New Roman" panose="02020603050405020304" pitchFamily="18" charset="0"/>
                <a:cs typeface="Times New Roman" panose="02020603050405020304" pitchFamily="18" charset="0"/>
              </a:rPr>
              <a:t>Zajímá se o „věci lidské“: tzn. o </a:t>
            </a:r>
            <a:r>
              <a:rPr lang="cs-CZ" sz="1100" b="1" dirty="0">
                <a:latin typeface="Times New Roman" panose="02020603050405020304" pitchFamily="18" charset="0"/>
                <a:cs typeface="Times New Roman" panose="02020603050405020304" pitchFamily="18" charset="0"/>
              </a:rPr>
              <a:t>teorii poznání</a:t>
            </a:r>
            <a:r>
              <a:rPr lang="cs-CZ" sz="1100" dirty="0">
                <a:latin typeface="Times New Roman" panose="02020603050405020304" pitchFamily="18" charset="0"/>
                <a:cs typeface="Times New Roman" panose="02020603050405020304" pitchFamily="18" charset="0"/>
              </a:rPr>
              <a:t> (</a:t>
            </a:r>
            <a:r>
              <a:rPr lang="cs-CZ" sz="1100" b="1" dirty="0">
                <a:latin typeface="Times New Roman" panose="02020603050405020304" pitchFamily="18" charset="0"/>
                <a:cs typeface="Times New Roman" panose="02020603050405020304" pitchFamily="18" charset="0"/>
              </a:rPr>
              <a:t>noetiku, epistemologii; </a:t>
            </a:r>
            <a:r>
              <a:rPr lang="cs-CZ" sz="1100" dirty="0">
                <a:latin typeface="Times New Roman" panose="02020603050405020304" pitchFamily="18" charset="0"/>
                <a:cs typeface="Times New Roman" panose="02020603050405020304" pitchFamily="18" charset="0"/>
              </a:rPr>
              <a:t>akcentuje smyslovou zkušenost oproti abstrakci), problematiku hodnotových soudů, politickou filosofii.</a:t>
            </a:r>
          </a:p>
          <a:p>
            <a:pPr marL="228600" indent="-228600">
              <a:buAutoNum type="alphaLcParenR"/>
            </a:pPr>
            <a:r>
              <a:rPr lang="cs-CZ" sz="1100" dirty="0">
                <a:latin typeface="Times New Roman" panose="02020603050405020304" pitchFamily="18" charset="0"/>
                <a:cs typeface="Times New Roman" panose="02020603050405020304" pitchFamily="18" charset="0"/>
              </a:rPr>
              <a:t>Na vyšší rovině se </a:t>
            </a:r>
            <a:r>
              <a:rPr lang="cs-CZ" sz="1100" b="1" dirty="0">
                <a:latin typeface="Times New Roman" panose="02020603050405020304" pitchFamily="18" charset="0"/>
                <a:cs typeface="Times New Roman" panose="02020603050405020304" pitchFamily="18" charset="0"/>
              </a:rPr>
              <a:t>obrátil proti eleatskému monismu </a:t>
            </a:r>
            <a:r>
              <a:rPr lang="cs-CZ" sz="1100" dirty="0">
                <a:latin typeface="Times New Roman" panose="02020603050405020304" pitchFamily="18" charset="0"/>
                <a:cs typeface="Times New Roman" panose="02020603050405020304" pitchFamily="18" charset="0"/>
              </a:rPr>
              <a:t>(bytí tvoří jednotu), jinými slovy řečeno, jsoucno je pro </a:t>
            </a:r>
            <a:r>
              <a:rPr lang="cs-CZ" sz="1100" dirty="0" err="1">
                <a:latin typeface="Times New Roman" panose="02020603050405020304" pitchFamily="18" charset="0"/>
                <a:cs typeface="Times New Roman" panose="02020603050405020304" pitchFamily="18" charset="0"/>
              </a:rPr>
              <a:t>Prótagoru</a:t>
            </a:r>
            <a:r>
              <a:rPr lang="cs-CZ" sz="1100" dirty="0">
                <a:latin typeface="Times New Roman" panose="02020603050405020304" pitchFamily="18" charset="0"/>
                <a:cs typeface="Times New Roman" panose="02020603050405020304" pitchFamily="18" charset="0"/>
              </a:rPr>
              <a:t> </a:t>
            </a:r>
            <a:r>
              <a:rPr lang="cs-CZ" sz="1100" b="1" dirty="0">
                <a:latin typeface="Times New Roman" panose="02020603050405020304" pitchFamily="18" charset="0"/>
                <a:cs typeface="Times New Roman" panose="02020603050405020304" pitchFamily="18" charset="0"/>
              </a:rPr>
              <a:t>mnohé</a:t>
            </a:r>
            <a:r>
              <a:rPr lang="cs-CZ" sz="1100" dirty="0">
                <a:latin typeface="Times New Roman" panose="02020603050405020304" pitchFamily="18" charset="0"/>
                <a:cs typeface="Times New Roman" panose="02020603050405020304" pitchFamily="18" charset="0"/>
              </a:rPr>
              <a:t> stejně jako je poznávající subjekty.</a:t>
            </a:r>
          </a:p>
          <a:p>
            <a:pPr marL="228600" indent="-228600">
              <a:buAutoNum type="alphaLcParenR"/>
            </a:pPr>
            <a:r>
              <a:rPr lang="cs-CZ" sz="1100" dirty="0">
                <a:latin typeface="Times New Roman" panose="02020603050405020304" pitchFamily="18" charset="0"/>
                <a:cs typeface="Times New Roman" panose="02020603050405020304" pitchFamily="18" charset="0"/>
              </a:rPr>
              <a:t>Oba body spolu souvisí, na což velmi pregnantně poukázala </a:t>
            </a:r>
            <a:r>
              <a:rPr lang="cs-CZ" sz="1100" b="1" dirty="0">
                <a:latin typeface="Times New Roman" panose="02020603050405020304" pitchFamily="18" charset="0"/>
                <a:cs typeface="Times New Roman" panose="02020603050405020304" pitchFamily="18" charset="0"/>
              </a:rPr>
              <a:t>H. Arendtová </a:t>
            </a:r>
            <a:r>
              <a:rPr lang="cs-CZ" sz="1100" dirty="0">
                <a:latin typeface="Times New Roman" panose="02020603050405020304" pitchFamily="18" charset="0"/>
                <a:cs typeface="Times New Roman" panose="02020603050405020304" pitchFamily="18" charset="0"/>
              </a:rPr>
              <a:t>ve své knize </a:t>
            </a:r>
            <a:r>
              <a:rPr lang="cs-CZ" sz="1100" i="1" dirty="0">
                <a:latin typeface="Times New Roman" panose="02020603050405020304" pitchFamily="18" charset="0"/>
                <a:cs typeface="Times New Roman" panose="02020603050405020304" pitchFamily="18" charset="0"/>
              </a:rPr>
              <a:t>Vita </a:t>
            </a:r>
            <a:r>
              <a:rPr lang="cs-CZ" sz="1100" i="1" dirty="0" err="1">
                <a:latin typeface="Times New Roman" panose="02020603050405020304" pitchFamily="18" charset="0"/>
                <a:cs typeface="Times New Roman" panose="02020603050405020304" pitchFamily="18" charset="0"/>
              </a:rPr>
              <a:t>activa</a:t>
            </a:r>
            <a:r>
              <a:rPr lang="cs-CZ" sz="1100" dirty="0">
                <a:latin typeface="Times New Roman" panose="02020603050405020304" pitchFamily="18" charset="0"/>
                <a:cs typeface="Times New Roman" panose="02020603050405020304" pitchFamily="18" charset="0"/>
              </a:rPr>
              <a:t>: „člověk, nikoliv Člověk, žije na zemi a obývá svět.“</a:t>
            </a:r>
          </a:p>
          <a:p>
            <a:pPr marL="0" indent="0">
              <a:buNone/>
            </a:pPr>
            <a:endParaRPr lang="cs-CZ" sz="1200" dirty="0"/>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2025898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FC92E2-64F6-43C0-9E32-38CDCD2CD2A4}"/>
              </a:ext>
            </a:extLst>
          </p:cNvPr>
          <p:cNvSpPr>
            <a:spLocks noGrp="1"/>
          </p:cNvSpPr>
          <p:nvPr>
            <p:ph type="title"/>
          </p:nvPr>
        </p:nvSpPr>
        <p:spPr/>
        <p:txBody>
          <a:bodyPr>
            <a:normAutofit/>
          </a:bodyPr>
          <a:lstStyle/>
          <a:p>
            <a:r>
              <a:rPr lang="cs-CZ" sz="1600" dirty="0"/>
              <a:t>Prótagoras – výrok „</a:t>
            </a:r>
            <a:r>
              <a:rPr lang="cs-CZ" sz="1600" i="1" dirty="0"/>
              <a:t>homo </a:t>
            </a:r>
            <a:r>
              <a:rPr lang="cs-CZ" sz="1600" i="1" dirty="0" err="1"/>
              <a:t>mensura</a:t>
            </a:r>
            <a:r>
              <a:rPr lang="cs-CZ" sz="1600" i="1" dirty="0"/>
              <a:t>“ </a:t>
            </a:r>
            <a:r>
              <a:rPr lang="cs-CZ" sz="1600" dirty="0"/>
              <a:t>(</a:t>
            </a:r>
            <a:r>
              <a:rPr lang="cs-CZ" sz="1600" i="1" dirty="0"/>
              <a:t>VHM</a:t>
            </a:r>
            <a:r>
              <a:rPr lang="cs-CZ" sz="1600" dirty="0"/>
              <a:t>)</a:t>
            </a:r>
          </a:p>
        </p:txBody>
      </p:sp>
      <p:sp>
        <p:nvSpPr>
          <p:cNvPr id="3" name="Zástupný symbol pro obsah 2">
            <a:extLst>
              <a:ext uri="{FF2B5EF4-FFF2-40B4-BE49-F238E27FC236}">
                <a16:creationId xmlns:a16="http://schemas.microsoft.com/office/drawing/2014/main" id="{DE3F4874-80BF-44C3-A2EE-B8EF19D4C315}"/>
              </a:ext>
            </a:extLst>
          </p:cNvPr>
          <p:cNvSpPr>
            <a:spLocks noGrp="1"/>
          </p:cNvSpPr>
          <p:nvPr>
            <p:ph sz="half" idx="1"/>
          </p:nvPr>
        </p:nvSpPr>
        <p:spPr/>
        <p:txBody>
          <a:bodyPr>
            <a:normAutofit/>
          </a:bodyPr>
          <a:lstStyle/>
          <a:p>
            <a:pPr marL="0" indent="0" algn="ctr">
              <a:buNone/>
            </a:pPr>
            <a:endParaRPr lang="cs-CZ" sz="1200" b="1" dirty="0"/>
          </a:p>
          <a:p>
            <a:pPr marL="0" indent="0" algn="ctr">
              <a:buNone/>
            </a:pPr>
            <a:r>
              <a:rPr lang="cs-CZ" sz="1200" b="1" dirty="0"/>
              <a:t>„Měrou (</a:t>
            </a:r>
            <a:r>
              <a:rPr lang="cs-CZ" sz="1200" b="1" dirty="0" err="1"/>
              <a:t>metron</a:t>
            </a:r>
            <a:r>
              <a:rPr lang="cs-CZ" sz="1200" b="1" dirty="0"/>
              <a:t>) všech věcí je člověk (</a:t>
            </a:r>
            <a:r>
              <a:rPr lang="cs-CZ" sz="1200" b="1" dirty="0" err="1"/>
              <a:t>anthropos</a:t>
            </a:r>
            <a:r>
              <a:rPr lang="cs-CZ" sz="1200" b="1" dirty="0"/>
              <a:t>), jsoucích, že/jak jsou, nejsoucích, že/jak nejsou.“</a:t>
            </a:r>
            <a:r>
              <a:rPr lang="cs-CZ" sz="1200" dirty="0"/>
              <a:t> </a:t>
            </a:r>
          </a:p>
          <a:p>
            <a:pPr marL="0" indent="0">
              <a:buNone/>
            </a:pPr>
            <a:r>
              <a:rPr lang="cs-CZ" sz="1200" dirty="0"/>
              <a:t>----------------------------------------</a:t>
            </a:r>
          </a:p>
          <a:p>
            <a:pPr marL="0" indent="0">
              <a:buNone/>
            </a:pPr>
            <a:r>
              <a:rPr lang="cs-CZ" sz="1200" b="1" dirty="0"/>
              <a:t>Platón, </a:t>
            </a:r>
            <a:r>
              <a:rPr lang="cs-CZ" sz="1200" b="1" i="1" dirty="0"/>
              <a:t>Theaitétos, </a:t>
            </a:r>
            <a:r>
              <a:rPr lang="cs-CZ" sz="1200" b="1" dirty="0"/>
              <a:t>152a2-4</a:t>
            </a:r>
            <a:r>
              <a:rPr lang="cs-CZ" sz="1200" dirty="0"/>
              <a:t>:</a:t>
            </a:r>
          </a:p>
          <a:p>
            <a:pPr marL="0" indent="0">
              <a:buNone/>
            </a:pPr>
            <a:r>
              <a:rPr lang="cs-CZ" sz="1200" dirty="0" err="1"/>
              <a:t>Sókr</a:t>
            </a:r>
            <a:r>
              <a:rPr lang="cs-CZ" sz="1200" dirty="0"/>
              <a:t>. Nuže zdá se, že jsi podal o vědění ne všední výměr, nýbrž takový, jaký vyslovil i Prótagoras. Ten řekl jiným způsobem právě totéž. Praví totiž asi tak, že „všech věcí měrou je člověk, jsoucích, že jsou, a nejsoucích, že nejsou. Četl jsi to asi?</a:t>
            </a:r>
          </a:p>
          <a:p>
            <a:pPr marL="0" indent="0">
              <a:buNone/>
            </a:pPr>
            <a:r>
              <a:rPr lang="cs-CZ" sz="1200" dirty="0" err="1"/>
              <a:t>Teait</a:t>
            </a:r>
            <a:r>
              <a:rPr lang="cs-CZ" sz="1200" dirty="0"/>
              <a:t>. Četl a mnohokrát.</a:t>
            </a:r>
          </a:p>
          <a:p>
            <a:pPr marL="0" indent="0">
              <a:buNone/>
            </a:pPr>
            <a:r>
              <a:rPr lang="cs-CZ" sz="1200" dirty="0" err="1"/>
              <a:t>Sókr</a:t>
            </a:r>
            <a:r>
              <a:rPr lang="cs-CZ" sz="1200" dirty="0"/>
              <a:t>. Tedy to jistě myslí asi tak, že jakými se jednotlivé věci jeví mně, takové jsou pro mne, a jakými tobě, takové jsou zase pro tebe; člověk jsi ty i já, že ano?</a:t>
            </a:r>
          </a:p>
          <a:p>
            <a:pPr marL="0" indent="0">
              <a:buNone/>
            </a:pPr>
            <a:r>
              <a:rPr lang="cs-CZ" sz="1200" b="1" dirty="0"/>
              <a:t>Aristotelés, </a:t>
            </a:r>
            <a:r>
              <a:rPr lang="cs-CZ" sz="1200" b="1" i="1" dirty="0"/>
              <a:t>Metafyzika, </a:t>
            </a:r>
            <a:r>
              <a:rPr lang="cs-CZ" sz="1200" b="1" dirty="0"/>
              <a:t>X, 1035a35-6</a:t>
            </a:r>
            <a:r>
              <a:rPr lang="cs-CZ" sz="1200" dirty="0"/>
              <a:t>:</a:t>
            </a:r>
          </a:p>
          <a:p>
            <a:pPr marL="0" indent="0">
              <a:buNone/>
            </a:pPr>
            <a:r>
              <a:rPr lang="cs-CZ" sz="1200" dirty="0"/>
              <a:t>Když však </a:t>
            </a:r>
            <a:r>
              <a:rPr lang="cs-CZ" sz="1200" dirty="0" err="1"/>
              <a:t>Prótagorás</a:t>
            </a:r>
            <a:r>
              <a:rPr lang="cs-CZ" sz="1200" dirty="0"/>
              <a:t> praví, že člověk je mírou všech věcí, míní tím toho, kdo ví nebo vnímá; a to proto, že jeden má vnímání, druhý vědění, jež, jak říkáme, jsou měřítkem jejich předmětů. Zdá se tedy, že říká něco neobyčejného</a:t>
            </a:r>
            <a:r>
              <a:rPr lang="cs-CZ" sz="1200" b="1" dirty="0"/>
              <a:t>, ač vskutku neříká nic</a:t>
            </a:r>
            <a:r>
              <a:rPr lang="cs-CZ" sz="1200" dirty="0"/>
              <a:t>.“</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7CD2768C-C69F-4D95-B19E-9F2DE4F2A3EE}"/>
              </a:ext>
            </a:extLst>
          </p:cNvPr>
          <p:cNvSpPr>
            <a:spLocks noGrp="1"/>
          </p:cNvSpPr>
          <p:nvPr>
            <p:ph sz="half" idx="2"/>
          </p:nvPr>
        </p:nvSpPr>
        <p:spPr/>
        <p:txBody>
          <a:bodyPr>
            <a:normAutofit/>
          </a:bodyPr>
          <a:lstStyle/>
          <a:p>
            <a:pPr marL="228600" indent="-228600">
              <a:buAutoNum type="arabicPeriod"/>
            </a:pPr>
            <a:r>
              <a:rPr lang="cs-CZ" sz="1200" b="1" dirty="0"/>
              <a:t>Neexistuje jednotná interpretace </a:t>
            </a:r>
            <a:r>
              <a:rPr lang="cs-CZ" sz="1200" dirty="0"/>
              <a:t>tohoto textu; ty se rozcházely jak ve starověku, tak v moderní či současné době. Interpretace se pohybují mezi těmito možnostmi: a) noetický </a:t>
            </a:r>
            <a:r>
              <a:rPr lang="cs-CZ" sz="1200" b="1" dirty="0"/>
              <a:t>relativismus:</a:t>
            </a:r>
            <a:r>
              <a:rPr lang="cs-CZ" sz="1200" dirty="0"/>
              <a:t> co je pravdivé pro mne, je pravdivé pro mne, co je pravdivé pro tebe, je pravdivé pro tebe: každý jev je pravdivý pro příslušný subjekt (Plat. </a:t>
            </a:r>
            <a:r>
              <a:rPr lang="cs-CZ" sz="1200" dirty="0" err="1"/>
              <a:t>int</a:t>
            </a:r>
            <a:r>
              <a:rPr lang="cs-CZ" sz="1200" dirty="0"/>
              <a:t>.); b) </a:t>
            </a:r>
            <a:r>
              <a:rPr lang="cs-CZ" sz="1200" b="1" dirty="0"/>
              <a:t>subjektivismus: </a:t>
            </a:r>
            <a:r>
              <a:rPr lang="cs-CZ" sz="1200" dirty="0"/>
              <a:t>každý jev je pravdivý (Sext. </a:t>
            </a:r>
            <a:r>
              <a:rPr lang="cs-CZ" sz="1200" dirty="0" err="1"/>
              <a:t>Emp</a:t>
            </a:r>
            <a:r>
              <a:rPr lang="cs-CZ" sz="1200" dirty="0"/>
              <a:t>. </a:t>
            </a:r>
            <a:r>
              <a:rPr lang="cs-CZ" sz="1200" dirty="0" err="1"/>
              <a:t>int</a:t>
            </a:r>
            <a:r>
              <a:rPr lang="cs-CZ" sz="1200" dirty="0"/>
              <a:t>.); e) </a:t>
            </a:r>
            <a:r>
              <a:rPr lang="cs-CZ" sz="1200" b="1" dirty="0"/>
              <a:t>pluralismus</a:t>
            </a:r>
            <a:r>
              <a:rPr lang="cs-CZ" sz="1200" dirty="0"/>
              <a:t>. My se pokusíme jít cestou pluralistické interpretace, neboť má významné důsledky pro pochopení mnoha problémů spjatých s praktickou filosofií.</a:t>
            </a:r>
          </a:p>
          <a:p>
            <a:pPr marL="228600" indent="-228600">
              <a:buAutoNum type="arabicPeriod"/>
            </a:pPr>
            <a:r>
              <a:rPr lang="cs-CZ" sz="1200" dirty="0"/>
              <a:t>Zdá se, že pro VHM jsou významné tři základní myšlenky: a) klade důraz na kognitivní mohutnosti člověka a fenomény, jež jsou tyto schopnosti schopny </a:t>
            </a:r>
            <a:r>
              <a:rPr lang="cs-CZ" sz="1200" b="1" dirty="0"/>
              <a:t>vnímat </a:t>
            </a:r>
            <a:r>
              <a:rPr lang="cs-CZ" sz="1200" dirty="0"/>
              <a:t>(</a:t>
            </a:r>
            <a:r>
              <a:rPr lang="cs-CZ" sz="1200" dirty="0" err="1"/>
              <a:t>Graeser</a:t>
            </a:r>
            <a:r>
              <a:rPr lang="cs-CZ" sz="1200" dirty="0"/>
              <a:t>, 27); „člověkem“ pak Prótagoras míní individuum; b) každé individuum je soudcem vlastního vnímání, každé vnímání je spjato s individuální měrou; c) vnímání a souzení (pravda) je mnohé. Člověk je mírou toho, co je a co není – bytí, jak tvrdil Parmenidés, koresponduje s poznáním. </a:t>
            </a:r>
          </a:p>
          <a:p>
            <a:pPr marL="228600" indent="-228600">
              <a:buAutoNum type="arabicPeriod"/>
            </a:pPr>
            <a:r>
              <a:rPr lang="cs-CZ" sz="1200" dirty="0"/>
              <a:t>V VHM je rozehrán významný vztah k Parmenidovi – viz dále.</a:t>
            </a:r>
            <a:endParaRPr lang="cs-CZ" sz="800" dirty="0"/>
          </a:p>
        </p:txBody>
      </p:sp>
    </p:spTree>
    <p:extLst>
      <p:ext uri="{BB962C8B-B14F-4D97-AF65-F5344CB8AC3E}">
        <p14:creationId xmlns:p14="http://schemas.microsoft.com/office/powerpoint/2010/main" val="27605254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16D435-83A8-41C4-B190-8A4EA01E2162}"/>
              </a:ext>
            </a:extLst>
          </p:cNvPr>
          <p:cNvSpPr>
            <a:spLocks noGrp="1"/>
          </p:cNvSpPr>
          <p:nvPr>
            <p:ph type="title"/>
          </p:nvPr>
        </p:nvSpPr>
        <p:spPr/>
        <p:txBody>
          <a:bodyPr>
            <a:normAutofit/>
          </a:bodyPr>
          <a:lstStyle/>
          <a:p>
            <a:r>
              <a:rPr lang="cs-CZ" sz="1600" dirty="0"/>
              <a:t>Prótagoras – VHM, pluralismus vs. monismus</a:t>
            </a:r>
          </a:p>
        </p:txBody>
      </p:sp>
      <p:sp>
        <p:nvSpPr>
          <p:cNvPr id="3" name="Zástupný symbol pro obsah 2">
            <a:extLst>
              <a:ext uri="{FF2B5EF4-FFF2-40B4-BE49-F238E27FC236}">
                <a16:creationId xmlns:a16="http://schemas.microsoft.com/office/drawing/2014/main" id="{67B841E8-671F-42CF-A309-B6EBCAF4617F}"/>
              </a:ext>
            </a:extLst>
          </p:cNvPr>
          <p:cNvSpPr>
            <a:spLocks noGrp="1"/>
          </p:cNvSpPr>
          <p:nvPr>
            <p:ph idx="1"/>
          </p:nvPr>
        </p:nvSpPr>
        <p:spPr/>
        <p:txBody>
          <a:bodyPr>
            <a:normAutofit/>
          </a:bodyPr>
          <a:lstStyle/>
          <a:p>
            <a:pPr marL="228600" indent="-228600">
              <a:buAutoNum type="arabicPeriod"/>
            </a:pPr>
            <a:r>
              <a:rPr lang="cs-CZ" sz="1200" dirty="0"/>
              <a:t>Pro pochopení významu Prótagory pro filosofii, nikoliv ale pouze pro dějiny filosofie, je nezbytné situovat jej do náležitého kontextu. To znamená, že jej musíme vztáhnout k: a) </a:t>
            </a:r>
            <a:r>
              <a:rPr lang="cs-CZ" sz="1200" dirty="0" err="1"/>
              <a:t>eleatům</a:t>
            </a:r>
            <a:r>
              <a:rPr lang="cs-CZ" sz="1200" dirty="0"/>
              <a:t>, Parmenidovi zvláště; b) širšímu kulturnímu kontextu (především k dramatikům 5. stol. ale nejen ) a c) k Platónovi.</a:t>
            </a:r>
          </a:p>
          <a:p>
            <a:pPr marL="228600" indent="-228600">
              <a:buAutoNum type="arabicPeriod"/>
            </a:pPr>
            <a:r>
              <a:rPr lang="cs-CZ" sz="1200" dirty="0"/>
              <a:t>Ad a) vzpomeňme si na </a:t>
            </a:r>
            <a:r>
              <a:rPr lang="cs-CZ" sz="1200" dirty="0" err="1"/>
              <a:t>Parmenidovu</a:t>
            </a:r>
            <a:r>
              <a:rPr lang="cs-CZ" sz="1200" dirty="0"/>
              <a:t> filosofickou báseň, která nabízela </a:t>
            </a:r>
            <a:r>
              <a:rPr lang="cs-CZ" sz="1200" b="1" dirty="0"/>
              <a:t>božskou cestu</a:t>
            </a:r>
            <a:r>
              <a:rPr lang="cs-CZ" sz="1200" dirty="0"/>
              <a:t> k </a:t>
            </a:r>
            <a:r>
              <a:rPr lang="cs-CZ" sz="1200" b="1" dirty="0"/>
              <a:t>jedné pravdě</a:t>
            </a:r>
            <a:r>
              <a:rPr lang="cs-CZ" sz="1200" dirty="0"/>
              <a:t> a která rozlišovala poznání (rozumové) a mínění (založené na smyslech) (jen pro zajímavost, obdobně se k mínění smrtelníků stavěl i Hérakleitos); s touto pravdou pak koresponduje bytí, neboť bytí a myšlení je totéž. A teď Prótagoras říká, že člověk se svým míněním je mírou všech věcí a jejich bytí. Ve zlomku, který se dochoval u </a:t>
            </a:r>
            <a:r>
              <a:rPr lang="cs-CZ" sz="1200" dirty="0" err="1"/>
              <a:t>Porfýria</a:t>
            </a:r>
            <a:r>
              <a:rPr lang="cs-CZ" sz="1200" dirty="0"/>
              <a:t> (DK80 B2) můžeme číst, že Prótagoras vystoupil proti těm, kteří bytí považovali za jedno.</a:t>
            </a:r>
          </a:p>
          <a:p>
            <a:pPr marL="228600" indent="-228600">
              <a:buAutoNum type="arabicPeriod"/>
            </a:pPr>
            <a:r>
              <a:rPr lang="cs-CZ" sz="1200" dirty="0"/>
              <a:t>Ad b) Prótagoras odmítá nárok některých básníků (</a:t>
            </a:r>
            <a:r>
              <a:rPr lang="cs-CZ" sz="1200" dirty="0" err="1"/>
              <a:t>Pindar</a:t>
            </a:r>
            <a:r>
              <a:rPr lang="cs-CZ" sz="1200" dirty="0"/>
              <a:t>), dle kterého jim byla opět zjevena jakási jedna pravda. Na druhou stranu ale, Prótagoras má mnoho společného s některými dramatiky.</a:t>
            </a:r>
          </a:p>
          <a:p>
            <a:pPr marL="228600" indent="-228600">
              <a:buAutoNum type="arabicPeriod"/>
            </a:pPr>
            <a:r>
              <a:rPr lang="cs-CZ" sz="1200" dirty="0"/>
              <a:t>Ad c) s tím se pokusíme vyrovnat podrobněji níže. </a:t>
            </a:r>
          </a:p>
          <a:p>
            <a:pPr marL="228600" indent="-228600">
              <a:buAutoNum type="arabicPeriod"/>
            </a:pPr>
            <a:endParaRPr lang="cs-CZ" sz="1200" dirty="0"/>
          </a:p>
          <a:p>
            <a:pPr marL="0" indent="0">
              <a:buNone/>
            </a:pPr>
            <a:r>
              <a:rPr lang="cs-CZ" sz="1200" dirty="0"/>
              <a:t>Jak tento odkaz shrnuje sám Platón (Theaitétos, 166d1-4):</a:t>
            </a:r>
          </a:p>
          <a:p>
            <a:pPr marL="0" indent="0">
              <a:buNone/>
            </a:pPr>
            <a:endParaRPr lang="cs-CZ" sz="1200" dirty="0"/>
          </a:p>
          <a:p>
            <a:pPr marL="0" indent="0" algn="ctr">
              <a:buNone/>
            </a:pPr>
            <a:r>
              <a:rPr lang="cs-CZ" sz="1200" dirty="0"/>
              <a:t>„Neboť já sice tvrdím, že pravda jest tak, jak jsem napsal, že totiž každý z nás je měrou všech věcí, které jsou i které nejsou, ale ovšem že se právě v tom jeden od druhého nesmírně liší, že pro toho jsou a jeví se jedny věci, pro onoho zase jiné. A dalek jsem toho, abych popíral, že jest moudrost a že jsou moudří muži, avšak moudrým nazývám jen toho, kdo dovede proměnou způsobit, aby se u toho z nás, komu se jeví a pro koho jest zlo, jevilo a bylo pro něho dobro.“</a:t>
            </a:r>
          </a:p>
          <a:p>
            <a:pPr marL="0" indent="0" algn="ctr">
              <a:buNone/>
            </a:pPr>
            <a:endParaRPr lang="cs-CZ" sz="1200" dirty="0"/>
          </a:p>
          <a:p>
            <a:pPr marL="0" indent="0">
              <a:buNone/>
            </a:pPr>
            <a:r>
              <a:rPr lang="cs-CZ" sz="1200" dirty="0" err="1"/>
              <a:t>Kerferd</a:t>
            </a:r>
            <a:r>
              <a:rPr lang="cs-CZ" sz="1200" dirty="0"/>
              <a:t> (1981, s. 92) to vystihuje těmito slovy: “</a:t>
            </a:r>
            <a:r>
              <a:rPr lang="cs-CZ" sz="1200" dirty="0" err="1"/>
              <a:t>we</a:t>
            </a:r>
            <a:r>
              <a:rPr lang="cs-CZ" sz="1200" dirty="0"/>
              <a:t> </a:t>
            </a:r>
            <a:r>
              <a:rPr lang="cs-CZ" sz="1200" dirty="0" err="1"/>
              <a:t>may</a:t>
            </a:r>
            <a:r>
              <a:rPr lang="cs-CZ" sz="1200" dirty="0"/>
              <a:t> </a:t>
            </a:r>
            <a:r>
              <a:rPr lang="cs-CZ" sz="1200" dirty="0" err="1"/>
              <a:t>infer</a:t>
            </a:r>
            <a:r>
              <a:rPr lang="cs-CZ" sz="1200" dirty="0"/>
              <a:t> </a:t>
            </a:r>
            <a:r>
              <a:rPr lang="cs-CZ" sz="1200" dirty="0" err="1"/>
              <a:t>that</a:t>
            </a:r>
            <a:r>
              <a:rPr lang="cs-CZ" sz="1200" dirty="0"/>
              <a:t> </a:t>
            </a:r>
            <a:r>
              <a:rPr lang="cs-CZ" sz="1200" dirty="0" err="1"/>
              <a:t>Protagoras</a:t>
            </a:r>
            <a:r>
              <a:rPr lang="cs-CZ" sz="1200" dirty="0"/>
              <a:t> </a:t>
            </a:r>
            <a:r>
              <a:rPr lang="cs-CZ" sz="1200" dirty="0" err="1"/>
              <a:t>insisted</a:t>
            </a:r>
            <a:r>
              <a:rPr lang="cs-CZ" sz="1200" dirty="0"/>
              <a:t> </a:t>
            </a:r>
            <a:r>
              <a:rPr lang="cs-CZ" sz="1200" dirty="0" err="1"/>
              <a:t>that</a:t>
            </a:r>
            <a:r>
              <a:rPr lang="cs-CZ" sz="1200" dirty="0"/>
              <a:t> </a:t>
            </a:r>
            <a:r>
              <a:rPr lang="cs-CZ" sz="1200" dirty="0" err="1"/>
              <a:t>that</a:t>
            </a:r>
            <a:r>
              <a:rPr lang="cs-CZ" sz="1200" dirty="0"/>
              <a:t> </a:t>
            </a:r>
            <a:r>
              <a:rPr lang="cs-CZ" sz="1200" dirty="0" err="1"/>
              <a:t>which</a:t>
            </a:r>
            <a:r>
              <a:rPr lang="cs-CZ" sz="1200" dirty="0"/>
              <a:t> </a:t>
            </a:r>
            <a:r>
              <a:rPr lang="cs-CZ" sz="1200" dirty="0" err="1"/>
              <a:t>is</a:t>
            </a:r>
            <a:r>
              <a:rPr lang="cs-CZ" sz="1200" dirty="0"/>
              <a:t> </a:t>
            </a:r>
            <a:r>
              <a:rPr lang="cs-CZ" sz="1200" dirty="0" err="1"/>
              <a:t>is</a:t>
            </a:r>
            <a:r>
              <a:rPr lang="cs-CZ" sz="1200" dirty="0"/>
              <a:t> not </a:t>
            </a:r>
            <a:r>
              <a:rPr lang="cs-CZ" sz="1200" dirty="0" err="1"/>
              <a:t>one</a:t>
            </a:r>
            <a:r>
              <a:rPr lang="cs-CZ" sz="1200" dirty="0"/>
              <a:t> but a plurality on </a:t>
            </a:r>
            <a:r>
              <a:rPr lang="cs-CZ" sz="1200" dirty="0" err="1"/>
              <a:t>all</a:t>
            </a:r>
            <a:r>
              <a:rPr lang="cs-CZ" sz="1200" dirty="0"/>
              <a:t> </a:t>
            </a:r>
            <a:r>
              <a:rPr lang="cs-CZ" sz="1200" dirty="0" err="1"/>
              <a:t>occasions</a:t>
            </a:r>
            <a:r>
              <a:rPr lang="cs-CZ" sz="1200" dirty="0"/>
              <a:t>“ </a:t>
            </a:r>
          </a:p>
          <a:p>
            <a:pPr marL="0" indent="0">
              <a:buNone/>
            </a:pPr>
            <a:endParaRPr lang="cs-CZ" sz="1200" dirty="0"/>
          </a:p>
          <a:p>
            <a:pPr marL="0" indent="0">
              <a:buNone/>
            </a:pPr>
            <a:endParaRPr lang="cs-CZ" sz="1200" dirty="0"/>
          </a:p>
          <a:p>
            <a:pPr marL="228600" indent="-228600">
              <a:buAutoNum type="arabicPeriod"/>
            </a:pPr>
            <a:endParaRPr lang="cs-CZ" sz="1200" dirty="0"/>
          </a:p>
        </p:txBody>
      </p:sp>
    </p:spTree>
    <p:extLst>
      <p:ext uri="{BB962C8B-B14F-4D97-AF65-F5344CB8AC3E}">
        <p14:creationId xmlns:p14="http://schemas.microsoft.com/office/powerpoint/2010/main" val="6897009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12A085-E5B9-4759-86CA-CF0165721F89}"/>
              </a:ext>
            </a:extLst>
          </p:cNvPr>
          <p:cNvSpPr>
            <a:spLocks noGrp="1"/>
          </p:cNvSpPr>
          <p:nvPr>
            <p:ph type="title"/>
          </p:nvPr>
        </p:nvSpPr>
        <p:spPr/>
        <p:txBody>
          <a:bodyPr>
            <a:normAutofit/>
          </a:bodyPr>
          <a:lstStyle/>
          <a:p>
            <a:r>
              <a:rPr lang="cs-CZ" sz="1600" dirty="0"/>
              <a:t>Prótagoras – pro každou věc existují dvě navzájem protikladná pojetí </a:t>
            </a:r>
          </a:p>
        </p:txBody>
      </p:sp>
      <p:sp>
        <p:nvSpPr>
          <p:cNvPr id="3" name="Zástupný symbol pro obsah 2">
            <a:extLst>
              <a:ext uri="{FF2B5EF4-FFF2-40B4-BE49-F238E27FC236}">
                <a16:creationId xmlns:a16="http://schemas.microsoft.com/office/drawing/2014/main" id="{798E6BCA-4659-4C98-BBD9-3FF3C92AC1C9}"/>
              </a:ext>
            </a:extLst>
          </p:cNvPr>
          <p:cNvSpPr>
            <a:spLocks noGrp="1"/>
          </p:cNvSpPr>
          <p:nvPr>
            <p:ph sz="half" idx="1"/>
          </p:nvPr>
        </p:nvSpPr>
        <p:spPr/>
        <p:txBody>
          <a:bodyPr>
            <a:normAutofit/>
          </a:bodyPr>
          <a:lstStyle/>
          <a:p>
            <a:pPr marL="0" indent="0" algn="ctr">
              <a:buNone/>
            </a:pPr>
            <a:r>
              <a:rPr lang="cs-CZ" sz="1200" b="1" dirty="0"/>
              <a:t>„O každé věci jsou dva navzájem protikladné výklady/výpovědi (</a:t>
            </a:r>
            <a:r>
              <a:rPr lang="cs-CZ" sz="1200" b="1" dirty="0" err="1"/>
              <a:t>logoi</a:t>
            </a:r>
            <a:r>
              <a:rPr lang="cs-CZ" sz="1200" b="1" dirty="0"/>
              <a:t>).“ (DK80 A1)</a:t>
            </a:r>
          </a:p>
          <a:p>
            <a:pPr marL="0" indent="0" algn="ctr">
              <a:buNone/>
            </a:pPr>
            <a:endParaRPr lang="cs-CZ" sz="1200" b="1" dirty="0"/>
          </a:p>
          <a:p>
            <a:pPr marL="0" indent="0">
              <a:buNone/>
            </a:pPr>
            <a:r>
              <a:rPr lang="cs-CZ" sz="1200" dirty="0"/>
              <a:t>-------------------------------------------------</a:t>
            </a:r>
          </a:p>
          <a:p>
            <a:pPr marL="0" indent="0">
              <a:buNone/>
            </a:pPr>
            <a:r>
              <a:rPr lang="cs-CZ" sz="1200" dirty="0"/>
              <a:t>Srov. Platón, </a:t>
            </a:r>
            <a:r>
              <a:rPr lang="cs-CZ" sz="1200" i="1" dirty="0" err="1"/>
              <a:t>Sofistés</a:t>
            </a:r>
            <a:r>
              <a:rPr lang="cs-CZ" sz="1200" i="1" dirty="0"/>
              <a:t>, </a:t>
            </a:r>
            <a:r>
              <a:rPr lang="cs-CZ" sz="1200" dirty="0"/>
              <a:t>232b; </a:t>
            </a:r>
          </a:p>
          <a:p>
            <a:pPr marL="0" indent="0">
              <a:buNone/>
            </a:pPr>
            <a:r>
              <a:rPr lang="cs-CZ" sz="1200" dirty="0"/>
              <a:t>Aristotelés, </a:t>
            </a:r>
            <a:r>
              <a:rPr lang="cs-CZ" sz="1200" i="1" dirty="0"/>
              <a:t>Rétorika, </a:t>
            </a:r>
            <a:r>
              <a:rPr lang="cs-CZ" sz="1200" dirty="0"/>
              <a:t>1402a17; </a:t>
            </a:r>
          </a:p>
          <a:p>
            <a:pPr marL="0" indent="0">
              <a:buNone/>
            </a:pPr>
            <a:endParaRPr lang="cs-CZ" sz="1200" dirty="0"/>
          </a:p>
          <a:p>
            <a:pPr marL="0" indent="0">
              <a:buNone/>
            </a:pPr>
            <a:r>
              <a:rPr lang="cs-CZ" sz="1200" dirty="0"/>
              <a:t>Platón, </a:t>
            </a:r>
            <a:r>
              <a:rPr lang="cs-CZ" sz="1200" i="1" dirty="0" err="1"/>
              <a:t>Faidros</a:t>
            </a:r>
            <a:r>
              <a:rPr lang="cs-CZ" sz="1200" dirty="0"/>
              <a:t>, 273b-c:</a:t>
            </a:r>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D12A5381-D814-4C3B-AF54-CC669FA99546}"/>
              </a:ext>
            </a:extLst>
          </p:cNvPr>
          <p:cNvSpPr>
            <a:spLocks noGrp="1"/>
          </p:cNvSpPr>
          <p:nvPr>
            <p:ph sz="half" idx="2"/>
          </p:nvPr>
        </p:nvSpPr>
        <p:spPr/>
        <p:txBody>
          <a:bodyPr>
            <a:normAutofit/>
          </a:bodyPr>
          <a:lstStyle/>
          <a:p>
            <a:pPr marL="228600" indent="-228600">
              <a:buAutoNum type="arabicPeriod"/>
            </a:pPr>
            <a:r>
              <a:rPr lang="cs-CZ" sz="1200" dirty="0"/>
              <a:t>Toto tvrzení je úzce provázáno s předchozím. Stejně jako existuje pluralita pravd, existuje i pluralita zdůvodnění (</a:t>
            </a:r>
            <a:r>
              <a:rPr lang="cs-CZ" sz="1200" i="1" dirty="0" err="1"/>
              <a:t>logoi</a:t>
            </a:r>
            <a:r>
              <a:rPr lang="cs-CZ" sz="1200" dirty="0"/>
              <a:t>); obě tvrzení předpokládají pluralitu lidí, subjektů, měr.</a:t>
            </a:r>
          </a:p>
          <a:p>
            <a:pPr marL="228600" indent="-228600">
              <a:buAutoNum type="arabicPeriod"/>
            </a:pPr>
            <a:r>
              <a:rPr lang="cs-CZ" sz="1200" dirty="0"/>
              <a:t>Pro sofisty byl velmi významný vztah mezi pravdou (</a:t>
            </a:r>
            <a:r>
              <a:rPr lang="cs-CZ" sz="1200" i="1" dirty="0" err="1"/>
              <a:t>aletheia</a:t>
            </a:r>
            <a:r>
              <a:rPr lang="cs-CZ" sz="1200" dirty="0"/>
              <a:t>) a řečí (</a:t>
            </a:r>
            <a:r>
              <a:rPr lang="cs-CZ" sz="1200" i="1" dirty="0"/>
              <a:t>logos</a:t>
            </a:r>
            <a:r>
              <a:rPr lang="cs-CZ" sz="1200" dirty="0"/>
              <a:t>). Rétorika, jedna z nových disciplín rozvíjených především sofisty v 2. pol. 5. stol., pak problematizovala starší koncepci pravdy: vztah mezi řečí a pravdou je mnohem komplikovanější, než jak naznačuje identifikace rozumu a bytí u </a:t>
            </a:r>
            <a:r>
              <a:rPr lang="cs-CZ" sz="1200" dirty="0" err="1"/>
              <a:t>Parmenida</a:t>
            </a:r>
            <a:r>
              <a:rPr lang="cs-CZ" sz="1200" dirty="0"/>
              <a:t> (</a:t>
            </a:r>
            <a:r>
              <a:rPr lang="cs-CZ" sz="1200" dirty="0" err="1"/>
              <a:t>Kerferd</a:t>
            </a:r>
            <a:r>
              <a:rPr lang="cs-CZ" sz="1200" dirty="0"/>
              <a:t>, 78).</a:t>
            </a:r>
          </a:p>
          <a:p>
            <a:pPr marL="228600" indent="-228600">
              <a:buAutoNum type="arabicPeriod"/>
            </a:pPr>
            <a:r>
              <a:rPr lang="cs-CZ" sz="1200" dirty="0"/>
              <a:t>Velice osvětlující je Senekův komentář v dopise 88: (Říká, že lze stejně dobře argumentovat ve prospěch obou možností problému.“ Tomuto spřažení se říká </a:t>
            </a:r>
            <a:r>
              <a:rPr lang="cs-CZ" sz="1200" dirty="0" err="1"/>
              <a:t>antilogie</a:t>
            </a:r>
            <a:r>
              <a:rPr lang="cs-CZ" sz="1200" dirty="0"/>
              <a:t>, jejich teoretický význam pak spočívá v tom, že proti sobě stojí dva stejně hodnotné argumenty. Jsem schopen argumentovat ve prospěch A i non A stejně přesvědčivě.</a:t>
            </a:r>
          </a:p>
          <a:p>
            <a:pPr marL="228600" indent="-228600">
              <a:buAutoNum type="arabicPeriod"/>
            </a:pPr>
            <a:r>
              <a:rPr lang="cs-CZ" sz="1200" dirty="0"/>
              <a:t>To je spjato se dvěma typy argumentace: a) protože má každá věc mnoho aspektů, je možné skrze znalosti a výmluvnost lépe přesvědčit posluchače; b) využití pravděpodobnosti. </a:t>
            </a:r>
          </a:p>
          <a:p>
            <a:pPr marL="228600" indent="-228600">
              <a:buAutoNum type="arabicPeriod"/>
            </a:pPr>
            <a:r>
              <a:rPr lang="cs-CZ" sz="1200" dirty="0"/>
              <a:t>Význam dále spočívá v tom, že tento princip spolu s rétorikou zadává smrtelnou ránu absolutistickému chápání pravdy, jakožto singulární pravdy (</a:t>
            </a:r>
            <a:r>
              <a:rPr lang="cs-CZ" sz="1200" dirty="0" err="1"/>
              <a:t>Apfel</a:t>
            </a:r>
            <a:r>
              <a:rPr lang="cs-CZ" sz="1200" dirty="0"/>
              <a:t>, s. 54).</a:t>
            </a:r>
          </a:p>
        </p:txBody>
      </p:sp>
    </p:spTree>
    <p:extLst>
      <p:ext uri="{BB962C8B-B14F-4D97-AF65-F5344CB8AC3E}">
        <p14:creationId xmlns:p14="http://schemas.microsoft.com/office/powerpoint/2010/main" val="7967730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36A99C-9E1C-48FC-A633-2BEC1573FBC3}"/>
              </a:ext>
            </a:extLst>
          </p:cNvPr>
          <p:cNvSpPr>
            <a:spLocks noGrp="1"/>
          </p:cNvSpPr>
          <p:nvPr>
            <p:ph type="title"/>
          </p:nvPr>
        </p:nvSpPr>
        <p:spPr/>
        <p:txBody>
          <a:bodyPr>
            <a:normAutofit/>
          </a:bodyPr>
          <a:lstStyle/>
          <a:p>
            <a:r>
              <a:rPr lang="cs-CZ" sz="1600" dirty="0"/>
              <a:t>Prótagoras a Platón z hlediska sofistického útoku na „Pravdu“</a:t>
            </a:r>
          </a:p>
        </p:txBody>
      </p:sp>
      <p:sp>
        <p:nvSpPr>
          <p:cNvPr id="3" name="Zástupný symbol pro obsah 2">
            <a:extLst>
              <a:ext uri="{FF2B5EF4-FFF2-40B4-BE49-F238E27FC236}">
                <a16:creationId xmlns:a16="http://schemas.microsoft.com/office/drawing/2014/main" id="{352FE882-C919-4E73-A98A-64D3A8BB7C7E}"/>
              </a:ext>
            </a:extLst>
          </p:cNvPr>
          <p:cNvSpPr>
            <a:spLocks noGrp="1"/>
          </p:cNvSpPr>
          <p:nvPr>
            <p:ph sz="half" idx="1"/>
          </p:nvPr>
        </p:nvSpPr>
        <p:spPr/>
        <p:txBody>
          <a:bodyPr>
            <a:normAutofit/>
          </a:bodyPr>
          <a:lstStyle/>
          <a:p>
            <a:pPr marL="0" indent="0">
              <a:buNone/>
            </a:pPr>
            <a:r>
              <a:rPr lang="cs-CZ" sz="1200" dirty="0"/>
              <a:t>Platón, </a:t>
            </a:r>
            <a:r>
              <a:rPr lang="cs-CZ" sz="1200" i="1" dirty="0" err="1"/>
              <a:t>Faidón</a:t>
            </a:r>
            <a:r>
              <a:rPr lang="cs-CZ" sz="1200" i="1" dirty="0"/>
              <a:t>, </a:t>
            </a:r>
            <a:r>
              <a:rPr lang="cs-CZ" sz="1200" dirty="0"/>
              <a:t>90c1-c6: </a:t>
            </a:r>
          </a:p>
          <a:p>
            <a:pPr marL="0" indent="0">
              <a:buNone/>
            </a:pPr>
            <a:r>
              <a:rPr lang="cs-CZ" sz="1200" dirty="0"/>
              <a:t>„Někdo totiž uvěří v pravdivost některé úvahy bez náležité umělosti v oboru usuzování, a potom o něco málo později se mu ta úvaha </a:t>
            </a:r>
            <a:r>
              <a:rPr lang="cs-CZ" sz="1200" dirty="0" err="1"/>
              <a:t>uzdá</a:t>
            </a:r>
            <a:r>
              <a:rPr lang="cs-CZ" sz="1200" dirty="0"/>
              <a:t> nepravdivou – přičemž někdy taková je, jindy zase není -, a tak opět jiná a jiná. To se stává nejvíce těm, kteří se zabývají </a:t>
            </a:r>
            <a:r>
              <a:rPr lang="cs-CZ" sz="1200" b="1" dirty="0"/>
              <a:t>protikladným usuzováním</a:t>
            </a:r>
            <a:r>
              <a:rPr lang="cs-CZ" sz="1200" dirty="0"/>
              <a:t>; ti se, jak víš, nakonec domnívají, že dosáhli nejvyšší moudrosti a že jedině oni vypozorovali, že ani při věcech ani při úsudcích není při ničem </a:t>
            </a:r>
            <a:r>
              <a:rPr lang="cs-CZ" sz="1200" b="1" dirty="0"/>
              <a:t>nic zdravého ani pevného</a:t>
            </a:r>
            <a:r>
              <a:rPr lang="cs-CZ" sz="1200" dirty="0"/>
              <a:t>, nýbrž, že všechno, co jest, zrovna tak jako v </a:t>
            </a:r>
            <a:r>
              <a:rPr lang="cs-CZ" sz="1200" dirty="0" err="1"/>
              <a:t>Euripu</a:t>
            </a:r>
            <a:r>
              <a:rPr lang="cs-CZ" sz="1200" dirty="0"/>
              <a:t> se točí sem a tam </a:t>
            </a:r>
            <a:r>
              <a:rPr lang="cs-CZ" sz="1200" b="1" dirty="0"/>
              <a:t>a ani chvíli není na žádném místě v klidu</a:t>
            </a:r>
            <a:r>
              <a:rPr lang="cs-CZ" sz="1200" dirty="0"/>
              <a:t>.“</a:t>
            </a:r>
          </a:p>
          <a:p>
            <a:pPr marL="0" indent="0">
              <a:buNone/>
            </a:pPr>
            <a:r>
              <a:rPr lang="cs-CZ" sz="1200" dirty="0"/>
              <a:t>(</a:t>
            </a:r>
            <a:r>
              <a:rPr lang="cs-CZ" sz="1200" dirty="0" err="1"/>
              <a:t>Euripos</a:t>
            </a:r>
            <a:r>
              <a:rPr lang="cs-CZ" sz="1200" dirty="0"/>
              <a:t>: mořská úžina mezi ostrovem Euboia a středním Řeckem, proudy tam mění směr.)</a:t>
            </a:r>
          </a:p>
        </p:txBody>
      </p:sp>
      <p:sp>
        <p:nvSpPr>
          <p:cNvPr id="4" name="Zástupný symbol pro obsah 3">
            <a:extLst>
              <a:ext uri="{FF2B5EF4-FFF2-40B4-BE49-F238E27FC236}">
                <a16:creationId xmlns:a16="http://schemas.microsoft.com/office/drawing/2014/main" id="{B19876B0-2997-4196-9398-51CE3929D529}"/>
              </a:ext>
            </a:extLst>
          </p:cNvPr>
          <p:cNvSpPr>
            <a:spLocks noGrp="1"/>
          </p:cNvSpPr>
          <p:nvPr>
            <p:ph sz="half" idx="2"/>
          </p:nvPr>
        </p:nvSpPr>
        <p:spPr/>
        <p:txBody>
          <a:bodyPr>
            <a:normAutofit/>
          </a:bodyPr>
          <a:lstStyle/>
          <a:p>
            <a:pPr marL="228600" indent="-228600">
              <a:buAutoNum type="arabicPeriod"/>
            </a:pPr>
            <a:r>
              <a:rPr lang="cs-CZ" sz="1200" dirty="0"/>
              <a:t>Pojetí pravdy, jak jsme se s ním právě setkali, bylo pro Platóna naprosto nepřijatelné. </a:t>
            </a:r>
          </a:p>
          <a:p>
            <a:pPr marL="228600" indent="-228600">
              <a:buAutoNum type="arabicPeriod"/>
            </a:pPr>
            <a:r>
              <a:rPr lang="cs-CZ" sz="1200" b="1" dirty="0"/>
              <a:t>Byla pro něj stejně urážlivá jako smyslová skutečnost sama.</a:t>
            </a:r>
          </a:p>
        </p:txBody>
      </p:sp>
    </p:spTree>
    <p:extLst>
      <p:ext uri="{BB962C8B-B14F-4D97-AF65-F5344CB8AC3E}">
        <p14:creationId xmlns:p14="http://schemas.microsoft.com/office/powerpoint/2010/main" val="21122156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F9C6FC-7643-437B-BBC4-4BCE78905728}"/>
              </a:ext>
            </a:extLst>
          </p:cNvPr>
          <p:cNvSpPr>
            <a:spLocks noGrp="1"/>
          </p:cNvSpPr>
          <p:nvPr>
            <p:ph type="title"/>
          </p:nvPr>
        </p:nvSpPr>
        <p:spPr/>
        <p:txBody>
          <a:bodyPr>
            <a:normAutofit/>
          </a:bodyPr>
          <a:lstStyle/>
          <a:p>
            <a:r>
              <a:rPr lang="cs-CZ" sz="1600" dirty="0"/>
              <a:t>Prótagoras  – praktická filosofie I – mýtus vzniku společnosti</a:t>
            </a:r>
          </a:p>
        </p:txBody>
      </p:sp>
      <p:sp>
        <p:nvSpPr>
          <p:cNvPr id="3" name="Zástupný symbol pro obsah 2">
            <a:extLst>
              <a:ext uri="{FF2B5EF4-FFF2-40B4-BE49-F238E27FC236}">
                <a16:creationId xmlns:a16="http://schemas.microsoft.com/office/drawing/2014/main" id="{4563C241-89A1-46BE-B569-E8B43561B2A0}"/>
              </a:ext>
            </a:extLst>
          </p:cNvPr>
          <p:cNvSpPr>
            <a:spLocks noGrp="1"/>
          </p:cNvSpPr>
          <p:nvPr>
            <p:ph sz="half" idx="1"/>
          </p:nvPr>
        </p:nvSpPr>
        <p:spPr/>
        <p:txBody>
          <a:bodyPr>
            <a:normAutofit fontScale="92500"/>
          </a:bodyPr>
          <a:lstStyle/>
          <a:p>
            <a:pPr marL="0" indent="0">
              <a:buNone/>
            </a:pPr>
            <a:r>
              <a:rPr lang="cs-CZ" sz="1000" dirty="0"/>
              <a:t>„Byl kdysi čas, kdy bozi byli, ale smrtelných rodů nebylo. Když pak i těmto přišel usouzený čas vzniku, vytvoří je bozi uvnitř země, smísivše je ze země a z ohně a z těch látek, které se slučují s ohněm a zemí. Když pak je chtěli vyváděti na světlo, přikázali Prométheovi a </a:t>
            </a:r>
            <a:r>
              <a:rPr lang="cs-CZ" sz="1000" dirty="0" err="1"/>
              <a:t>Epimétheovi</a:t>
            </a:r>
            <a:r>
              <a:rPr lang="cs-CZ" sz="1000" dirty="0"/>
              <a:t>, aby je vystrojili a každému druhu aby udělili schopnosti, jak se sluší. Tu </a:t>
            </a:r>
            <a:r>
              <a:rPr lang="cs-CZ" sz="1000" dirty="0" err="1"/>
              <a:t>Epimétheus</a:t>
            </a:r>
            <a:r>
              <a:rPr lang="cs-CZ" sz="1000" dirty="0"/>
              <a:t> žádá Prométhea, aby směl sám provést to rozdělení; „až provedu rozdělení,“ pravil, „podívej se na to“. A tak jej přemluvil a rozděluje. Při tom rozdělování jedněm dával sílu bez rychlosti, slabší pak vyzbrojoval rychlostí; ty ozbrojoval, těm zase dával bezbrannou přirozenost, ale opatřoval jim nějakou jinou schopnost k záchraně. Neboť které z nich odíval malostí, těm udílel útěk na křídlech nebo bydlení pod zemí; které pak zveličil rozměry , tím samým je chránil: i ostatní vlastnosti takto vyrovnávaje rozdílel. Toto pak tak zařizoval z opatrnosti, aby žádný rod nebyl vyhlazen. Když pak jim poskytl dostatečná opatření, aby se vespolek nehubili, stroji jim pohodlnou obranu proti nebeským počasím, odívaje je hustou srstí a pevnými </a:t>
            </a:r>
            <a:r>
              <a:rPr lang="cs-CZ" sz="1000" dirty="0" err="1"/>
              <a:t>kožemi</a:t>
            </a:r>
            <a:r>
              <a:rPr lang="cs-CZ" sz="1000" dirty="0"/>
              <a:t>, dostatečnými pro ochranu před zimou a schopnými chrániti i proti vedrům, a když jdou spát, aby měl každý tyto věci také za vlastní a samorostlou pokrývku. A obouval jedny kopyty, druhé pevnými a bezkrevnými </a:t>
            </a:r>
            <a:r>
              <a:rPr lang="cs-CZ" sz="1000" dirty="0" err="1"/>
              <a:t>kožemi</a:t>
            </a:r>
            <a:r>
              <a:rPr lang="cs-CZ" sz="1000" dirty="0"/>
              <a:t>. Potom opatřoval každému druhu jinou potravu, jedněm rostliny ze země, jiným kořeny; některým pak dal za potravu požívání jiných </a:t>
            </a:r>
            <a:r>
              <a:rPr lang="cs-CZ" sz="1000" dirty="0" err="1"/>
              <a:t>živoků</a:t>
            </a:r>
            <a:r>
              <a:rPr lang="cs-CZ" sz="1000" dirty="0"/>
              <a:t>. A jedněm přidělil malé rozplozování, těm pak, které jsou od nich utracovány, velké rozplozování, opatřuje tak tomu rodu záchranu. A protože </a:t>
            </a:r>
            <a:r>
              <a:rPr lang="cs-CZ" sz="1000" dirty="0" err="1"/>
              <a:t>Epimétheus</a:t>
            </a:r>
            <a:r>
              <a:rPr lang="cs-CZ" sz="1000" dirty="0"/>
              <a:t> nebyl příliš moudrý, ani </a:t>
            </a:r>
            <a:r>
              <a:rPr lang="cs-CZ" sz="1000" b="1" dirty="0"/>
              <a:t>nezpozoroval, že rozdal všechny schopnosti mezi zvířata; zbýval mu ještě nevystrojen rod lidí, a byl v rozpacích, co s ním</a:t>
            </a:r>
            <a:r>
              <a:rPr lang="cs-CZ" sz="1000" dirty="0"/>
              <a:t>. Za těchto rozpaků přijde k němu Prométheus podívat se na rozdělení a vidí, jak ostatní </a:t>
            </a:r>
            <a:r>
              <a:rPr lang="cs-CZ" sz="1000" dirty="0" err="1"/>
              <a:t>živokové</a:t>
            </a:r>
            <a:r>
              <a:rPr lang="cs-CZ" sz="1000" dirty="0"/>
              <a:t> mají všechno v náležité míře, ale </a:t>
            </a:r>
            <a:r>
              <a:rPr lang="cs-CZ" sz="1000" b="1" dirty="0"/>
              <a:t>člověka vidí nahého, bez obuvi, bez pokrývky a </a:t>
            </a:r>
            <a:r>
              <a:rPr lang="cs-CZ" sz="1000" b="1" dirty="0" err="1"/>
              <a:t>bezpranného</a:t>
            </a:r>
            <a:r>
              <a:rPr lang="cs-CZ" sz="1000" dirty="0"/>
              <a:t>; a již také přišel usouzený den, kdy měl i člověk vyjíti ze země na světlo. Tu Prométheus, dostav se do nesnází, jakou záchranu by nalezl pro člověka, </a:t>
            </a:r>
            <a:r>
              <a:rPr lang="cs-CZ" sz="1000" b="1" dirty="0"/>
              <a:t>ukradne </a:t>
            </a:r>
            <a:r>
              <a:rPr lang="cs-CZ" sz="1000" b="1" dirty="0" err="1"/>
              <a:t>Héfaistovi</a:t>
            </a:r>
            <a:r>
              <a:rPr lang="cs-CZ" sz="1000" b="1" dirty="0"/>
              <a:t> a Athéně řemeslnou dovednost spolu s ohněm – neboť nebylo, aby se bez ohně stala něčím majetkem nebo prospěchem – a tak ji daruje člověku.</a:t>
            </a:r>
            <a:r>
              <a:rPr lang="cs-CZ" sz="1000" dirty="0"/>
              <a:t> Tímto způsobem tedy člověk nabyl dovednosti k udržení života, ale občanské moudrosti neměl, neboť ta byla i Dia.</a:t>
            </a:r>
          </a:p>
        </p:txBody>
      </p:sp>
      <p:sp>
        <p:nvSpPr>
          <p:cNvPr id="4" name="Zástupný symbol pro obsah 3">
            <a:extLst>
              <a:ext uri="{FF2B5EF4-FFF2-40B4-BE49-F238E27FC236}">
                <a16:creationId xmlns:a16="http://schemas.microsoft.com/office/drawing/2014/main" id="{2B2CCC3C-CFFE-44B3-95FF-CF2B0A93A015}"/>
              </a:ext>
            </a:extLst>
          </p:cNvPr>
          <p:cNvSpPr>
            <a:spLocks noGrp="1"/>
          </p:cNvSpPr>
          <p:nvPr>
            <p:ph sz="half" idx="2"/>
          </p:nvPr>
        </p:nvSpPr>
        <p:spPr/>
        <p:txBody>
          <a:bodyPr>
            <a:normAutofit fontScale="92500"/>
          </a:bodyPr>
          <a:lstStyle/>
          <a:p>
            <a:pPr marL="0" indent="0">
              <a:buNone/>
            </a:pPr>
            <a:r>
              <a:rPr lang="cs-CZ" sz="1000" dirty="0"/>
              <a:t>Prométheovi však již nestačil čas vejíti do Vyšehradu, Diova obydlí- kromě toho tam byly i hrozné stráže Diovy-, ale podaří se mu tajně vstoupit do společného příbytku Athény a </a:t>
            </a:r>
            <a:r>
              <a:rPr lang="cs-CZ" sz="1000" dirty="0" err="1"/>
              <a:t>Héfaista</a:t>
            </a:r>
            <a:r>
              <a:rPr lang="cs-CZ" sz="1000" dirty="0"/>
              <a:t>, v kterém se zabývali svými řemesly, a </a:t>
            </a:r>
            <a:r>
              <a:rPr lang="cs-CZ" sz="1000" dirty="0" err="1"/>
              <a:t>ukradnův</a:t>
            </a:r>
            <a:r>
              <a:rPr lang="cs-CZ" sz="1000" dirty="0"/>
              <a:t> ohňové umění </a:t>
            </a:r>
            <a:r>
              <a:rPr lang="cs-CZ" sz="1000" dirty="0" err="1"/>
              <a:t>Héfaistovo</a:t>
            </a:r>
            <a:r>
              <a:rPr lang="cs-CZ" sz="1000" dirty="0"/>
              <a:t> i to druhé Athénino, dá je člověku. A od té doby má člověk hojně prostředků k živobytí, avšak Prométhea stihl později, jak se vypravuje, kvůli </a:t>
            </a:r>
            <a:r>
              <a:rPr lang="cs-CZ" sz="1000" dirty="0" err="1"/>
              <a:t>Epimétheovi</a:t>
            </a:r>
            <a:r>
              <a:rPr lang="cs-CZ" sz="1000" dirty="0"/>
              <a:t> trest za krádež.</a:t>
            </a:r>
          </a:p>
          <a:p>
            <a:pPr marL="0" indent="0">
              <a:buNone/>
            </a:pPr>
            <a:r>
              <a:rPr lang="cs-CZ" sz="1000" dirty="0"/>
              <a:t>Když pak se stal člověk účasten božského údělu, nejprve skrze svou sourodost s božstvem jediný z </a:t>
            </a:r>
            <a:r>
              <a:rPr lang="cs-CZ" sz="1000" dirty="0" err="1"/>
              <a:t>živoků</a:t>
            </a:r>
            <a:r>
              <a:rPr lang="cs-CZ" sz="1000" dirty="0"/>
              <a:t> počal uctívat bohy a jal se stavěti oltáře i sochy bohů; potom si brzy svým uměním rozčlenil řeč a jména a vynalezl si obydlí, oděv, obuv, lože i potravu ze země. Takto jsouce opatřeni byli lidé zpočátku porůznu a měst nebylo. I hynuli od šelem, protože byli ve všem všudy slabší než ony, a řemeslné umění jim sice bylo dostatečnou pomocí k opatřování potravy, ale k boji s šelmami bylo nedostatečné, </a:t>
            </a:r>
            <a:r>
              <a:rPr lang="cs-CZ" sz="1000" b="1" dirty="0"/>
              <a:t>neboť ještě neměli politického umění</a:t>
            </a:r>
            <a:r>
              <a:rPr lang="cs-CZ" sz="1000" dirty="0"/>
              <a:t>, jehož částí je umění válečné. Hleděli tedy se shromažďovati a zachraňovati tím, že zakládali města; a tu, kdykoliv se shromáždili, </a:t>
            </a:r>
            <a:r>
              <a:rPr lang="cs-CZ" sz="1000" b="1" dirty="0"/>
              <a:t>ubližovali si vespolek, protože neměli politického umění, takže se zase rozptylovali a hynuli</a:t>
            </a:r>
            <a:r>
              <a:rPr lang="cs-CZ" sz="1000" dirty="0"/>
              <a:t>. Tu Zeus, pojav strach o náš lidský rod, aby zcela nevyhynul, pošle Herma, aby uvedl mezi lidi </a:t>
            </a:r>
            <a:r>
              <a:rPr lang="cs-CZ" sz="1000" b="1" dirty="0"/>
              <a:t>stud a spravedlnost</a:t>
            </a:r>
            <a:r>
              <a:rPr lang="cs-CZ" sz="1000" dirty="0"/>
              <a:t>, aby byly udržovateli řádu a pouty spojujícími přátelství. Tu se táže </a:t>
            </a:r>
            <a:r>
              <a:rPr lang="cs-CZ" sz="1000" dirty="0" err="1"/>
              <a:t>Hermés</a:t>
            </a:r>
            <a:r>
              <a:rPr lang="cs-CZ" sz="1000" dirty="0"/>
              <a:t> Dia, jakýmže způsobem by dal lidem spravedlnost a stud: </a:t>
            </a:r>
            <a:r>
              <a:rPr lang="cs-CZ" sz="1000" b="1" dirty="0"/>
              <a:t>„Zdalipak mám jim rozdělit i tyto schopnosti tak, jako jsou rozdělena umění? Jsou pak rozdělena takto: jeden, který se vyzná v lékařském umění, stačí na mnoho neodborníků, a tak i jiní odborníci; mám takto uložit mezi lidmi i spravedlnosti a stud, či je mám rozdělit mezi všechny?“ „Mezi všechny,“ pravil Zeus, „ať všichni jsou jich účastni; neboť by nevznikly obce, kdyby jich bylo účastno jen několik málo jednotlivců jako jiných umění</a:t>
            </a:r>
            <a:r>
              <a:rPr lang="cs-CZ" sz="1000" dirty="0"/>
              <a:t>; a dej mým jménem zákon, že ten, kdo není schopen míti podílu na studu a spravedlnosti, má být usmrcen jakožto nákaza obce.“ (</a:t>
            </a:r>
            <a:r>
              <a:rPr lang="cs-CZ" sz="1000" b="1" dirty="0"/>
              <a:t>Platón, </a:t>
            </a:r>
            <a:r>
              <a:rPr lang="cs-CZ" sz="1000" b="1" i="1" dirty="0"/>
              <a:t>Prótagoras, </a:t>
            </a:r>
            <a:r>
              <a:rPr lang="cs-CZ" sz="1000" b="1" dirty="0"/>
              <a:t>320d-322d)</a:t>
            </a:r>
          </a:p>
          <a:p>
            <a:pPr marL="0" indent="0">
              <a:buNone/>
            </a:pPr>
            <a:endParaRPr lang="cs-CZ" sz="1000" dirty="0"/>
          </a:p>
          <a:p>
            <a:pPr marL="0" indent="0">
              <a:buNone/>
            </a:pPr>
            <a:endParaRPr lang="cs-CZ" sz="1000" dirty="0"/>
          </a:p>
        </p:txBody>
      </p:sp>
    </p:spTree>
    <p:extLst>
      <p:ext uri="{BB962C8B-B14F-4D97-AF65-F5344CB8AC3E}">
        <p14:creationId xmlns:p14="http://schemas.microsoft.com/office/powerpoint/2010/main" val="106493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800" dirty="0"/>
              <a:t>Kontext I</a:t>
            </a:r>
          </a:p>
        </p:txBody>
      </p:sp>
      <p:sp>
        <p:nvSpPr>
          <p:cNvPr id="3" name="Zástupný symbol pro obsah 2"/>
          <p:cNvSpPr>
            <a:spLocks noGrp="1"/>
          </p:cNvSpPr>
          <p:nvPr>
            <p:ph idx="1"/>
          </p:nvPr>
        </p:nvSpPr>
        <p:spPr>
          <a:xfrm>
            <a:off x="457200" y="1124744"/>
            <a:ext cx="8229600" cy="5001419"/>
          </a:xfrm>
        </p:spPr>
        <p:txBody>
          <a:bodyPr>
            <a:normAutofit/>
          </a:bodyPr>
          <a:lstStyle/>
          <a:p>
            <a:r>
              <a:rPr lang="cs-CZ" sz="1600" dirty="0"/>
              <a:t>Filosofické myšlení je </a:t>
            </a:r>
            <a:r>
              <a:rPr lang="cs-CZ" sz="1600" b="1" dirty="0"/>
              <a:t>myšlením specifického charakteru</a:t>
            </a:r>
            <a:r>
              <a:rPr lang="cs-CZ" sz="1600" dirty="0"/>
              <a:t>. Nám se to tak nemusí jevit, neboť jsme dědicové kultury, pro níž filosofie (spolu s vědou, jejíž disciplíny se z ní postupně vydělovaly) představuje jeden z určujících faktorů (pilířů, vedle římského práva a křesťanství).</a:t>
            </a:r>
          </a:p>
          <a:p>
            <a:r>
              <a:rPr lang="cs-CZ" sz="1600" dirty="0"/>
              <a:t>Pokud chceme porozumět tomuto jejímu specifickému charakteru, může pro nás být užitečné podívat se na </a:t>
            </a:r>
            <a:r>
              <a:rPr lang="cs-CZ" sz="1600" b="1" dirty="0"/>
              <a:t>kontext, v němž se objevují první filosofové či filosofické myšlení</a:t>
            </a:r>
            <a:r>
              <a:rPr lang="cs-CZ" sz="1600" dirty="0"/>
              <a:t>, a tím se dostáváme skoro na začátek naší cesty.</a:t>
            </a:r>
          </a:p>
          <a:p>
            <a:r>
              <a:rPr lang="cs-CZ" sz="1600" dirty="0"/>
              <a:t>S prvními pokusy o „racionální výklad světa“, případně s prvními pokusy </a:t>
            </a:r>
            <a:r>
              <a:rPr lang="cs-CZ" sz="1600" b="1" dirty="0">
                <a:hlinkClick r:id="rId3" action="ppaction://hlinksldjump"/>
              </a:rPr>
              <a:t>nemytického myšlení</a:t>
            </a:r>
            <a:r>
              <a:rPr lang="cs-CZ" sz="1600" b="1" dirty="0"/>
              <a:t>,</a:t>
            </a:r>
            <a:r>
              <a:rPr lang="cs-CZ" sz="1600" dirty="0"/>
              <a:t> se tedy (tradičně) setkáváme u Řeků v jejich </a:t>
            </a:r>
            <a:r>
              <a:rPr lang="cs-CZ" sz="1600" b="1" dirty="0"/>
              <a:t>koloniích</a:t>
            </a:r>
            <a:r>
              <a:rPr lang="cs-CZ" sz="1600" dirty="0"/>
              <a:t>: a) v </a:t>
            </a:r>
            <a:r>
              <a:rPr lang="cs-CZ" sz="1600" dirty="0" err="1"/>
              <a:t>Iónii</a:t>
            </a:r>
            <a:r>
              <a:rPr lang="cs-CZ" sz="1600" dirty="0"/>
              <a:t> (západní pobřeží Malé Asie) 6. století př. n. l., (např. </a:t>
            </a:r>
            <a:r>
              <a:rPr lang="cs-CZ" sz="1600" dirty="0" err="1"/>
              <a:t>Milétos</a:t>
            </a:r>
            <a:r>
              <a:rPr lang="cs-CZ" sz="1600" dirty="0"/>
              <a:t>, </a:t>
            </a:r>
            <a:r>
              <a:rPr lang="cs-CZ" sz="1600" dirty="0" err="1"/>
              <a:t>Efesos</a:t>
            </a:r>
            <a:r>
              <a:rPr lang="cs-CZ" sz="1600" dirty="0"/>
              <a:t>); trochu později v západnějších oblastech středozemního moře (Elea). (Reale, G., 2005, s. 35-36) Filosofii tedy budeme rozumět jako </a:t>
            </a:r>
            <a:r>
              <a:rPr lang="cs-CZ" sz="1600" dirty="0">
                <a:hlinkClick r:id="rId4" action="ppaction://hlinksldjump"/>
              </a:rPr>
              <a:t>řeckému výtvoru</a:t>
            </a:r>
            <a:r>
              <a:rPr lang="cs-CZ" sz="1600" dirty="0"/>
              <a:t>.  </a:t>
            </a:r>
          </a:p>
          <a:p>
            <a:endParaRPr lang="cs-CZ" sz="1600" i="1" dirty="0"/>
          </a:p>
          <a:p>
            <a:pPr marL="457200" lvl="1" indent="0">
              <a:buNone/>
            </a:pPr>
            <a:endParaRPr lang="cs-CZ" sz="1200" dirty="0"/>
          </a:p>
          <a:p>
            <a:pPr lvl="1"/>
            <a:endParaRPr lang="cs-CZ" sz="1200" dirty="0"/>
          </a:p>
          <a:p>
            <a:pPr marL="0" indent="0">
              <a:buNone/>
            </a:pPr>
            <a:endParaRPr lang="cs-CZ" sz="1600" dirty="0"/>
          </a:p>
        </p:txBody>
      </p:sp>
    </p:spTree>
    <p:extLst>
      <p:ext uri="{BB962C8B-B14F-4D97-AF65-F5344CB8AC3E}">
        <p14:creationId xmlns:p14="http://schemas.microsoft.com/office/powerpoint/2010/main" val="34412864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4F543A-D267-48E5-8087-EE4213DA0BC4}"/>
              </a:ext>
            </a:extLst>
          </p:cNvPr>
          <p:cNvSpPr>
            <a:spLocks noGrp="1"/>
          </p:cNvSpPr>
          <p:nvPr>
            <p:ph type="title"/>
          </p:nvPr>
        </p:nvSpPr>
        <p:spPr/>
        <p:txBody>
          <a:bodyPr>
            <a:normAutofit/>
          </a:bodyPr>
          <a:lstStyle/>
          <a:p>
            <a:r>
              <a:rPr lang="cs-CZ" sz="1600" dirty="0"/>
              <a:t>Prótagoras  – praktická filosofie II – právo je nutné, ale jeho (konkrétní) realizace nikoliv</a:t>
            </a:r>
          </a:p>
        </p:txBody>
      </p:sp>
      <p:sp>
        <p:nvSpPr>
          <p:cNvPr id="3" name="Zástupný symbol pro obsah 2">
            <a:extLst>
              <a:ext uri="{FF2B5EF4-FFF2-40B4-BE49-F238E27FC236}">
                <a16:creationId xmlns:a16="http://schemas.microsoft.com/office/drawing/2014/main" id="{219042BF-3B8B-4D83-AC18-C2B612EABFC8}"/>
              </a:ext>
            </a:extLst>
          </p:cNvPr>
          <p:cNvSpPr>
            <a:spLocks noGrp="1"/>
          </p:cNvSpPr>
          <p:nvPr>
            <p:ph sz="half" idx="1"/>
          </p:nvPr>
        </p:nvSpPr>
        <p:spPr/>
        <p:txBody>
          <a:bodyPr>
            <a:normAutofit/>
          </a:bodyPr>
          <a:lstStyle/>
          <a:p>
            <a:pPr marL="0" indent="0" algn="ctr">
              <a:buNone/>
            </a:pPr>
            <a:r>
              <a:rPr lang="cs-CZ" sz="1200" dirty="0"/>
              <a:t>„Co se každému městu zdá spravedlivé a dobré, to pro něho takové je, dokud se drží tohoto náhledu.“ (DK A 21a)</a:t>
            </a:r>
          </a:p>
        </p:txBody>
      </p:sp>
      <p:sp>
        <p:nvSpPr>
          <p:cNvPr id="4" name="Zástupný symbol pro obsah 3">
            <a:extLst>
              <a:ext uri="{FF2B5EF4-FFF2-40B4-BE49-F238E27FC236}">
                <a16:creationId xmlns:a16="http://schemas.microsoft.com/office/drawing/2014/main" id="{97711688-6C30-4B51-AC63-7EFAB7080DDE}"/>
              </a:ext>
            </a:extLst>
          </p:cNvPr>
          <p:cNvSpPr>
            <a:spLocks noGrp="1"/>
          </p:cNvSpPr>
          <p:nvPr>
            <p:ph sz="half" idx="2"/>
          </p:nvPr>
        </p:nvSpPr>
        <p:spPr/>
        <p:txBody>
          <a:bodyPr>
            <a:normAutofit/>
          </a:bodyPr>
          <a:lstStyle/>
          <a:p>
            <a:r>
              <a:rPr lang="cs-CZ" sz="1200" dirty="0"/>
              <a:t>Jedná se konkretizaci výroku </a:t>
            </a:r>
            <a:r>
              <a:rPr lang="cs-CZ" sz="1200" i="1" dirty="0"/>
              <a:t>homo </a:t>
            </a:r>
            <a:r>
              <a:rPr lang="cs-CZ" sz="1200" i="1" dirty="0" err="1"/>
              <a:t>mensura</a:t>
            </a:r>
            <a:r>
              <a:rPr lang="cs-CZ" sz="1200" i="1" dirty="0"/>
              <a:t>. </a:t>
            </a:r>
          </a:p>
          <a:p>
            <a:r>
              <a:rPr lang="cs-CZ" sz="1200" dirty="0"/>
              <a:t>Právo je relativní, nikoliv absolutní. </a:t>
            </a:r>
          </a:p>
          <a:p>
            <a:r>
              <a:rPr lang="cs-CZ" sz="1200" dirty="0"/>
              <a:t>Z toho plyne, že </a:t>
            </a:r>
            <a:r>
              <a:rPr lang="cs-CZ" sz="1200" b="1" dirty="0"/>
              <a:t>je možno jej měnit</a:t>
            </a:r>
            <a:r>
              <a:rPr lang="cs-CZ" sz="1200" dirty="0"/>
              <a:t>.</a:t>
            </a:r>
          </a:p>
          <a:p>
            <a:r>
              <a:rPr lang="cs-CZ" sz="1200" dirty="0"/>
              <a:t>Pokud tento text dáme do kontextu s mýtem vzniku společnosti, pak: a) určitá podoba řádu je nezbytná; b) jeho legislativní podoba však není jen jedna jediná – pozitivní právo; c) tudíž je na jedincích případné promýšlení podob pozitivního; d) existující řád nicméně také předpokládá jistou míru konformity, tedy respekt k zákonům.</a:t>
            </a:r>
          </a:p>
          <a:p>
            <a:r>
              <a:rPr lang="cs-CZ" sz="1200" dirty="0"/>
              <a:t>U Prótagory se tak velmi blížíme právnímu pozitivismu (podrobněji viz níže nomos fysis kontroverze).</a:t>
            </a:r>
          </a:p>
          <a:p>
            <a:r>
              <a:rPr lang="cs-CZ" sz="1200" dirty="0"/>
              <a:t>Platónův dialog </a:t>
            </a:r>
            <a:r>
              <a:rPr lang="cs-CZ" sz="1200" i="1" dirty="0"/>
              <a:t>Prótagoras </a:t>
            </a:r>
            <a:r>
              <a:rPr lang="cs-CZ" sz="1200" dirty="0"/>
              <a:t>prezentuje </a:t>
            </a:r>
            <a:r>
              <a:rPr lang="cs-CZ" sz="1200" dirty="0" err="1"/>
              <a:t>Prótagoru</a:t>
            </a:r>
            <a:r>
              <a:rPr lang="cs-CZ" sz="1200" dirty="0"/>
              <a:t> jako učitele toho, jak být dobrý občan; lze předpokládat, že právo a právo není totéž, některé právní i morální normy mohou být lépe zdůvodnitelné než jiné. </a:t>
            </a:r>
          </a:p>
          <a:p>
            <a:r>
              <a:rPr lang="cs-CZ" sz="1200" dirty="0" err="1"/>
              <a:t>Graeser</a:t>
            </a:r>
            <a:r>
              <a:rPr lang="cs-CZ" sz="1200" dirty="0"/>
              <a:t> (s. 38) dodává: „… </a:t>
            </a:r>
            <a:r>
              <a:rPr lang="cs-CZ" sz="1200" b="1" dirty="0"/>
              <a:t>měřítkem</a:t>
            </a:r>
            <a:r>
              <a:rPr lang="cs-CZ" sz="1200" dirty="0"/>
              <a:t> hodnocení jednání, pravidel a institucí jako dobrých a špatných by v tomto případě bylo to, že se jejich následky pro </a:t>
            </a:r>
            <a:r>
              <a:rPr lang="cs-CZ" sz="1200" i="1" dirty="0"/>
              <a:t>polis </a:t>
            </a:r>
            <a:r>
              <a:rPr lang="cs-CZ" sz="1200" dirty="0"/>
              <a:t>jako celek jeví převážně jako žádoucí.“</a:t>
            </a:r>
          </a:p>
          <a:p>
            <a:pPr marL="0" indent="0">
              <a:buNone/>
            </a:pPr>
            <a:endParaRPr lang="cs-CZ" sz="1200" dirty="0"/>
          </a:p>
        </p:txBody>
      </p:sp>
    </p:spTree>
    <p:extLst>
      <p:ext uri="{BB962C8B-B14F-4D97-AF65-F5344CB8AC3E}">
        <p14:creationId xmlns:p14="http://schemas.microsoft.com/office/powerpoint/2010/main" val="2762244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EEF039-6C9F-4E92-A89B-6ADD58815435}"/>
              </a:ext>
            </a:extLst>
          </p:cNvPr>
          <p:cNvSpPr>
            <a:spLocks noGrp="1"/>
          </p:cNvSpPr>
          <p:nvPr>
            <p:ph type="title"/>
          </p:nvPr>
        </p:nvSpPr>
        <p:spPr/>
        <p:txBody>
          <a:bodyPr>
            <a:normAutofit/>
          </a:bodyPr>
          <a:lstStyle/>
          <a:p>
            <a:r>
              <a:rPr lang="cs-CZ" sz="1800" dirty="0"/>
              <a:t>Prótagoras  – praktická filosofie II - trest</a:t>
            </a:r>
          </a:p>
        </p:txBody>
      </p:sp>
      <p:sp>
        <p:nvSpPr>
          <p:cNvPr id="3" name="Zástupný symbol pro obsah 2">
            <a:extLst>
              <a:ext uri="{FF2B5EF4-FFF2-40B4-BE49-F238E27FC236}">
                <a16:creationId xmlns:a16="http://schemas.microsoft.com/office/drawing/2014/main" id="{41FF35E5-C12B-4AE5-A3C3-CD4099F4E375}"/>
              </a:ext>
            </a:extLst>
          </p:cNvPr>
          <p:cNvSpPr>
            <a:spLocks noGrp="1"/>
          </p:cNvSpPr>
          <p:nvPr>
            <p:ph sz="half" idx="1"/>
          </p:nvPr>
        </p:nvSpPr>
        <p:spPr/>
        <p:txBody>
          <a:bodyPr>
            <a:normAutofit/>
          </a:bodyPr>
          <a:lstStyle/>
          <a:p>
            <a:pPr marL="0" indent="0" algn="ctr">
              <a:buNone/>
            </a:pPr>
            <a:r>
              <a:rPr lang="cs-CZ" sz="1200" dirty="0"/>
              <a:t>„Neboť nikdo, kdo se nerozumně </a:t>
            </a:r>
            <a:r>
              <a:rPr lang="cs-CZ" sz="1200" b="1" dirty="0"/>
              <a:t>nemstí jako zvíře</a:t>
            </a:r>
            <a:r>
              <a:rPr lang="cs-CZ" sz="1200" dirty="0"/>
              <a:t>, netrestá viníka mysle na to a z důvodu toho, že se provinil; ale kdo přistupuje k trestu s rozumem, nemstí se za minulé provinění – vždyť by nemohl způsobit, aby se </a:t>
            </a:r>
            <a:r>
              <a:rPr lang="cs-CZ" sz="1200" dirty="0" err="1"/>
              <a:t>odestalo</a:t>
            </a:r>
            <a:r>
              <a:rPr lang="cs-CZ" sz="1200" dirty="0"/>
              <a:t> to, co se stalo -, nýbrž trestá </a:t>
            </a:r>
            <a:r>
              <a:rPr lang="cs-CZ" sz="1200" b="1" dirty="0"/>
              <a:t>pro budoucnost</a:t>
            </a:r>
            <a:r>
              <a:rPr lang="cs-CZ" sz="1200" dirty="0"/>
              <a:t>, aby se znova neprovinil ani sám ten, kdo je trestán, ani jiný, kdo by uviděl jeho potrestání.“ (Platón, </a:t>
            </a:r>
            <a:r>
              <a:rPr lang="cs-CZ" sz="1200" i="1" dirty="0"/>
              <a:t>Prótagoras, </a:t>
            </a:r>
            <a:r>
              <a:rPr lang="cs-CZ" sz="1200" dirty="0"/>
              <a:t>324a-b)</a:t>
            </a:r>
          </a:p>
        </p:txBody>
      </p:sp>
      <p:sp>
        <p:nvSpPr>
          <p:cNvPr id="4" name="Zástupný symbol pro obsah 3">
            <a:extLst>
              <a:ext uri="{FF2B5EF4-FFF2-40B4-BE49-F238E27FC236}">
                <a16:creationId xmlns:a16="http://schemas.microsoft.com/office/drawing/2014/main" id="{09DC886C-D555-4AEA-991A-FCF0C0C000BC}"/>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2058467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BFCC69-306A-451A-88FF-8655513DF11A}"/>
              </a:ext>
            </a:extLst>
          </p:cNvPr>
          <p:cNvSpPr>
            <a:spLocks noGrp="1"/>
          </p:cNvSpPr>
          <p:nvPr>
            <p:ph type="title"/>
          </p:nvPr>
        </p:nvSpPr>
        <p:spPr/>
        <p:txBody>
          <a:bodyPr>
            <a:normAutofit/>
          </a:bodyPr>
          <a:lstStyle/>
          <a:p>
            <a:r>
              <a:rPr lang="cs-CZ" sz="1600" dirty="0"/>
              <a:t>Sofisté – nomos/fysis kontroverze – právo, jeho zdůvodnění a povaha</a:t>
            </a:r>
          </a:p>
        </p:txBody>
      </p:sp>
      <p:sp>
        <p:nvSpPr>
          <p:cNvPr id="3" name="Zástupný symbol pro obsah 2">
            <a:extLst>
              <a:ext uri="{FF2B5EF4-FFF2-40B4-BE49-F238E27FC236}">
                <a16:creationId xmlns:a16="http://schemas.microsoft.com/office/drawing/2014/main" id="{1FF12FC5-2234-445B-9B6C-18E836DBA570}"/>
              </a:ext>
            </a:extLst>
          </p:cNvPr>
          <p:cNvSpPr>
            <a:spLocks noGrp="1"/>
          </p:cNvSpPr>
          <p:nvPr>
            <p:ph idx="1"/>
          </p:nvPr>
        </p:nvSpPr>
        <p:spPr/>
        <p:txBody>
          <a:bodyPr>
            <a:normAutofit/>
          </a:bodyPr>
          <a:lstStyle/>
          <a:p>
            <a:pPr marL="0" indent="0">
              <a:buNone/>
            </a:pPr>
            <a:r>
              <a:rPr lang="cs-CZ" sz="1200" dirty="0"/>
              <a:t>Výše jsme uvedli, že sofisté otevírají celou řadu otázek, jež myslitele z mnoha vědeckých oborů zajímají dodnes. Jednou z těchto otázek je otázka po </a:t>
            </a:r>
            <a:r>
              <a:rPr lang="cs-CZ" sz="1200" b="1" dirty="0"/>
              <a:t>povaze</a:t>
            </a:r>
            <a:r>
              <a:rPr lang="cs-CZ" sz="1200" dirty="0"/>
              <a:t> </a:t>
            </a:r>
            <a:r>
              <a:rPr lang="cs-CZ" sz="1200" b="1" dirty="0"/>
              <a:t>práva</a:t>
            </a:r>
            <a:r>
              <a:rPr lang="cs-CZ" sz="1200" dirty="0"/>
              <a:t>. </a:t>
            </a:r>
          </a:p>
          <a:p>
            <a:pPr marL="228600" indent="-228600">
              <a:buAutoNum type="arabicPeriod"/>
            </a:pPr>
            <a:r>
              <a:rPr lang="cs-CZ" sz="1200" dirty="0"/>
              <a:t>U Pythagory jsme se setkali s ideou </a:t>
            </a:r>
            <a:r>
              <a:rPr lang="cs-CZ" sz="1200" b="1" dirty="0"/>
              <a:t>kosmické harmonie</a:t>
            </a:r>
            <a:r>
              <a:rPr lang="cs-CZ" sz="1200" dirty="0"/>
              <a:t>, již dokonale poznávají bohové a do určité míry i lidé. Tato harmonie, matematická či geometrická, je samozřejmě zákonem či spravedlností kosmu. Právo </a:t>
            </a:r>
            <a:r>
              <a:rPr lang="cs-CZ" sz="1200" i="1" dirty="0"/>
              <a:t>polis </a:t>
            </a:r>
            <a:r>
              <a:rPr lang="cs-CZ" sz="1200" dirty="0"/>
              <a:t>(</a:t>
            </a:r>
            <a:r>
              <a:rPr lang="cs-CZ" sz="1200" i="1" dirty="0" err="1"/>
              <a:t>staatliche</a:t>
            </a:r>
            <a:r>
              <a:rPr lang="cs-CZ" sz="1200" i="1" dirty="0"/>
              <a:t> </a:t>
            </a:r>
            <a:r>
              <a:rPr lang="cs-CZ" sz="1200" i="1" dirty="0" err="1"/>
              <a:t>Recht</a:t>
            </a:r>
            <a:r>
              <a:rPr lang="cs-CZ" sz="1200" dirty="0"/>
              <a:t>; </a:t>
            </a:r>
            <a:r>
              <a:rPr lang="cs-CZ" sz="1200" dirty="0" err="1"/>
              <a:t>Verdross</a:t>
            </a:r>
            <a:r>
              <a:rPr lang="cs-CZ" sz="1200" dirty="0"/>
              <a:t>, s. 50)</a:t>
            </a:r>
            <a:r>
              <a:rPr lang="cs-CZ" sz="1200" i="1" dirty="0"/>
              <a:t> </a:t>
            </a:r>
            <a:r>
              <a:rPr lang="cs-CZ" sz="1200" dirty="0"/>
              <a:t>či právo lidských společností je pak odrazem tohoto kosmického práva případně spravedlnosti(</a:t>
            </a:r>
            <a:r>
              <a:rPr lang="cs-CZ" sz="1200" i="1" dirty="0" err="1"/>
              <a:t>kosmische</a:t>
            </a:r>
            <a:r>
              <a:rPr lang="cs-CZ" sz="1200" i="1" dirty="0"/>
              <a:t> </a:t>
            </a:r>
            <a:r>
              <a:rPr lang="cs-CZ" sz="1200" i="1" dirty="0" err="1"/>
              <a:t>Gerechtigkeit</a:t>
            </a:r>
            <a:r>
              <a:rPr lang="cs-CZ" sz="1200" i="1" dirty="0"/>
              <a:t>; </a:t>
            </a:r>
            <a:r>
              <a:rPr lang="cs-CZ" sz="1200" dirty="0" err="1"/>
              <a:t>Verdross</a:t>
            </a:r>
            <a:r>
              <a:rPr lang="cs-CZ" sz="1200" i="1" dirty="0"/>
              <a:t>, </a:t>
            </a:r>
            <a:r>
              <a:rPr lang="cs-CZ" sz="1200" dirty="0" err="1"/>
              <a:t>tamt</a:t>
            </a:r>
            <a:r>
              <a:rPr lang="cs-CZ" sz="1200" dirty="0"/>
              <a:t>.). Lze tedy říci, že již u Pythagory můžeme najít zárodky dalších úvah o povaze práva či jeho dvou hlavních podobách, ačkoliv ještě nedošlo k snaze prozkoumat hlouběji vztah mezi kosmickým právem a lidskými zákony. </a:t>
            </a:r>
          </a:p>
          <a:p>
            <a:pPr marL="228600" indent="-228600">
              <a:buAutoNum type="arabicPeriod"/>
            </a:pPr>
            <a:r>
              <a:rPr lang="cs-CZ" sz="1200" dirty="0"/>
              <a:t>K tomu došlo až u sofistů, kteří v tom snad byli inspirování dramatiky (</a:t>
            </a:r>
            <a:r>
              <a:rPr lang="cs-CZ" sz="1200" dirty="0" err="1"/>
              <a:t>Aischylos</a:t>
            </a:r>
            <a:r>
              <a:rPr lang="cs-CZ" sz="1200" dirty="0"/>
              <a:t>, Sofokles), kteří „neomylnost“ pozitivního (státního) práva velmi zproblematizovali – příkladem budiž </a:t>
            </a:r>
            <a:r>
              <a:rPr lang="cs-CZ" sz="1200" i="1" dirty="0" err="1"/>
              <a:t>Antigoné</a:t>
            </a:r>
            <a:r>
              <a:rPr lang="cs-CZ" sz="1200" dirty="0"/>
              <a:t>.</a:t>
            </a:r>
          </a:p>
          <a:p>
            <a:pPr marL="228600" indent="-228600">
              <a:buAutoNum type="arabicPeriod"/>
            </a:pPr>
            <a:r>
              <a:rPr lang="cs-CZ" sz="1200" b="1" dirty="0"/>
              <a:t>Teprve sofisté nicméně vystavili pozitivní právo důkladné kritice, a to skrze hledání kritéria, podle něhož by bylo možno pozitivní právo hodnotit. Tímto kritériem se stala přirozenost (</a:t>
            </a:r>
            <a:r>
              <a:rPr lang="cs-CZ" sz="1200" b="1" i="1" dirty="0"/>
              <a:t>fysis</a:t>
            </a:r>
            <a:r>
              <a:rPr lang="cs-CZ" sz="1200" b="1" dirty="0"/>
              <a:t>). Právo korespondující s </a:t>
            </a:r>
            <a:r>
              <a:rPr lang="cs-CZ" sz="1200" b="1" i="1" dirty="0"/>
              <a:t>fysis </a:t>
            </a:r>
            <a:r>
              <a:rPr lang="cs-CZ" sz="1200" b="1" dirty="0"/>
              <a:t>později získalo označení </a:t>
            </a:r>
            <a:r>
              <a:rPr lang="cs-CZ" sz="1200" b="1" i="1" dirty="0"/>
              <a:t>přirozené právo, </a:t>
            </a:r>
            <a:r>
              <a:rPr lang="cs-CZ" sz="1200" b="1" dirty="0"/>
              <a:t>státní právo pak označení </a:t>
            </a:r>
            <a:r>
              <a:rPr lang="cs-CZ" sz="1200" b="1" i="1" dirty="0"/>
              <a:t>pozitivní právo </a:t>
            </a:r>
            <a:r>
              <a:rPr lang="cs-CZ" sz="1200" b="1" dirty="0"/>
              <a:t>(</a:t>
            </a:r>
            <a:r>
              <a:rPr lang="cs-CZ" sz="1200" b="1" i="1" dirty="0"/>
              <a:t>nomos</a:t>
            </a:r>
            <a:r>
              <a:rPr lang="cs-CZ" sz="1200" b="1" dirty="0"/>
              <a:t> či </a:t>
            </a:r>
            <a:r>
              <a:rPr lang="cs-CZ" sz="1200" b="1" i="1" dirty="0"/>
              <a:t>thesis</a:t>
            </a:r>
            <a:r>
              <a:rPr lang="cs-CZ" sz="1200" b="1" dirty="0"/>
              <a:t>).</a:t>
            </a:r>
          </a:p>
          <a:p>
            <a:pPr marL="228600" indent="-228600">
              <a:buAutoNum type="arabicPeriod"/>
            </a:pPr>
            <a:r>
              <a:rPr lang="cs-CZ" sz="1200" dirty="0"/>
              <a:t>Druhou významnou otázkou sofistů, s níž jsme se již setkali u Prótagory, bylo, zda je </a:t>
            </a:r>
            <a:r>
              <a:rPr lang="cs-CZ" sz="1200" i="1" dirty="0"/>
              <a:t>pozitivní právo</a:t>
            </a:r>
            <a:r>
              <a:rPr lang="cs-CZ" sz="1200" dirty="0"/>
              <a:t> pouhým výrazem konvence, či něčím univerzálním. Většinou odpovídali prvním způsobem.</a:t>
            </a:r>
          </a:p>
          <a:p>
            <a:pPr marL="228600" indent="-228600">
              <a:buAutoNum type="arabicPeriod"/>
            </a:pPr>
            <a:r>
              <a:rPr lang="cs-CZ" sz="1200" dirty="0"/>
              <a:t>V rámci této diskuze můžeme rozlišit dva proudy: a) první usiluje o zajištění (zachování) pozitivního práva skrze jeho propojení s přirozeným právem, či skrze jeho ospravedlnění skrze přirozené právo; b) druhý usiloval o jeho „kompromitaci“, a to tím, že ukazovali jeho nesoulad s přirozeností. Tomuto směru můžeme říkat </a:t>
            </a:r>
            <a:r>
              <a:rPr lang="cs-CZ" sz="1200" i="1" dirty="0"/>
              <a:t>revoluční teorie přirozeného práva </a:t>
            </a:r>
            <a:r>
              <a:rPr lang="cs-CZ" sz="1200" dirty="0"/>
              <a:t>(</a:t>
            </a:r>
            <a:r>
              <a:rPr lang="cs-CZ" sz="1200" dirty="0" err="1"/>
              <a:t>Verdross</a:t>
            </a:r>
            <a:r>
              <a:rPr lang="cs-CZ" sz="1200" dirty="0"/>
              <a:t>, s. 51).</a:t>
            </a:r>
          </a:p>
          <a:p>
            <a:pPr marL="228600" indent="-228600">
              <a:buAutoNum type="arabicPeriod"/>
            </a:pPr>
            <a:r>
              <a:rPr lang="cs-CZ" sz="1200" dirty="0"/>
              <a:t>Podoby viz </a:t>
            </a:r>
            <a:r>
              <a:rPr lang="cs-CZ" sz="1200" dirty="0" err="1"/>
              <a:t>Verdross</a:t>
            </a:r>
            <a:r>
              <a:rPr lang="cs-CZ" sz="1200" dirty="0"/>
              <a:t>.</a:t>
            </a:r>
          </a:p>
          <a:p>
            <a:pPr marL="228600" indent="-228600">
              <a:buAutoNum type="arabicPeriod"/>
            </a:pPr>
            <a:endParaRPr lang="cs-CZ" sz="1200" dirty="0"/>
          </a:p>
        </p:txBody>
      </p:sp>
    </p:spTree>
    <p:extLst>
      <p:ext uri="{BB962C8B-B14F-4D97-AF65-F5344CB8AC3E}">
        <p14:creationId xmlns:p14="http://schemas.microsoft.com/office/powerpoint/2010/main" val="30196300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BCE8B1-763D-43EF-824C-5E9803872444}"/>
              </a:ext>
            </a:extLst>
          </p:cNvPr>
          <p:cNvSpPr>
            <a:spLocks noGrp="1"/>
          </p:cNvSpPr>
          <p:nvPr>
            <p:ph type="title"/>
          </p:nvPr>
        </p:nvSpPr>
        <p:spPr/>
        <p:txBody>
          <a:bodyPr>
            <a:normAutofit/>
          </a:bodyPr>
          <a:lstStyle/>
          <a:p>
            <a:r>
              <a:rPr lang="cs-CZ" sz="1200" dirty="0"/>
              <a:t>Teorie přirozeného práva I – „právo silnějšího“ – </a:t>
            </a:r>
            <a:r>
              <a:rPr lang="cs-CZ" sz="1200" dirty="0" err="1"/>
              <a:t>Gorgias</a:t>
            </a:r>
            <a:r>
              <a:rPr lang="cs-CZ" sz="1200" dirty="0"/>
              <a:t> z Leontin (483-375)</a:t>
            </a:r>
          </a:p>
        </p:txBody>
      </p:sp>
      <p:sp>
        <p:nvSpPr>
          <p:cNvPr id="3" name="Zástupný symbol pro obsah 2">
            <a:extLst>
              <a:ext uri="{FF2B5EF4-FFF2-40B4-BE49-F238E27FC236}">
                <a16:creationId xmlns:a16="http://schemas.microsoft.com/office/drawing/2014/main" id="{AC626266-92EB-4A04-B46B-D99E12CA8785}"/>
              </a:ext>
            </a:extLst>
          </p:cNvPr>
          <p:cNvSpPr>
            <a:spLocks noGrp="1"/>
          </p:cNvSpPr>
          <p:nvPr>
            <p:ph sz="half" idx="1"/>
          </p:nvPr>
        </p:nvSpPr>
        <p:spPr/>
        <p:txBody>
          <a:bodyPr>
            <a:normAutofit/>
          </a:bodyPr>
          <a:lstStyle/>
          <a:p>
            <a:pPr marL="0" indent="0">
              <a:buNone/>
            </a:pPr>
            <a:r>
              <a:rPr lang="cs-CZ" sz="1200" dirty="0"/>
              <a:t>Plat. </a:t>
            </a:r>
            <a:r>
              <a:rPr lang="cs-CZ" sz="1200" i="1" dirty="0" err="1"/>
              <a:t>Gorg</a:t>
            </a:r>
            <a:r>
              <a:rPr lang="cs-CZ" sz="1200" i="1" dirty="0"/>
              <a:t>., </a:t>
            </a:r>
            <a:r>
              <a:rPr lang="cs-CZ" sz="1200" dirty="0"/>
              <a:t>483</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1E039658-96A6-4079-9025-A6424DB94480}"/>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15535169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99BA1D-3FCF-4E13-A33B-3B288A261355}"/>
              </a:ext>
            </a:extLst>
          </p:cNvPr>
          <p:cNvSpPr>
            <a:spLocks noGrp="1"/>
          </p:cNvSpPr>
          <p:nvPr>
            <p:ph type="title"/>
          </p:nvPr>
        </p:nvSpPr>
        <p:spPr/>
        <p:txBody>
          <a:bodyPr/>
          <a:lstStyle/>
          <a:p>
            <a:r>
              <a:rPr lang="cs-CZ" dirty="0"/>
              <a:t>Sókratés</a:t>
            </a:r>
          </a:p>
        </p:txBody>
      </p:sp>
      <p:sp>
        <p:nvSpPr>
          <p:cNvPr id="3" name="Zástupný symbol pro obsah 2">
            <a:extLst>
              <a:ext uri="{FF2B5EF4-FFF2-40B4-BE49-F238E27FC236}">
                <a16:creationId xmlns:a16="http://schemas.microsoft.com/office/drawing/2014/main" id="{C6233900-7F59-4991-985E-71B59D7B353B}"/>
              </a:ext>
            </a:extLst>
          </p:cNvPr>
          <p:cNvSpPr>
            <a:spLocks noGrp="1"/>
          </p:cNvSpPr>
          <p:nvPr>
            <p:ph sz="half" idx="1"/>
          </p:nvPr>
        </p:nvSpPr>
        <p:spPr/>
        <p:txBody>
          <a:bodyPr>
            <a:normAutofit/>
          </a:bodyPr>
          <a:lstStyle/>
          <a:p>
            <a:pPr marL="0" indent="0">
              <a:buNone/>
            </a:pPr>
            <a:r>
              <a:rPr lang="cs-CZ" sz="1200" dirty="0"/>
              <a:t>Byl obžalován z toho, že „kazí mládež a že nevěří v bohy, v které věří obec, nýbrž v jiná nová </a:t>
            </a:r>
            <a:r>
              <a:rPr lang="cs-CZ" sz="1200" dirty="0" err="1"/>
              <a:t>daimonia</a:t>
            </a:r>
            <a:r>
              <a:rPr lang="cs-CZ" sz="1200" dirty="0"/>
              <a:t>“. (Plat., </a:t>
            </a:r>
            <a:r>
              <a:rPr lang="cs-CZ" sz="1200" i="1" dirty="0"/>
              <a:t>Obrana, </a:t>
            </a:r>
            <a:r>
              <a:rPr lang="cs-CZ" sz="1200" dirty="0"/>
              <a:t>24)</a:t>
            </a:r>
          </a:p>
          <a:p>
            <a:pPr marL="0" indent="0">
              <a:buNone/>
            </a:pPr>
            <a:r>
              <a:rPr lang="cs-CZ" sz="1200" dirty="0"/>
              <a:t>-----------------------------------------------------------------------------</a:t>
            </a:r>
          </a:p>
          <a:p>
            <a:pPr marL="0" indent="0">
              <a:buNone/>
            </a:pPr>
            <a:r>
              <a:rPr lang="cs-CZ" sz="1200" dirty="0"/>
              <a:t>„…Sokrates tak, jak žil a žije v obecném povědomí, je vlastně postavou neskutečnou, nehistorickou, legendárně </a:t>
            </a:r>
            <a:r>
              <a:rPr lang="cs-CZ" sz="1200" b="1" dirty="0"/>
              <a:t>zidealizovanou</a:t>
            </a:r>
            <a:r>
              <a:rPr lang="cs-CZ" sz="1200" dirty="0"/>
              <a:t>. Hlavní zásluhu na legendě, či spíše legendách sokratovských má Plato. Vynaložil všechno své umění kompoziční i myslitelské na to, aby oslavil Sokrata v řadě svých dialogů, a učinil to způsobem tak sugestivním, že se vlivu jeho podání neubráníme ani dnes, …“ (J. L. Fischer, </a:t>
            </a:r>
            <a:r>
              <a:rPr lang="cs-CZ" sz="1200" i="1" dirty="0"/>
              <a:t>Případ Sokrates, </a:t>
            </a:r>
            <a:r>
              <a:rPr lang="cs-CZ" sz="1200" dirty="0"/>
              <a:t>s. 7)</a:t>
            </a:r>
          </a:p>
          <a:p>
            <a:pPr marL="0" indent="0">
              <a:buNone/>
            </a:pPr>
            <a:r>
              <a:rPr lang="cs-CZ" sz="1200" dirty="0"/>
              <a:t>----------------------------------------------------------------------------</a:t>
            </a:r>
          </a:p>
          <a:p>
            <a:pPr marL="0" indent="0">
              <a:buNone/>
            </a:pPr>
            <a:r>
              <a:rPr lang="cs-CZ" sz="1200" dirty="0"/>
              <a:t>„</a:t>
            </a:r>
            <a:r>
              <a:rPr lang="cs-CZ" sz="1200" dirty="0" err="1"/>
              <a:t>Sókratés</a:t>
            </a:r>
            <a:r>
              <a:rPr lang="cs-CZ" sz="1200" dirty="0"/>
              <a:t> se zabýval etickými záležitostmi; byl etickým reformátorem, moralistou, který káral všechny možné lidi, </a:t>
            </a:r>
            <a:r>
              <a:rPr lang="cs-CZ" sz="1200" b="1" dirty="0"/>
              <a:t>nutil je k myšlení</a:t>
            </a:r>
            <a:r>
              <a:rPr lang="cs-CZ" sz="1200" dirty="0"/>
              <a:t>, vysvětlování a </a:t>
            </a:r>
            <a:r>
              <a:rPr lang="cs-CZ" sz="1200" b="1" dirty="0"/>
              <a:t>objasňování principů</a:t>
            </a:r>
            <a:r>
              <a:rPr lang="cs-CZ" sz="1200" dirty="0"/>
              <a:t> jejich činů. Vyptával se jich a jejich odpověďmi se nedal snadno uspokojit.“ (K. R. </a:t>
            </a:r>
            <a:r>
              <a:rPr lang="cs-CZ" sz="1200" dirty="0" err="1"/>
              <a:t>Popper</a:t>
            </a:r>
            <a:r>
              <a:rPr lang="cs-CZ" sz="1200" dirty="0"/>
              <a:t>, s. 36)</a:t>
            </a:r>
          </a:p>
          <a:p>
            <a:pPr marL="0" indent="0">
              <a:buNone/>
            </a:pPr>
            <a:endParaRPr lang="cs-CZ" sz="1200" dirty="0"/>
          </a:p>
          <a:p>
            <a:pPr marL="0" indent="0">
              <a:buNone/>
            </a:pPr>
            <a:r>
              <a:rPr lang="cs-CZ" sz="1200" dirty="0"/>
              <a:t>„</a:t>
            </a:r>
            <a:r>
              <a:rPr lang="cs-CZ" sz="1200" dirty="0" err="1"/>
              <a:t>Who</a:t>
            </a:r>
            <a:r>
              <a:rPr lang="cs-CZ" sz="1200" dirty="0"/>
              <a:t> </a:t>
            </a:r>
            <a:r>
              <a:rPr lang="cs-CZ" sz="1200" dirty="0" err="1"/>
              <a:t>the</a:t>
            </a:r>
            <a:r>
              <a:rPr lang="cs-CZ" sz="1200" dirty="0"/>
              <a:t> </a:t>
            </a:r>
            <a:r>
              <a:rPr lang="cs-CZ" sz="1200" dirty="0" err="1"/>
              <a:t>historical</a:t>
            </a:r>
            <a:r>
              <a:rPr lang="cs-CZ" sz="1200" dirty="0"/>
              <a:t> </a:t>
            </a:r>
            <a:r>
              <a:rPr lang="cs-CZ" sz="1200" dirty="0" err="1"/>
              <a:t>Socrates</a:t>
            </a:r>
            <a:r>
              <a:rPr lang="cs-CZ" sz="1200" dirty="0"/>
              <a:t> </a:t>
            </a:r>
            <a:r>
              <a:rPr lang="cs-CZ" sz="1200" dirty="0" err="1"/>
              <a:t>was</a:t>
            </a:r>
            <a:r>
              <a:rPr lang="cs-CZ" sz="1200" dirty="0"/>
              <a:t>, and </a:t>
            </a:r>
            <a:r>
              <a:rPr lang="cs-CZ" sz="1200" dirty="0" err="1"/>
              <a:t>what</a:t>
            </a:r>
            <a:r>
              <a:rPr lang="cs-CZ" sz="1200" dirty="0"/>
              <a:t> he </a:t>
            </a:r>
            <a:r>
              <a:rPr lang="cs-CZ" sz="1200" dirty="0" err="1"/>
              <a:t>tought</a:t>
            </a:r>
            <a:r>
              <a:rPr lang="cs-CZ" sz="1200" dirty="0"/>
              <a:t> in his </a:t>
            </a:r>
            <a:r>
              <a:rPr lang="cs-CZ" sz="1200" dirty="0" err="1"/>
              <a:t>lifetime</a:t>
            </a:r>
            <a:r>
              <a:rPr lang="cs-CZ" sz="1200" dirty="0"/>
              <a:t>, are </a:t>
            </a:r>
            <a:r>
              <a:rPr lang="cs-CZ" sz="1200" dirty="0" err="1"/>
              <a:t>almost</a:t>
            </a:r>
            <a:r>
              <a:rPr lang="cs-CZ" sz="1200" dirty="0"/>
              <a:t> </a:t>
            </a:r>
            <a:r>
              <a:rPr lang="cs-CZ" sz="1200" dirty="0" err="1"/>
              <a:t>irretrievably</a:t>
            </a:r>
            <a:r>
              <a:rPr lang="cs-CZ" sz="1200" dirty="0"/>
              <a:t> </a:t>
            </a:r>
            <a:r>
              <a:rPr lang="cs-CZ" sz="1200" dirty="0" err="1"/>
              <a:t>lost</a:t>
            </a:r>
            <a:r>
              <a:rPr lang="cs-CZ" sz="1200" dirty="0"/>
              <a:t> to </a:t>
            </a:r>
            <a:r>
              <a:rPr lang="cs-CZ" sz="1200" dirty="0" err="1"/>
              <a:t>the</a:t>
            </a:r>
            <a:r>
              <a:rPr lang="cs-CZ" sz="1200" dirty="0"/>
              <a:t> past.“ (J. </a:t>
            </a:r>
            <a:r>
              <a:rPr lang="cs-CZ" sz="1200" dirty="0" err="1"/>
              <a:t>Colemann</a:t>
            </a:r>
            <a:r>
              <a:rPr lang="cs-CZ" sz="1200" dirty="0"/>
              <a:t>, s. 50)</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BCFEB529-01A1-41EA-A719-161F03F3133A}"/>
              </a:ext>
            </a:extLst>
          </p:cNvPr>
          <p:cNvSpPr>
            <a:spLocks noGrp="1"/>
          </p:cNvSpPr>
          <p:nvPr>
            <p:ph sz="half" idx="2"/>
          </p:nvPr>
        </p:nvSpPr>
        <p:spPr/>
        <p:txBody>
          <a:bodyPr>
            <a:normAutofit/>
          </a:bodyPr>
          <a:lstStyle/>
          <a:p>
            <a:pPr marL="0" indent="0">
              <a:buNone/>
            </a:pPr>
            <a:r>
              <a:rPr lang="cs-CZ" sz="1200" b="1" dirty="0"/>
              <a:t>Život</a:t>
            </a:r>
            <a:r>
              <a:rPr lang="cs-CZ" sz="1200" dirty="0"/>
              <a:t>: o historickém </a:t>
            </a:r>
            <a:r>
              <a:rPr lang="cs-CZ" sz="1200" dirty="0" err="1"/>
              <a:t>Sókratovi</a:t>
            </a:r>
            <a:r>
              <a:rPr lang="cs-CZ" sz="1200" dirty="0"/>
              <a:t> toho víme málo: v roce 399 (70 let) byl popraven v Athénách na základě obvinění z bezbožnosti a z toho, že kazí mládež (</a:t>
            </a:r>
            <a:r>
              <a:rPr lang="cs-CZ" sz="1200" dirty="0" err="1"/>
              <a:t>Lycon</a:t>
            </a:r>
            <a:r>
              <a:rPr lang="cs-CZ" sz="1200" dirty="0"/>
              <a:t>, </a:t>
            </a:r>
            <a:r>
              <a:rPr lang="cs-CZ" sz="1200" dirty="0" err="1"/>
              <a:t>Meletos</a:t>
            </a:r>
            <a:r>
              <a:rPr lang="cs-CZ" sz="1200" dirty="0"/>
              <a:t>, </a:t>
            </a:r>
            <a:r>
              <a:rPr lang="cs-CZ" sz="1200" dirty="0" err="1"/>
              <a:t>Anytos</a:t>
            </a:r>
            <a:r>
              <a:rPr lang="cs-CZ" sz="1200" dirty="0"/>
              <a:t>; viz </a:t>
            </a:r>
            <a:r>
              <a:rPr lang="cs-CZ" sz="1200" i="1" dirty="0"/>
              <a:t>Obrana). </a:t>
            </a:r>
            <a:r>
              <a:rPr lang="cs-CZ" sz="1200" dirty="0"/>
              <a:t>Jeho otcem byl </a:t>
            </a:r>
            <a:r>
              <a:rPr lang="cs-CZ" sz="1200" dirty="0" err="1"/>
              <a:t>Sófroniskos</a:t>
            </a:r>
            <a:r>
              <a:rPr lang="cs-CZ" sz="1200" dirty="0"/>
              <a:t> (sochař), matka pak porodní bába, k čemuž zvláště bude později odkazovat v souvislosti s tzv. </a:t>
            </a:r>
            <a:r>
              <a:rPr lang="cs-CZ" sz="1200" i="1" dirty="0" err="1"/>
              <a:t>techné</a:t>
            </a:r>
            <a:r>
              <a:rPr lang="cs-CZ" sz="1200" i="1" dirty="0"/>
              <a:t> </a:t>
            </a:r>
            <a:r>
              <a:rPr lang="cs-CZ" sz="1200" i="1" dirty="0" err="1"/>
              <a:t>maieutiké</a:t>
            </a:r>
            <a:r>
              <a:rPr lang="cs-CZ" sz="1200" dirty="0"/>
              <a:t>.</a:t>
            </a:r>
          </a:p>
          <a:p>
            <a:pPr marL="0" indent="0">
              <a:buNone/>
            </a:pPr>
            <a:r>
              <a:rPr lang="cs-CZ" sz="1200" b="1" dirty="0"/>
              <a:t>Sókratés - prameny</a:t>
            </a:r>
            <a:r>
              <a:rPr lang="cs-CZ" sz="1200" dirty="0"/>
              <a:t>: nemáme k dispozici žádný Sokratův text – </a:t>
            </a:r>
            <a:r>
              <a:rPr lang="cs-CZ" sz="1200" b="1" dirty="0" err="1"/>
              <a:t>Sókratés</a:t>
            </a:r>
            <a:r>
              <a:rPr lang="cs-CZ" sz="1200" b="1" dirty="0"/>
              <a:t> programově nic nenapsal</a:t>
            </a:r>
            <a:r>
              <a:rPr lang="cs-CZ" sz="1200" dirty="0"/>
              <a:t> - , máme k dispozici pouze různá svědectví o Sokratově působení a myšlení. Můžeme rozlišit dva typy pramenů: </a:t>
            </a:r>
          </a:p>
          <a:p>
            <a:pPr marL="0" indent="0">
              <a:buNone/>
            </a:pPr>
            <a:r>
              <a:rPr lang="cs-CZ" sz="1200" dirty="0"/>
              <a:t>a) přímá svědectví od Sokratových současníků; b) nepřímá svědectví, pozdější.</a:t>
            </a:r>
          </a:p>
          <a:p>
            <a:pPr marL="0" indent="0">
              <a:buNone/>
            </a:pPr>
            <a:r>
              <a:rPr lang="cs-CZ" sz="1200" dirty="0"/>
              <a:t>Ad a) </a:t>
            </a:r>
            <a:r>
              <a:rPr lang="cs-CZ" sz="1200" b="1" dirty="0"/>
              <a:t>přímá svědectví</a:t>
            </a:r>
            <a:r>
              <a:rPr lang="cs-CZ" sz="1200" dirty="0"/>
              <a:t>: 1) nejdůležitější je </a:t>
            </a:r>
            <a:r>
              <a:rPr lang="cs-CZ" sz="1200" b="1" dirty="0"/>
              <a:t>Platón</a:t>
            </a:r>
            <a:r>
              <a:rPr lang="cs-CZ" sz="1200" dirty="0"/>
              <a:t> a jeho rané dialogy, tzv. </a:t>
            </a:r>
            <a:r>
              <a:rPr lang="cs-CZ" sz="1200" dirty="0" err="1"/>
              <a:t>sókratovské</a:t>
            </a:r>
            <a:r>
              <a:rPr lang="cs-CZ" sz="1200" dirty="0"/>
              <a:t> dialogy (</a:t>
            </a:r>
            <a:r>
              <a:rPr lang="cs-CZ" sz="1200" i="1" dirty="0"/>
              <a:t>Ión, Prótagoras, </a:t>
            </a:r>
            <a:r>
              <a:rPr lang="cs-CZ" sz="1200" i="1" dirty="0" err="1"/>
              <a:t>Laches</a:t>
            </a:r>
            <a:r>
              <a:rPr lang="cs-CZ" sz="1200" i="1" dirty="0"/>
              <a:t>, </a:t>
            </a:r>
            <a:r>
              <a:rPr lang="cs-CZ" sz="1200" i="1" dirty="0" err="1"/>
              <a:t>Charmides</a:t>
            </a:r>
            <a:r>
              <a:rPr lang="cs-CZ" sz="1200" i="1" dirty="0"/>
              <a:t>, </a:t>
            </a:r>
            <a:r>
              <a:rPr lang="cs-CZ" sz="1200" i="1" dirty="0" err="1"/>
              <a:t>Lysis</a:t>
            </a:r>
            <a:r>
              <a:rPr lang="cs-CZ" sz="1200" i="1" dirty="0"/>
              <a:t>, menší </a:t>
            </a:r>
            <a:r>
              <a:rPr lang="cs-CZ" sz="1200" i="1" dirty="0" err="1"/>
              <a:t>Hippias</a:t>
            </a:r>
            <a:r>
              <a:rPr lang="cs-CZ" sz="1200" i="1" dirty="0"/>
              <a:t>, </a:t>
            </a:r>
            <a:r>
              <a:rPr lang="cs-CZ" sz="1200" i="1" dirty="0" err="1"/>
              <a:t>Euthyfron</a:t>
            </a:r>
            <a:r>
              <a:rPr lang="cs-CZ" sz="1200" i="1" dirty="0"/>
              <a:t>, Apologie, </a:t>
            </a:r>
            <a:r>
              <a:rPr lang="cs-CZ" sz="1200" i="1" dirty="0" err="1"/>
              <a:t>Kritón</a:t>
            </a:r>
            <a:r>
              <a:rPr lang="cs-CZ" sz="1200" dirty="0"/>
              <a:t>; nicméně i jiné dialogy často obsahují zajímavé zmínky: </a:t>
            </a:r>
            <a:r>
              <a:rPr lang="cs-CZ" sz="1200" i="1" dirty="0" err="1"/>
              <a:t>Faidón</a:t>
            </a:r>
            <a:r>
              <a:rPr lang="cs-CZ" sz="1200" i="1" dirty="0"/>
              <a:t>, Symposion</a:t>
            </a:r>
            <a:r>
              <a:rPr lang="cs-CZ" sz="1200" dirty="0"/>
              <a:t> např.); 2) rozsahově je významné svědectví </a:t>
            </a:r>
            <a:r>
              <a:rPr lang="cs-CZ" sz="1200" b="1" dirty="0" err="1"/>
              <a:t>Xenofontovo</a:t>
            </a:r>
            <a:r>
              <a:rPr lang="cs-CZ" sz="1200" dirty="0"/>
              <a:t> (především </a:t>
            </a:r>
            <a:r>
              <a:rPr lang="cs-CZ" sz="1200" i="1" dirty="0"/>
              <a:t>Memorabilia</a:t>
            </a:r>
            <a:r>
              <a:rPr lang="cs-CZ" sz="1200" dirty="0"/>
              <a:t>); 3) </a:t>
            </a:r>
            <a:r>
              <a:rPr lang="cs-CZ" sz="1200" b="1" dirty="0"/>
              <a:t>Aristofanes</a:t>
            </a:r>
            <a:r>
              <a:rPr lang="cs-CZ" sz="1200" dirty="0"/>
              <a:t> – komedie </a:t>
            </a:r>
            <a:r>
              <a:rPr lang="cs-CZ" sz="1200" i="1" dirty="0"/>
              <a:t>Oblaka.</a:t>
            </a:r>
            <a:endParaRPr lang="cs-CZ" sz="1200" dirty="0"/>
          </a:p>
          <a:p>
            <a:pPr marL="0" indent="0">
              <a:buNone/>
            </a:pPr>
            <a:r>
              <a:rPr lang="cs-CZ" sz="1200" dirty="0"/>
              <a:t>Ad b) nepřímá svědectví: 1) Aristotelés: zde nenacházíme nic, co by již neukázal Platón; zajímal se o </a:t>
            </a:r>
            <a:r>
              <a:rPr lang="cs-CZ" sz="1200" dirty="0" err="1"/>
              <a:t>Sókrata</a:t>
            </a:r>
            <a:r>
              <a:rPr lang="cs-CZ" sz="1200" dirty="0"/>
              <a:t> jen do té míry, do jaké nějak koresponduje s jeho naukou. 2) Diogenes </a:t>
            </a:r>
            <a:r>
              <a:rPr lang="cs-CZ" sz="1200" dirty="0" err="1"/>
              <a:t>Leartios</a:t>
            </a:r>
            <a:r>
              <a:rPr lang="cs-CZ" sz="1200" dirty="0"/>
              <a:t> (známe </a:t>
            </a:r>
            <a:r>
              <a:rPr lang="cs-CZ" sz="1200" i="1" dirty="0"/>
              <a:t>Životy filosofů</a:t>
            </a:r>
            <a:r>
              <a:rPr lang="cs-CZ" sz="1200" dirty="0"/>
              <a:t>). </a:t>
            </a:r>
          </a:p>
          <a:p>
            <a:pPr marL="0" indent="0">
              <a:buNone/>
            </a:pPr>
            <a:endParaRPr lang="cs-CZ" sz="1200" dirty="0"/>
          </a:p>
        </p:txBody>
      </p:sp>
    </p:spTree>
    <p:extLst>
      <p:ext uri="{BB962C8B-B14F-4D97-AF65-F5344CB8AC3E}">
        <p14:creationId xmlns:p14="http://schemas.microsoft.com/office/powerpoint/2010/main" val="38649504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7A853D-0958-4249-B0F3-806214934442}"/>
              </a:ext>
            </a:extLst>
          </p:cNvPr>
          <p:cNvSpPr>
            <a:spLocks noGrp="1"/>
          </p:cNvSpPr>
          <p:nvPr>
            <p:ph type="title"/>
          </p:nvPr>
        </p:nvSpPr>
        <p:spPr/>
        <p:txBody>
          <a:bodyPr/>
          <a:lstStyle/>
          <a:p>
            <a:r>
              <a:rPr lang="cs-CZ" dirty="0"/>
              <a:t>Sókratés</a:t>
            </a:r>
          </a:p>
        </p:txBody>
      </p:sp>
      <p:sp>
        <p:nvSpPr>
          <p:cNvPr id="3" name="Zástupný symbol pro obsah 2">
            <a:extLst>
              <a:ext uri="{FF2B5EF4-FFF2-40B4-BE49-F238E27FC236}">
                <a16:creationId xmlns:a16="http://schemas.microsoft.com/office/drawing/2014/main" id="{DA044326-C04C-4519-8E2D-6E4D26615556}"/>
              </a:ext>
            </a:extLst>
          </p:cNvPr>
          <p:cNvSpPr>
            <a:spLocks noGrp="1"/>
          </p:cNvSpPr>
          <p:nvPr>
            <p:ph sz="half" idx="1"/>
          </p:nvPr>
        </p:nvSpPr>
        <p:spPr/>
        <p:txBody>
          <a:bodyPr>
            <a:normAutofit/>
          </a:bodyPr>
          <a:lstStyle/>
          <a:p>
            <a:pPr marL="0" indent="0">
              <a:buNone/>
            </a:pPr>
            <a:r>
              <a:rPr lang="cs-CZ" sz="1200" dirty="0" err="1"/>
              <a:t>Xenofon</a:t>
            </a:r>
            <a:r>
              <a:rPr lang="cs-CZ" sz="1200" dirty="0"/>
              <a:t>, Memorabilia (I, i, 11):</a:t>
            </a:r>
          </a:p>
          <a:p>
            <a:pPr marL="0" indent="0">
              <a:buNone/>
            </a:pPr>
            <a:r>
              <a:rPr lang="cs-CZ" sz="1200" dirty="0"/>
              <a:t>„Rozhovor se Sokratem se nikdy neobrátil </a:t>
            </a:r>
            <a:r>
              <a:rPr lang="cs-CZ" sz="1200" b="1" dirty="0"/>
              <a:t>k přirozenosti věcí</a:t>
            </a:r>
            <a:r>
              <a:rPr lang="cs-CZ" sz="1200" dirty="0"/>
              <a:t> a jejich celku, jako tomu bylo v případě mnohých jiných. Se Sokratem jsme vždy hovořili pouze o </a:t>
            </a:r>
            <a:r>
              <a:rPr lang="cs-CZ" sz="1200" b="1" dirty="0"/>
              <a:t>lidských záležitostech</a:t>
            </a:r>
            <a:r>
              <a:rPr lang="cs-CZ" sz="1200" dirty="0"/>
              <a:t>.“ </a:t>
            </a:r>
          </a:p>
          <a:p>
            <a:pPr marL="0" indent="0">
              <a:buNone/>
            </a:pPr>
            <a:r>
              <a:rPr lang="cs-CZ" sz="1200" dirty="0"/>
              <a:t>----------------------------------------------------------------------------</a:t>
            </a:r>
          </a:p>
          <a:p>
            <a:pPr marL="0" indent="0">
              <a:spcBef>
                <a:spcPts val="0"/>
              </a:spcBef>
              <a:buNone/>
            </a:pPr>
            <a:r>
              <a:rPr lang="cs-CZ" sz="1000" dirty="0" err="1"/>
              <a:t>Aristofanés</a:t>
            </a:r>
            <a:r>
              <a:rPr lang="cs-CZ" sz="1000" dirty="0"/>
              <a:t>, </a:t>
            </a:r>
            <a:r>
              <a:rPr lang="cs-CZ" sz="1000" i="1" dirty="0"/>
              <a:t>Oblaka:</a:t>
            </a:r>
          </a:p>
          <a:p>
            <a:pPr marL="0" indent="0">
              <a:spcBef>
                <a:spcPts val="0"/>
              </a:spcBef>
              <a:buNone/>
            </a:pPr>
            <a:r>
              <a:rPr lang="cs-CZ" sz="1000" dirty="0"/>
              <a:t>STREPSIADES: (</a:t>
            </a:r>
            <a:r>
              <a:rPr lang="cs-CZ" sz="1000" i="1" dirty="0"/>
              <a:t>vede syna ke dveřím</a:t>
            </a:r>
            <a:r>
              <a:rPr lang="cs-CZ" sz="1000" dirty="0"/>
              <a:t>) Pohleď sem! Vidíš ty dveře a ten malý dům?</a:t>
            </a:r>
          </a:p>
          <a:p>
            <a:pPr marL="0" indent="0">
              <a:spcBef>
                <a:spcPts val="0"/>
              </a:spcBef>
              <a:buNone/>
            </a:pPr>
            <a:r>
              <a:rPr lang="cs-CZ" sz="1000" dirty="0"/>
              <a:t>FEIDIPIDÉS: Vidím je, otče, ale co je s tím?</a:t>
            </a:r>
          </a:p>
          <a:p>
            <a:pPr marL="0" indent="0">
              <a:spcBef>
                <a:spcPts val="0"/>
              </a:spcBef>
              <a:buNone/>
            </a:pPr>
            <a:r>
              <a:rPr lang="cs-CZ" sz="1000" dirty="0"/>
              <a:t>S: To je přec škola moudrých, </a:t>
            </a:r>
            <a:r>
              <a:rPr lang="cs-CZ" sz="1000" b="1" dirty="0" err="1"/>
              <a:t>myslírna</a:t>
            </a:r>
            <a:r>
              <a:rPr lang="cs-CZ" sz="1000" dirty="0"/>
              <a:t>. Tam bydlí lidé, kteří přesvědčí svou řečí, že je nebe </a:t>
            </a:r>
            <a:r>
              <a:rPr lang="cs-CZ" sz="1000" b="1" dirty="0"/>
              <a:t>podobné poklopu, kterým přikrýváme uhlí</a:t>
            </a:r>
            <a:r>
              <a:rPr lang="cs-CZ" sz="1000" dirty="0"/>
              <a:t>. Ten poklop prý je kolem nás a my jsme uhlí podle jejich moudrosti. Ti lidé učí, když jim zaplatíš, </a:t>
            </a:r>
            <a:r>
              <a:rPr lang="cs-CZ" sz="1000" b="1" dirty="0"/>
              <a:t>jak slovy lež i pravdu porazit</a:t>
            </a:r>
            <a:r>
              <a:rPr lang="cs-CZ" sz="1000" dirty="0"/>
              <a:t>.</a:t>
            </a:r>
          </a:p>
          <a:p>
            <a:pPr marL="0" indent="0">
              <a:spcBef>
                <a:spcPts val="0"/>
              </a:spcBef>
              <a:buNone/>
            </a:pPr>
            <a:r>
              <a:rPr lang="cs-CZ" sz="1000" dirty="0"/>
              <a:t>F: A kdo to je?</a:t>
            </a:r>
          </a:p>
          <a:p>
            <a:pPr marL="0" indent="0">
              <a:spcBef>
                <a:spcPts val="0"/>
              </a:spcBef>
              <a:buNone/>
            </a:pPr>
            <a:r>
              <a:rPr lang="cs-CZ" sz="1000" dirty="0"/>
              <a:t>S: Já neznám jejich jméno, jsou jemní, krásní, dobří mudrci.</a:t>
            </a:r>
          </a:p>
          <a:p>
            <a:pPr marL="0" indent="0">
              <a:spcBef>
                <a:spcPts val="0"/>
              </a:spcBef>
              <a:buNone/>
            </a:pPr>
            <a:r>
              <a:rPr lang="cs-CZ" sz="1000" dirty="0"/>
              <a:t>F: Ach fuj, ty lumpy znám. Ty tlučhuby, ty bledé bosonohé lenochy, k nimž patří Sókratés i </a:t>
            </a:r>
            <a:r>
              <a:rPr lang="cs-CZ" sz="1000" dirty="0" err="1"/>
              <a:t>Chairefón</a:t>
            </a:r>
            <a:r>
              <a:rPr lang="cs-CZ" sz="1000" dirty="0"/>
              <a:t>.</a:t>
            </a:r>
          </a:p>
          <a:p>
            <a:pPr marL="0" indent="0">
              <a:spcBef>
                <a:spcPts val="0"/>
              </a:spcBef>
              <a:buNone/>
            </a:pPr>
            <a:r>
              <a:rPr lang="cs-CZ" sz="1000" dirty="0"/>
              <a:t>S: Pst, ticho! Nemluv dětské hlouposti! A chceš-li jísti dále otcův chléb, jen se k nim dej a zanech jezdectví!</a:t>
            </a:r>
          </a:p>
          <a:p>
            <a:pPr marL="0" indent="0">
              <a:spcBef>
                <a:spcPts val="0"/>
              </a:spcBef>
              <a:buNone/>
            </a:pPr>
            <a:r>
              <a:rPr lang="cs-CZ" sz="1000" dirty="0"/>
              <a:t>F: Za žádnou cenu, i kdybys mi dal třebas i na lanýži bažanty!</a:t>
            </a:r>
            <a:r>
              <a:rPr lang="cs-CZ" sz="1200" dirty="0"/>
              <a:t> </a:t>
            </a:r>
            <a:r>
              <a:rPr lang="cs-CZ" sz="1200" i="1" dirty="0"/>
              <a:t> </a:t>
            </a:r>
          </a:p>
          <a:p>
            <a:pPr marL="0" indent="0">
              <a:spcBef>
                <a:spcPts val="0"/>
              </a:spcBef>
              <a:buNone/>
            </a:pPr>
            <a:r>
              <a:rPr lang="cs-CZ" sz="1200" dirty="0"/>
              <a:t>S: Jdi, prosím, jdi ty pacholku můj, choď do té školy!</a:t>
            </a:r>
          </a:p>
          <a:p>
            <a:pPr marL="0" indent="0">
              <a:spcBef>
                <a:spcPts val="0"/>
              </a:spcBef>
              <a:buNone/>
            </a:pPr>
            <a:r>
              <a:rPr lang="cs-CZ" sz="1200" dirty="0"/>
              <a:t>F: A co tam pochytím?</a:t>
            </a:r>
          </a:p>
          <a:p>
            <a:pPr marL="0" indent="0">
              <a:spcBef>
                <a:spcPts val="0"/>
              </a:spcBef>
              <a:buNone/>
            </a:pPr>
            <a:r>
              <a:rPr lang="cs-CZ" sz="1200" dirty="0"/>
              <a:t>S: Prý učí </a:t>
            </a:r>
            <a:r>
              <a:rPr lang="cs-CZ" sz="1200" b="1" dirty="0"/>
              <a:t>dokazovati obojí, ať je to správné nebo nesprávné. A praví, že tím správným jde i lež a podvod přivést snadno k triumfu.</a:t>
            </a:r>
            <a:r>
              <a:rPr lang="cs-CZ" sz="1200" dirty="0"/>
              <a:t> A až se naučíš těm podfukům, z těch všech dluhů, co jsi nadělal, nevrátím ani halíř nikomu.“</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ECF364B5-4604-459A-8A76-B304534096EE}"/>
              </a:ext>
            </a:extLst>
          </p:cNvPr>
          <p:cNvSpPr>
            <a:spLocks noGrp="1"/>
          </p:cNvSpPr>
          <p:nvPr>
            <p:ph sz="half" idx="2"/>
          </p:nvPr>
        </p:nvSpPr>
        <p:spPr/>
        <p:txBody>
          <a:bodyPr>
            <a:normAutofit/>
          </a:bodyPr>
          <a:lstStyle/>
          <a:p>
            <a:pPr marL="0" indent="0">
              <a:buNone/>
            </a:pPr>
            <a:r>
              <a:rPr lang="cs-CZ" sz="1200" dirty="0"/>
              <a:t>Charakter svědectví:</a:t>
            </a:r>
          </a:p>
          <a:p>
            <a:pPr marL="228600" indent="-228600">
              <a:buAutoNum type="arabicParenR"/>
            </a:pPr>
            <a:r>
              <a:rPr lang="cs-CZ" sz="1200" dirty="0"/>
              <a:t>Platón i </a:t>
            </a:r>
            <a:r>
              <a:rPr lang="cs-CZ" sz="1200" dirty="0" err="1"/>
              <a:t>Xenofón</a:t>
            </a:r>
            <a:r>
              <a:rPr lang="cs-CZ" sz="1200" dirty="0"/>
              <a:t> přizpůsobují Sokrata  svému vlastnímu obrazu. Platón obdařuje Sokrata „hloubkou svého intelektuálního nadání“; </a:t>
            </a:r>
            <a:r>
              <a:rPr lang="cs-CZ" sz="1200" dirty="0" err="1"/>
              <a:t>Xenofón</a:t>
            </a:r>
            <a:r>
              <a:rPr lang="cs-CZ" sz="1200" dirty="0"/>
              <a:t> „zachytil Sókrata přízemně rozšafného“ (Fischer, s. 14). Nicméně ony sokratovské dialogy mohou být považovány stále za  významný pramen.</a:t>
            </a:r>
          </a:p>
          <a:p>
            <a:pPr marL="228600" indent="-228600">
              <a:buAutoNum type="arabicParenR"/>
            </a:pPr>
            <a:r>
              <a:rPr lang="cs-CZ" sz="1200" dirty="0" err="1"/>
              <a:t>Aristofanés</a:t>
            </a:r>
            <a:r>
              <a:rPr lang="cs-CZ" sz="1200" dirty="0"/>
              <a:t>, </a:t>
            </a:r>
            <a:r>
              <a:rPr lang="cs-CZ" sz="1200" i="1" dirty="0"/>
              <a:t>Oblaka</a:t>
            </a:r>
            <a:r>
              <a:rPr lang="cs-CZ" sz="1200" dirty="0"/>
              <a:t>: podává poměrně nepřátelský pohled na Sokrata. Ten je hlavou školy (</a:t>
            </a:r>
            <a:r>
              <a:rPr lang="cs-CZ" sz="1200" dirty="0" err="1"/>
              <a:t>myslírny</a:t>
            </a:r>
            <a:r>
              <a:rPr lang="cs-CZ" sz="1200" dirty="0"/>
              <a:t>), kde se učí zvláštním věcem.</a:t>
            </a:r>
          </a:p>
          <a:p>
            <a:pPr marL="228600" indent="-228600">
              <a:buAutoNum type="arabicParenR"/>
            </a:pPr>
            <a:endParaRPr lang="cs-CZ" sz="1200" dirty="0"/>
          </a:p>
        </p:txBody>
      </p:sp>
    </p:spTree>
    <p:extLst>
      <p:ext uri="{BB962C8B-B14F-4D97-AF65-F5344CB8AC3E}">
        <p14:creationId xmlns:p14="http://schemas.microsoft.com/office/powerpoint/2010/main" val="37901989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8898FF-A0DD-41C8-9ACF-83C87C2AFC72}"/>
              </a:ext>
            </a:extLst>
          </p:cNvPr>
          <p:cNvSpPr>
            <a:spLocks noGrp="1"/>
          </p:cNvSpPr>
          <p:nvPr>
            <p:ph type="title"/>
          </p:nvPr>
        </p:nvSpPr>
        <p:spPr/>
        <p:txBody>
          <a:bodyPr>
            <a:normAutofit/>
          </a:bodyPr>
          <a:lstStyle/>
          <a:p>
            <a:r>
              <a:rPr lang="cs-CZ" sz="2000" dirty="0"/>
              <a:t>Sókratés – jak naložit s prameny?</a:t>
            </a:r>
          </a:p>
        </p:txBody>
      </p:sp>
      <p:sp>
        <p:nvSpPr>
          <p:cNvPr id="3" name="Zástupný symbol pro obsah 2">
            <a:extLst>
              <a:ext uri="{FF2B5EF4-FFF2-40B4-BE49-F238E27FC236}">
                <a16:creationId xmlns:a16="http://schemas.microsoft.com/office/drawing/2014/main" id="{5BC06128-2A03-4CC4-9CBB-76821DF1A921}"/>
              </a:ext>
            </a:extLst>
          </p:cNvPr>
          <p:cNvSpPr>
            <a:spLocks noGrp="1"/>
          </p:cNvSpPr>
          <p:nvPr>
            <p:ph sz="half" idx="1"/>
          </p:nvPr>
        </p:nvSpPr>
        <p:spPr/>
        <p:txBody>
          <a:bodyPr>
            <a:normAutofit/>
          </a:bodyPr>
          <a:lstStyle/>
          <a:p>
            <a:pPr marL="0" indent="0">
              <a:buNone/>
            </a:pPr>
            <a:r>
              <a:rPr lang="cs-CZ" sz="1200" dirty="0"/>
              <a:t>J. Patočka: </a:t>
            </a:r>
            <a:r>
              <a:rPr lang="cs-CZ" sz="1200" i="1" dirty="0"/>
              <a:t>Kacířské eseje: </a:t>
            </a:r>
            <a:endParaRPr lang="cs-CZ" sz="1200" dirty="0"/>
          </a:p>
          <a:p>
            <a:pPr marL="0" indent="0">
              <a:spcBef>
                <a:spcPts val="0"/>
              </a:spcBef>
              <a:buNone/>
            </a:pPr>
            <a:r>
              <a:rPr lang="cs-CZ" sz="1000" dirty="0"/>
              <a:t>„Dospívá-li Sokrates k výsledku, že statečnost je vědění toho, čeho je třeba se báti a čeho ne, pak je to intelektualisticky vyjádřeno, ale je v tom vysloven zároveň problematický ráz bezprostředního životního smyslu tak, jak tomu v náboženské zkušenosti nikdy nebylo: ve způsobu otázky, protože otázka je vybudovaná na </a:t>
            </a:r>
            <a:r>
              <a:rPr lang="cs-CZ" sz="1000" dirty="0" err="1"/>
              <a:t>uvědoměné</a:t>
            </a:r>
            <a:r>
              <a:rPr lang="cs-CZ" sz="1000" dirty="0"/>
              <a:t> problematičnosti.</a:t>
            </a:r>
          </a:p>
          <a:p>
            <a:pPr marL="0" indent="0">
              <a:spcBef>
                <a:spcPts val="0"/>
              </a:spcBef>
              <a:buNone/>
            </a:pPr>
            <a:r>
              <a:rPr lang="cs-CZ" sz="1000" dirty="0"/>
              <a:t>Je proto svoboda, která je vždy svobodou k tomu, nechat to, co je, být tím, čím a jak je, ale vždy znovu a do největší hloubi – svobodou vidoucí, nikoliv pouze tušící a rovněž hlavně ne věřící, zvěstující a vnucující. Proměna světa se zde děje způsobem, kdy tento děj není myticky přioděn, nýbrž kde v obrazu a pojmu se právě od-</a:t>
            </a:r>
            <a:r>
              <a:rPr lang="cs-CZ" sz="1000" dirty="0" err="1"/>
              <a:t>haluje</a:t>
            </a:r>
            <a:r>
              <a:rPr lang="cs-CZ" sz="1000" dirty="0"/>
              <a:t>, co jest. A při tom neběží o „intelektualismus“, kde se dosahuje dosud netušeného, nového geometrickým způsobem, chladně objektivními konstrukcemi a důsledky, které jsou každému stejně pozornému právě tak přístupné. A není to nezbytně ona metafyzika, která by ráda nahradila vždy nový otřes jednorázovým určením a  majetnictvím bytí („ideovým pohledem“ jak je tomu u Platóna).</a:t>
            </a:r>
          </a:p>
          <a:p>
            <a:pPr marL="0" indent="0">
              <a:spcBef>
                <a:spcPts val="0"/>
              </a:spcBef>
              <a:buNone/>
            </a:pPr>
            <a:endParaRPr lang="cs-CZ" sz="1000" dirty="0"/>
          </a:p>
          <a:p>
            <a:pPr marL="0" indent="0">
              <a:spcBef>
                <a:spcPts val="0"/>
              </a:spcBef>
              <a:buNone/>
            </a:pPr>
            <a:r>
              <a:rPr lang="cs-CZ" sz="1000" dirty="0"/>
              <a:t>F. Nietzsche:</a:t>
            </a:r>
          </a:p>
          <a:p>
            <a:pPr marL="0" indent="0">
              <a:spcBef>
                <a:spcPts val="0"/>
              </a:spcBef>
              <a:buNone/>
            </a:pPr>
            <a:endParaRPr lang="cs-CZ" sz="1000" dirty="0"/>
          </a:p>
          <a:p>
            <a:pPr marL="0" indent="0">
              <a:spcBef>
                <a:spcPts val="0"/>
              </a:spcBef>
              <a:buNone/>
            </a:pPr>
            <a:r>
              <a:rPr lang="cs-CZ" sz="1000" dirty="0"/>
              <a:t>Sókratés je „nejproblematičtější zjev starověku. Kdo je to, že si on, jednotlivec, troufá popřít podstatu řeckého života, již v údivu zbožňujeme, ať se dopjala nejhlubších propastí a nejvyšších výšek v Homérovi, </a:t>
            </a:r>
            <a:r>
              <a:rPr lang="cs-CZ" sz="1000" dirty="0" err="1"/>
              <a:t>Pindarovi</a:t>
            </a:r>
            <a:r>
              <a:rPr lang="cs-CZ" sz="1000" dirty="0"/>
              <a:t> a </a:t>
            </a:r>
            <a:r>
              <a:rPr lang="cs-CZ" sz="1000" dirty="0" err="1"/>
              <a:t>Aischylovi</a:t>
            </a:r>
            <a:r>
              <a:rPr lang="cs-CZ" sz="1000" dirty="0"/>
              <a:t>, či ve </a:t>
            </a:r>
            <a:r>
              <a:rPr lang="cs-CZ" sz="1000" dirty="0" err="1"/>
              <a:t>Feididovi</a:t>
            </a:r>
            <a:r>
              <a:rPr lang="cs-CZ" sz="1000" dirty="0"/>
              <a:t> a </a:t>
            </a:r>
            <a:r>
              <a:rPr lang="cs-CZ" sz="1000" dirty="0" err="1"/>
              <a:t>Perikleovi</a:t>
            </a:r>
            <a:r>
              <a:rPr lang="cs-CZ" sz="1000" dirty="0"/>
              <a:t> či Pýthii a </a:t>
            </a:r>
            <a:r>
              <a:rPr lang="cs-CZ" sz="1000" dirty="0" err="1"/>
              <a:t>Dionýsiovi</a:t>
            </a:r>
            <a:r>
              <a:rPr lang="cs-CZ" sz="1000" dirty="0"/>
              <a:t>? Jaká je to démonická moc, která smí tento kouzelný nápoj vylít do prachu.“</a:t>
            </a:r>
          </a:p>
          <a:p>
            <a:pPr marL="0" indent="0">
              <a:spcBef>
                <a:spcPts val="0"/>
              </a:spcBef>
              <a:buNone/>
            </a:pPr>
            <a:endParaRPr lang="cs-CZ" sz="1000" dirty="0"/>
          </a:p>
          <a:p>
            <a:pPr marL="0" indent="0">
              <a:spcBef>
                <a:spcPts val="0"/>
              </a:spcBef>
              <a:buNone/>
            </a:pPr>
            <a:endParaRPr lang="cs-CZ" sz="1000" dirty="0"/>
          </a:p>
        </p:txBody>
      </p:sp>
      <p:sp>
        <p:nvSpPr>
          <p:cNvPr id="4" name="Zástupný symbol pro obsah 3">
            <a:extLst>
              <a:ext uri="{FF2B5EF4-FFF2-40B4-BE49-F238E27FC236}">
                <a16:creationId xmlns:a16="http://schemas.microsoft.com/office/drawing/2014/main" id="{428287CD-705E-4E64-A7F3-B176449C2572}"/>
              </a:ext>
            </a:extLst>
          </p:cNvPr>
          <p:cNvSpPr>
            <a:spLocks noGrp="1"/>
          </p:cNvSpPr>
          <p:nvPr>
            <p:ph sz="half" idx="2"/>
          </p:nvPr>
        </p:nvSpPr>
        <p:spPr/>
        <p:txBody>
          <a:bodyPr>
            <a:normAutofit/>
          </a:bodyPr>
          <a:lstStyle/>
          <a:p>
            <a:pPr marL="0" indent="0">
              <a:buNone/>
            </a:pPr>
            <a:r>
              <a:rPr lang="cs-CZ" sz="1200" dirty="0"/>
              <a:t>Ad Platón: existují tři možnosti, dvě extrémní, jedna umírněná, po které se také vydáme: </a:t>
            </a:r>
          </a:p>
          <a:p>
            <a:pPr marL="0" indent="0">
              <a:buNone/>
            </a:pPr>
            <a:endParaRPr lang="cs-CZ" sz="1200" dirty="0"/>
          </a:p>
          <a:p>
            <a:pPr marL="0" indent="0">
              <a:buNone/>
            </a:pPr>
            <a:r>
              <a:rPr lang="cs-CZ" sz="1200" dirty="0"/>
              <a:t>1. Platónovy dialogy poskytují historicky autentický obraz Sókrata (</a:t>
            </a:r>
            <a:r>
              <a:rPr lang="cs-CZ" sz="1200" dirty="0" err="1"/>
              <a:t>Taylor</a:t>
            </a:r>
            <a:r>
              <a:rPr lang="cs-CZ" sz="1200" dirty="0"/>
              <a:t>, </a:t>
            </a:r>
            <a:r>
              <a:rPr lang="cs-CZ" sz="1200" dirty="0" err="1"/>
              <a:t>Burnet</a:t>
            </a:r>
            <a:r>
              <a:rPr lang="cs-CZ" sz="1200" dirty="0"/>
              <a:t>); 2. Platónovy dialogy jsou nespolehlivé – tedy: vše, co je v nich řečeno, je třeba přičítat pouze Platónovi; Sókratés je potom mýtus, Platónův umělecký výtvor (</a:t>
            </a:r>
            <a:r>
              <a:rPr lang="cs-CZ" sz="1200" dirty="0" err="1"/>
              <a:t>Olof</a:t>
            </a:r>
            <a:r>
              <a:rPr lang="cs-CZ" sz="1200" dirty="0"/>
              <a:t> </a:t>
            </a:r>
            <a:r>
              <a:rPr lang="cs-CZ" sz="1200" dirty="0" err="1"/>
              <a:t>Gigon</a:t>
            </a:r>
            <a:r>
              <a:rPr lang="cs-CZ" sz="1200" dirty="0"/>
              <a:t>); 3. rané Platónovy dialogy mohou sloužit k rekonstrukci </a:t>
            </a:r>
            <a:r>
              <a:rPr lang="cs-CZ" sz="1200" dirty="0" err="1"/>
              <a:t>Sókratovy</a:t>
            </a:r>
            <a:r>
              <a:rPr lang="cs-CZ" sz="1200" dirty="0"/>
              <a:t> osobnosti i stylu působení: liší se totiž také „doktrinálně“ (</a:t>
            </a:r>
            <a:r>
              <a:rPr lang="cs-CZ" sz="1200" dirty="0" err="1"/>
              <a:t>Schleiermacher</a:t>
            </a:r>
            <a:r>
              <a:rPr lang="cs-CZ" sz="1200" dirty="0"/>
              <a:t>): </a:t>
            </a:r>
            <a:r>
              <a:rPr lang="cs-CZ" sz="1200" b="1" dirty="0"/>
              <a:t>neobsahují pozitivní filosofii</a:t>
            </a:r>
            <a:r>
              <a:rPr lang="cs-CZ" sz="1200" dirty="0"/>
              <a:t> </a:t>
            </a:r>
            <a:r>
              <a:rPr lang="cs-CZ" sz="1200" b="1" dirty="0"/>
              <a:t>či systém</a:t>
            </a:r>
            <a:r>
              <a:rPr lang="cs-CZ" sz="1200" dirty="0"/>
              <a:t>: na otázky, které klade, nikdy nedostává odpověď, </a:t>
            </a:r>
            <a:r>
              <a:rPr lang="cs-CZ" sz="1200" b="1" dirty="0"/>
              <a:t>rané dialogy ztroskotávají</a:t>
            </a:r>
            <a:r>
              <a:rPr lang="cs-CZ" sz="1200" dirty="0"/>
              <a:t>; Sokrates asi o žádné vědění vlastně neusiloval, ačkoliv jej nepovažoval za nemožné (</a:t>
            </a:r>
            <a:r>
              <a:rPr lang="cs-CZ" sz="1200" dirty="0" err="1"/>
              <a:t>Graeser</a:t>
            </a:r>
            <a:r>
              <a:rPr lang="cs-CZ" sz="1200" dirty="0"/>
              <a:t>, s. 113, 115). Jan Patočka ve své knize </a:t>
            </a:r>
            <a:r>
              <a:rPr lang="cs-CZ" sz="1200" i="1" dirty="0"/>
              <a:t>Sókrates </a:t>
            </a:r>
            <a:r>
              <a:rPr lang="cs-CZ" sz="1200" dirty="0"/>
              <a:t>k tomu dodává: „Sokrates je nám myslitelem životní moudrosti a nositel zvláštního poslaní, nikoliv především badatel a teoretik.“</a:t>
            </a:r>
          </a:p>
          <a:p>
            <a:pPr marL="0" indent="0">
              <a:buNone/>
            </a:pPr>
            <a:endParaRPr lang="cs-CZ" sz="1200" dirty="0"/>
          </a:p>
          <a:p>
            <a:pPr marL="0" indent="0">
              <a:buNone/>
            </a:pPr>
            <a:r>
              <a:rPr lang="cs-CZ" sz="1200" dirty="0"/>
              <a:t>Ad </a:t>
            </a:r>
            <a:r>
              <a:rPr lang="cs-CZ" sz="1200" dirty="0" err="1"/>
              <a:t>Aristofanés</a:t>
            </a:r>
            <a:r>
              <a:rPr lang="cs-CZ" sz="1200" dirty="0"/>
              <a:t>: Sokrates má k sofistům mnohem blíže, než se nám Platón snaží naznačit.  </a:t>
            </a:r>
          </a:p>
        </p:txBody>
      </p:sp>
    </p:spTree>
    <p:extLst>
      <p:ext uri="{BB962C8B-B14F-4D97-AF65-F5344CB8AC3E}">
        <p14:creationId xmlns:p14="http://schemas.microsoft.com/office/powerpoint/2010/main" val="3826056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77D4C6-299C-45F4-B16F-6A4E85E4B8EB}"/>
              </a:ext>
            </a:extLst>
          </p:cNvPr>
          <p:cNvSpPr>
            <a:spLocks noGrp="1"/>
          </p:cNvSpPr>
          <p:nvPr>
            <p:ph type="title"/>
          </p:nvPr>
        </p:nvSpPr>
        <p:spPr/>
        <p:txBody>
          <a:bodyPr/>
          <a:lstStyle/>
          <a:p>
            <a:r>
              <a:rPr lang="cs-CZ" dirty="0" err="1"/>
              <a:t>Sókratovy</a:t>
            </a:r>
            <a:r>
              <a:rPr lang="cs-CZ" dirty="0"/>
              <a:t> „otázky“</a:t>
            </a:r>
          </a:p>
        </p:txBody>
      </p:sp>
      <p:sp>
        <p:nvSpPr>
          <p:cNvPr id="3" name="Zástupný symbol pro obsah 2">
            <a:extLst>
              <a:ext uri="{FF2B5EF4-FFF2-40B4-BE49-F238E27FC236}">
                <a16:creationId xmlns:a16="http://schemas.microsoft.com/office/drawing/2014/main" id="{FEEC7DCD-9002-443F-9710-D5587B1BBAB9}"/>
              </a:ext>
            </a:extLst>
          </p:cNvPr>
          <p:cNvSpPr>
            <a:spLocks noGrp="1"/>
          </p:cNvSpPr>
          <p:nvPr>
            <p:ph sz="half" idx="1"/>
          </p:nvPr>
        </p:nvSpPr>
        <p:spPr/>
        <p:txBody>
          <a:bodyPr>
            <a:normAutofit/>
          </a:bodyPr>
          <a:lstStyle/>
          <a:p>
            <a:pPr marL="0" indent="0">
              <a:buNone/>
            </a:pPr>
            <a:r>
              <a:rPr lang="cs-CZ" sz="1000" dirty="0"/>
              <a:t>Plat.  </a:t>
            </a:r>
            <a:r>
              <a:rPr lang="cs-CZ" sz="1000" i="1" dirty="0" err="1"/>
              <a:t>Hipp</a:t>
            </a:r>
            <a:r>
              <a:rPr lang="cs-CZ" sz="1000" i="1" dirty="0"/>
              <a:t>. Větší, </a:t>
            </a:r>
            <a:r>
              <a:rPr lang="cs-CZ" sz="1000" dirty="0"/>
              <a:t>287 d6:</a:t>
            </a:r>
          </a:p>
          <a:p>
            <a:pPr marL="0" indent="0">
              <a:buNone/>
            </a:pPr>
            <a:r>
              <a:rPr lang="cs-CZ" sz="1000" dirty="0" err="1"/>
              <a:t>Sókr</a:t>
            </a:r>
            <a:r>
              <a:rPr lang="cs-CZ" sz="1000" dirty="0"/>
              <a:t>. „Pověz tedy, hoste,“ řekne, „co jest toto krásno?“</a:t>
            </a:r>
          </a:p>
          <a:p>
            <a:pPr marL="0" indent="0">
              <a:buNone/>
            </a:pPr>
            <a:r>
              <a:rPr lang="cs-CZ" sz="1000" dirty="0" err="1"/>
              <a:t>Hipp</a:t>
            </a:r>
            <a:r>
              <a:rPr lang="cs-CZ" sz="1000" dirty="0"/>
              <a:t>. Kdo dává tuto otázku, Sókrate, chce bezpochyby slyšet, co je krásné?</a:t>
            </a:r>
          </a:p>
          <a:p>
            <a:pPr marL="0" indent="0">
              <a:buNone/>
            </a:pPr>
            <a:r>
              <a:rPr lang="cs-CZ" sz="1000" dirty="0" err="1"/>
              <a:t>Sókr</a:t>
            </a:r>
            <a:r>
              <a:rPr lang="cs-CZ" sz="1000" dirty="0"/>
              <a:t>. Mě se zdá, že ne, </a:t>
            </a:r>
            <a:r>
              <a:rPr lang="cs-CZ" sz="1000" dirty="0" err="1"/>
              <a:t>Hippio</a:t>
            </a:r>
            <a:r>
              <a:rPr lang="cs-CZ" sz="1000" dirty="0"/>
              <a:t>, nýbrž, co je krásno?“</a:t>
            </a:r>
          </a:p>
          <a:p>
            <a:pPr marL="0" indent="0">
              <a:buNone/>
            </a:pPr>
            <a:r>
              <a:rPr lang="cs-CZ" sz="1000" dirty="0" err="1"/>
              <a:t>Hipp</a:t>
            </a:r>
            <a:r>
              <a:rPr lang="cs-CZ" sz="1000" dirty="0"/>
              <a:t>. A čím se liší toto od onoho?</a:t>
            </a:r>
          </a:p>
          <a:p>
            <a:pPr marL="0" indent="0">
              <a:buNone/>
            </a:pPr>
            <a:r>
              <a:rPr lang="cs-CZ" sz="1000" dirty="0" err="1"/>
              <a:t>Sókr</a:t>
            </a:r>
            <a:r>
              <a:rPr lang="cs-CZ" sz="1000" dirty="0"/>
              <a:t>. Tobě se zdá, že ničím?</a:t>
            </a:r>
          </a:p>
          <a:p>
            <a:pPr marL="0" indent="0">
              <a:buNone/>
            </a:pPr>
            <a:r>
              <a:rPr lang="cs-CZ" sz="1000" dirty="0" err="1"/>
              <a:t>Hipp</a:t>
            </a:r>
            <a:r>
              <a:rPr lang="cs-CZ" sz="1000" dirty="0"/>
              <a:t>. Vždyť se to ničím neliší.</a:t>
            </a:r>
          </a:p>
          <a:p>
            <a:pPr marL="0" indent="0">
              <a:buNone/>
            </a:pPr>
            <a:r>
              <a:rPr lang="cs-CZ" sz="1000" dirty="0" err="1"/>
              <a:t>Sókr</a:t>
            </a:r>
            <a:r>
              <a:rPr lang="cs-CZ" sz="1000" dirty="0"/>
              <a:t>. Však jistě je patrno, že ty to víš lépe. Přece však můj milý, dívej se: táže se totiž, ne co je krásné, nýbrž co je krásno?</a:t>
            </a:r>
          </a:p>
          <a:p>
            <a:pPr marL="0" indent="0">
              <a:buNone/>
            </a:pPr>
            <a:r>
              <a:rPr lang="cs-CZ" sz="1000" dirty="0" err="1"/>
              <a:t>Hipp</a:t>
            </a:r>
            <a:r>
              <a:rPr lang="cs-CZ" sz="1000" dirty="0"/>
              <a:t>. Rozumím, můj milý, a odpovím mu, co je krásno, a nikdy nebudu vyvracen. Má-li se říci pravda, něco krásného je, Sókrate, dobře věz, </a:t>
            </a:r>
            <a:r>
              <a:rPr lang="cs-CZ" sz="1000" b="1" dirty="0"/>
              <a:t>krásná dívka</a:t>
            </a:r>
            <a:r>
              <a:rPr lang="cs-CZ" sz="1000" dirty="0"/>
              <a:t>.“</a:t>
            </a:r>
          </a:p>
          <a:p>
            <a:pPr marL="0" indent="0">
              <a:buNone/>
            </a:pPr>
            <a:endParaRPr lang="cs-CZ" sz="1000" dirty="0"/>
          </a:p>
        </p:txBody>
      </p:sp>
      <p:sp>
        <p:nvSpPr>
          <p:cNvPr id="4" name="Zástupný symbol pro obsah 3">
            <a:extLst>
              <a:ext uri="{FF2B5EF4-FFF2-40B4-BE49-F238E27FC236}">
                <a16:creationId xmlns:a16="http://schemas.microsoft.com/office/drawing/2014/main" id="{A4FAFF4E-1D73-43F1-8A89-14F823BB9779}"/>
              </a:ext>
            </a:extLst>
          </p:cNvPr>
          <p:cNvSpPr>
            <a:spLocks noGrp="1"/>
          </p:cNvSpPr>
          <p:nvPr>
            <p:ph sz="half" idx="2"/>
          </p:nvPr>
        </p:nvSpPr>
        <p:spPr/>
        <p:txBody>
          <a:bodyPr>
            <a:normAutofit/>
          </a:bodyPr>
          <a:lstStyle/>
          <a:p>
            <a:pPr marL="0" indent="0">
              <a:buNone/>
            </a:pPr>
            <a:r>
              <a:rPr lang="cs-CZ" sz="1200" dirty="0"/>
              <a:t>Základní struktura </a:t>
            </a:r>
            <a:r>
              <a:rPr lang="cs-CZ" sz="1200" dirty="0" err="1"/>
              <a:t>Sókratovy</a:t>
            </a:r>
            <a:r>
              <a:rPr lang="cs-CZ" sz="1200" dirty="0"/>
              <a:t> otázky je:</a:t>
            </a:r>
          </a:p>
          <a:p>
            <a:pPr marL="0" indent="0">
              <a:buNone/>
            </a:pPr>
            <a:r>
              <a:rPr lang="cs-CZ" sz="1200" dirty="0"/>
              <a:t>	„Co je X?“</a:t>
            </a:r>
          </a:p>
          <a:p>
            <a:pPr marL="0" indent="0">
              <a:buNone/>
            </a:pPr>
            <a:r>
              <a:rPr lang="cs-CZ" sz="1200" dirty="0"/>
              <a:t>Co je krásno? (</a:t>
            </a:r>
            <a:r>
              <a:rPr lang="cs-CZ" sz="1200" i="1" dirty="0" err="1"/>
              <a:t>Hippias</a:t>
            </a:r>
            <a:r>
              <a:rPr lang="cs-CZ" sz="1200" i="1" dirty="0"/>
              <a:t> Větší</a:t>
            </a:r>
            <a:r>
              <a:rPr lang="cs-CZ" sz="1200" dirty="0"/>
              <a:t>,  287d6)</a:t>
            </a:r>
          </a:p>
          <a:p>
            <a:pPr marL="0" indent="0">
              <a:buNone/>
            </a:pPr>
            <a:r>
              <a:rPr lang="cs-CZ" sz="1200" dirty="0"/>
              <a:t>Co je zbožné a bezbožné? (</a:t>
            </a:r>
            <a:r>
              <a:rPr lang="cs-CZ" sz="1200" dirty="0" err="1"/>
              <a:t>Euthyfrón</a:t>
            </a:r>
            <a:r>
              <a:rPr lang="cs-CZ" sz="1200" dirty="0"/>
              <a:t>, 5d7)</a:t>
            </a:r>
          </a:p>
          <a:p>
            <a:pPr marL="0" indent="0">
              <a:buNone/>
            </a:pPr>
            <a:r>
              <a:rPr lang="cs-CZ" sz="1200" dirty="0"/>
              <a:t>Co je statečnost? (</a:t>
            </a:r>
            <a:r>
              <a:rPr lang="cs-CZ" sz="1200" dirty="0" err="1"/>
              <a:t>Lachés</a:t>
            </a:r>
            <a:r>
              <a:rPr lang="cs-CZ" sz="1200" dirty="0"/>
              <a:t>, 192b)</a:t>
            </a:r>
          </a:p>
          <a:p>
            <a:pPr marL="0" indent="0">
              <a:buNone/>
            </a:pPr>
            <a:r>
              <a:rPr lang="cs-CZ" sz="1200" dirty="0"/>
              <a:t>Co je rozumnost? (</a:t>
            </a:r>
            <a:r>
              <a:rPr lang="cs-CZ" sz="1200" dirty="0" err="1"/>
              <a:t>Charmidés</a:t>
            </a:r>
            <a:r>
              <a:rPr lang="cs-CZ" sz="1200" dirty="0"/>
              <a:t>, 159)</a:t>
            </a:r>
          </a:p>
          <a:p>
            <a:pPr marL="0" indent="0">
              <a:buNone/>
            </a:pPr>
            <a:r>
              <a:rPr lang="cs-CZ" sz="1200" dirty="0"/>
              <a:t>Co je ctnost? (</a:t>
            </a:r>
            <a:r>
              <a:rPr lang="cs-CZ" sz="1200" dirty="0" err="1"/>
              <a:t>Menón</a:t>
            </a:r>
            <a:r>
              <a:rPr lang="cs-CZ" sz="1200" dirty="0"/>
              <a:t>, 72c6-d1)</a:t>
            </a:r>
          </a:p>
          <a:p>
            <a:pPr marL="0" indent="0">
              <a:buNone/>
            </a:pPr>
            <a:endParaRPr lang="cs-CZ" sz="1200" dirty="0"/>
          </a:p>
          <a:p>
            <a:pPr marL="0" indent="0">
              <a:buNone/>
            </a:pPr>
            <a:r>
              <a:rPr lang="cs-CZ" sz="1200" dirty="0"/>
              <a:t>Oč Sokratovi jde? Odpověď nám podává Aristotelés v </a:t>
            </a:r>
            <a:r>
              <a:rPr lang="cs-CZ" sz="1200" i="1" dirty="0"/>
              <a:t>Metafyzice</a:t>
            </a:r>
            <a:r>
              <a:rPr lang="cs-CZ" sz="1200" dirty="0"/>
              <a:t> (I, 6, 987b4; XIII, 4, 1078b17-19):</a:t>
            </a:r>
          </a:p>
          <a:p>
            <a:pPr marL="0" indent="0">
              <a:buNone/>
            </a:pPr>
            <a:r>
              <a:rPr lang="cs-CZ" sz="1200" dirty="0"/>
              <a:t>Sókrates hledá </a:t>
            </a:r>
            <a:r>
              <a:rPr lang="cs-CZ" sz="1200" b="1" dirty="0"/>
              <a:t>obecné</a:t>
            </a:r>
            <a:r>
              <a:rPr lang="cs-CZ" sz="1200" dirty="0"/>
              <a:t> a snaží se o </a:t>
            </a:r>
            <a:r>
              <a:rPr lang="cs-CZ" sz="1200" b="1" dirty="0"/>
              <a:t>definici</a:t>
            </a:r>
            <a:r>
              <a:rPr lang="cs-CZ" sz="1200" dirty="0"/>
              <a:t> tohoto obecného. Obecné je to, co přísluší mnoha věcem (Met. VII, 13, 1038b11-12).</a:t>
            </a:r>
          </a:p>
          <a:p>
            <a:pPr marL="0" indent="0">
              <a:buNone/>
            </a:pPr>
            <a:r>
              <a:rPr lang="cs-CZ" sz="1200" b="1" dirty="0"/>
              <a:t>Definice</a:t>
            </a:r>
            <a:r>
              <a:rPr lang="cs-CZ" sz="1200" dirty="0"/>
              <a:t> artikuluje </a:t>
            </a:r>
            <a:r>
              <a:rPr lang="cs-CZ" sz="1200" b="1" dirty="0"/>
              <a:t>podstatu věci</a:t>
            </a:r>
            <a:r>
              <a:rPr lang="cs-CZ" sz="1200" dirty="0"/>
              <a:t> a lze ji vypovídat o každé věci, která spadá do příslušného druhu. Pro Aristotela pak definice vypadá takto: </a:t>
            </a:r>
            <a:r>
              <a:rPr lang="cs-CZ" sz="1200" i="1" dirty="0"/>
              <a:t>„per genus proximum et </a:t>
            </a:r>
            <a:r>
              <a:rPr lang="cs-CZ" sz="1200" i="1" dirty="0" err="1"/>
              <a:t>differentiam</a:t>
            </a:r>
            <a:r>
              <a:rPr lang="cs-CZ" sz="1200" i="1" dirty="0"/>
              <a:t> </a:t>
            </a:r>
            <a:r>
              <a:rPr lang="cs-CZ" sz="1200" i="1" dirty="0" err="1"/>
              <a:t>specificam</a:t>
            </a:r>
            <a:r>
              <a:rPr lang="cs-CZ" sz="1200" i="1" dirty="0"/>
              <a:t>“</a:t>
            </a:r>
            <a:r>
              <a:rPr lang="cs-CZ" sz="1200" dirty="0"/>
              <a:t>. </a:t>
            </a:r>
          </a:p>
          <a:p>
            <a:pPr marL="0" indent="0">
              <a:buNone/>
            </a:pPr>
            <a:r>
              <a:rPr lang="cs-CZ" sz="1200" dirty="0"/>
              <a:t>Ono hledané je: samo se sebou stejné a má určitou podobu (idea), jedná se o formu (</a:t>
            </a:r>
            <a:r>
              <a:rPr lang="cs-CZ" sz="1200" dirty="0" err="1"/>
              <a:t>eidos</a:t>
            </a:r>
            <a:r>
              <a:rPr lang="cs-CZ" sz="1200" dirty="0"/>
              <a:t>), co je u všech věcí totéž, to totožné ve všech případech.</a:t>
            </a:r>
          </a:p>
          <a:p>
            <a:pPr marL="0" indent="0">
              <a:buNone/>
            </a:pPr>
            <a:endParaRPr lang="cs-CZ" sz="1200" dirty="0"/>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22734232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CBA6B1-E89B-41F5-A983-2EF2D176E909}"/>
              </a:ext>
            </a:extLst>
          </p:cNvPr>
          <p:cNvSpPr>
            <a:spLocks noGrp="1"/>
          </p:cNvSpPr>
          <p:nvPr>
            <p:ph type="title"/>
          </p:nvPr>
        </p:nvSpPr>
        <p:spPr/>
        <p:txBody>
          <a:bodyPr/>
          <a:lstStyle/>
          <a:p>
            <a:r>
              <a:rPr lang="cs-CZ" dirty="0"/>
              <a:t>Sókratés – status obecného</a:t>
            </a:r>
          </a:p>
        </p:txBody>
      </p:sp>
      <p:sp>
        <p:nvSpPr>
          <p:cNvPr id="3" name="Zástupný symbol pro obsah 2">
            <a:extLst>
              <a:ext uri="{FF2B5EF4-FFF2-40B4-BE49-F238E27FC236}">
                <a16:creationId xmlns:a16="http://schemas.microsoft.com/office/drawing/2014/main" id="{79FB6D70-FD44-42BC-9696-B2CC416215F6}"/>
              </a:ext>
            </a:extLst>
          </p:cNvPr>
          <p:cNvSpPr>
            <a:spLocks noGrp="1"/>
          </p:cNvSpPr>
          <p:nvPr>
            <p:ph sz="half" idx="1"/>
          </p:nvPr>
        </p:nvSpPr>
        <p:spPr>
          <a:xfrm>
            <a:off x="457200" y="1600200"/>
            <a:ext cx="4038600" cy="4983162"/>
          </a:xfrm>
        </p:spPr>
        <p:txBody>
          <a:bodyPr>
            <a:normAutofit lnSpcReduction="10000"/>
          </a:bodyPr>
          <a:lstStyle/>
          <a:p>
            <a:pPr marL="0" indent="0">
              <a:buNone/>
            </a:pPr>
            <a:r>
              <a:rPr lang="cs-CZ" sz="1200" dirty="0"/>
              <a:t>Andreas </a:t>
            </a:r>
            <a:r>
              <a:rPr lang="cs-CZ" sz="1200" dirty="0" err="1"/>
              <a:t>Graeser</a:t>
            </a:r>
            <a:r>
              <a:rPr lang="cs-CZ" sz="1200" dirty="0"/>
              <a:t>, s. 119:</a:t>
            </a:r>
          </a:p>
          <a:p>
            <a:pPr marL="0" indent="0">
              <a:buNone/>
            </a:pPr>
            <a:r>
              <a:rPr lang="cs-CZ" sz="1200" dirty="0"/>
              <a:t>„Když Sókrates podobně jako po něm Platón používal slov idea a </a:t>
            </a:r>
            <a:r>
              <a:rPr lang="cs-CZ" sz="1200" dirty="0" err="1"/>
              <a:t>eidos</a:t>
            </a:r>
            <a:r>
              <a:rPr lang="cs-CZ" sz="1200" dirty="0"/>
              <a:t> k tomu, aby charakterizoval onen společný znak, identický ve všech případech svého výskytu, který krásné věci vykazuje jako krásné a spravedlivé jako spravedlivé, zdá se, že při tom myslel na nějakou formu, kterou lze zahlédnout </a:t>
            </a:r>
            <a:r>
              <a:rPr lang="cs-CZ" sz="1200" b="1" dirty="0"/>
              <a:t>duchovním zrakem</a:t>
            </a:r>
            <a:r>
              <a:rPr lang="cs-CZ" sz="1200" dirty="0"/>
              <a:t>.“</a:t>
            </a:r>
          </a:p>
          <a:p>
            <a:pPr marL="0" indent="0">
              <a:buNone/>
            </a:pPr>
            <a:r>
              <a:rPr lang="cs-CZ" sz="1200" dirty="0"/>
              <a:t>Gottfried Martin, </a:t>
            </a:r>
            <a:r>
              <a:rPr lang="cs-CZ" sz="1200" i="1" dirty="0"/>
              <a:t>Úvod do všeobecné metafyziky, </a:t>
            </a:r>
            <a:r>
              <a:rPr lang="cs-CZ" sz="1200" dirty="0"/>
              <a:t>s. 35:</a:t>
            </a:r>
          </a:p>
          <a:p>
            <a:pPr marL="0" indent="0">
              <a:buNone/>
            </a:pPr>
            <a:r>
              <a:rPr lang="cs-CZ" sz="1200" dirty="0"/>
              <a:t>„Je-li prvním momentem sókratovské rozmluvy otázka po obecném, pak je jako druhý moment třeba vypracovat požadavek jeho logického zdůvodnění. Podá-li partner v rozmluvě nějaký výměr, musí jej zdůvodnit. Požadavek udání důvodu zdůrazňuje Sókratés stále znovu. Přitom se však kloníme k názoru, že otázku po obecném Sókratés zformuloval v určité explicitnosti, zatímco požadavek logické zdůvodnitelnosti byl přítomen pouze fakticky. Sókratés stále znovu zdůrazňoval metodický význam tohoto požadavku, jeho skutečný význam však zřejmě sotva mohl tušit. Dosah tohoto požadavku si byl s to uvědomit teprve Platón, a k projasnění možná vedl právě zájem o metodické problémy matematiky. Úplné jasnosti však dosáhl až Aristotelés, a to právě tehdy, když souhrn logických požadavků povýšil na svébytnou disciplínu – logiku. … Vezmeme-li obojí zároveň, tj. objev obecného a objev nutnosti jeho logického zdůvodnění, bude tak podložena teze, že Sókratés založil vědu, filosofii a metafyziku, neboť věda, filosofie a metafyzika spočívají na obecnosti a na logickém zdůvodnění.“</a:t>
            </a:r>
          </a:p>
          <a:p>
            <a:pPr marL="0" indent="0">
              <a:buNone/>
            </a:pPr>
            <a:endParaRPr lang="cs-CZ" sz="1200" dirty="0"/>
          </a:p>
        </p:txBody>
      </p:sp>
      <p:sp>
        <p:nvSpPr>
          <p:cNvPr id="4" name="Zástupný symbol pro obsah 3">
            <a:extLst>
              <a:ext uri="{FF2B5EF4-FFF2-40B4-BE49-F238E27FC236}">
                <a16:creationId xmlns:a16="http://schemas.microsoft.com/office/drawing/2014/main" id="{2498F580-B255-4591-B1CD-7D0A318E89F6}"/>
              </a:ext>
            </a:extLst>
          </p:cNvPr>
          <p:cNvSpPr>
            <a:spLocks noGrp="1"/>
          </p:cNvSpPr>
          <p:nvPr>
            <p:ph sz="half" idx="2"/>
          </p:nvPr>
        </p:nvSpPr>
        <p:spPr/>
        <p:txBody>
          <a:bodyPr>
            <a:normAutofit lnSpcReduction="10000"/>
          </a:bodyPr>
          <a:lstStyle/>
          <a:p>
            <a:pPr marL="0" indent="0">
              <a:buNone/>
            </a:pPr>
            <a:r>
              <a:rPr lang="cs-CZ" sz="1200" dirty="0"/>
              <a:t>Aristotelés chválí </a:t>
            </a:r>
            <a:r>
              <a:rPr lang="cs-CZ" sz="1200" dirty="0" err="1"/>
              <a:t>Sókrata</a:t>
            </a:r>
            <a:r>
              <a:rPr lang="cs-CZ" sz="1200" dirty="0"/>
              <a:t> za to, že oněm ideám či formám nepřiznává samostatnou existenci. To naopak vyčítá Platónovi. </a:t>
            </a:r>
          </a:p>
          <a:p>
            <a:pPr marL="0" indent="0">
              <a:buNone/>
            </a:pPr>
            <a:r>
              <a:rPr lang="cs-CZ" sz="1200" dirty="0"/>
              <a:t>Pojmy </a:t>
            </a:r>
            <a:r>
              <a:rPr lang="cs-CZ" sz="1200" i="1" dirty="0" err="1"/>
              <a:t>eidos</a:t>
            </a:r>
            <a:r>
              <a:rPr lang="cs-CZ" sz="1200" dirty="0"/>
              <a:t> a </a:t>
            </a:r>
            <a:r>
              <a:rPr lang="cs-CZ" sz="1200" i="1" dirty="0"/>
              <a:t>idea</a:t>
            </a:r>
            <a:r>
              <a:rPr lang="cs-CZ" sz="1200" dirty="0"/>
              <a:t>, které udělají takovou kariéru právě u Platóna, kde budou, jak uvidíme, mít ontologicky vyšší status než smyslové věci, jsou přítomny již v raných dialozích i starší literární tradici. </a:t>
            </a:r>
          </a:p>
          <a:p>
            <a:pPr marL="0" indent="0">
              <a:buNone/>
            </a:pPr>
            <a:r>
              <a:rPr lang="cs-CZ" sz="1200" dirty="0"/>
              <a:t>Obě slova mají v základu kořen </a:t>
            </a:r>
            <a:r>
              <a:rPr lang="cs-CZ" sz="1200" i="1" dirty="0" err="1"/>
              <a:t>veid</a:t>
            </a:r>
            <a:r>
              <a:rPr lang="cs-CZ" sz="1200" i="1" dirty="0"/>
              <a:t>, </a:t>
            </a:r>
            <a:r>
              <a:rPr lang="cs-CZ" sz="1200" dirty="0"/>
              <a:t>který je základem latinského </a:t>
            </a:r>
            <a:r>
              <a:rPr lang="cs-CZ" sz="1200" i="1" dirty="0" err="1"/>
              <a:t>videre</a:t>
            </a:r>
            <a:r>
              <a:rPr lang="cs-CZ" sz="1200" dirty="0"/>
              <a:t> (vidět), řeckého </a:t>
            </a:r>
            <a:r>
              <a:rPr lang="cs-CZ" sz="1200" i="1" dirty="0" err="1"/>
              <a:t>oida</a:t>
            </a:r>
            <a:r>
              <a:rPr lang="cs-CZ" sz="1200" dirty="0"/>
              <a:t> (vím, dosl. mám viděno, viděl jsem) i českého </a:t>
            </a:r>
            <a:r>
              <a:rPr lang="cs-CZ" sz="1200" i="1" dirty="0"/>
              <a:t>vidět</a:t>
            </a:r>
            <a:r>
              <a:rPr lang="cs-CZ" sz="1200" dirty="0"/>
              <a:t> a </a:t>
            </a:r>
            <a:r>
              <a:rPr lang="cs-CZ" sz="1200" i="1" dirty="0"/>
              <a:t>vědět</a:t>
            </a:r>
            <a:r>
              <a:rPr lang="cs-CZ" sz="1200" dirty="0"/>
              <a:t>. V řečtině k významu patří, </a:t>
            </a:r>
            <a:r>
              <a:rPr lang="cs-CZ" sz="1200" i="1" dirty="0"/>
              <a:t>že víme, co jsme viděli. </a:t>
            </a:r>
            <a:endParaRPr lang="cs-CZ" sz="1200" dirty="0"/>
          </a:p>
          <a:p>
            <a:pPr marL="0" indent="0">
              <a:buNone/>
            </a:pPr>
            <a:endParaRPr lang="cs-CZ" sz="1200" dirty="0"/>
          </a:p>
          <a:p>
            <a:pPr marL="0" indent="0">
              <a:buNone/>
            </a:pPr>
            <a:r>
              <a:rPr lang="cs-CZ" sz="1200" dirty="0"/>
              <a:t> </a:t>
            </a:r>
          </a:p>
        </p:txBody>
      </p:sp>
    </p:spTree>
    <p:extLst>
      <p:ext uri="{BB962C8B-B14F-4D97-AF65-F5344CB8AC3E}">
        <p14:creationId xmlns:p14="http://schemas.microsoft.com/office/powerpoint/2010/main" val="14127421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918FD9-7E1F-4B5F-B0A4-70A0F8360B70}"/>
              </a:ext>
            </a:extLst>
          </p:cNvPr>
          <p:cNvSpPr>
            <a:spLocks noGrp="1"/>
          </p:cNvSpPr>
          <p:nvPr>
            <p:ph type="title"/>
          </p:nvPr>
        </p:nvSpPr>
        <p:spPr/>
        <p:txBody>
          <a:bodyPr>
            <a:normAutofit/>
          </a:bodyPr>
          <a:lstStyle/>
          <a:p>
            <a:r>
              <a:rPr lang="cs-CZ" sz="1800" dirty="0" err="1"/>
              <a:t>Sókratés</a:t>
            </a:r>
            <a:r>
              <a:rPr lang="cs-CZ" sz="1800" dirty="0"/>
              <a:t> – ctnost (zdatnost, </a:t>
            </a:r>
            <a:r>
              <a:rPr lang="cs-CZ" sz="1800" dirty="0" err="1"/>
              <a:t>virtue</a:t>
            </a:r>
            <a:r>
              <a:rPr lang="cs-CZ" sz="1800" dirty="0"/>
              <a:t>, </a:t>
            </a:r>
            <a:r>
              <a:rPr lang="cs-CZ" sz="1800" dirty="0" err="1"/>
              <a:t>aréte</a:t>
            </a:r>
            <a:r>
              <a:rPr lang="cs-CZ" sz="1800" dirty="0"/>
              <a:t>)</a:t>
            </a:r>
          </a:p>
        </p:txBody>
      </p:sp>
      <p:sp>
        <p:nvSpPr>
          <p:cNvPr id="3" name="Zástupný symbol pro obsah 2">
            <a:extLst>
              <a:ext uri="{FF2B5EF4-FFF2-40B4-BE49-F238E27FC236}">
                <a16:creationId xmlns:a16="http://schemas.microsoft.com/office/drawing/2014/main" id="{A0BBE3B1-2A1B-4C36-AA7B-59F241233246}"/>
              </a:ext>
            </a:extLst>
          </p:cNvPr>
          <p:cNvSpPr>
            <a:spLocks noGrp="1"/>
          </p:cNvSpPr>
          <p:nvPr>
            <p:ph sz="half" idx="1"/>
          </p:nvPr>
        </p:nvSpPr>
        <p:spPr/>
        <p:txBody>
          <a:bodyPr>
            <a:normAutofit/>
          </a:bodyPr>
          <a:lstStyle/>
          <a:p>
            <a:pPr marL="0" indent="0">
              <a:buNone/>
            </a:pPr>
            <a:r>
              <a:rPr lang="cs-CZ" sz="1200" i="1" dirty="0" err="1"/>
              <a:t>Eutyphron</a:t>
            </a:r>
            <a:r>
              <a:rPr lang="cs-CZ" sz="1200" dirty="0"/>
              <a:t>, 6e4-6:</a:t>
            </a:r>
          </a:p>
          <a:p>
            <a:pPr marL="0" indent="0">
              <a:buNone/>
            </a:pPr>
            <a:r>
              <a:rPr lang="cs-CZ" sz="1200" dirty="0" err="1"/>
              <a:t>Sókr</a:t>
            </a:r>
            <a:r>
              <a:rPr lang="cs-CZ" sz="1200" dirty="0"/>
              <a:t>. Pouč mě tedy o tomto </a:t>
            </a:r>
            <a:r>
              <a:rPr lang="cs-CZ" sz="1200" b="1" dirty="0"/>
              <a:t>vidu (</a:t>
            </a:r>
            <a:r>
              <a:rPr lang="cs-CZ" sz="1200" b="1" dirty="0" err="1"/>
              <a:t>eidos</a:t>
            </a:r>
            <a:r>
              <a:rPr lang="cs-CZ" sz="1200" b="1" dirty="0"/>
              <a:t>) samém</a:t>
            </a:r>
            <a:r>
              <a:rPr lang="cs-CZ" sz="1200" dirty="0"/>
              <a:t>, co asi jest, abych mohl, </a:t>
            </a:r>
            <a:r>
              <a:rPr lang="cs-CZ" sz="1200" b="1" dirty="0"/>
              <a:t>hledě na něj a užívaje ho za vzor</a:t>
            </a:r>
            <a:r>
              <a:rPr lang="cs-CZ" sz="1200" dirty="0"/>
              <a:t>, nazývat zbožným, cokoli by bylo v tvém jednání nebo v jednání někoho jiného takové, jako je on, a hříšným, co by nebylo takové.“</a:t>
            </a:r>
          </a:p>
          <a:p>
            <a:pPr marL="0" indent="0">
              <a:buNone/>
            </a:pPr>
            <a:endParaRPr lang="cs-CZ" sz="1200" dirty="0"/>
          </a:p>
          <a:p>
            <a:pPr marL="0" indent="0">
              <a:buNone/>
            </a:pPr>
            <a:r>
              <a:rPr lang="cs-CZ" sz="1200" i="1" dirty="0" err="1"/>
              <a:t>Menón</a:t>
            </a:r>
            <a:r>
              <a:rPr lang="cs-CZ" sz="1200" dirty="0"/>
              <a:t>, 71e1-72a:</a:t>
            </a:r>
          </a:p>
          <a:p>
            <a:pPr marL="0" indent="0">
              <a:buNone/>
            </a:pPr>
            <a:r>
              <a:rPr lang="cs-CZ" sz="1200" dirty="0"/>
              <a:t>„Však není těžké, Sókrate, to povědět. Za prvé, jestliže si přeješ zdatnost muže, je nasnadě, že to je zdatnost muže býti schopen spravovat věci obce a při té činnosti dělat přátelům dobře, nepřátelům zle, a sám se mít na pozoru, aby se mu nic takového nestalo. Jestliže pak chceš zdatnost ženy, není nesnadné vyložit, že má dobře spravovat dům, opatrujíc věci domácnosti a jsouc poslušna svého muže. A jiná je zdatnosti dítěte, děvčete i hocha, a jiná staršího muže, buď svobodného, nebo otroka. A je přemnoho jiných zdatností, takže nepůsobí nesnáze říci o zdatnosti, co jest; neboť v každém oboru činnosti a v každém věku i ke každému úkonu náleží každému z nás zdatnost a právě tak, myslím, Sókrate, i špatnost.</a:t>
            </a:r>
          </a:p>
          <a:p>
            <a:pPr marL="0" indent="0">
              <a:buNone/>
            </a:pPr>
            <a:r>
              <a:rPr lang="cs-CZ" sz="1200" dirty="0" err="1"/>
              <a:t>Sókr</a:t>
            </a:r>
            <a:r>
              <a:rPr lang="cs-CZ" sz="1200" dirty="0"/>
              <a:t>. „Podobá se, </a:t>
            </a:r>
            <a:r>
              <a:rPr lang="cs-CZ" sz="1200" dirty="0" err="1"/>
              <a:t>Menóne</a:t>
            </a:r>
            <a:r>
              <a:rPr lang="cs-CZ" sz="1200" dirty="0"/>
              <a:t>, že mě potkalo jakési veliké štěstí, jestliže jsem hledal jen jednu zdatnost, </a:t>
            </a:r>
            <a:r>
              <a:rPr lang="cs-CZ" sz="1200" b="1" dirty="0"/>
              <a:t>ale nalezl jsem celý roj zdatností u tebe ležících.</a:t>
            </a:r>
            <a:r>
              <a:rPr lang="cs-CZ" sz="1200" dirty="0"/>
              <a:t>“</a:t>
            </a:r>
          </a:p>
        </p:txBody>
      </p:sp>
      <p:sp>
        <p:nvSpPr>
          <p:cNvPr id="4" name="Zástupný symbol pro obsah 3">
            <a:extLst>
              <a:ext uri="{FF2B5EF4-FFF2-40B4-BE49-F238E27FC236}">
                <a16:creationId xmlns:a16="http://schemas.microsoft.com/office/drawing/2014/main" id="{82F74924-6A8C-4163-85A4-7A48BA877CF7}"/>
              </a:ext>
            </a:extLst>
          </p:cNvPr>
          <p:cNvSpPr>
            <a:spLocks noGrp="1"/>
          </p:cNvSpPr>
          <p:nvPr>
            <p:ph sz="half" idx="2"/>
          </p:nvPr>
        </p:nvSpPr>
        <p:spPr/>
        <p:txBody>
          <a:bodyPr>
            <a:normAutofit/>
          </a:bodyPr>
          <a:lstStyle/>
          <a:p>
            <a:pPr marL="0" indent="0">
              <a:buNone/>
            </a:pPr>
            <a:r>
              <a:rPr lang="cs-CZ" sz="1000" dirty="0"/>
              <a:t>Hledání odpovědí na výše položené otázky nebylo pro Sókrata pouhou zábavou. Případná odpověď totiž bude poskytovat kritérium, podle něhož můžeme rozhodnout, zda to či ono je např. </a:t>
            </a:r>
            <a:r>
              <a:rPr lang="cs-CZ" sz="1000" b="1" dirty="0"/>
              <a:t>ctnostné. </a:t>
            </a:r>
          </a:p>
          <a:p>
            <a:pPr marL="0" indent="0">
              <a:buNone/>
            </a:pPr>
            <a:r>
              <a:rPr lang="cs-CZ" sz="1000" b="1" dirty="0"/>
              <a:t>Co z toho plyne?</a:t>
            </a:r>
          </a:p>
          <a:p>
            <a:pPr marL="0" indent="0">
              <a:buNone/>
            </a:pPr>
            <a:endParaRPr lang="cs-CZ" sz="1000" b="1" dirty="0"/>
          </a:p>
          <a:p>
            <a:pPr marL="0" indent="0">
              <a:buNone/>
            </a:pPr>
            <a:r>
              <a:rPr lang="cs-CZ" sz="1000" b="1" dirty="0"/>
              <a:t>Morální jednání je bytostně věcí intelektu</a:t>
            </a:r>
            <a:r>
              <a:rPr lang="cs-CZ" sz="1000" dirty="0"/>
              <a:t>, morální situace jsou v principu stejně jako jiné situace neměnná fakta, a tedy i </a:t>
            </a:r>
            <a:r>
              <a:rPr lang="cs-CZ" sz="1000" b="1" dirty="0"/>
              <a:t>morální soudy</a:t>
            </a:r>
            <a:r>
              <a:rPr lang="cs-CZ" sz="1000" dirty="0"/>
              <a:t> jsou podřízeny pojmům „pravdivé“ a „nepravdivé“. </a:t>
            </a:r>
            <a:r>
              <a:rPr lang="cs-CZ" sz="1000" b="1" dirty="0"/>
              <a:t>Úkolem etiky je hledat pravdivá tvrzení o dobrém a špatném.</a:t>
            </a:r>
            <a:r>
              <a:rPr lang="cs-CZ" sz="1000" dirty="0"/>
              <a:t> </a:t>
            </a:r>
          </a:p>
          <a:p>
            <a:pPr marL="0" indent="0">
              <a:buNone/>
            </a:pPr>
            <a:endParaRPr lang="cs-CZ" sz="1000" dirty="0"/>
          </a:p>
          <a:p>
            <a:pPr marL="0" indent="0">
              <a:buNone/>
            </a:pPr>
            <a:r>
              <a:rPr lang="cs-CZ" sz="1000" dirty="0"/>
              <a:t>Morální jednání je podle </a:t>
            </a:r>
            <a:r>
              <a:rPr lang="cs-CZ" sz="1000" dirty="0" err="1"/>
              <a:t>Sókrata</a:t>
            </a:r>
            <a:r>
              <a:rPr lang="cs-CZ" sz="1000" dirty="0"/>
              <a:t> </a:t>
            </a:r>
            <a:r>
              <a:rPr lang="cs-CZ" sz="1000" b="1" dirty="0"/>
              <a:t>záležitostí vědění </a:t>
            </a:r>
            <a:r>
              <a:rPr lang="cs-CZ" sz="1000" dirty="0"/>
              <a:t>a ten, kdo má odpovídající </a:t>
            </a:r>
            <a:r>
              <a:rPr lang="cs-CZ" sz="1000" b="1" dirty="0"/>
              <a:t>vědění</a:t>
            </a:r>
            <a:r>
              <a:rPr lang="cs-CZ" sz="1000" dirty="0"/>
              <a:t>, jedná rovněž nutně správně. Morální vědění je současně nutnou i dostatečnou podmínkou morálního jednání.</a:t>
            </a:r>
          </a:p>
          <a:p>
            <a:pPr marL="0" indent="0">
              <a:buNone/>
            </a:pPr>
            <a:r>
              <a:rPr lang="cs-CZ" sz="1000" dirty="0"/>
              <a:t>Toto vědění pak: a) není relativní (viz </a:t>
            </a:r>
            <a:r>
              <a:rPr lang="cs-CZ" sz="1000" i="1" dirty="0"/>
              <a:t>homo </a:t>
            </a:r>
            <a:r>
              <a:rPr lang="cs-CZ" sz="1000" i="1" dirty="0" err="1"/>
              <a:t>mensura</a:t>
            </a:r>
            <a:r>
              <a:rPr lang="cs-CZ" sz="1000" dirty="0"/>
              <a:t>); b) je nezbytné (srov. </a:t>
            </a:r>
            <a:r>
              <a:rPr lang="cs-CZ" sz="1000" dirty="0" err="1"/>
              <a:t>Gorg</a:t>
            </a:r>
            <a:r>
              <a:rPr lang="cs-CZ" sz="1000" dirty="0"/>
              <a:t>.), pokud chceme zachovat morální rozměr života. (</a:t>
            </a:r>
            <a:r>
              <a:rPr lang="cs-CZ" sz="1000" dirty="0" err="1"/>
              <a:t>Coplestone</a:t>
            </a:r>
            <a:r>
              <a:rPr lang="cs-CZ" sz="1000" dirty="0"/>
              <a:t>, s. 197: „Byl přesvědčený, že etické chování musí být založeno na poznání a že toto poznání musí být poznáním věčných hodnot, které nepodléhají přechodným a měnícím se vlivům smyslového nebo subjektivního úsudku, ale jsou stejné pro všechny lidi a pro všechny národy všech věků.“)</a:t>
            </a:r>
          </a:p>
          <a:p>
            <a:pPr marL="0" indent="0">
              <a:buNone/>
            </a:pPr>
            <a:endParaRPr lang="cs-CZ" sz="1000" dirty="0"/>
          </a:p>
          <a:p>
            <a:pPr marL="0" indent="0">
              <a:buNone/>
            </a:pPr>
            <a:r>
              <a:rPr lang="cs-CZ" sz="1000" dirty="0"/>
              <a:t>I. </a:t>
            </a:r>
            <a:r>
              <a:rPr lang="cs-CZ" sz="1000" dirty="0" err="1"/>
              <a:t>Berlin</a:t>
            </a:r>
            <a:r>
              <a:rPr lang="cs-CZ" sz="1000" dirty="0"/>
              <a:t>, </a:t>
            </a:r>
            <a:r>
              <a:rPr lang="cs-CZ" sz="1000" i="1" dirty="0"/>
              <a:t>On </a:t>
            </a:r>
            <a:r>
              <a:rPr lang="cs-CZ" sz="1000" i="1" dirty="0" err="1"/>
              <a:t>Liberty</a:t>
            </a:r>
            <a:r>
              <a:rPr lang="cs-CZ" sz="1000" i="1" dirty="0"/>
              <a:t>, </a:t>
            </a:r>
            <a:r>
              <a:rPr lang="cs-CZ" sz="1000" dirty="0"/>
              <a:t> s. 200: „</a:t>
            </a:r>
            <a:r>
              <a:rPr lang="cs-CZ" sz="1000" dirty="0" err="1"/>
              <a:t>Can</a:t>
            </a:r>
            <a:r>
              <a:rPr lang="cs-CZ" sz="1000" dirty="0"/>
              <a:t> </a:t>
            </a:r>
            <a:r>
              <a:rPr lang="cs-CZ" sz="1000" dirty="0" err="1"/>
              <a:t>it</a:t>
            </a:r>
            <a:r>
              <a:rPr lang="cs-CZ" sz="1000" dirty="0"/>
              <a:t> </a:t>
            </a:r>
            <a:r>
              <a:rPr lang="cs-CZ" sz="1000" dirty="0" err="1"/>
              <a:t>be</a:t>
            </a:r>
            <a:r>
              <a:rPr lang="cs-CZ" sz="1000" dirty="0"/>
              <a:t> </a:t>
            </a:r>
            <a:r>
              <a:rPr lang="cs-CZ" sz="1000" dirty="0" err="1"/>
              <a:t>that</a:t>
            </a:r>
            <a:r>
              <a:rPr lang="cs-CZ" sz="1000" dirty="0"/>
              <a:t> </a:t>
            </a:r>
            <a:r>
              <a:rPr lang="cs-CZ" sz="1000" dirty="0" err="1"/>
              <a:t>Socrates</a:t>
            </a:r>
            <a:r>
              <a:rPr lang="cs-CZ" sz="1000" dirty="0"/>
              <a:t> and </a:t>
            </a:r>
            <a:r>
              <a:rPr lang="cs-CZ" sz="1000" dirty="0" err="1"/>
              <a:t>the</a:t>
            </a:r>
            <a:r>
              <a:rPr lang="cs-CZ" sz="1000" dirty="0"/>
              <a:t> </a:t>
            </a:r>
            <a:r>
              <a:rPr lang="cs-CZ" sz="1000" dirty="0" err="1"/>
              <a:t>creators</a:t>
            </a:r>
            <a:r>
              <a:rPr lang="cs-CZ" sz="1000" dirty="0"/>
              <a:t> </a:t>
            </a:r>
            <a:r>
              <a:rPr lang="cs-CZ" sz="1000" dirty="0" err="1"/>
              <a:t>of</a:t>
            </a:r>
            <a:r>
              <a:rPr lang="cs-CZ" sz="1000" dirty="0"/>
              <a:t> </a:t>
            </a:r>
            <a:r>
              <a:rPr lang="cs-CZ" sz="1000" dirty="0" err="1"/>
              <a:t>the</a:t>
            </a:r>
            <a:r>
              <a:rPr lang="cs-CZ" sz="1000" dirty="0"/>
              <a:t> </a:t>
            </a:r>
            <a:r>
              <a:rPr lang="cs-CZ" sz="1000" dirty="0" err="1"/>
              <a:t>central</a:t>
            </a:r>
            <a:r>
              <a:rPr lang="cs-CZ" sz="1000" dirty="0"/>
              <a:t> Western </a:t>
            </a:r>
            <a:r>
              <a:rPr lang="cs-CZ" sz="1000" dirty="0" err="1"/>
              <a:t>tradition</a:t>
            </a:r>
            <a:r>
              <a:rPr lang="cs-CZ" sz="1000" dirty="0"/>
              <a:t> in </a:t>
            </a:r>
            <a:r>
              <a:rPr lang="cs-CZ" sz="1000" dirty="0" err="1"/>
              <a:t>ethics</a:t>
            </a:r>
            <a:r>
              <a:rPr lang="cs-CZ" sz="1000" dirty="0"/>
              <a:t> and </a:t>
            </a:r>
            <a:r>
              <a:rPr lang="cs-CZ" sz="1000" dirty="0" err="1"/>
              <a:t>politics</a:t>
            </a:r>
            <a:r>
              <a:rPr lang="cs-CZ" sz="1000" dirty="0"/>
              <a:t> </a:t>
            </a:r>
            <a:r>
              <a:rPr lang="cs-CZ" sz="1000" dirty="0" err="1"/>
              <a:t>who</a:t>
            </a:r>
            <a:r>
              <a:rPr lang="cs-CZ" sz="1000" dirty="0"/>
              <a:t> </a:t>
            </a:r>
            <a:r>
              <a:rPr lang="cs-CZ" sz="1000" dirty="0" err="1"/>
              <a:t>followed</a:t>
            </a:r>
            <a:r>
              <a:rPr lang="cs-CZ" sz="1000" dirty="0"/>
              <a:t> </a:t>
            </a:r>
            <a:r>
              <a:rPr lang="cs-CZ" sz="1000" dirty="0" err="1"/>
              <a:t>him</a:t>
            </a:r>
            <a:r>
              <a:rPr lang="cs-CZ" sz="1000" dirty="0"/>
              <a:t> </a:t>
            </a:r>
            <a:r>
              <a:rPr lang="cs-CZ" sz="1000" dirty="0" err="1"/>
              <a:t>have</a:t>
            </a:r>
            <a:r>
              <a:rPr lang="cs-CZ" sz="1000" dirty="0"/>
              <a:t> </a:t>
            </a:r>
            <a:r>
              <a:rPr lang="cs-CZ" sz="1000" dirty="0" err="1"/>
              <a:t>been</a:t>
            </a:r>
            <a:r>
              <a:rPr lang="cs-CZ" sz="1000" dirty="0"/>
              <a:t> </a:t>
            </a:r>
            <a:r>
              <a:rPr lang="cs-CZ" sz="1000" dirty="0" err="1"/>
              <a:t>mistaken</a:t>
            </a:r>
            <a:r>
              <a:rPr lang="cs-CZ" sz="1000" dirty="0"/>
              <a:t>, </a:t>
            </a:r>
            <a:r>
              <a:rPr lang="cs-CZ" sz="1000" dirty="0" err="1"/>
              <a:t>for</a:t>
            </a:r>
            <a:r>
              <a:rPr lang="cs-CZ" sz="1000" dirty="0"/>
              <a:t> more </a:t>
            </a:r>
            <a:r>
              <a:rPr lang="cs-CZ" sz="1000" dirty="0" err="1"/>
              <a:t>than</a:t>
            </a:r>
            <a:r>
              <a:rPr lang="cs-CZ" sz="1000" dirty="0"/>
              <a:t> </a:t>
            </a:r>
            <a:r>
              <a:rPr lang="cs-CZ" sz="1000" dirty="0" err="1"/>
              <a:t>two</a:t>
            </a:r>
            <a:r>
              <a:rPr lang="cs-CZ" sz="1000" dirty="0"/>
              <a:t> </a:t>
            </a:r>
            <a:r>
              <a:rPr lang="cs-CZ" sz="1000" dirty="0" err="1"/>
              <a:t>millenina</a:t>
            </a:r>
            <a:r>
              <a:rPr lang="cs-CZ" sz="1000" dirty="0"/>
              <a:t>, </a:t>
            </a:r>
            <a:r>
              <a:rPr lang="cs-CZ" sz="1000" dirty="0" err="1"/>
              <a:t>that</a:t>
            </a:r>
            <a:r>
              <a:rPr lang="cs-CZ" sz="1000" dirty="0"/>
              <a:t> </a:t>
            </a:r>
            <a:r>
              <a:rPr lang="cs-CZ" sz="1000" dirty="0" err="1"/>
              <a:t>virtue</a:t>
            </a:r>
            <a:r>
              <a:rPr lang="cs-CZ" sz="1000" dirty="0"/>
              <a:t> </a:t>
            </a:r>
            <a:r>
              <a:rPr lang="cs-CZ" sz="1000" dirty="0" err="1"/>
              <a:t>is</a:t>
            </a:r>
            <a:r>
              <a:rPr lang="cs-CZ" sz="1000" dirty="0"/>
              <a:t> </a:t>
            </a:r>
            <a:r>
              <a:rPr lang="cs-CZ" sz="1000" dirty="0" err="1"/>
              <a:t>knowledge</a:t>
            </a:r>
            <a:r>
              <a:rPr lang="cs-CZ" sz="1000" dirty="0"/>
              <a:t>, nor </a:t>
            </a:r>
            <a:r>
              <a:rPr lang="cs-CZ" sz="1000" dirty="0" err="1"/>
              <a:t>freedom</a:t>
            </a:r>
            <a:r>
              <a:rPr lang="cs-CZ" sz="1000" dirty="0"/>
              <a:t> </a:t>
            </a:r>
            <a:r>
              <a:rPr lang="cs-CZ" sz="1000" dirty="0" err="1"/>
              <a:t>identical</a:t>
            </a:r>
            <a:r>
              <a:rPr lang="cs-CZ" sz="1000" dirty="0"/>
              <a:t> </a:t>
            </a:r>
            <a:r>
              <a:rPr lang="cs-CZ" sz="1000" dirty="0" err="1"/>
              <a:t>with</a:t>
            </a:r>
            <a:r>
              <a:rPr lang="cs-CZ" sz="1000" dirty="0"/>
              <a:t> </a:t>
            </a:r>
            <a:r>
              <a:rPr lang="cs-CZ" sz="1000" dirty="0" err="1"/>
              <a:t>either</a:t>
            </a:r>
            <a:r>
              <a:rPr lang="cs-CZ" sz="1000" dirty="0"/>
              <a:t>. </a:t>
            </a:r>
            <a:r>
              <a:rPr lang="cs-CZ" sz="1000" dirty="0" err="1"/>
              <a:t>That</a:t>
            </a:r>
            <a:r>
              <a:rPr lang="cs-CZ" sz="1000" dirty="0"/>
              <a:t> </a:t>
            </a:r>
            <a:r>
              <a:rPr lang="cs-CZ" sz="1000" dirty="0" err="1"/>
              <a:t>despite</a:t>
            </a:r>
            <a:r>
              <a:rPr lang="cs-CZ" sz="1000" dirty="0"/>
              <a:t> </a:t>
            </a:r>
            <a:r>
              <a:rPr lang="cs-CZ" sz="1000" dirty="0" err="1"/>
              <a:t>the</a:t>
            </a:r>
            <a:r>
              <a:rPr lang="cs-CZ" sz="1000" dirty="0"/>
              <a:t> </a:t>
            </a:r>
            <a:r>
              <a:rPr lang="cs-CZ" sz="1000" dirty="0" err="1"/>
              <a:t>fact</a:t>
            </a:r>
            <a:r>
              <a:rPr lang="cs-CZ" sz="1000" dirty="0"/>
              <a:t> </a:t>
            </a:r>
            <a:r>
              <a:rPr lang="cs-CZ" sz="1000" dirty="0" err="1"/>
              <a:t>that</a:t>
            </a:r>
            <a:r>
              <a:rPr lang="cs-CZ" sz="1000" dirty="0"/>
              <a:t> </a:t>
            </a:r>
            <a:r>
              <a:rPr lang="cs-CZ" sz="1000" dirty="0" err="1"/>
              <a:t>it</a:t>
            </a:r>
            <a:r>
              <a:rPr lang="cs-CZ" sz="1000" dirty="0"/>
              <a:t> </a:t>
            </a:r>
            <a:r>
              <a:rPr lang="cs-CZ" sz="1000" dirty="0" err="1"/>
              <a:t>rules</a:t>
            </a:r>
            <a:r>
              <a:rPr lang="cs-CZ" sz="1000" dirty="0"/>
              <a:t> </a:t>
            </a:r>
            <a:r>
              <a:rPr lang="cs-CZ" sz="1000" dirty="0" err="1"/>
              <a:t>the</a:t>
            </a:r>
            <a:r>
              <a:rPr lang="cs-CZ" sz="1000" dirty="0"/>
              <a:t> </a:t>
            </a:r>
            <a:r>
              <a:rPr lang="cs-CZ" sz="1000" dirty="0" err="1"/>
              <a:t>fact</a:t>
            </a:r>
            <a:r>
              <a:rPr lang="cs-CZ" sz="1000" dirty="0"/>
              <a:t> </a:t>
            </a:r>
            <a:r>
              <a:rPr lang="cs-CZ" sz="1000" dirty="0" err="1"/>
              <a:t>of</a:t>
            </a:r>
            <a:r>
              <a:rPr lang="cs-CZ" sz="1000" dirty="0"/>
              <a:t> more man </a:t>
            </a:r>
            <a:r>
              <a:rPr lang="cs-CZ" sz="1000" dirty="0" err="1"/>
              <a:t>than</a:t>
            </a:r>
            <a:r>
              <a:rPr lang="cs-CZ" sz="1000" dirty="0"/>
              <a:t> </a:t>
            </a:r>
            <a:r>
              <a:rPr lang="cs-CZ" sz="1000" dirty="0" err="1"/>
              <a:t>ever</a:t>
            </a:r>
            <a:r>
              <a:rPr lang="cs-CZ" sz="1000" dirty="0"/>
              <a:t> </a:t>
            </a:r>
            <a:r>
              <a:rPr lang="cs-CZ" sz="1000" dirty="0" err="1"/>
              <a:t>before</a:t>
            </a:r>
            <a:r>
              <a:rPr lang="cs-CZ" sz="1000" dirty="0"/>
              <a:t> in </a:t>
            </a:r>
            <a:r>
              <a:rPr lang="cs-CZ" sz="1000" dirty="0" err="1"/>
              <a:t>its</a:t>
            </a:r>
            <a:r>
              <a:rPr lang="cs-CZ" sz="1000" dirty="0"/>
              <a:t> long </a:t>
            </a:r>
            <a:r>
              <a:rPr lang="cs-CZ" sz="1000" dirty="0" err="1"/>
              <a:t>history</a:t>
            </a:r>
            <a:r>
              <a:rPr lang="cs-CZ" sz="1000" dirty="0"/>
              <a:t>, not </a:t>
            </a:r>
            <a:r>
              <a:rPr lang="cs-CZ" sz="1000" dirty="0" err="1"/>
              <a:t>one</a:t>
            </a:r>
            <a:r>
              <a:rPr lang="cs-CZ" sz="1000" dirty="0"/>
              <a:t> </a:t>
            </a:r>
            <a:r>
              <a:rPr lang="cs-CZ" sz="1000" dirty="0" err="1"/>
              <a:t>of</a:t>
            </a:r>
            <a:r>
              <a:rPr lang="cs-CZ" sz="1000" dirty="0"/>
              <a:t> </a:t>
            </a:r>
            <a:r>
              <a:rPr lang="cs-CZ" sz="1000" dirty="0" err="1"/>
              <a:t>the</a:t>
            </a:r>
            <a:r>
              <a:rPr lang="cs-CZ" sz="1000" dirty="0"/>
              <a:t> basic </a:t>
            </a:r>
            <a:r>
              <a:rPr lang="cs-CZ" sz="1000" dirty="0" err="1"/>
              <a:t>assumption</a:t>
            </a:r>
            <a:r>
              <a:rPr lang="cs-CZ" sz="1000" dirty="0"/>
              <a:t> </a:t>
            </a:r>
            <a:r>
              <a:rPr lang="cs-CZ" sz="1000" dirty="0" err="1"/>
              <a:t>of</a:t>
            </a:r>
            <a:r>
              <a:rPr lang="cs-CZ" sz="1000" dirty="0"/>
              <a:t> </a:t>
            </a:r>
            <a:r>
              <a:rPr lang="cs-CZ" sz="1000" dirty="0" err="1"/>
              <a:t>this</a:t>
            </a:r>
            <a:r>
              <a:rPr lang="cs-CZ" sz="1000" dirty="0"/>
              <a:t> </a:t>
            </a:r>
            <a:r>
              <a:rPr lang="cs-CZ" sz="1000" dirty="0" err="1"/>
              <a:t>famouf</a:t>
            </a:r>
            <a:r>
              <a:rPr lang="cs-CZ" sz="1000" dirty="0"/>
              <a:t> </a:t>
            </a:r>
            <a:r>
              <a:rPr lang="cs-CZ" sz="1000" dirty="0" err="1"/>
              <a:t>view</a:t>
            </a:r>
            <a:r>
              <a:rPr lang="cs-CZ" sz="1000" dirty="0"/>
              <a:t> </a:t>
            </a:r>
            <a:r>
              <a:rPr lang="cs-CZ" sz="1000" dirty="0" err="1"/>
              <a:t>is</a:t>
            </a:r>
            <a:r>
              <a:rPr lang="cs-CZ" sz="1000" dirty="0"/>
              <a:t> </a:t>
            </a:r>
            <a:r>
              <a:rPr lang="cs-CZ" sz="1000" dirty="0" err="1"/>
              <a:t>demonstrable</a:t>
            </a:r>
            <a:r>
              <a:rPr lang="cs-CZ" sz="1000" dirty="0"/>
              <a:t>, </a:t>
            </a:r>
            <a:r>
              <a:rPr lang="cs-CZ" sz="1000" dirty="0" err="1"/>
              <a:t>or</a:t>
            </a:r>
            <a:r>
              <a:rPr lang="cs-CZ" sz="1000" dirty="0"/>
              <a:t>, </a:t>
            </a:r>
            <a:r>
              <a:rPr lang="cs-CZ" sz="1000" dirty="0" err="1"/>
              <a:t>perhaps</a:t>
            </a:r>
            <a:r>
              <a:rPr lang="cs-CZ" sz="1000" dirty="0"/>
              <a:t>, </a:t>
            </a:r>
            <a:r>
              <a:rPr lang="cs-CZ" sz="1000" dirty="0" err="1"/>
              <a:t>even</a:t>
            </a:r>
            <a:r>
              <a:rPr lang="cs-CZ" sz="1000" dirty="0"/>
              <a:t> </a:t>
            </a:r>
            <a:r>
              <a:rPr lang="cs-CZ" sz="1000" dirty="0" err="1"/>
              <a:t>true</a:t>
            </a:r>
            <a:r>
              <a:rPr lang="cs-CZ" sz="1000" dirty="0"/>
              <a:t>?“</a:t>
            </a:r>
          </a:p>
          <a:p>
            <a:pPr marL="0" indent="0">
              <a:buNone/>
            </a:pPr>
            <a:endParaRPr lang="cs-CZ" sz="1200" dirty="0"/>
          </a:p>
          <a:p>
            <a:pPr marL="0" indent="0">
              <a:buNone/>
            </a:pPr>
            <a:endParaRPr lang="cs-CZ" sz="1200" b="1" dirty="0"/>
          </a:p>
          <a:p>
            <a:pPr marL="0" indent="0">
              <a:buNone/>
            </a:pPr>
            <a:endParaRPr lang="cs-CZ" sz="1200" b="1" dirty="0"/>
          </a:p>
        </p:txBody>
      </p:sp>
    </p:spTree>
    <p:extLst>
      <p:ext uri="{BB962C8B-B14F-4D97-AF65-F5344CB8AC3E}">
        <p14:creationId xmlns:p14="http://schemas.microsoft.com/office/powerpoint/2010/main" val="3648424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00C242-AF58-4C9A-8B3E-7B7D4281F5BE}"/>
              </a:ext>
            </a:extLst>
          </p:cNvPr>
          <p:cNvSpPr>
            <a:spLocks noGrp="1"/>
          </p:cNvSpPr>
          <p:nvPr>
            <p:ph type="title"/>
          </p:nvPr>
        </p:nvSpPr>
        <p:spPr/>
        <p:txBody>
          <a:bodyPr/>
          <a:lstStyle/>
          <a:p>
            <a:r>
              <a:rPr lang="cs-CZ" dirty="0"/>
              <a:t>Kontext II</a:t>
            </a:r>
          </a:p>
        </p:txBody>
      </p:sp>
      <p:sp>
        <p:nvSpPr>
          <p:cNvPr id="3" name="Zástupný symbol pro obsah 2">
            <a:extLst>
              <a:ext uri="{FF2B5EF4-FFF2-40B4-BE49-F238E27FC236}">
                <a16:creationId xmlns:a16="http://schemas.microsoft.com/office/drawing/2014/main" id="{D164DB1D-8A47-4658-8CE0-A6B9EB2C37E4}"/>
              </a:ext>
            </a:extLst>
          </p:cNvPr>
          <p:cNvSpPr>
            <a:spLocks noGrp="1"/>
          </p:cNvSpPr>
          <p:nvPr>
            <p:ph idx="1"/>
          </p:nvPr>
        </p:nvSpPr>
        <p:spPr/>
        <p:txBody>
          <a:bodyPr>
            <a:normAutofit/>
          </a:bodyPr>
          <a:lstStyle/>
          <a:p>
            <a:r>
              <a:rPr lang="cs-CZ" sz="1200" dirty="0"/>
              <a:t>Zdá se, že tyto geografické, časové i související (hospodářské) okolnosti nejsou zcela bez významu pro vznik filosofického myšlení samotného, a to přinejmenším z těchto důvodů:</a:t>
            </a:r>
          </a:p>
          <a:p>
            <a:pPr lvl="1"/>
            <a:r>
              <a:rPr lang="cs-CZ" sz="1200" dirty="0"/>
              <a:t> 1. Řekové byli velmi dobří  cestovatelé, mořeplavci a obchodníci, dostávali se tedy během svých (obchodních) cest velmi daleko -  po souši do Sard (západ Malé Asie, vnitrozemí, dnes zaniklé), po moři byli v kontaktu s Pontem (oblast na jižním břehu Černého moře) i Egyptem – jinými slovy řečeno, Řekové se setkávali poměrně běžně s „jiným“, „odlišným“, s jinými kulturami, zvyky, mýty (výklady světa), ale také s inspiracemi (viz </a:t>
            </a:r>
            <a:r>
              <a:rPr lang="cs-CZ" sz="1200" dirty="0" err="1"/>
              <a:t>Tháles</a:t>
            </a:r>
            <a:r>
              <a:rPr lang="cs-CZ" sz="1200" dirty="0"/>
              <a:t>; </a:t>
            </a:r>
            <a:r>
              <a:rPr lang="cs-CZ" sz="1200" dirty="0" err="1">
                <a:hlinkClick r:id="rId2" action="ppaction://hlinksldjump"/>
              </a:rPr>
              <a:t>Guthrie</a:t>
            </a:r>
            <a:r>
              <a:rPr lang="cs-CZ" sz="1200" dirty="0"/>
              <a:t>). Není tedy divu, že tento „přehled“ mohl přispět k relativizaci řady vlastních přesvědčení či také mytických obrazů světa. Příkladem zde může být </a:t>
            </a:r>
            <a:r>
              <a:rPr lang="cs-CZ" sz="1200" b="1" dirty="0" err="1"/>
              <a:t>Xenofanés</a:t>
            </a:r>
            <a:r>
              <a:rPr lang="cs-CZ" sz="1200" b="1" dirty="0"/>
              <a:t> z </a:t>
            </a:r>
            <a:r>
              <a:rPr lang="cs-CZ" sz="1200" b="1" dirty="0" err="1"/>
              <a:t>Kolofónu</a:t>
            </a:r>
            <a:r>
              <a:rPr lang="cs-CZ" sz="1200" dirty="0"/>
              <a:t>: „Všechno to, co je u lidí hanbou a potupou, přiřkli Homér a </a:t>
            </a:r>
            <a:r>
              <a:rPr lang="cs-CZ" sz="1200" dirty="0" err="1"/>
              <a:t>Hésiodos</a:t>
            </a:r>
            <a:r>
              <a:rPr lang="cs-CZ" sz="1200" dirty="0"/>
              <a:t> bohům: krást, cizoložit a navzájem se podvádět.“ (DK 21 B 11) „Ale smrtelníci se domnívají, že bohové se rodí, že mají oděv, hlas i tělo jako oni.“ (DK 21 B 14) „</a:t>
            </a:r>
            <a:r>
              <a:rPr lang="cs-CZ" sz="1200" dirty="0" err="1"/>
              <a:t>Aithiopové</a:t>
            </a:r>
            <a:r>
              <a:rPr lang="cs-CZ" sz="1200" dirty="0"/>
              <a:t> tvrdí, že jejich bohové jsou ploskonosí a černí, Thrákové, že ti jejich mají bleděmodré oči a rusé vlasy.“ (DK 21 B 16) „Kdyby však voli, koně či lvi měli ruce anebo uměli rukama kreslit a zhotovovat díla jako lidé, koně by kreslili podoby bohů podobné koňům a volové podobné volům a ztvárnili by je právě s takovými </a:t>
            </a:r>
            <a:r>
              <a:rPr lang="cs-CZ" sz="1200" dirty="0" err="1"/>
              <a:t>těli</a:t>
            </a:r>
            <a:r>
              <a:rPr lang="cs-CZ" sz="1200" dirty="0"/>
              <a:t>.“ (DK 21 B 15)</a:t>
            </a:r>
          </a:p>
        </p:txBody>
      </p:sp>
    </p:spTree>
    <p:extLst>
      <p:ext uri="{BB962C8B-B14F-4D97-AF65-F5344CB8AC3E}">
        <p14:creationId xmlns:p14="http://schemas.microsoft.com/office/powerpoint/2010/main" val="31122112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BBE1CC-A1B5-4E1E-B3A6-FCBC089221C1}"/>
              </a:ext>
            </a:extLst>
          </p:cNvPr>
          <p:cNvSpPr>
            <a:spLocks noGrp="1"/>
          </p:cNvSpPr>
          <p:nvPr>
            <p:ph type="title"/>
          </p:nvPr>
        </p:nvSpPr>
        <p:spPr/>
        <p:txBody>
          <a:bodyPr/>
          <a:lstStyle/>
          <a:p>
            <a:r>
              <a:rPr lang="cs-CZ" sz="1200" dirty="0"/>
              <a:t>Drama 5. stol. </a:t>
            </a:r>
            <a:r>
              <a:rPr lang="cs-CZ" sz="1200" dirty="0" err="1"/>
              <a:t>Aischylos</a:t>
            </a:r>
            <a:r>
              <a:rPr lang="cs-CZ" sz="1200" dirty="0"/>
              <a:t>, Sofokles, </a:t>
            </a:r>
            <a:r>
              <a:rPr lang="cs-CZ" sz="1200" dirty="0" err="1"/>
              <a:t>Euripidés</a:t>
            </a:r>
            <a:r>
              <a:rPr lang="cs-CZ" dirty="0"/>
              <a:t> </a:t>
            </a:r>
          </a:p>
        </p:txBody>
      </p:sp>
      <p:sp>
        <p:nvSpPr>
          <p:cNvPr id="3" name="Zástupný symbol pro obsah 2">
            <a:extLst>
              <a:ext uri="{FF2B5EF4-FFF2-40B4-BE49-F238E27FC236}">
                <a16:creationId xmlns:a16="http://schemas.microsoft.com/office/drawing/2014/main" id="{863E5531-6762-4BDF-A6D9-9F27EF4156B6}"/>
              </a:ext>
            </a:extLst>
          </p:cNvPr>
          <p:cNvSpPr>
            <a:spLocks noGrp="1"/>
          </p:cNvSpPr>
          <p:nvPr>
            <p:ph idx="1"/>
          </p:nvPr>
        </p:nvSpPr>
        <p:spPr>
          <a:xfrm>
            <a:off x="628650" y="1840231"/>
            <a:ext cx="7886700" cy="3649742"/>
          </a:xfrm>
        </p:spPr>
        <p:txBody>
          <a:bodyPr>
            <a:normAutofit lnSpcReduction="10000"/>
          </a:bodyPr>
          <a:lstStyle/>
          <a:p>
            <a:pPr marL="0" indent="0">
              <a:buNone/>
            </a:pPr>
            <a:r>
              <a:rPr lang="cs-CZ" sz="900" b="1" dirty="0"/>
              <a:t>Co (mimo jiné) ukazuje řecká tragédie:</a:t>
            </a:r>
            <a:r>
              <a:rPr lang="cs-CZ" sz="900" dirty="0"/>
              <a:t> a) dobré lidi, kteří upadají do zkázy pro věci, které se jim prostě přihodí, pro věci, nad nimiž nemají moc (neproblematické); b) ukazuje dobré lidi, kteří dělají špatné věci, věci neslučitelné s jejich hodnotami (etickými závazky, znepokojivé), a to z důvodů okolností, které nemohou změnit (</a:t>
            </a:r>
            <a:r>
              <a:rPr lang="cs-CZ" sz="900" dirty="0" err="1"/>
              <a:t>Oidípus</a:t>
            </a:r>
            <a:r>
              <a:rPr lang="cs-CZ" sz="900" dirty="0"/>
              <a:t>); c) tragédie ale také ukazují obtížně uchopitelné situace: situaci </a:t>
            </a:r>
            <a:r>
              <a:rPr lang="cs-CZ" sz="900" b="1" dirty="0"/>
              <a:t>„tragického konfliktu“</a:t>
            </a:r>
            <a:r>
              <a:rPr lang="cs-CZ" sz="900" dirty="0"/>
              <a:t>: tato situace spočívá v tom, že aktér jedná špatně bez přímého fyzického donucení s plným vědomím tak, že za jiných okolností by své jednání sám zavrhl.</a:t>
            </a:r>
            <a:r>
              <a:rPr lang="cs-CZ" sz="900" u="sng" dirty="0"/>
              <a:t> </a:t>
            </a:r>
            <a:r>
              <a:rPr lang="cs-CZ" sz="900" b="1" u="sng" dirty="0"/>
              <a:t>Nátlak je dán okolnostmi, které znemožňují splnění dvou platných etických požadavků</a:t>
            </a:r>
            <a:r>
              <a:rPr lang="cs-CZ" sz="900" b="1" dirty="0"/>
              <a:t>. </a:t>
            </a:r>
            <a:r>
              <a:rPr lang="cs-CZ" sz="900" dirty="0"/>
              <a:t>To můžeme vyjádřit i „pozitivně“: tragická situace nastává tehdy, musíme-li volit mezi dvěma dobry (závazky) s tím, že každá z voleb povede k nepříznivým důsledkům.</a:t>
            </a:r>
          </a:p>
          <a:p>
            <a:pPr marL="0" indent="0">
              <a:spcBef>
                <a:spcPts val="0"/>
              </a:spcBef>
              <a:buNone/>
            </a:pPr>
            <a:endParaRPr lang="cs-CZ" sz="900" b="1" dirty="0"/>
          </a:p>
          <a:p>
            <a:pPr marL="0" indent="0">
              <a:spcBef>
                <a:spcPts val="0"/>
              </a:spcBef>
              <a:buNone/>
            </a:pPr>
            <a:r>
              <a:rPr lang="cs-CZ" sz="900" b="1" dirty="0"/>
              <a:t>Jaké to má (také) důsledky</a:t>
            </a:r>
            <a:r>
              <a:rPr lang="cs-CZ" sz="900" dirty="0"/>
              <a:t>: řecká tragédie si díky tomu vysloužila výtku z </a:t>
            </a:r>
            <a:r>
              <a:rPr lang="cs-CZ" sz="900" b="1" dirty="0"/>
              <a:t>„morálního primitivismu“</a:t>
            </a:r>
            <a:r>
              <a:rPr lang="cs-CZ" sz="900" dirty="0"/>
              <a:t>. Za pozornost stojí, že tato výtka se objevuje se zrozením </a:t>
            </a:r>
            <a:r>
              <a:rPr lang="cs-CZ" sz="900" b="1" dirty="0"/>
              <a:t>„morální filosofie“</a:t>
            </a:r>
            <a:r>
              <a:rPr lang="cs-CZ" sz="900" dirty="0"/>
              <a:t>. Podívejme se na původ tohoto přesvědčení: Platón, </a:t>
            </a:r>
            <a:r>
              <a:rPr lang="cs-CZ" sz="900" i="1" dirty="0" err="1"/>
              <a:t>Euthyfrón</a:t>
            </a:r>
            <a:r>
              <a:rPr lang="cs-CZ" sz="900" i="1" dirty="0"/>
              <a:t>, </a:t>
            </a:r>
            <a:r>
              <a:rPr lang="cs-CZ" sz="900" dirty="0"/>
              <a:t>7e-8a</a:t>
            </a:r>
            <a:r>
              <a:rPr lang="cs-CZ" sz="900" i="1" dirty="0"/>
              <a:t>: </a:t>
            </a:r>
          </a:p>
          <a:p>
            <a:pPr marL="0" indent="0">
              <a:spcBef>
                <a:spcPts val="0"/>
              </a:spcBef>
              <a:buNone/>
            </a:pPr>
            <a:endParaRPr lang="cs-CZ" sz="900" i="1" dirty="0"/>
          </a:p>
          <a:p>
            <a:pPr marL="0" indent="0">
              <a:spcBef>
                <a:spcPts val="0"/>
              </a:spcBef>
              <a:buNone/>
            </a:pPr>
            <a:r>
              <a:rPr lang="cs-CZ" sz="900" i="1" dirty="0" err="1"/>
              <a:t>Sókr</a:t>
            </a:r>
            <a:r>
              <a:rPr lang="cs-CZ" sz="900" i="1" dirty="0"/>
              <a:t>. </a:t>
            </a:r>
            <a:r>
              <a:rPr lang="cs-CZ" sz="900" dirty="0"/>
              <a:t>Můj hodný </a:t>
            </a:r>
            <a:r>
              <a:rPr lang="cs-CZ" sz="900" dirty="0" err="1"/>
              <a:t>Euthyfróne</a:t>
            </a:r>
            <a:r>
              <a:rPr lang="cs-CZ" sz="900" dirty="0"/>
              <a:t>, tedy podle tvé řeči i z bohů pokládají jedni to, druzí něco jiného za spravedlivé i za krásné i za škodlivé i za dobré i zlé; vždyť by patrně nebyli vespolek v rozepři, kdyby nebyla mezi nimi neshoda o těchto věcech; že ano?</a:t>
            </a:r>
          </a:p>
          <a:p>
            <a:pPr marL="0" indent="0">
              <a:spcBef>
                <a:spcPts val="0"/>
              </a:spcBef>
              <a:buNone/>
            </a:pPr>
            <a:r>
              <a:rPr lang="cs-CZ" sz="900" i="1" dirty="0" err="1"/>
              <a:t>Euth</a:t>
            </a:r>
            <a:r>
              <a:rPr lang="cs-CZ" sz="900" i="1" dirty="0"/>
              <a:t>. </a:t>
            </a:r>
            <a:r>
              <a:rPr lang="cs-CZ" sz="900" dirty="0"/>
              <a:t>Mluvíš správně. </a:t>
            </a:r>
          </a:p>
          <a:p>
            <a:pPr marL="0" indent="0">
              <a:spcBef>
                <a:spcPts val="0"/>
              </a:spcBef>
              <a:buNone/>
            </a:pPr>
            <a:r>
              <a:rPr lang="cs-CZ" sz="900" dirty="0" err="1"/>
              <a:t>Sókr</a:t>
            </a:r>
            <a:r>
              <a:rPr lang="cs-CZ" sz="900" dirty="0"/>
              <a:t>. Tu jistě které věci kteří  pokládají za krásné a dobré a spravedlivé, ty také milují, kdežto věci proti těmto opačné nenávidí?</a:t>
            </a:r>
          </a:p>
          <a:p>
            <a:pPr marL="0" indent="0">
              <a:spcBef>
                <a:spcPts val="0"/>
              </a:spcBef>
              <a:buNone/>
            </a:pPr>
            <a:r>
              <a:rPr lang="cs-CZ" sz="900" dirty="0" err="1"/>
              <a:t>Euth</a:t>
            </a:r>
            <a:r>
              <a:rPr lang="cs-CZ" sz="900" dirty="0"/>
              <a:t>. Ovšem.</a:t>
            </a:r>
          </a:p>
          <a:p>
            <a:pPr marL="0" indent="0">
              <a:spcBef>
                <a:spcPts val="0"/>
              </a:spcBef>
              <a:buNone/>
            </a:pPr>
            <a:r>
              <a:rPr lang="cs-CZ" sz="900" dirty="0" err="1"/>
              <a:t>Sókr</a:t>
            </a:r>
            <a:r>
              <a:rPr lang="cs-CZ" sz="900" dirty="0"/>
              <a:t>. A věci, které jedni pokládají za spravedlivé, a druzí za nespravedlivé, jsou podle tvých slov právě ty, o kterých se různí a pro které jsou mezi sebou v rozbroji a ve spolek válčí; není tomu tak?</a:t>
            </a:r>
          </a:p>
          <a:p>
            <a:pPr marL="0" indent="0">
              <a:spcBef>
                <a:spcPts val="0"/>
              </a:spcBef>
              <a:buNone/>
            </a:pPr>
            <a:r>
              <a:rPr lang="cs-CZ" sz="900" dirty="0" err="1"/>
              <a:t>Euth</a:t>
            </a:r>
            <a:r>
              <a:rPr lang="cs-CZ" sz="900" dirty="0"/>
              <a:t>. Tak jest.</a:t>
            </a:r>
          </a:p>
          <a:p>
            <a:pPr marL="0" indent="0">
              <a:spcBef>
                <a:spcPts val="0"/>
              </a:spcBef>
              <a:buNone/>
            </a:pPr>
            <a:r>
              <a:rPr lang="cs-CZ" sz="900" dirty="0" err="1"/>
              <a:t>Sókr</a:t>
            </a:r>
            <a:r>
              <a:rPr lang="cs-CZ" sz="900" dirty="0"/>
              <a:t>. </a:t>
            </a:r>
            <a:r>
              <a:rPr lang="cs-CZ" sz="900" b="1" dirty="0"/>
              <a:t>Tedy jak se podobá, tytéž věci jsou od bohů nenáviděny i milovány a tytéž věci by byly bohu protivné i bohumilé.</a:t>
            </a:r>
          </a:p>
          <a:p>
            <a:pPr marL="0" indent="0">
              <a:spcBef>
                <a:spcPts val="0"/>
              </a:spcBef>
              <a:buNone/>
            </a:pPr>
            <a:r>
              <a:rPr lang="cs-CZ" sz="900" dirty="0" err="1"/>
              <a:t>Euth</a:t>
            </a:r>
            <a:r>
              <a:rPr lang="cs-CZ" sz="900" dirty="0"/>
              <a:t>. Podobá se.</a:t>
            </a:r>
          </a:p>
          <a:p>
            <a:pPr marL="0" indent="0">
              <a:spcBef>
                <a:spcPts val="0"/>
              </a:spcBef>
              <a:buNone/>
            </a:pPr>
            <a:r>
              <a:rPr lang="cs-CZ" sz="900" dirty="0" err="1"/>
              <a:t>Sókr</a:t>
            </a:r>
            <a:r>
              <a:rPr lang="cs-CZ" sz="900" dirty="0"/>
              <a:t>. </a:t>
            </a:r>
            <a:r>
              <a:rPr lang="cs-CZ" sz="900" b="1" u="sng" dirty="0"/>
              <a:t>Tedy také tytéž věci , </a:t>
            </a:r>
            <a:r>
              <a:rPr lang="cs-CZ" sz="900" b="1" u="sng" dirty="0" err="1"/>
              <a:t>Euthyfróne</a:t>
            </a:r>
            <a:r>
              <a:rPr lang="cs-CZ" sz="900" b="1" u="sng" dirty="0"/>
              <a:t>, by byly zbožné a hříšné, podle tohoto soudu.  </a:t>
            </a:r>
            <a:r>
              <a:rPr lang="cs-CZ" sz="900" u="sng" dirty="0"/>
              <a:t> </a:t>
            </a:r>
          </a:p>
          <a:p>
            <a:pPr marL="0" indent="0">
              <a:spcBef>
                <a:spcPts val="0"/>
              </a:spcBef>
              <a:buNone/>
            </a:pPr>
            <a:endParaRPr lang="cs-CZ" sz="900" i="1" dirty="0"/>
          </a:p>
          <a:p>
            <a:pPr marL="0" indent="0">
              <a:spcBef>
                <a:spcPts val="0"/>
              </a:spcBef>
              <a:buNone/>
            </a:pPr>
            <a:r>
              <a:rPr lang="cs-CZ" sz="900" dirty="0"/>
              <a:t>Všimněme si následujícího: diskuze vychází z polyteistické situace, končí ale o </a:t>
            </a:r>
            <a:r>
              <a:rPr lang="cs-CZ" sz="900" i="1" dirty="0"/>
              <a:t>boha. </a:t>
            </a:r>
            <a:r>
              <a:rPr lang="cs-CZ" sz="900" dirty="0"/>
              <a:t>Bohové se nemohou různit v tom, co je zbožné, dobré apod. Nicméně to je „realita“ řeckého polyteistického náboženství (mytologie).</a:t>
            </a:r>
          </a:p>
          <a:p>
            <a:pPr marL="0" indent="0">
              <a:spcBef>
                <a:spcPts val="0"/>
              </a:spcBef>
              <a:buNone/>
            </a:pPr>
            <a:r>
              <a:rPr lang="cs-CZ" sz="900" dirty="0"/>
              <a:t>Platónův vliv je nesmírně silný: řecká tragédie je primitivní, </a:t>
            </a:r>
            <a:r>
              <a:rPr lang="cs-CZ" sz="900" dirty="0" err="1"/>
              <a:t>předracionální</a:t>
            </a:r>
            <a:r>
              <a:rPr lang="cs-CZ" sz="900" dirty="0"/>
              <a:t>: „Tato (pro náš způsob myšlení) poněkud nelogická koexistence platných a protikladných </a:t>
            </a:r>
            <a:r>
              <a:rPr lang="cs-CZ" sz="900" i="1" dirty="0" err="1"/>
              <a:t>dikai</a:t>
            </a:r>
            <a:r>
              <a:rPr lang="cs-CZ" sz="900" i="1" dirty="0"/>
              <a:t> </a:t>
            </a:r>
            <a:r>
              <a:rPr lang="cs-CZ" sz="900" dirty="0"/>
              <a:t>(spravedlností) uvnitř obecného procesu by se neměla ztotožňovat s naším morálním pojetím spravedlnosti …“. (M. Gagarin, </a:t>
            </a:r>
            <a:r>
              <a:rPr lang="cs-CZ" sz="900" i="1" dirty="0" err="1"/>
              <a:t>Aeschylean</a:t>
            </a:r>
            <a:r>
              <a:rPr lang="cs-CZ" sz="900" i="1" dirty="0"/>
              <a:t> Drama, </a:t>
            </a:r>
            <a:r>
              <a:rPr lang="cs-CZ" sz="900" dirty="0"/>
              <a:t>s. 13)</a:t>
            </a:r>
          </a:p>
          <a:p>
            <a:pPr marL="0" indent="0">
              <a:spcBef>
                <a:spcPts val="0"/>
              </a:spcBef>
              <a:buNone/>
            </a:pPr>
            <a:r>
              <a:rPr lang="cs-CZ" sz="900" dirty="0"/>
              <a:t>Pojďme se podívat na příklady tragických konfliktů:</a:t>
            </a:r>
          </a:p>
        </p:txBody>
      </p:sp>
    </p:spTree>
    <p:extLst>
      <p:ext uri="{BB962C8B-B14F-4D97-AF65-F5344CB8AC3E}">
        <p14:creationId xmlns:p14="http://schemas.microsoft.com/office/powerpoint/2010/main" val="19070691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F4AB9A-97D9-4FDD-89A3-087DF2C57AF4}"/>
              </a:ext>
            </a:extLst>
          </p:cNvPr>
          <p:cNvSpPr>
            <a:spLocks noGrp="1"/>
          </p:cNvSpPr>
          <p:nvPr>
            <p:ph type="title"/>
          </p:nvPr>
        </p:nvSpPr>
        <p:spPr/>
        <p:txBody>
          <a:bodyPr>
            <a:normAutofit/>
          </a:bodyPr>
          <a:lstStyle/>
          <a:p>
            <a:r>
              <a:rPr lang="cs-CZ" sz="900" b="1" dirty="0"/>
              <a:t>Příklady tragických konfliktů</a:t>
            </a:r>
            <a:r>
              <a:rPr lang="cs-CZ" sz="900" dirty="0"/>
              <a:t>. „(Tragické konflikty) ve skutečnosti vyjadřují naše praktické intuice lépe než teoretické řešení.“ (M. </a:t>
            </a:r>
            <a:r>
              <a:rPr lang="cs-CZ" sz="900" dirty="0" err="1"/>
              <a:t>Nussbaumová</a:t>
            </a:r>
            <a:r>
              <a:rPr lang="cs-CZ" sz="900" dirty="0"/>
              <a:t>, </a:t>
            </a:r>
            <a:r>
              <a:rPr lang="cs-CZ" sz="900" i="1" dirty="0"/>
              <a:t>c. d., </a:t>
            </a:r>
            <a:r>
              <a:rPr lang="cs-CZ" sz="900" dirty="0"/>
              <a:t>s. 97) „Od časů dialogu </a:t>
            </a:r>
            <a:r>
              <a:rPr lang="cs-CZ" sz="900" i="1" dirty="0" err="1"/>
              <a:t>Euthyfrón</a:t>
            </a:r>
            <a:r>
              <a:rPr lang="cs-CZ" sz="900" i="1" dirty="0"/>
              <a:t> </a:t>
            </a:r>
            <a:r>
              <a:rPr lang="cs-CZ" sz="900" dirty="0"/>
              <a:t>se převládající tradice v morální filosofii shoduje v jednom ústředním bodě: </a:t>
            </a:r>
            <a:r>
              <a:rPr lang="cs-CZ" sz="900" b="1" dirty="0"/>
              <a:t>tyto případy jsou projevem jisté inkonzistence, která je urážkou praktické logiky a měla by být odstraněna.“ </a:t>
            </a:r>
            <a:r>
              <a:rPr lang="cs-CZ" sz="900" dirty="0"/>
              <a:t>(M. </a:t>
            </a:r>
            <a:r>
              <a:rPr lang="cs-CZ" sz="900" dirty="0" err="1"/>
              <a:t>Nuss</a:t>
            </a:r>
            <a:r>
              <a:rPr lang="cs-CZ" sz="900" dirty="0"/>
              <a:t>., </a:t>
            </a:r>
            <a:r>
              <a:rPr lang="cs-CZ" sz="900" b="1" dirty="0"/>
              <a:t>c. d.</a:t>
            </a:r>
            <a:r>
              <a:rPr lang="cs-CZ" sz="900" dirty="0"/>
              <a:t>, s. 104)</a:t>
            </a:r>
            <a:endParaRPr lang="cs-CZ" sz="900" b="1" dirty="0"/>
          </a:p>
        </p:txBody>
      </p:sp>
      <p:sp>
        <p:nvSpPr>
          <p:cNvPr id="3" name="Zástupný symbol pro obsah 2">
            <a:extLst>
              <a:ext uri="{FF2B5EF4-FFF2-40B4-BE49-F238E27FC236}">
                <a16:creationId xmlns:a16="http://schemas.microsoft.com/office/drawing/2014/main" id="{FE886EC7-081E-46AB-AD0D-8A3E64E28AAD}"/>
              </a:ext>
            </a:extLst>
          </p:cNvPr>
          <p:cNvSpPr>
            <a:spLocks noGrp="1"/>
          </p:cNvSpPr>
          <p:nvPr>
            <p:ph idx="1"/>
          </p:nvPr>
        </p:nvSpPr>
        <p:spPr/>
        <p:txBody>
          <a:bodyPr/>
          <a:lstStyle/>
          <a:p>
            <a:pPr marL="0" indent="0">
              <a:spcBef>
                <a:spcPts val="0"/>
              </a:spcBef>
              <a:buNone/>
            </a:pPr>
            <a:r>
              <a:rPr lang="cs-CZ" sz="900" dirty="0" err="1"/>
              <a:t>Aischylos</a:t>
            </a:r>
            <a:r>
              <a:rPr lang="cs-CZ" sz="900" dirty="0"/>
              <a:t>, </a:t>
            </a:r>
            <a:r>
              <a:rPr lang="cs-CZ" sz="900" i="1" dirty="0" err="1"/>
              <a:t>Agamemnon</a:t>
            </a:r>
            <a:r>
              <a:rPr lang="cs-CZ" sz="900" dirty="0"/>
              <a:t>: král </a:t>
            </a:r>
            <a:r>
              <a:rPr lang="cs-CZ" sz="900" dirty="0" err="1"/>
              <a:t>Agamemnon</a:t>
            </a:r>
            <a:r>
              <a:rPr lang="cs-CZ" sz="900" dirty="0"/>
              <a:t> stojí v obtížné situaci. Válečná výprava do Troje má být pomstou za zločin proti pohostinnosti. Tuto pomstu vyžaduje Zeus. Zároveň ale vyplutí vojska brání bohyně Artemis (buď kvůli předchozí osobní urážce, nebo pro své sympatie vůči Trojanům); podle </a:t>
            </a:r>
            <a:r>
              <a:rPr lang="cs-CZ" sz="900" dirty="0" err="1"/>
              <a:t>Kalchase</a:t>
            </a:r>
            <a:r>
              <a:rPr lang="cs-CZ" sz="900" dirty="0"/>
              <a:t> pouze oběť Ifigenie může Artemis obměkčit. </a:t>
            </a:r>
            <a:r>
              <a:rPr lang="cs-CZ" sz="900" dirty="0" err="1"/>
              <a:t>Agamemnon</a:t>
            </a:r>
            <a:r>
              <a:rPr lang="cs-CZ" sz="900" dirty="0"/>
              <a:t> se musí rozhodnout: a) obětovat Ifigenii; b) ponechat vojsko na pobřeží.</a:t>
            </a:r>
          </a:p>
          <a:p>
            <a:pPr marL="0" indent="0">
              <a:spcBef>
                <a:spcPts val="0"/>
              </a:spcBef>
              <a:buNone/>
            </a:pPr>
            <a:endParaRPr lang="cs-CZ" sz="900" dirty="0"/>
          </a:p>
          <a:p>
            <a:pPr marL="0" indent="0">
              <a:spcBef>
                <a:spcPts val="0"/>
              </a:spcBef>
              <a:buNone/>
            </a:pPr>
            <a:r>
              <a:rPr lang="cs-CZ" sz="900" dirty="0"/>
              <a:t>„Těžký osud je neuposlechnout, ale těžké též je, jestliže zabiji své dítě, ozdobu svého paláce, a poskvrním při tom otcovské ruce proudy krve panny obětované u oltáře. Co z toho je prosto zla? Cožpak se mohu stát zběhem, opustit spojence?“</a:t>
            </a:r>
          </a:p>
          <a:p>
            <a:pPr marL="0" indent="0">
              <a:spcBef>
                <a:spcPts val="0"/>
              </a:spcBef>
              <a:buNone/>
            </a:pPr>
            <a:endParaRPr lang="cs-CZ" sz="900" dirty="0"/>
          </a:p>
          <a:p>
            <a:pPr marL="0" indent="0">
              <a:spcBef>
                <a:spcPts val="0"/>
              </a:spcBef>
              <a:buNone/>
            </a:pPr>
            <a:endParaRPr lang="cs-CZ" sz="900" dirty="0"/>
          </a:p>
          <a:p>
            <a:pPr marL="0" indent="0">
              <a:spcBef>
                <a:spcPts val="0"/>
              </a:spcBef>
              <a:buNone/>
            </a:pPr>
            <a:r>
              <a:rPr lang="cs-CZ" sz="900" dirty="0" err="1"/>
              <a:t>Sofoklés</a:t>
            </a:r>
            <a:r>
              <a:rPr lang="cs-CZ" sz="900" dirty="0"/>
              <a:t>, </a:t>
            </a:r>
            <a:r>
              <a:rPr lang="cs-CZ" sz="900" i="1" dirty="0" err="1"/>
              <a:t>Élektrá</a:t>
            </a:r>
            <a:r>
              <a:rPr lang="cs-CZ" sz="900" dirty="0"/>
              <a:t>: Orestes je syn </a:t>
            </a:r>
            <a:r>
              <a:rPr lang="cs-CZ" sz="900" dirty="0" err="1"/>
              <a:t>Agememnonův</a:t>
            </a:r>
            <a:r>
              <a:rPr lang="cs-CZ" sz="900" dirty="0"/>
              <a:t>, jenž byl zavražděn svou ženou </a:t>
            </a:r>
            <a:r>
              <a:rPr lang="cs-CZ" sz="900" dirty="0" err="1"/>
              <a:t>Klytaiméstrou</a:t>
            </a:r>
            <a:r>
              <a:rPr lang="cs-CZ" sz="900" dirty="0"/>
              <a:t> a jejím milencem (</a:t>
            </a:r>
            <a:r>
              <a:rPr lang="cs-CZ" sz="900" dirty="0" err="1"/>
              <a:t>Aigisthem</a:t>
            </a:r>
            <a:r>
              <a:rPr lang="cs-CZ" sz="900" dirty="0"/>
              <a:t>). Strojí pak pomstu </a:t>
            </a:r>
            <a:r>
              <a:rPr lang="cs-CZ" sz="900" dirty="0" err="1"/>
              <a:t>Klytaiméstře</a:t>
            </a:r>
            <a:r>
              <a:rPr lang="cs-CZ" sz="900" dirty="0"/>
              <a:t>. Opět stojí před dilematem: a) pomstít otce; b) zavraždit matku. </a:t>
            </a:r>
          </a:p>
          <a:p>
            <a:pPr marL="0" indent="0">
              <a:spcBef>
                <a:spcPts val="0"/>
              </a:spcBef>
              <a:buNone/>
            </a:pPr>
            <a:endParaRPr lang="cs-CZ" sz="900" dirty="0"/>
          </a:p>
          <a:p>
            <a:pPr marL="0" indent="0">
              <a:spcBef>
                <a:spcPts val="0"/>
              </a:spcBef>
              <a:buNone/>
            </a:pPr>
            <a:endParaRPr lang="cs-CZ" sz="900" dirty="0"/>
          </a:p>
          <a:p>
            <a:pPr marL="0" indent="0">
              <a:spcBef>
                <a:spcPts val="0"/>
              </a:spcBef>
              <a:buNone/>
            </a:pPr>
            <a:endParaRPr lang="cs-CZ" sz="900" dirty="0"/>
          </a:p>
          <a:p>
            <a:pPr marL="0" indent="0">
              <a:spcBef>
                <a:spcPts val="0"/>
              </a:spcBef>
              <a:buNone/>
            </a:pPr>
            <a:r>
              <a:rPr lang="cs-CZ" sz="900" dirty="0" err="1"/>
              <a:t>Sofoklés</a:t>
            </a:r>
            <a:r>
              <a:rPr lang="cs-CZ" sz="900" dirty="0"/>
              <a:t>, </a:t>
            </a:r>
            <a:r>
              <a:rPr lang="cs-CZ" sz="900" i="1" dirty="0" err="1"/>
              <a:t>Antigoné</a:t>
            </a:r>
            <a:r>
              <a:rPr lang="cs-CZ" sz="900" dirty="0"/>
              <a:t>: </a:t>
            </a:r>
            <a:r>
              <a:rPr lang="cs-CZ" sz="900" dirty="0" err="1"/>
              <a:t>Antigoné</a:t>
            </a:r>
            <a:r>
              <a:rPr lang="cs-CZ" sz="900" dirty="0"/>
              <a:t>, dcera Oidipova, sestra </a:t>
            </a:r>
            <a:r>
              <a:rPr lang="cs-CZ" sz="900" dirty="0" err="1"/>
              <a:t>Eteoklova</a:t>
            </a:r>
            <a:r>
              <a:rPr lang="cs-CZ" sz="900" dirty="0"/>
              <a:t> a </a:t>
            </a:r>
            <a:r>
              <a:rPr lang="cs-CZ" sz="900" dirty="0" err="1"/>
              <a:t>Polyneikova</a:t>
            </a:r>
            <a:r>
              <a:rPr lang="cs-CZ" sz="900" dirty="0"/>
              <a:t>, musí volit: a) poslušnost </a:t>
            </a:r>
            <a:r>
              <a:rPr lang="cs-CZ" sz="900" dirty="0" err="1"/>
              <a:t>Kreónovi</a:t>
            </a:r>
            <a:r>
              <a:rPr lang="cs-CZ" sz="900" dirty="0"/>
              <a:t> (</a:t>
            </a:r>
            <a:r>
              <a:rPr lang="cs-CZ" sz="900" i="1" dirty="0"/>
              <a:t>polis</a:t>
            </a:r>
            <a:r>
              <a:rPr lang="cs-CZ" sz="900" dirty="0"/>
              <a:t>); b) úcta k mrtvému </a:t>
            </a:r>
            <a:r>
              <a:rPr lang="cs-CZ" sz="900" dirty="0" err="1"/>
              <a:t>Polyneikovi</a:t>
            </a:r>
            <a:r>
              <a:rPr lang="cs-CZ" sz="900" dirty="0"/>
              <a:t>, kterého </a:t>
            </a:r>
            <a:r>
              <a:rPr lang="cs-CZ" sz="900" dirty="0" err="1"/>
              <a:t>Kreont</a:t>
            </a:r>
            <a:r>
              <a:rPr lang="cs-CZ" sz="900" dirty="0"/>
              <a:t> nedovolil pohřbít (neboť zradil obec).</a:t>
            </a:r>
          </a:p>
          <a:p>
            <a:pPr marL="0" indent="0">
              <a:spcBef>
                <a:spcPts val="0"/>
              </a:spcBef>
              <a:buNone/>
            </a:pPr>
            <a:endParaRPr lang="cs-CZ" sz="900" dirty="0"/>
          </a:p>
          <a:p>
            <a:pPr marL="0" indent="0">
              <a:spcBef>
                <a:spcPts val="0"/>
              </a:spcBef>
              <a:buNone/>
            </a:pPr>
            <a:r>
              <a:rPr lang="cs-CZ" sz="900" dirty="0"/>
              <a:t>„Měj si  (</a:t>
            </a:r>
            <a:r>
              <a:rPr lang="cs-CZ" sz="900" dirty="0" err="1"/>
              <a:t>Isméné</a:t>
            </a:r>
            <a:r>
              <a:rPr lang="cs-CZ" sz="900" dirty="0"/>
              <a:t>) rozum jaký chceš, já bratra pohřbím, a  když za to smrt mne stihne, bude krásná. S drahým svým pak budu ležet, drahá jemu jsouc, když spáchám zbožný zločin. … Ty však, chceš-li, v neúctě měj to, co bozi ctíti kázali.“</a:t>
            </a:r>
          </a:p>
          <a:p>
            <a:pPr marL="0" indent="0">
              <a:spcBef>
                <a:spcPts val="0"/>
              </a:spcBef>
              <a:buNone/>
            </a:pPr>
            <a:endParaRPr lang="cs-CZ" sz="900" dirty="0"/>
          </a:p>
          <a:p>
            <a:pPr marL="0" indent="0">
              <a:spcBef>
                <a:spcPts val="0"/>
              </a:spcBef>
              <a:buNone/>
            </a:pPr>
            <a:r>
              <a:rPr lang="cs-CZ" sz="900" dirty="0"/>
              <a:t>Jak řeší </a:t>
            </a:r>
            <a:r>
              <a:rPr lang="cs-CZ" sz="900" b="1" dirty="0"/>
              <a:t>stejný</a:t>
            </a:r>
            <a:r>
              <a:rPr lang="cs-CZ" sz="900" dirty="0"/>
              <a:t> konflikt </a:t>
            </a:r>
            <a:r>
              <a:rPr lang="cs-CZ" sz="900" dirty="0" err="1"/>
              <a:t>Kreont</a:t>
            </a:r>
            <a:r>
              <a:rPr lang="cs-CZ" sz="900" dirty="0"/>
              <a:t> (</a:t>
            </a:r>
            <a:r>
              <a:rPr lang="cs-CZ" sz="900" dirty="0" err="1"/>
              <a:t>Polynejkés</a:t>
            </a:r>
            <a:r>
              <a:rPr lang="cs-CZ" sz="900" dirty="0"/>
              <a:t> je rovněž jeho příbuzný): zjednodušuje situaci, dobré je to, co je v souladu s dobrem obce. Tudíž </a:t>
            </a:r>
            <a:r>
              <a:rPr lang="cs-CZ" sz="900" dirty="0" err="1"/>
              <a:t>Polyneikés</a:t>
            </a:r>
            <a:r>
              <a:rPr lang="cs-CZ" sz="900" dirty="0"/>
              <a:t> si zaslouží takové zacházení, jaké si zaslouží zrádci. (Toto má historické opodstatnění, i když ne v tak extrémní podobě.)</a:t>
            </a:r>
          </a:p>
          <a:p>
            <a:pPr marL="0" indent="0">
              <a:spcBef>
                <a:spcPts val="0"/>
              </a:spcBef>
              <a:buNone/>
            </a:pPr>
            <a:r>
              <a:rPr lang="cs-CZ" sz="900" dirty="0"/>
              <a:t> </a:t>
            </a:r>
          </a:p>
          <a:p>
            <a:pPr marL="0" indent="0">
              <a:spcBef>
                <a:spcPts val="0"/>
              </a:spcBef>
              <a:buNone/>
            </a:pPr>
            <a:r>
              <a:rPr lang="cs-CZ" sz="900" dirty="0"/>
              <a:t> </a:t>
            </a:r>
            <a:r>
              <a:rPr lang="cs-CZ" dirty="0"/>
              <a:t> </a:t>
            </a:r>
          </a:p>
        </p:txBody>
      </p:sp>
    </p:spTree>
    <p:extLst>
      <p:ext uri="{BB962C8B-B14F-4D97-AF65-F5344CB8AC3E}">
        <p14:creationId xmlns:p14="http://schemas.microsoft.com/office/powerpoint/2010/main" val="28147239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E16C81-4146-48BD-90CD-CA6EBE765AAF}"/>
              </a:ext>
            </a:extLst>
          </p:cNvPr>
          <p:cNvSpPr>
            <a:spLocks noGrp="1"/>
          </p:cNvSpPr>
          <p:nvPr>
            <p:ph type="title"/>
          </p:nvPr>
        </p:nvSpPr>
        <p:spPr/>
        <p:txBody>
          <a:bodyPr>
            <a:normAutofit/>
          </a:bodyPr>
          <a:lstStyle/>
          <a:p>
            <a:r>
              <a:rPr lang="cs-CZ" sz="1200" dirty="0"/>
              <a:t>Kam by bylo dobré se nyní přesunout? K srovnání vztahu k tragédiím u Platóna a Aristotela</a:t>
            </a:r>
          </a:p>
        </p:txBody>
      </p:sp>
      <p:sp>
        <p:nvSpPr>
          <p:cNvPr id="3" name="Zástupný symbol pro obsah 2">
            <a:extLst>
              <a:ext uri="{FF2B5EF4-FFF2-40B4-BE49-F238E27FC236}">
                <a16:creationId xmlns:a16="http://schemas.microsoft.com/office/drawing/2014/main" id="{999E8148-EDD4-4018-96D2-F86D257A401B}"/>
              </a:ext>
            </a:extLst>
          </p:cNvPr>
          <p:cNvSpPr>
            <a:spLocks noGrp="1"/>
          </p:cNvSpPr>
          <p:nvPr>
            <p:ph idx="1"/>
          </p:nvPr>
        </p:nvSpPr>
        <p:spPr/>
        <p:txBody>
          <a:bodyPr>
            <a:normAutofit/>
          </a:bodyPr>
          <a:lstStyle/>
          <a:p>
            <a:pPr marL="0" indent="0">
              <a:buNone/>
            </a:pPr>
            <a:r>
              <a:rPr lang="cs-CZ" sz="1200" dirty="0"/>
              <a:t>Na to si ale budeme muset počkat.</a:t>
            </a:r>
          </a:p>
        </p:txBody>
      </p:sp>
    </p:spTree>
    <p:extLst>
      <p:ext uri="{BB962C8B-B14F-4D97-AF65-F5344CB8AC3E}">
        <p14:creationId xmlns:p14="http://schemas.microsoft.com/office/powerpoint/2010/main" val="588305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A7A1B2-71ED-427B-80D2-BD1AFA22FB2E}"/>
              </a:ext>
            </a:extLst>
          </p:cNvPr>
          <p:cNvSpPr>
            <a:spLocks noGrp="1"/>
          </p:cNvSpPr>
          <p:nvPr>
            <p:ph type="title"/>
          </p:nvPr>
        </p:nvSpPr>
        <p:spPr/>
        <p:txBody>
          <a:bodyPr>
            <a:normAutofit/>
          </a:bodyPr>
          <a:lstStyle/>
          <a:p>
            <a:r>
              <a:rPr lang="cs-CZ" sz="1200" dirty="0" err="1"/>
              <a:t>Sókratovo</a:t>
            </a:r>
            <a:r>
              <a:rPr lang="cs-CZ" sz="1200" dirty="0"/>
              <a:t> „nevědění“ – </a:t>
            </a:r>
            <a:r>
              <a:rPr lang="cs-CZ" sz="1200" i="1" dirty="0"/>
              <a:t>Obrana </a:t>
            </a:r>
            <a:r>
              <a:rPr lang="cs-CZ" sz="1200" i="1" dirty="0" err="1"/>
              <a:t>Sókrata</a:t>
            </a:r>
            <a:r>
              <a:rPr lang="cs-CZ" sz="1200" i="1" dirty="0"/>
              <a:t> </a:t>
            </a:r>
            <a:r>
              <a:rPr lang="cs-CZ" sz="1200" dirty="0"/>
              <a:t>(21b-e)</a:t>
            </a:r>
          </a:p>
        </p:txBody>
      </p:sp>
      <p:sp>
        <p:nvSpPr>
          <p:cNvPr id="3" name="Zástupný symbol pro obsah 2">
            <a:extLst>
              <a:ext uri="{FF2B5EF4-FFF2-40B4-BE49-F238E27FC236}">
                <a16:creationId xmlns:a16="http://schemas.microsoft.com/office/drawing/2014/main" id="{7A202F20-2E26-4F96-8E48-B94ACBA81024}"/>
              </a:ext>
            </a:extLst>
          </p:cNvPr>
          <p:cNvSpPr>
            <a:spLocks noGrp="1"/>
          </p:cNvSpPr>
          <p:nvPr>
            <p:ph idx="1"/>
          </p:nvPr>
        </p:nvSpPr>
        <p:spPr/>
        <p:txBody>
          <a:bodyPr>
            <a:normAutofit/>
          </a:bodyPr>
          <a:lstStyle/>
          <a:p>
            <a:pPr marL="0" indent="0">
              <a:buNone/>
            </a:pPr>
            <a:r>
              <a:rPr lang="cs-CZ" sz="1200" dirty="0"/>
              <a:t>„Nuže uvažte, proč to říkám. Chci vám totiž ukázati, odkud vznikly ty pomluvy proti mně. Když jsem totiž uslyšel ta slova, přemýšlel jsem takto: „Co tím asi bůh míní a co asi naznačuje? Vždyť já jsem si vědom, že nejsem ani dost málo moudrý; co tedy asi míní a co asi naznačuje? Vždyť já jsem si vědom, že nejsem ani dost málo moudrý; co tedy asi míní, když praví, že já jsem nejmoudřejší? Vždyť přece nemluví nepravdu, neboť to mu není možno.“ A dlouhý čas jsem byl v nejistotě, co asi míní; posléze s velkým přemáháním jsem se to jal hledat, a to asi tímto způsobem. Zašel jsem ke kterémusi z mužů podle zdání moudrých, abych buď tam anebo nikde usvědčil věštírnu z nepravdy a ukázal její odpovědi: „Tento muž je nade mne moudřejší, a ty jsi tvrdila, že já jsem moudřejší.“ A to, když jsem se ho prozkoumával – nepotřebuji ho totiž uvádět jménem, ale byl to jeden z politiků, u kterého se mi něco takového stalo, občane athénští, když jsem ho zkoumal a rozmlouval s ním-, nabyl jsem mínění, že se tento muž zdá moudrým, jak mnoha jiným lidem, tak obzvláště sám sobě, ale že moudrý není; a potom jsem se pokoušel mu ukazovat, že se domnívá, že je moudrý, ale že není. Tu jsem si tím znepřátelil i jeho i mnohé z přítomných; avšak odcházeje uvažoval jsem sám u sebe, že </a:t>
            </a:r>
            <a:r>
              <a:rPr lang="cs-CZ" sz="1200" b="1" dirty="0"/>
              <a:t>proti tomuto člověku jsem já opravdu moudřejší; bezpochyby totiž ani jeden ani druhý z nás neví nic dokonalého, ale tento se při svém nevědění domnívá, že něco ví, kdežto já ani nevím, ani se nedomnívám, že vím.</a:t>
            </a:r>
            <a:r>
              <a:rPr lang="cs-CZ" sz="1200" dirty="0"/>
              <a:t>“</a:t>
            </a:r>
          </a:p>
        </p:txBody>
      </p:sp>
    </p:spTree>
    <p:extLst>
      <p:ext uri="{BB962C8B-B14F-4D97-AF65-F5344CB8AC3E}">
        <p14:creationId xmlns:p14="http://schemas.microsoft.com/office/powerpoint/2010/main" val="22661746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6DB5CA-C90B-4FBA-86CE-BB92D105C694}"/>
              </a:ext>
            </a:extLst>
          </p:cNvPr>
          <p:cNvSpPr>
            <a:spLocks noGrp="1"/>
          </p:cNvSpPr>
          <p:nvPr>
            <p:ph type="title"/>
          </p:nvPr>
        </p:nvSpPr>
        <p:spPr/>
        <p:txBody>
          <a:bodyPr>
            <a:normAutofit/>
          </a:bodyPr>
          <a:lstStyle/>
          <a:p>
            <a:r>
              <a:rPr lang="cs-CZ" sz="1600" dirty="0"/>
              <a:t>Platón (428/427 – 348/7)</a:t>
            </a:r>
          </a:p>
        </p:txBody>
      </p:sp>
      <p:sp>
        <p:nvSpPr>
          <p:cNvPr id="3" name="Zástupný symbol pro obsah 2">
            <a:extLst>
              <a:ext uri="{FF2B5EF4-FFF2-40B4-BE49-F238E27FC236}">
                <a16:creationId xmlns:a16="http://schemas.microsoft.com/office/drawing/2014/main" id="{C1592C89-6B18-4069-9039-2ADA83D4E394}"/>
              </a:ext>
            </a:extLst>
          </p:cNvPr>
          <p:cNvSpPr>
            <a:spLocks noGrp="1"/>
          </p:cNvSpPr>
          <p:nvPr>
            <p:ph idx="1"/>
          </p:nvPr>
        </p:nvSpPr>
        <p:spPr/>
        <p:txBody>
          <a:bodyPr>
            <a:normAutofit/>
          </a:bodyPr>
          <a:lstStyle/>
          <a:p>
            <a:pPr marL="0" indent="0">
              <a:buNone/>
            </a:pPr>
            <a:r>
              <a:rPr lang="cs-CZ" sz="1200" b="1" dirty="0"/>
              <a:t>Život</a:t>
            </a:r>
            <a:r>
              <a:rPr lang="cs-CZ" sz="1200" dirty="0"/>
              <a:t>: narodil se pravděpodobně v Athénách (možná v </a:t>
            </a:r>
            <a:r>
              <a:rPr lang="cs-CZ" sz="1200" dirty="0" err="1"/>
              <a:t>Aigině</a:t>
            </a:r>
            <a:r>
              <a:rPr lang="cs-CZ" sz="1200" dirty="0"/>
              <a:t>); z matčiny (</a:t>
            </a:r>
            <a:r>
              <a:rPr lang="cs-CZ" sz="1200" dirty="0" err="1"/>
              <a:t>Periktióné</a:t>
            </a:r>
            <a:r>
              <a:rPr lang="cs-CZ" sz="1200" dirty="0"/>
              <a:t>) strany pocházel ze starobylého aristokratického rodu, která svůj původ odvozovala od Solóna; Platónův strýc z druhého kolena </a:t>
            </a:r>
            <a:r>
              <a:rPr lang="cs-CZ" sz="1200" dirty="0" err="1"/>
              <a:t>Kritias</a:t>
            </a:r>
            <a:r>
              <a:rPr lang="cs-CZ" sz="1200" dirty="0"/>
              <a:t> byl hlavou „třiceti tyranů“, k nimž náležel i strýc z prvního kolena </a:t>
            </a:r>
            <a:r>
              <a:rPr lang="cs-CZ" sz="1200" dirty="0" err="1"/>
              <a:t>Charmidés</a:t>
            </a:r>
            <a:r>
              <a:rPr lang="cs-CZ" sz="1200" dirty="0"/>
              <a:t>. Odtud zřejmě pramení i Platónovo </a:t>
            </a:r>
            <a:r>
              <a:rPr lang="cs-CZ" sz="1200" b="1" dirty="0"/>
              <a:t>antidemokratické „ladění“</a:t>
            </a:r>
            <a:r>
              <a:rPr lang="cs-CZ" sz="1200" dirty="0"/>
              <a:t>, jež nicméně nenabývalo tak radikální podoby, i když to je věc názoru. Dle legendy navštívil Egypt, ale to se nezdá bát pravděpodobné; zcela jistě ale cestoval do jižní Itálie a na Sicílii (tam se pak za  </a:t>
            </a:r>
            <a:r>
              <a:rPr lang="cs-CZ" sz="1200" dirty="0" err="1"/>
              <a:t>Dionysiem</a:t>
            </a:r>
            <a:r>
              <a:rPr lang="cs-CZ" sz="1200" dirty="0"/>
              <a:t> II dvakrát vrátil), kde se setkal s pythagorejskou školou – ta na něj velmi zapůsobila. V Athénách zakládá školu </a:t>
            </a:r>
            <a:r>
              <a:rPr lang="cs-CZ" sz="1200" i="1" dirty="0"/>
              <a:t>Akademii </a:t>
            </a:r>
            <a:r>
              <a:rPr lang="cs-CZ" sz="1200" dirty="0"/>
              <a:t>(podle héroa </a:t>
            </a:r>
            <a:r>
              <a:rPr lang="cs-CZ" sz="1200" dirty="0" err="1"/>
              <a:t>Akadéma</a:t>
            </a:r>
            <a:r>
              <a:rPr lang="cs-CZ" sz="1200" dirty="0"/>
              <a:t>) – ta přetrvala až do roku 529 kdy byla zrušena císařem </a:t>
            </a:r>
            <a:r>
              <a:rPr lang="cs-CZ" sz="1200" dirty="0" err="1"/>
              <a:t>Justinianem</a:t>
            </a:r>
            <a:r>
              <a:rPr lang="cs-CZ" sz="1200" dirty="0"/>
              <a:t>.</a:t>
            </a:r>
          </a:p>
          <a:p>
            <a:pPr marL="0" indent="0">
              <a:buNone/>
            </a:pPr>
            <a:r>
              <a:rPr lang="cs-CZ" sz="1200" dirty="0"/>
              <a:t>K. R. </a:t>
            </a:r>
            <a:r>
              <a:rPr lang="cs-CZ" sz="1200" dirty="0" err="1"/>
              <a:t>Popper</a:t>
            </a:r>
            <a:r>
              <a:rPr lang="cs-CZ" sz="1200" dirty="0"/>
              <a:t> v knize </a:t>
            </a:r>
            <a:r>
              <a:rPr lang="cs-CZ" sz="1200" i="1" dirty="0"/>
              <a:t>Otevřená společnost a její nepřátelé </a:t>
            </a:r>
            <a:r>
              <a:rPr lang="cs-CZ" sz="1200" dirty="0"/>
              <a:t>(s. 27) popisuje kontext Platónova života těmito slovy: „Platón žil v období válek a politických svárů … V době, kdy vyrůstal, vyústil rozpad kmenového života Řeků v jeho rodných Athénách  ve vládu tyranů a později v zavedení demokracie, která se žárlivě pokoušela chránit před jakýmikoliv pokusy znovu zavést buď tyranii nebo oligarchii. Za jeho mládí bojovaly demokratické Athény na život a na smrt se Spartou … </a:t>
            </a:r>
            <a:r>
              <a:rPr lang="cs-CZ" sz="1200" dirty="0" err="1"/>
              <a:t>Peloponneská</a:t>
            </a:r>
            <a:r>
              <a:rPr lang="cs-CZ" sz="1200" dirty="0"/>
              <a:t> válka trvala s přerušením dvacet osm let. … Přinesla hrozné epidemie, ve svém posledním roce hladomor, pád athénské obce, občanskou válku a hrůzovládu, obvykle označovanou jako „vláda třiceti tyranů“…“</a:t>
            </a:r>
          </a:p>
          <a:p>
            <a:pPr marL="0" indent="0">
              <a:buNone/>
            </a:pPr>
            <a:endParaRPr lang="cs-CZ" sz="1200" dirty="0"/>
          </a:p>
          <a:p>
            <a:pPr marL="0" indent="0">
              <a:buNone/>
            </a:pPr>
            <a:r>
              <a:rPr lang="cs-CZ" sz="1200" b="1" dirty="0"/>
              <a:t>Dílo</a:t>
            </a:r>
            <a:r>
              <a:rPr lang="cs-CZ" sz="1200" dirty="0"/>
              <a:t>: v mládí prý psal básně, které pak pod dojmem ze Sókrata zničil; z těchto básní se nic nedochovalo; později píše ony slavné </a:t>
            </a:r>
            <a:r>
              <a:rPr lang="cs-CZ" sz="1200" b="1" dirty="0"/>
              <a:t>dialogy</a:t>
            </a:r>
            <a:r>
              <a:rPr lang="cs-CZ" sz="1200" dirty="0"/>
              <a:t>, s nimiž jsme se již setkali; dochovalo se i několik dopisů, z nichž pro nás bude nejzajímavější ten 7. Již víme, že můžeme Platónovy dialogy rozdělit na ty, které snad odrážejí působení </a:t>
            </a:r>
            <a:r>
              <a:rPr lang="cs-CZ" sz="1200" dirty="0" err="1"/>
              <a:t>Sókratovo</a:t>
            </a:r>
            <a:r>
              <a:rPr lang="cs-CZ" sz="1200" dirty="0"/>
              <a:t>, a na ty pozdější. V těchto je „</a:t>
            </a:r>
            <a:r>
              <a:rPr lang="cs-CZ" sz="1200" dirty="0" err="1"/>
              <a:t>sókratovská</a:t>
            </a:r>
            <a:r>
              <a:rPr lang="cs-CZ" sz="1200" dirty="0"/>
              <a:t> forma“ pouhou formou naplněnou Platónovým obsahem.</a:t>
            </a:r>
          </a:p>
          <a:p>
            <a:pPr marL="0" indent="0">
              <a:buNone/>
            </a:pPr>
            <a:r>
              <a:rPr lang="cs-CZ" sz="1200" b="1" dirty="0"/>
              <a:t>Interpretační problémy</a:t>
            </a:r>
            <a:r>
              <a:rPr lang="cs-CZ" sz="1200" dirty="0"/>
              <a:t>: téměř vše, co máme k dispozici, jsou dialogy (nenapsal žádné filosofické pojednání, ačkoliv to bylo v jeho době celkem běžné). Výjimku představují zmíněné dopisy a </a:t>
            </a:r>
            <a:r>
              <a:rPr lang="cs-CZ" sz="1200" i="1" dirty="0"/>
              <a:t>Obrana </a:t>
            </a:r>
            <a:r>
              <a:rPr lang="cs-CZ" sz="1200" i="1" dirty="0" err="1"/>
              <a:t>Sókratova</a:t>
            </a:r>
            <a:r>
              <a:rPr lang="cs-CZ" sz="1200" i="1" dirty="0"/>
              <a:t>. </a:t>
            </a:r>
            <a:r>
              <a:rPr lang="cs-CZ" sz="1200" dirty="0"/>
              <a:t>Tyto dialogy pak zachycují filosofickou rozmluvu mezi několika partnery. Nejedná se o pojednání, ale dialogy, o nichž Aristotelés v </a:t>
            </a:r>
            <a:r>
              <a:rPr lang="cs-CZ" sz="1200" i="1" dirty="0"/>
              <a:t>Poetice (</a:t>
            </a:r>
            <a:r>
              <a:rPr lang="cs-CZ" sz="1200" dirty="0"/>
              <a:t>1447b11)</a:t>
            </a:r>
            <a:r>
              <a:rPr lang="cs-CZ" sz="1200" i="1" dirty="0"/>
              <a:t> </a:t>
            </a:r>
            <a:r>
              <a:rPr lang="cs-CZ" sz="1200" dirty="0"/>
              <a:t>píše, že se jedná o druh umění, pro něž nemáme jméno.</a:t>
            </a:r>
            <a:r>
              <a:rPr lang="cs-CZ" sz="1200" i="1" dirty="0"/>
              <a:t> </a:t>
            </a:r>
            <a:endParaRPr lang="cs-CZ" sz="1200" dirty="0"/>
          </a:p>
        </p:txBody>
      </p:sp>
    </p:spTree>
    <p:extLst>
      <p:ext uri="{BB962C8B-B14F-4D97-AF65-F5344CB8AC3E}">
        <p14:creationId xmlns:p14="http://schemas.microsoft.com/office/powerpoint/2010/main" val="15489320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CCE50C-6B70-43FA-8FE9-9DFBCA605482}"/>
              </a:ext>
            </a:extLst>
          </p:cNvPr>
          <p:cNvSpPr>
            <a:spLocks noGrp="1"/>
          </p:cNvSpPr>
          <p:nvPr>
            <p:ph type="title"/>
          </p:nvPr>
        </p:nvSpPr>
        <p:spPr/>
        <p:txBody>
          <a:bodyPr>
            <a:normAutofit/>
          </a:bodyPr>
          <a:lstStyle/>
          <a:p>
            <a:r>
              <a:rPr lang="cs-CZ" sz="1600" dirty="0"/>
              <a:t>Platónovy dialogy – členění podle F. </a:t>
            </a:r>
            <a:r>
              <a:rPr lang="cs-CZ" sz="1600" dirty="0" err="1"/>
              <a:t>Coplestone</a:t>
            </a:r>
            <a:r>
              <a:rPr lang="cs-CZ" sz="1600" dirty="0"/>
              <a:t>, s. 191-193</a:t>
            </a:r>
          </a:p>
        </p:txBody>
      </p:sp>
      <p:sp>
        <p:nvSpPr>
          <p:cNvPr id="3" name="Zástupný symbol pro obsah 2">
            <a:extLst>
              <a:ext uri="{FF2B5EF4-FFF2-40B4-BE49-F238E27FC236}">
                <a16:creationId xmlns:a16="http://schemas.microsoft.com/office/drawing/2014/main" id="{9597CF23-773D-4EF8-BFF7-EB132F3F9978}"/>
              </a:ext>
            </a:extLst>
          </p:cNvPr>
          <p:cNvSpPr>
            <a:spLocks noGrp="1"/>
          </p:cNvSpPr>
          <p:nvPr>
            <p:ph sz="half" idx="1"/>
          </p:nvPr>
        </p:nvSpPr>
        <p:spPr/>
        <p:txBody>
          <a:bodyPr>
            <a:normAutofit/>
          </a:bodyPr>
          <a:lstStyle/>
          <a:p>
            <a:pPr marL="400050" indent="-400050">
              <a:buAutoNum type="romanUcPeriod"/>
            </a:pPr>
            <a:r>
              <a:rPr lang="cs-CZ" sz="1000" dirty="0" err="1"/>
              <a:t>Sókratovské</a:t>
            </a:r>
            <a:r>
              <a:rPr lang="cs-CZ" sz="1000" dirty="0"/>
              <a:t> období:</a:t>
            </a:r>
          </a:p>
          <a:p>
            <a:pPr marL="0" indent="0">
              <a:buNone/>
            </a:pPr>
            <a:endParaRPr lang="cs-CZ" sz="1000" dirty="0"/>
          </a:p>
          <a:p>
            <a:pPr marL="0" indent="0">
              <a:buNone/>
            </a:pPr>
            <a:r>
              <a:rPr lang="cs-CZ" sz="1000" dirty="0"/>
              <a:t>Obrana </a:t>
            </a:r>
            <a:r>
              <a:rPr lang="cs-CZ" sz="1000" dirty="0" err="1"/>
              <a:t>Sókratova</a:t>
            </a:r>
            <a:endParaRPr lang="cs-CZ" sz="1000" dirty="0"/>
          </a:p>
          <a:p>
            <a:pPr marL="0" indent="0">
              <a:buNone/>
            </a:pPr>
            <a:r>
              <a:rPr lang="cs-CZ" sz="1000" dirty="0" err="1"/>
              <a:t>Kritón</a:t>
            </a:r>
            <a:endParaRPr lang="cs-CZ" sz="1000" dirty="0"/>
          </a:p>
          <a:p>
            <a:pPr marL="0" indent="0">
              <a:buNone/>
            </a:pPr>
            <a:r>
              <a:rPr lang="cs-CZ" sz="1000" dirty="0" err="1"/>
              <a:t>Euthyfrón</a:t>
            </a:r>
            <a:endParaRPr lang="cs-CZ" sz="1000" dirty="0"/>
          </a:p>
          <a:p>
            <a:pPr marL="0" indent="0">
              <a:buNone/>
            </a:pPr>
            <a:r>
              <a:rPr lang="cs-CZ" sz="1000" dirty="0" err="1"/>
              <a:t>Lachés</a:t>
            </a:r>
            <a:endParaRPr lang="cs-CZ" sz="1000" dirty="0"/>
          </a:p>
          <a:p>
            <a:pPr marL="0" indent="0">
              <a:buNone/>
            </a:pPr>
            <a:r>
              <a:rPr lang="cs-CZ" sz="1000" dirty="0"/>
              <a:t>Ión</a:t>
            </a:r>
          </a:p>
          <a:p>
            <a:pPr marL="0" indent="0">
              <a:buNone/>
            </a:pPr>
            <a:r>
              <a:rPr lang="cs-CZ" sz="1000" dirty="0"/>
              <a:t>Prótagoras</a:t>
            </a:r>
          </a:p>
          <a:p>
            <a:pPr marL="0" indent="0">
              <a:buNone/>
            </a:pPr>
            <a:r>
              <a:rPr lang="cs-CZ" sz="1000" dirty="0" err="1"/>
              <a:t>Charmidés</a:t>
            </a:r>
            <a:endParaRPr lang="cs-CZ" sz="1000" dirty="0"/>
          </a:p>
          <a:p>
            <a:pPr marL="0" indent="0">
              <a:buNone/>
            </a:pPr>
            <a:r>
              <a:rPr lang="cs-CZ" sz="1000" dirty="0" err="1"/>
              <a:t>Lysis</a:t>
            </a:r>
            <a:endParaRPr lang="cs-CZ" sz="1000" dirty="0"/>
          </a:p>
          <a:p>
            <a:pPr marL="0" indent="0">
              <a:buNone/>
            </a:pPr>
            <a:r>
              <a:rPr lang="cs-CZ" sz="1000" dirty="0"/>
              <a:t>Ústava, I. Kniha</a:t>
            </a:r>
          </a:p>
          <a:p>
            <a:pPr marL="0" indent="0">
              <a:buNone/>
            </a:pPr>
            <a:endParaRPr lang="cs-CZ" sz="1000" dirty="0"/>
          </a:p>
          <a:p>
            <a:pPr marL="0" indent="0">
              <a:buNone/>
            </a:pPr>
            <a:r>
              <a:rPr lang="cs-CZ" sz="1000" dirty="0"/>
              <a:t>------------------------------------------</a:t>
            </a:r>
          </a:p>
          <a:p>
            <a:pPr marL="0" indent="0">
              <a:buNone/>
            </a:pPr>
            <a:endParaRPr lang="cs-CZ" sz="1000" dirty="0"/>
          </a:p>
          <a:p>
            <a:pPr marL="0" indent="0">
              <a:buNone/>
            </a:pPr>
            <a:r>
              <a:rPr lang="cs-CZ" sz="1000" dirty="0"/>
              <a:t>II. Přechodné období</a:t>
            </a:r>
          </a:p>
          <a:p>
            <a:pPr marL="0" indent="0">
              <a:buNone/>
            </a:pPr>
            <a:r>
              <a:rPr lang="cs-CZ" sz="1000" dirty="0" err="1"/>
              <a:t>Gorgias</a:t>
            </a:r>
            <a:endParaRPr lang="cs-CZ" sz="1000" dirty="0"/>
          </a:p>
          <a:p>
            <a:pPr marL="0" indent="0">
              <a:buNone/>
            </a:pPr>
            <a:r>
              <a:rPr lang="cs-CZ" sz="1000" dirty="0" err="1"/>
              <a:t>Menón</a:t>
            </a:r>
            <a:endParaRPr lang="cs-CZ" sz="1000" dirty="0"/>
          </a:p>
          <a:p>
            <a:pPr marL="0" indent="0">
              <a:buNone/>
            </a:pPr>
            <a:r>
              <a:rPr lang="cs-CZ" sz="1000" dirty="0" err="1"/>
              <a:t>Euthydémos</a:t>
            </a:r>
            <a:endParaRPr lang="cs-CZ" sz="1000" dirty="0"/>
          </a:p>
          <a:p>
            <a:pPr marL="0" indent="0">
              <a:buNone/>
            </a:pPr>
            <a:r>
              <a:rPr lang="cs-CZ" sz="1000" dirty="0" err="1"/>
              <a:t>Hippias</a:t>
            </a:r>
            <a:r>
              <a:rPr lang="cs-CZ" sz="1000" dirty="0"/>
              <a:t> I</a:t>
            </a:r>
          </a:p>
          <a:p>
            <a:pPr marL="0" indent="0">
              <a:buNone/>
            </a:pPr>
            <a:r>
              <a:rPr lang="cs-CZ" sz="1000" dirty="0" err="1"/>
              <a:t>Hippias</a:t>
            </a:r>
            <a:r>
              <a:rPr lang="cs-CZ" sz="1000" dirty="0"/>
              <a:t> II</a:t>
            </a:r>
          </a:p>
          <a:p>
            <a:pPr marL="0" indent="0">
              <a:buNone/>
            </a:pPr>
            <a:r>
              <a:rPr lang="cs-CZ" sz="1000" dirty="0" err="1"/>
              <a:t>Kratylos</a:t>
            </a:r>
            <a:endParaRPr lang="cs-CZ" sz="1000" dirty="0"/>
          </a:p>
          <a:p>
            <a:pPr marL="0" indent="0">
              <a:buNone/>
            </a:pPr>
            <a:r>
              <a:rPr lang="cs-CZ" sz="1000" dirty="0" err="1"/>
              <a:t>Menexenos</a:t>
            </a:r>
            <a:endParaRPr lang="cs-CZ" sz="1000" dirty="0"/>
          </a:p>
        </p:txBody>
      </p:sp>
      <p:sp>
        <p:nvSpPr>
          <p:cNvPr id="4" name="Zástupný symbol pro obsah 3">
            <a:extLst>
              <a:ext uri="{FF2B5EF4-FFF2-40B4-BE49-F238E27FC236}">
                <a16:creationId xmlns:a16="http://schemas.microsoft.com/office/drawing/2014/main" id="{AE8802EE-B1C2-4BFE-A631-63DD12B0D662}"/>
              </a:ext>
            </a:extLst>
          </p:cNvPr>
          <p:cNvSpPr>
            <a:spLocks noGrp="1"/>
          </p:cNvSpPr>
          <p:nvPr>
            <p:ph sz="half" idx="2"/>
          </p:nvPr>
        </p:nvSpPr>
        <p:spPr/>
        <p:txBody>
          <a:bodyPr>
            <a:normAutofit/>
          </a:bodyPr>
          <a:lstStyle/>
          <a:p>
            <a:pPr marL="0" indent="0">
              <a:buNone/>
            </a:pPr>
            <a:r>
              <a:rPr lang="cs-CZ" sz="1000" dirty="0" err="1"/>
              <a:t>III.Období</a:t>
            </a:r>
            <a:r>
              <a:rPr lang="cs-CZ" sz="1000" dirty="0"/>
              <a:t> zralosti</a:t>
            </a:r>
          </a:p>
          <a:p>
            <a:pPr marL="0" indent="0">
              <a:buNone/>
            </a:pPr>
            <a:endParaRPr lang="cs-CZ" sz="1000" dirty="0"/>
          </a:p>
          <a:p>
            <a:pPr marL="0" indent="0">
              <a:buNone/>
            </a:pPr>
            <a:r>
              <a:rPr lang="cs-CZ" sz="1000" dirty="0"/>
              <a:t>Symposion</a:t>
            </a:r>
          </a:p>
          <a:p>
            <a:pPr marL="0" indent="0">
              <a:buNone/>
            </a:pPr>
            <a:r>
              <a:rPr lang="cs-CZ" sz="1000" dirty="0" err="1"/>
              <a:t>Faidón</a:t>
            </a:r>
            <a:endParaRPr lang="cs-CZ" sz="1000" dirty="0"/>
          </a:p>
          <a:p>
            <a:pPr marL="0" indent="0">
              <a:buNone/>
            </a:pPr>
            <a:r>
              <a:rPr lang="cs-CZ" sz="1000" b="1" dirty="0"/>
              <a:t>Ústava</a:t>
            </a:r>
          </a:p>
          <a:p>
            <a:pPr marL="0" indent="0">
              <a:buNone/>
            </a:pPr>
            <a:r>
              <a:rPr lang="cs-CZ" sz="1000" dirty="0" err="1"/>
              <a:t>Faidros</a:t>
            </a:r>
            <a:endParaRPr lang="cs-CZ" sz="1000" dirty="0"/>
          </a:p>
          <a:p>
            <a:pPr marL="0" indent="0">
              <a:buNone/>
            </a:pPr>
            <a:endParaRPr lang="cs-CZ" sz="1000" dirty="0"/>
          </a:p>
          <a:p>
            <a:pPr marL="0" indent="0">
              <a:buNone/>
            </a:pPr>
            <a:endParaRPr lang="cs-CZ" sz="1000" dirty="0"/>
          </a:p>
          <a:p>
            <a:pPr marL="0" indent="0">
              <a:buNone/>
            </a:pPr>
            <a:endParaRPr lang="cs-CZ" sz="1000" dirty="0"/>
          </a:p>
          <a:p>
            <a:pPr marL="0" indent="0">
              <a:buNone/>
            </a:pPr>
            <a:endParaRPr lang="cs-CZ" sz="1000" dirty="0"/>
          </a:p>
          <a:p>
            <a:pPr marL="0" indent="0">
              <a:buNone/>
            </a:pPr>
            <a:endParaRPr lang="cs-CZ" sz="1000" dirty="0"/>
          </a:p>
          <a:p>
            <a:pPr marL="0" indent="0">
              <a:buNone/>
            </a:pPr>
            <a:r>
              <a:rPr lang="cs-CZ" sz="1000" dirty="0"/>
              <a:t>----------------------------------------------------------</a:t>
            </a:r>
          </a:p>
          <a:p>
            <a:pPr marL="0" indent="0">
              <a:buNone/>
            </a:pPr>
            <a:endParaRPr lang="cs-CZ" sz="1000" dirty="0"/>
          </a:p>
          <a:p>
            <a:pPr marL="0" indent="0">
              <a:buNone/>
            </a:pPr>
            <a:r>
              <a:rPr lang="cs-CZ" sz="1000" dirty="0"/>
              <a:t>IV. Díla staršího věku</a:t>
            </a:r>
          </a:p>
          <a:p>
            <a:pPr marL="0" indent="0">
              <a:buNone/>
            </a:pPr>
            <a:r>
              <a:rPr lang="cs-CZ" sz="1000" dirty="0"/>
              <a:t>Theaitétos</a:t>
            </a:r>
          </a:p>
          <a:p>
            <a:pPr marL="0" indent="0">
              <a:buNone/>
            </a:pPr>
            <a:r>
              <a:rPr lang="cs-CZ" sz="1000" dirty="0" err="1"/>
              <a:t>Parmenidés</a:t>
            </a:r>
            <a:endParaRPr lang="cs-CZ" sz="1000" dirty="0"/>
          </a:p>
          <a:p>
            <a:pPr marL="0" indent="0">
              <a:buNone/>
            </a:pPr>
            <a:r>
              <a:rPr lang="cs-CZ" sz="1000" dirty="0" err="1"/>
              <a:t>Sofistés</a:t>
            </a:r>
            <a:endParaRPr lang="cs-CZ" sz="1000" dirty="0"/>
          </a:p>
          <a:p>
            <a:pPr marL="0" indent="0">
              <a:buNone/>
            </a:pPr>
            <a:r>
              <a:rPr lang="cs-CZ" sz="1000" dirty="0" err="1"/>
              <a:t>Politikos</a:t>
            </a:r>
            <a:endParaRPr lang="cs-CZ" sz="1000" dirty="0"/>
          </a:p>
          <a:p>
            <a:pPr marL="0" indent="0">
              <a:buNone/>
            </a:pPr>
            <a:r>
              <a:rPr lang="cs-CZ" sz="1000" dirty="0" err="1"/>
              <a:t>Filébos</a:t>
            </a:r>
            <a:endParaRPr lang="cs-CZ" sz="1000" dirty="0"/>
          </a:p>
          <a:p>
            <a:pPr marL="0" indent="0">
              <a:buNone/>
            </a:pPr>
            <a:r>
              <a:rPr lang="cs-CZ" sz="1000" dirty="0" err="1"/>
              <a:t>Timaios</a:t>
            </a:r>
            <a:endParaRPr lang="cs-CZ" sz="1000" dirty="0"/>
          </a:p>
          <a:p>
            <a:pPr marL="0" indent="0">
              <a:buNone/>
            </a:pPr>
            <a:r>
              <a:rPr lang="cs-CZ" sz="1000" dirty="0" err="1"/>
              <a:t>Kritiás</a:t>
            </a:r>
            <a:endParaRPr lang="cs-CZ" sz="1000" dirty="0"/>
          </a:p>
          <a:p>
            <a:pPr marL="0" indent="0">
              <a:buNone/>
            </a:pPr>
            <a:r>
              <a:rPr lang="cs-CZ" sz="1000" b="1" dirty="0"/>
              <a:t>Zákony</a:t>
            </a:r>
          </a:p>
        </p:txBody>
      </p:sp>
    </p:spTree>
    <p:extLst>
      <p:ext uri="{BB962C8B-B14F-4D97-AF65-F5344CB8AC3E}">
        <p14:creationId xmlns:p14="http://schemas.microsoft.com/office/powerpoint/2010/main" val="26569218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B6DE31-7224-4626-9B33-47A66570D3F7}"/>
              </a:ext>
            </a:extLst>
          </p:cNvPr>
          <p:cNvSpPr>
            <a:spLocks noGrp="1"/>
          </p:cNvSpPr>
          <p:nvPr>
            <p:ph type="title"/>
          </p:nvPr>
        </p:nvSpPr>
        <p:spPr/>
        <p:txBody>
          <a:bodyPr>
            <a:normAutofit/>
          </a:bodyPr>
          <a:lstStyle/>
          <a:p>
            <a:r>
              <a:rPr lang="cs-CZ" sz="1600" dirty="0"/>
              <a:t>Platón – interpretační obtíže</a:t>
            </a:r>
          </a:p>
        </p:txBody>
      </p:sp>
      <p:sp>
        <p:nvSpPr>
          <p:cNvPr id="3" name="Zástupný symbol pro obsah 2">
            <a:extLst>
              <a:ext uri="{FF2B5EF4-FFF2-40B4-BE49-F238E27FC236}">
                <a16:creationId xmlns:a16="http://schemas.microsoft.com/office/drawing/2014/main" id="{05DE4FA4-4129-4C75-AA53-811B93C48F19}"/>
              </a:ext>
            </a:extLst>
          </p:cNvPr>
          <p:cNvSpPr>
            <a:spLocks noGrp="1"/>
          </p:cNvSpPr>
          <p:nvPr>
            <p:ph idx="1"/>
          </p:nvPr>
        </p:nvSpPr>
        <p:spPr/>
        <p:txBody>
          <a:bodyPr>
            <a:normAutofit fontScale="92500" lnSpcReduction="10000"/>
          </a:bodyPr>
          <a:lstStyle/>
          <a:p>
            <a:pPr marL="0" indent="0">
              <a:buNone/>
            </a:pPr>
            <a:r>
              <a:rPr lang="cs-CZ" sz="1200" b="1" dirty="0"/>
              <a:t>Interpretační problémy</a:t>
            </a:r>
            <a:r>
              <a:rPr lang="cs-CZ" sz="1200" dirty="0"/>
              <a:t>: téměř vše, co máme k dispozici, jsou dialogy (nenapsal žádná filosofická pojednání, ačkoliv to bylo v jeho době celkem běžné). Výjimku představují zmíněné dopisy a </a:t>
            </a:r>
            <a:r>
              <a:rPr lang="cs-CZ" sz="1200" i="1" dirty="0"/>
              <a:t>Obrana </a:t>
            </a:r>
            <a:r>
              <a:rPr lang="cs-CZ" sz="1200" i="1" dirty="0" err="1"/>
              <a:t>Sókratova</a:t>
            </a:r>
            <a:r>
              <a:rPr lang="cs-CZ" sz="1200" i="1" dirty="0"/>
              <a:t>. </a:t>
            </a:r>
            <a:r>
              <a:rPr lang="cs-CZ" sz="1200" dirty="0"/>
              <a:t>Tyto dialogy pak zachycují filosofickou rozmluvu mezi několika partnery. V dějinách interpretace Platóna lze rozlišovat následující </a:t>
            </a:r>
            <a:r>
              <a:rPr lang="cs-CZ" sz="1200" b="1" i="1" dirty="0"/>
              <a:t>paradigmata </a:t>
            </a:r>
            <a:r>
              <a:rPr lang="cs-CZ" sz="1200" dirty="0"/>
              <a:t>(podle G. Reale, </a:t>
            </a:r>
            <a:r>
              <a:rPr lang="cs-CZ" sz="1200" i="1" dirty="0"/>
              <a:t>Platón, </a:t>
            </a:r>
            <a:r>
              <a:rPr lang="cs-CZ" sz="1200" dirty="0"/>
              <a:t>s. 50), která plynou z:</a:t>
            </a:r>
          </a:p>
          <a:p>
            <a:pPr marL="0" indent="0">
              <a:buNone/>
            </a:pPr>
            <a:r>
              <a:rPr lang="cs-CZ" sz="1200" dirty="0"/>
              <a:t>„Je obecně známo, že máme k dispozici všechny Platónova díla. Odborníci jsou totiž již delší dobu zajedno v tom, že se nám dochovala všechna díla, jež starověk výslovně připisuje Platónovi. Přesto však z toho nelze vyvodit závěr, který se, přinejmenším na první pohled, zdá zřejmým, totiž že </a:t>
            </a:r>
            <a:r>
              <a:rPr lang="cs-CZ" sz="1200" i="1" dirty="0"/>
              <a:t>známe celé Platónovo myšlení, protože máme všechna Platónova díla.“ </a:t>
            </a:r>
            <a:r>
              <a:rPr lang="cs-CZ" sz="1200" dirty="0"/>
              <a:t>(C. d., s. 21)</a:t>
            </a:r>
          </a:p>
          <a:p>
            <a:pPr marL="0" indent="0">
              <a:buNone/>
            </a:pPr>
            <a:endParaRPr lang="cs-CZ" sz="1200" dirty="0"/>
          </a:p>
          <a:p>
            <a:pPr marL="228600" indent="-228600">
              <a:buAutoNum type="arabicParenR"/>
            </a:pPr>
            <a:r>
              <a:rPr lang="cs-CZ" sz="1200" dirty="0"/>
              <a:t>„Původní“ paradigma – autorem sám Platón a rozvíjeli je jeho žáci v Akademii (</a:t>
            </a:r>
            <a:r>
              <a:rPr lang="cs-CZ" sz="1200" dirty="0" err="1"/>
              <a:t>Speusippos</a:t>
            </a:r>
            <a:r>
              <a:rPr lang="cs-CZ" sz="1200" dirty="0"/>
              <a:t>, </a:t>
            </a:r>
            <a:r>
              <a:rPr lang="cs-CZ" sz="1200" dirty="0" err="1"/>
              <a:t>Xenokratés</a:t>
            </a:r>
            <a:r>
              <a:rPr lang="cs-CZ" sz="1200" dirty="0"/>
              <a:t>). Paradigma převážně systematicko-filosofické a klade důraz na tzv. </a:t>
            </a:r>
            <a:r>
              <a:rPr lang="cs-CZ" sz="1200" b="1" dirty="0"/>
              <a:t>„nepsané nauky“, </a:t>
            </a:r>
            <a:r>
              <a:rPr lang="cs-CZ" sz="1200" dirty="0"/>
              <a:t>je plodem praxe v Akademii.</a:t>
            </a:r>
          </a:p>
          <a:p>
            <a:pPr marL="228600" indent="-228600">
              <a:buAutoNum type="arabicParenR"/>
            </a:pPr>
            <a:r>
              <a:rPr lang="cs-CZ" sz="1200" dirty="0"/>
              <a:t>Novoplatónské „paradigma“ – opět systematicko-filosofické, klade vychází ze silně alegorického výklady dialogů. Přijímá i motivy „nepsaných nauk“.</a:t>
            </a:r>
          </a:p>
          <a:p>
            <a:pPr marL="228600" indent="-228600">
              <a:buAutoNum type="arabicParenR"/>
            </a:pPr>
            <a:r>
              <a:rPr lang="cs-CZ" sz="1200" dirty="0"/>
              <a:t>Paradigma, které zavedl D. </a:t>
            </a:r>
            <a:r>
              <a:rPr lang="cs-CZ" sz="1200" dirty="0" err="1"/>
              <a:t>Schleiermacher</a:t>
            </a:r>
            <a:r>
              <a:rPr lang="cs-CZ" sz="1200" dirty="0"/>
              <a:t> (na Plat. pracoval mezi léty 1804-1828, vydal impozantní překlad Plat. spisů)  – dává téměř výlučně přednost spisům a vylučuje či silně omezuje význam „nepsaných nauk“; toto paradigma se na dlouho prosadilo. </a:t>
            </a:r>
          </a:p>
          <a:p>
            <a:pPr marL="228600" indent="-228600">
              <a:buAutoNum type="arabicParenR"/>
            </a:pPr>
            <a:r>
              <a:rPr lang="cs-CZ" sz="1200" dirty="0"/>
              <a:t>Paradigma navržené </a:t>
            </a:r>
            <a:r>
              <a:rPr lang="cs-CZ" sz="1200" dirty="0" err="1"/>
              <a:t>tübigenskou</a:t>
            </a:r>
            <a:r>
              <a:rPr lang="cs-CZ" sz="1200" dirty="0"/>
              <a:t> školou – ujímá se nejen textů, ale i „nepsaných nauk“, jež chápe jako stěžejní pro pochopení celého Platóna. </a:t>
            </a:r>
          </a:p>
          <a:p>
            <a:pPr marL="228600" indent="-228600">
              <a:buAutoNum type="arabicParenR"/>
            </a:pPr>
            <a:endParaRPr lang="cs-CZ" sz="1200" dirty="0"/>
          </a:p>
          <a:p>
            <a:pPr marL="0" indent="0">
              <a:buNone/>
            </a:pPr>
            <a:r>
              <a:rPr lang="cs-CZ" sz="1200" dirty="0"/>
              <a:t>Poznámka k </a:t>
            </a:r>
            <a:r>
              <a:rPr lang="cs-CZ" sz="1200" b="1" dirty="0"/>
              <a:t>paradigmatům,</a:t>
            </a:r>
            <a:r>
              <a:rPr lang="cs-CZ" sz="1200" dirty="0"/>
              <a:t> oč se jedná? Významným teoretickým počinem v oblasti teorie věd je kniha Thomase Kuhna, </a:t>
            </a:r>
            <a:r>
              <a:rPr lang="cs-CZ" sz="1200" i="1" dirty="0"/>
              <a:t>Struktura vědeckých revolucí. </a:t>
            </a:r>
            <a:r>
              <a:rPr lang="cs-CZ" sz="1200" dirty="0"/>
              <a:t>Je vedena otázkou: vyvíjí se věda skutečně postupným, trvalým a systematickým hromaděním jednotlivých objevů a vynálezů? </a:t>
            </a:r>
            <a:r>
              <a:rPr lang="cs-CZ" sz="1200" dirty="0" err="1"/>
              <a:t>Kuhnovou</a:t>
            </a:r>
            <a:r>
              <a:rPr lang="cs-CZ" sz="1200" dirty="0"/>
              <a:t> odpovědí je: ne. Věda se vyvíjí prostřednictvím vědeckých revolucí, kdy dochází k přechodu od „normální vědy“ k „mimořádné vědě“. Tato revoluce se uskutečňuje skrze změnu </a:t>
            </a:r>
            <a:r>
              <a:rPr lang="cs-CZ" sz="1200" b="1" dirty="0"/>
              <a:t>paradigmatu: Paradigmata označují koncepce a přesvědčení, jež jsou v dané chvíli jakýmisi </a:t>
            </a:r>
            <a:r>
              <a:rPr lang="cs-CZ" sz="1200" b="1" i="1" dirty="0"/>
              <a:t>pevnými body </a:t>
            </a:r>
            <a:r>
              <a:rPr lang="cs-CZ" sz="1200" b="1" dirty="0"/>
              <a:t>vědy a jež po určitou dobu dodávají vědcům pracujícím v určeném výzkumném sektoru </a:t>
            </a:r>
            <a:r>
              <a:rPr lang="cs-CZ" sz="1200" b="1" i="1" dirty="0"/>
              <a:t>modely </a:t>
            </a:r>
            <a:r>
              <a:rPr lang="cs-CZ" sz="1200" b="1" dirty="0"/>
              <a:t>pro formulování problémů a jejich řešení. </a:t>
            </a:r>
            <a:r>
              <a:rPr lang="cs-CZ" sz="1200" dirty="0"/>
              <a:t>(Reale, s. 27) Kuhn sám píše (s. 23-24): „Volbou tohoto termínu jsem chtěl naznačit, že některé ze všeobecně přijímaných příkladů současné praxe – příkladů, které společně zahrnují zákony, teorie, aplikace a odpovídající přístroje – </a:t>
            </a:r>
            <a:r>
              <a:rPr lang="cs-CZ" sz="1200" i="1" dirty="0"/>
              <a:t>poskytují modely, v nichž mají svůj původ jednotlivé tradice vědeckého výzkumu se svou vnitřní koherencí. </a:t>
            </a:r>
            <a:r>
              <a:rPr lang="cs-CZ" sz="1200" dirty="0"/>
              <a:t>Jsou to tradice, které by historik zařadil do kategorií „ptolemaiovská (nebo koperníkovská) astronomie, aristotelská (nebo newtonovská) dynamika, korpuskulární (nebo vlnová) optika“ atd. Studium paradigmat, včetně těch, která jsou mnohem speciálnější než ta právě uvedená, tvoří hlavní část přípravy studenta na členství ve vědeckém společenství, v němž bude nadále pracovat. …“</a:t>
            </a:r>
          </a:p>
          <a:p>
            <a:pPr marL="228600" indent="-228600">
              <a:buAutoNum type="arabicParenR"/>
            </a:pPr>
            <a:endParaRPr lang="cs-CZ" sz="1200" dirty="0"/>
          </a:p>
        </p:txBody>
      </p:sp>
    </p:spTree>
    <p:extLst>
      <p:ext uri="{BB962C8B-B14F-4D97-AF65-F5344CB8AC3E}">
        <p14:creationId xmlns:p14="http://schemas.microsoft.com/office/powerpoint/2010/main" val="16782766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9AFA95-75B8-4A2C-8567-698027E04322}"/>
              </a:ext>
            </a:extLst>
          </p:cNvPr>
          <p:cNvSpPr>
            <a:spLocks noGrp="1"/>
          </p:cNvSpPr>
          <p:nvPr>
            <p:ph type="title"/>
          </p:nvPr>
        </p:nvSpPr>
        <p:spPr/>
        <p:txBody>
          <a:bodyPr>
            <a:normAutofit/>
          </a:bodyPr>
          <a:lstStyle/>
          <a:p>
            <a:r>
              <a:rPr lang="cs-CZ" sz="1600" dirty="0"/>
              <a:t>Platónův 7. list a problém sdělování či učení filosofie</a:t>
            </a:r>
          </a:p>
        </p:txBody>
      </p:sp>
      <p:sp>
        <p:nvSpPr>
          <p:cNvPr id="3" name="Zástupný symbol pro obsah 2">
            <a:extLst>
              <a:ext uri="{FF2B5EF4-FFF2-40B4-BE49-F238E27FC236}">
                <a16:creationId xmlns:a16="http://schemas.microsoft.com/office/drawing/2014/main" id="{0791D72D-51ED-4260-A153-A6C8D0324D64}"/>
              </a:ext>
            </a:extLst>
          </p:cNvPr>
          <p:cNvSpPr>
            <a:spLocks noGrp="1"/>
          </p:cNvSpPr>
          <p:nvPr>
            <p:ph idx="1"/>
          </p:nvPr>
        </p:nvSpPr>
        <p:spPr/>
        <p:txBody>
          <a:bodyPr>
            <a:normAutofit/>
          </a:bodyPr>
          <a:lstStyle/>
          <a:p>
            <a:pPr marL="0" indent="0">
              <a:buNone/>
            </a:pPr>
            <a:r>
              <a:rPr lang="cs-CZ" sz="1200" dirty="0"/>
              <a:t>„</a:t>
            </a:r>
            <a:r>
              <a:rPr lang="cs-CZ" sz="1200" b="1" dirty="0"/>
              <a:t>Ode  mě o tom jistě není žádného spisu a také nikdy nebude</a:t>
            </a:r>
            <a:r>
              <a:rPr lang="cs-CZ" sz="1200" dirty="0"/>
              <a:t>; neboť to nijak nelze pověděti jako jiné nauky, nýbrž z hojného soubytí a soužití oddaného té věci najednou, jako plamen vznícený od </a:t>
            </a:r>
            <a:r>
              <a:rPr lang="cs-CZ" sz="1200" dirty="0" err="1"/>
              <a:t>vylétlé</a:t>
            </a:r>
            <a:r>
              <a:rPr lang="cs-CZ" sz="1200" dirty="0"/>
              <a:t> jiskry, vznikne to v duši a pak se již samo živí.</a:t>
            </a:r>
          </a:p>
          <a:p>
            <a:pPr marL="0" indent="0">
              <a:buNone/>
            </a:pPr>
            <a:endParaRPr lang="cs-CZ" sz="1200" dirty="0"/>
          </a:p>
          <a:p>
            <a:pPr marL="0" indent="0">
              <a:buNone/>
            </a:pPr>
            <a:r>
              <a:rPr lang="cs-CZ" sz="1200" dirty="0"/>
              <a:t>Ovšem tolik vím, že kdyby to bylo napsáno nebo pověděno ode mne, nejlépe by to bylo pověděno, a také že každý špatný spis o tom by ne nejméně mrzel mne. Kdybych tedy viděl, že je možno to vhodně pro lidi napsat a povědět, co krásnějšího bych mohl nad to ve svém životě vykonati nežli napsat lidem věc velice prospěšnou a všem vyvésti na svět pravou podstatu jsoucna? Ale myslím, že by lidem nebylo dobré vykládati o těchto věcech, leda několika, kteří jsou schopni s malým návodem je sami  nalézti; z ostatních však by to jedny naplnilo pohrdáním nikterak slušným, druhé pak povýšenou a naduřelou nadějí, že se naučili nějakým vznešeným věcem.“</a:t>
            </a:r>
          </a:p>
          <a:p>
            <a:pPr marL="0" indent="0">
              <a:buNone/>
            </a:pPr>
            <a:endParaRPr lang="cs-CZ" sz="1200" dirty="0"/>
          </a:p>
          <a:p>
            <a:pPr marL="0" indent="0">
              <a:buNone/>
            </a:pPr>
            <a:r>
              <a:rPr lang="cs-CZ" sz="1200" dirty="0"/>
              <a:t>Pokud (pro naše účely) pomineme problematiku „nepsaných nauk“ a omezíme se jen na problém čtení dialogů, které přece jen mohou být oním „malým návodem“, pak se můžeme opřít o slova Leo </a:t>
            </a:r>
            <a:r>
              <a:rPr lang="cs-CZ" sz="1200" dirty="0" err="1"/>
              <a:t>Strausse</a:t>
            </a:r>
            <a:r>
              <a:rPr lang="cs-CZ" sz="1200" dirty="0"/>
              <a:t>, jednoho z nejvýznamnějších filosofů (politických filosofů) 20. stol. Ten ve svém článku </a:t>
            </a:r>
            <a:r>
              <a:rPr lang="cs-CZ" sz="1200" i="1" dirty="0"/>
              <a:t>Obec a člověk </a:t>
            </a:r>
            <a:r>
              <a:rPr lang="cs-CZ" sz="1200" dirty="0"/>
              <a:t>píše:</a:t>
            </a:r>
          </a:p>
          <a:p>
            <a:pPr marL="0" indent="0">
              <a:buNone/>
            </a:pPr>
            <a:endParaRPr lang="cs-CZ" sz="1200" dirty="0"/>
          </a:p>
          <a:p>
            <a:pPr marL="0" indent="0">
              <a:buNone/>
            </a:pPr>
            <a:r>
              <a:rPr lang="cs-CZ" sz="1200" dirty="0"/>
              <a:t>„Platónův </a:t>
            </a:r>
            <a:r>
              <a:rPr lang="cs-CZ" sz="1200" dirty="0" err="1"/>
              <a:t>Sókratés</a:t>
            </a:r>
            <a:r>
              <a:rPr lang="cs-CZ" sz="1200" dirty="0"/>
              <a:t> rozebírá literární otázku – problém psaní – ve </a:t>
            </a:r>
            <a:r>
              <a:rPr lang="cs-CZ" sz="1200" dirty="0" err="1"/>
              <a:t>Faidrovi</a:t>
            </a:r>
            <a:r>
              <a:rPr lang="cs-CZ" sz="1200" dirty="0"/>
              <a:t>. Říká, že psaní je vynález pochybné hodnoty. Vysvětluje nám tak, proč se zdržoval psaní řečí a knih. Avšak Platón psal dialogy. Můžeme tedy předpokládat, že platónský dialog je druh psaného textu, který je oproštěn od jeho základního nedostatku. Psaný text totiž ve své podstatě trpí neodstranitelnou vadou, je stejně dostupný všem, kdo umějí číst, a neví, ke komu má promlouvat a před kým má mlčet, čili každému říká totéž. Z řečeného vyplývá, že </a:t>
            </a:r>
            <a:r>
              <a:rPr lang="cs-CZ" sz="1200" b="1" dirty="0"/>
              <a:t>platónský dialog říká různým lidem různé věci, nikoliv náhodou, jak to činí psaný text, nýbrž proto, že je vymyšlen tak</a:t>
            </a:r>
            <a:r>
              <a:rPr lang="cs-CZ" sz="1200" dirty="0"/>
              <a:t>, aby různým lidem říkal různé věci, neboli že je bytostně ironický. Pokud se platónský dialog čte správně, odhaluje se jako  výtvor, který má pružnost a přizpůsobivost ústního sdělení.“</a:t>
            </a:r>
          </a:p>
        </p:txBody>
      </p:sp>
    </p:spTree>
    <p:extLst>
      <p:ext uri="{BB962C8B-B14F-4D97-AF65-F5344CB8AC3E}">
        <p14:creationId xmlns:p14="http://schemas.microsoft.com/office/powerpoint/2010/main" val="23013810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E0F37B-A310-4450-81E3-E82C1CEAC5D4}"/>
              </a:ext>
            </a:extLst>
          </p:cNvPr>
          <p:cNvSpPr>
            <a:spLocks noGrp="1"/>
          </p:cNvSpPr>
          <p:nvPr>
            <p:ph type="title"/>
          </p:nvPr>
        </p:nvSpPr>
        <p:spPr/>
        <p:txBody>
          <a:bodyPr>
            <a:normAutofit/>
          </a:bodyPr>
          <a:lstStyle/>
          <a:p>
            <a:r>
              <a:rPr lang="cs-CZ" sz="1600" dirty="0"/>
              <a:t>Platónova teorie poznání I</a:t>
            </a:r>
          </a:p>
        </p:txBody>
      </p:sp>
      <p:sp>
        <p:nvSpPr>
          <p:cNvPr id="3" name="Zástupný symbol pro obsah 2">
            <a:extLst>
              <a:ext uri="{FF2B5EF4-FFF2-40B4-BE49-F238E27FC236}">
                <a16:creationId xmlns:a16="http://schemas.microsoft.com/office/drawing/2014/main" id="{B02EDCF0-5896-4546-B018-E29E416C08B3}"/>
              </a:ext>
            </a:extLst>
          </p:cNvPr>
          <p:cNvSpPr>
            <a:spLocks noGrp="1"/>
          </p:cNvSpPr>
          <p:nvPr>
            <p:ph sz="half" idx="1"/>
          </p:nvPr>
        </p:nvSpPr>
        <p:spPr/>
        <p:txBody>
          <a:bodyPr>
            <a:normAutofit/>
          </a:bodyPr>
          <a:lstStyle/>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r>
              <a:rPr lang="cs-CZ" sz="1200" dirty="0"/>
              <a:t>(1) „</a:t>
            </a:r>
            <a:r>
              <a:rPr lang="cs-CZ" sz="1200" dirty="0" err="1"/>
              <a:t>Theait</a:t>
            </a:r>
            <a:r>
              <a:rPr lang="cs-CZ" sz="1200" dirty="0"/>
              <a:t>: Věru Sókrate, když ty takto vybízíš, bylo by nehezké, aby se člověk vším způsobem nesnažil říci, co má na mysli. Zdá se mi tedy, že kdo něco ví, vnímá to, co ví, a jak se nyní zdá, </a:t>
            </a:r>
            <a:r>
              <a:rPr lang="cs-CZ" sz="1200" b="1" dirty="0"/>
              <a:t>není vědění nic jiného nežli vnímání.</a:t>
            </a:r>
          </a:p>
          <a:p>
            <a:pPr marL="0" indent="0">
              <a:buNone/>
            </a:pPr>
            <a:r>
              <a:rPr lang="cs-CZ" sz="1200" b="1" dirty="0"/>
              <a:t>…</a:t>
            </a:r>
          </a:p>
          <a:p>
            <a:pPr marL="0" indent="0">
              <a:buNone/>
            </a:pPr>
            <a:r>
              <a:rPr lang="cs-CZ" sz="1200" dirty="0" err="1"/>
              <a:t>Sókr</a:t>
            </a:r>
            <a:r>
              <a:rPr lang="cs-CZ" sz="1200" dirty="0"/>
              <a:t>.: Tedy to jistě myslí asi tak, že jakými se jednotlivé věci jeví mě, takové jsou pro mne, a jakými tobě, takové jsou zase pro tebe; člověk jsi ty i já, že ano?“ (151e)</a:t>
            </a:r>
          </a:p>
          <a:p>
            <a:pPr marL="0" indent="0">
              <a:buNone/>
            </a:pPr>
            <a:endParaRPr lang="cs-CZ" sz="1200" dirty="0"/>
          </a:p>
          <a:p>
            <a:pPr marL="0" indent="0">
              <a:buNone/>
            </a:pPr>
            <a:r>
              <a:rPr lang="cs-CZ" sz="1200" dirty="0"/>
              <a:t>2. „</a:t>
            </a:r>
            <a:r>
              <a:rPr lang="cs-CZ" sz="1200" dirty="0" err="1"/>
              <a:t>Sókr</a:t>
            </a:r>
            <a:r>
              <a:rPr lang="cs-CZ" sz="1200" dirty="0"/>
              <a:t>. Poznání se tedy vždycky vztahuje k tomu, </a:t>
            </a:r>
            <a:r>
              <a:rPr lang="cs-CZ" sz="1200" b="1" dirty="0"/>
              <a:t>co jest</a:t>
            </a:r>
            <a:r>
              <a:rPr lang="cs-CZ" sz="1200" dirty="0"/>
              <a:t>, a je neklamné, protože to je vědění.“ (152c)</a:t>
            </a:r>
          </a:p>
        </p:txBody>
      </p:sp>
      <p:sp>
        <p:nvSpPr>
          <p:cNvPr id="4" name="Zástupný symbol pro obsah 3">
            <a:extLst>
              <a:ext uri="{FF2B5EF4-FFF2-40B4-BE49-F238E27FC236}">
                <a16:creationId xmlns:a16="http://schemas.microsoft.com/office/drawing/2014/main" id="{289BEA5C-4D3C-4766-8A75-FC2F0E882C5A}"/>
              </a:ext>
            </a:extLst>
          </p:cNvPr>
          <p:cNvSpPr>
            <a:spLocks noGrp="1"/>
          </p:cNvSpPr>
          <p:nvPr>
            <p:ph sz="half" idx="2"/>
          </p:nvPr>
        </p:nvSpPr>
        <p:spPr/>
        <p:txBody>
          <a:bodyPr>
            <a:normAutofit/>
          </a:bodyPr>
          <a:lstStyle/>
          <a:p>
            <a:pPr marL="0" indent="0">
              <a:buNone/>
            </a:pPr>
            <a:r>
              <a:rPr lang="cs-CZ" sz="1200" dirty="0"/>
              <a:t>Platón vychází ze </a:t>
            </a:r>
            <a:r>
              <a:rPr lang="cs-CZ" sz="1200" dirty="0" err="1"/>
              <a:t>Sókratova</a:t>
            </a:r>
            <a:r>
              <a:rPr lang="cs-CZ" sz="1200" dirty="0"/>
              <a:t> objevu </a:t>
            </a:r>
            <a:r>
              <a:rPr lang="cs-CZ" sz="1200" b="1" dirty="0"/>
              <a:t>obecného</a:t>
            </a:r>
            <a:r>
              <a:rPr lang="cs-CZ" sz="1200" dirty="0"/>
              <a:t> a také z jeho přesvědčení, že </a:t>
            </a:r>
            <a:r>
              <a:rPr lang="cs-CZ" sz="1200" b="1" dirty="0"/>
              <a:t>ctnost je identická s poznáním</a:t>
            </a:r>
            <a:r>
              <a:rPr lang="cs-CZ" sz="1200" dirty="0"/>
              <a:t>, věděním. S věděním, jež je „objektivní a univerzálně platné“ (</a:t>
            </a:r>
            <a:r>
              <a:rPr lang="cs-CZ" sz="1200" dirty="0" err="1"/>
              <a:t>Copl</a:t>
            </a:r>
            <a:r>
              <a:rPr lang="cs-CZ" sz="1200" dirty="0"/>
              <a:t>., s. 196); tj.: </a:t>
            </a:r>
            <a:r>
              <a:rPr lang="cs-CZ" sz="1200" b="1" dirty="0"/>
              <a:t>I. neomylné, spolehlivé; II. týkat se toho, co </a:t>
            </a:r>
            <a:r>
              <a:rPr lang="cs-CZ" sz="1200" b="1" i="1" dirty="0"/>
              <a:t>je </a:t>
            </a:r>
            <a:r>
              <a:rPr lang="cs-CZ" sz="1200" b="1" dirty="0"/>
              <a:t>(skutečnosti)</a:t>
            </a:r>
            <a:r>
              <a:rPr lang="cs-CZ" sz="1200" b="1" i="1" dirty="0"/>
              <a:t>.</a:t>
            </a:r>
            <a:endParaRPr lang="cs-CZ" sz="1200" b="1" dirty="0"/>
          </a:p>
          <a:p>
            <a:pPr marL="0" indent="0">
              <a:buNone/>
            </a:pPr>
            <a:endParaRPr lang="cs-CZ" sz="1200" dirty="0"/>
          </a:p>
          <a:p>
            <a:pPr marL="0" indent="0">
              <a:buNone/>
            </a:pPr>
            <a:r>
              <a:rPr lang="cs-CZ" sz="1200" dirty="0"/>
              <a:t>Nicméně chtěl tento noetický postulát zdůvodnit i teoreticky.</a:t>
            </a:r>
          </a:p>
          <a:p>
            <a:pPr marL="0" indent="0">
              <a:buNone/>
            </a:pPr>
            <a:r>
              <a:rPr lang="cs-CZ" sz="1200" dirty="0"/>
              <a:t>První (negativní) krok můžeme najít v dialogu </a:t>
            </a:r>
            <a:r>
              <a:rPr lang="cs-CZ" sz="1200" i="1" dirty="0"/>
              <a:t>Theaitétos:</a:t>
            </a:r>
          </a:p>
          <a:p>
            <a:pPr marL="0" indent="0">
              <a:buNone/>
            </a:pPr>
            <a:endParaRPr lang="cs-CZ" sz="1200" dirty="0"/>
          </a:p>
          <a:p>
            <a:pPr marL="0" indent="0">
              <a:buNone/>
            </a:pPr>
            <a:r>
              <a:rPr lang="cs-CZ" sz="1200" dirty="0"/>
              <a:t>1. Nejprve je třeba se vyrovnat s tezí identifikující poznání a vnímání.</a:t>
            </a:r>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r>
              <a:rPr lang="cs-CZ" sz="1200" dirty="0"/>
              <a:t>2. Předměty smyslové zkušenosti se stávají, ne-</a:t>
            </a:r>
            <a:r>
              <a:rPr lang="cs-CZ" sz="1200" i="1" dirty="0"/>
              <a:t>jsou, </a:t>
            </a:r>
            <a:r>
              <a:rPr lang="cs-CZ" sz="1200" dirty="0"/>
              <a:t>poznání se ale vztahuje k tomu, co </a:t>
            </a:r>
            <a:r>
              <a:rPr lang="cs-CZ" sz="1200" i="1" dirty="0"/>
              <a:t>je</a:t>
            </a:r>
            <a:r>
              <a:rPr lang="cs-CZ" sz="1200" dirty="0"/>
              <a:t>. Zde Platón přijímá </a:t>
            </a:r>
            <a:r>
              <a:rPr lang="cs-CZ" sz="1200" dirty="0" err="1"/>
              <a:t>Hérakleitův</a:t>
            </a:r>
            <a:r>
              <a:rPr lang="cs-CZ" sz="1200" dirty="0"/>
              <a:t> názor, že svět smyslové skutečnosti je stáváním se (plynutím) – není tedy vhodné, aby byly předmětem pravdivého poznání.</a:t>
            </a:r>
          </a:p>
          <a:p>
            <a:pPr marL="0" indent="0">
              <a:buNone/>
            </a:pPr>
            <a:endParaRPr lang="cs-CZ" sz="1200" dirty="0"/>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21919272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F58FF3-6580-4F22-AD96-31A1F16EFAF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7F4EAED-5AB6-4F70-BD1A-5F3F2EAC37AE}"/>
              </a:ext>
            </a:extLst>
          </p:cNvPr>
          <p:cNvSpPr>
            <a:spLocks noGrp="1"/>
          </p:cNvSpPr>
          <p:nvPr>
            <p:ph sz="half" idx="1"/>
          </p:nvPr>
        </p:nvSpPr>
        <p:spPr/>
        <p:txBody>
          <a:bodyPr>
            <a:normAutofit lnSpcReduction="10000"/>
          </a:bodyPr>
          <a:lstStyle/>
          <a:p>
            <a:pPr marL="0" indent="0">
              <a:buNone/>
            </a:pPr>
            <a:r>
              <a:rPr lang="cs-CZ" sz="1200" dirty="0" err="1"/>
              <a:t>Sókr</a:t>
            </a:r>
            <a:r>
              <a:rPr lang="cs-CZ" sz="1200" dirty="0"/>
              <a:t>. Dobře máš. Ale jakého prostřednictví užívá ta schopnost, která ti objevuje to, co je společné jak u všech věcí tak také u těchto, o čem užíváš výrazů „jest“ a „není“ i jiných, obsažených v našich otázkách, které jsme právě teď o tom dávali? Jaká čidla dáš všemu tomu, skrze něž naše vnímací schopnost vnímá jednotlivé věci?</a:t>
            </a:r>
          </a:p>
          <a:p>
            <a:pPr marL="0" indent="0">
              <a:buNone/>
            </a:pPr>
            <a:r>
              <a:rPr lang="cs-CZ" sz="1200" dirty="0" err="1"/>
              <a:t>Theait</a:t>
            </a:r>
            <a:r>
              <a:rPr lang="cs-CZ" sz="1200" dirty="0"/>
              <a:t>. Myslíš </a:t>
            </a:r>
            <a:r>
              <a:rPr lang="cs-CZ" sz="1200" b="1" dirty="0"/>
              <a:t>jsoucnost a nebytí i podobnost a nepodobnost i totožnost a různost a dále jednost i jiný počet, který se toho týká?</a:t>
            </a:r>
            <a:r>
              <a:rPr lang="cs-CZ" sz="1200" dirty="0"/>
              <a:t> Dále je jasno, že se tvá otázka vztahuje i na sudé a liché i na ostatní věci, které s tím souvisí, skrze které tělesné ústrojí to svou duší vnímáme.</a:t>
            </a:r>
          </a:p>
          <a:p>
            <a:pPr marL="0" indent="0">
              <a:buNone/>
            </a:pPr>
            <a:r>
              <a:rPr lang="cs-CZ" sz="1200" dirty="0" err="1"/>
              <a:t>Sókr</a:t>
            </a:r>
            <a:r>
              <a:rPr lang="cs-CZ" sz="1200" dirty="0"/>
              <a:t>. Předobře, </a:t>
            </a:r>
            <a:r>
              <a:rPr lang="cs-CZ" sz="1200" dirty="0" err="1"/>
              <a:t>Theaitéte</a:t>
            </a:r>
            <a:r>
              <a:rPr lang="cs-CZ" sz="1200" dirty="0"/>
              <a:t>, a právě tohle je nač se táži. </a:t>
            </a:r>
          </a:p>
          <a:p>
            <a:pPr marL="0" indent="0">
              <a:buNone/>
            </a:pPr>
            <a:r>
              <a:rPr lang="cs-CZ" sz="1200" dirty="0" err="1"/>
              <a:t>Theait</a:t>
            </a:r>
            <a:r>
              <a:rPr lang="cs-CZ" sz="1200" dirty="0"/>
              <a:t>. Avšak bůh ví, Sókrate, já bych to nedovedl říci, ledaže podle mého zdání </a:t>
            </a:r>
            <a:r>
              <a:rPr lang="cs-CZ" sz="1200" b="1" dirty="0"/>
              <a:t>vůbec ani není pro tyto věci takového zvláštního ústrojí jako pro ony, nýbrž ukazuje se mi, že duše sama skrze sebe pozoruje při všech věcech, co je jim společné.</a:t>
            </a:r>
          </a:p>
          <a:p>
            <a:pPr marL="0" indent="0">
              <a:buNone/>
            </a:pPr>
            <a:r>
              <a:rPr lang="cs-CZ" sz="1200" dirty="0" err="1"/>
              <a:t>Sókr</a:t>
            </a:r>
            <a:r>
              <a:rPr lang="cs-CZ" sz="1200" dirty="0"/>
              <a:t>. Jsi krásný, </a:t>
            </a:r>
            <a:r>
              <a:rPr lang="cs-CZ" sz="1200" dirty="0" err="1"/>
              <a:t>Theaitéte</a:t>
            </a:r>
            <a:r>
              <a:rPr lang="cs-CZ" sz="1200" dirty="0"/>
              <a:t>, a ne, jak říkal </a:t>
            </a:r>
            <a:r>
              <a:rPr lang="cs-CZ" sz="1200" dirty="0" err="1"/>
              <a:t>Theodóros</a:t>
            </a:r>
            <a:r>
              <a:rPr lang="cs-CZ" sz="1200" dirty="0"/>
              <a:t>, ošklivý; neboť kdo krásně mluví, je krásný i dobrý. Avšak kromě krásy jsi mi také prokázal dobrý skutek, že jsi mě zbavil velmi obšírné řeči, jestliže se ti ukazuje, že jedny věci pozoruje duše sama skrze sebe, jiné skrze schopnosti těla. Tohle totiž bylo, co se zdálo i mně samému, ale chtěl jsem, aby se to </a:t>
            </a:r>
            <a:r>
              <a:rPr lang="cs-CZ" sz="1200" dirty="0" err="1"/>
              <a:t>uzdálo</a:t>
            </a:r>
            <a:r>
              <a:rPr lang="cs-CZ" sz="1200" dirty="0"/>
              <a:t> i tobě.</a:t>
            </a:r>
          </a:p>
        </p:txBody>
      </p:sp>
      <p:sp>
        <p:nvSpPr>
          <p:cNvPr id="4" name="Zástupný symbol pro obsah 3">
            <a:extLst>
              <a:ext uri="{FF2B5EF4-FFF2-40B4-BE49-F238E27FC236}">
                <a16:creationId xmlns:a16="http://schemas.microsoft.com/office/drawing/2014/main" id="{0FF498FA-E18C-4C77-A4FD-A292428F0099}"/>
              </a:ext>
            </a:extLst>
          </p:cNvPr>
          <p:cNvSpPr>
            <a:spLocks noGrp="1"/>
          </p:cNvSpPr>
          <p:nvPr>
            <p:ph sz="half" idx="2"/>
          </p:nvPr>
        </p:nvSpPr>
        <p:spPr/>
        <p:txBody>
          <a:bodyPr>
            <a:normAutofit lnSpcReduction="10000"/>
          </a:bodyPr>
          <a:lstStyle/>
          <a:p>
            <a:pPr marL="0" indent="0">
              <a:buNone/>
            </a:pPr>
            <a:r>
              <a:rPr lang="cs-CZ" sz="1200" dirty="0"/>
              <a:t>4. Poznání je ale mnohem širší: v našem myšlení jsou „věci“, které nejsou dány smysly. (185c)</a:t>
            </a:r>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1692086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3A5430-7B92-4168-B307-1BE1BA7D1522}"/>
              </a:ext>
            </a:extLst>
          </p:cNvPr>
          <p:cNvSpPr>
            <a:spLocks noGrp="1"/>
          </p:cNvSpPr>
          <p:nvPr>
            <p:ph type="title"/>
          </p:nvPr>
        </p:nvSpPr>
        <p:spPr/>
        <p:txBody>
          <a:bodyPr/>
          <a:lstStyle/>
          <a:p>
            <a:r>
              <a:rPr lang="cs-CZ" dirty="0"/>
              <a:t>Kontext III</a:t>
            </a:r>
          </a:p>
        </p:txBody>
      </p:sp>
      <p:sp>
        <p:nvSpPr>
          <p:cNvPr id="3" name="Zástupný symbol pro obsah 2">
            <a:extLst>
              <a:ext uri="{FF2B5EF4-FFF2-40B4-BE49-F238E27FC236}">
                <a16:creationId xmlns:a16="http://schemas.microsoft.com/office/drawing/2014/main" id="{0FB96F38-DD3E-4EDC-9A69-57352848F2C8}"/>
              </a:ext>
            </a:extLst>
          </p:cNvPr>
          <p:cNvSpPr>
            <a:spLocks noGrp="1"/>
          </p:cNvSpPr>
          <p:nvPr>
            <p:ph idx="1"/>
          </p:nvPr>
        </p:nvSpPr>
        <p:spPr/>
        <p:txBody>
          <a:bodyPr/>
          <a:lstStyle/>
          <a:p>
            <a:pPr lvl="1"/>
            <a:r>
              <a:rPr lang="cs-CZ" sz="1200" dirty="0"/>
              <a:t>2. Řekové přibližně od roku 1000 př. n. l. zakládali kolonie ve Středomoří i na pobřeží Černého moře – tlak kulturních center v těchto koloniích nemusel být tak velký jako třeba v Athénách či Spartě. Intelektuální prostor v koloniích mohl být mnohem </a:t>
            </a:r>
            <a:r>
              <a:rPr lang="cs-CZ" sz="1200" b="1" dirty="0"/>
              <a:t>svobodnější</a:t>
            </a:r>
            <a:r>
              <a:rPr lang="cs-CZ" sz="1200" dirty="0"/>
              <a:t>.</a:t>
            </a:r>
          </a:p>
          <a:p>
            <a:pPr lvl="1"/>
            <a:r>
              <a:rPr lang="cs-CZ" sz="1200" dirty="0"/>
              <a:t>3. Svou roli sehrál i jistý „národní či etnický“ rys Řeků, jehož si povšiml již Platón a který je v literatuře napříč obory neproblematicky potvrzován. Platón: Ústava (IV, 435), Zákony (V, 747 b-c) i </a:t>
            </a:r>
            <a:r>
              <a:rPr lang="cs-CZ" sz="1200" dirty="0" err="1"/>
              <a:t>Timáios</a:t>
            </a:r>
            <a:r>
              <a:rPr lang="cs-CZ" sz="1200" dirty="0"/>
              <a:t> (22b). Nověji v souvislosti s geometrií tento rys řeckého myšlení zmiňuje </a:t>
            </a:r>
            <a:r>
              <a:rPr lang="cs-CZ" sz="1200" dirty="0">
                <a:hlinkClick r:id="rId2" action="ppaction://hlinksldjump"/>
              </a:rPr>
              <a:t>Mario </a:t>
            </a:r>
            <a:r>
              <a:rPr lang="cs-CZ" sz="1200" dirty="0" err="1">
                <a:hlinkClick r:id="rId2" action="ppaction://hlinksldjump"/>
              </a:rPr>
              <a:t>Livio</a:t>
            </a:r>
            <a:r>
              <a:rPr lang="cs-CZ" sz="1200" dirty="0"/>
              <a:t>.</a:t>
            </a:r>
            <a:endParaRPr lang="cs-CZ" dirty="0"/>
          </a:p>
        </p:txBody>
      </p:sp>
    </p:spTree>
    <p:extLst>
      <p:ext uri="{BB962C8B-B14F-4D97-AF65-F5344CB8AC3E}">
        <p14:creationId xmlns:p14="http://schemas.microsoft.com/office/powerpoint/2010/main" val="8549407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A02926-34E1-4E9B-B44A-5BD319013B32}"/>
              </a:ext>
            </a:extLst>
          </p:cNvPr>
          <p:cNvSpPr>
            <a:spLocks noGrp="1"/>
          </p:cNvSpPr>
          <p:nvPr>
            <p:ph type="title"/>
          </p:nvPr>
        </p:nvSpPr>
        <p:spPr/>
        <p:txBody>
          <a:bodyPr>
            <a:normAutofit/>
          </a:bodyPr>
          <a:lstStyle/>
          <a:p>
            <a:r>
              <a:rPr lang="cs-CZ" sz="1600" dirty="0"/>
              <a:t>Neznamená to ale, že by poznání bylo nemožné, vztahuje se jen k </a:t>
            </a:r>
            <a:r>
              <a:rPr lang="cs-CZ" sz="1600" b="1" dirty="0"/>
              <a:t>idejím</a:t>
            </a:r>
            <a:r>
              <a:rPr lang="cs-CZ" sz="1600" dirty="0"/>
              <a:t> (pravzorům).</a:t>
            </a:r>
          </a:p>
        </p:txBody>
      </p:sp>
      <p:sp>
        <p:nvSpPr>
          <p:cNvPr id="3" name="Zástupný symbol pro obsah 2">
            <a:extLst>
              <a:ext uri="{FF2B5EF4-FFF2-40B4-BE49-F238E27FC236}">
                <a16:creationId xmlns:a16="http://schemas.microsoft.com/office/drawing/2014/main" id="{E475C1DA-3D9D-4159-8873-F5A43F1D89FC}"/>
              </a:ext>
            </a:extLst>
          </p:cNvPr>
          <p:cNvSpPr>
            <a:spLocks noGrp="1"/>
          </p:cNvSpPr>
          <p:nvPr>
            <p:ph sz="half" idx="1"/>
          </p:nvPr>
        </p:nvSpPr>
        <p:spPr/>
        <p:txBody>
          <a:bodyPr>
            <a:normAutofit/>
          </a:bodyPr>
          <a:lstStyle/>
          <a:p>
            <a:pPr marL="0" indent="0">
              <a:spcBef>
                <a:spcPts val="0"/>
              </a:spcBef>
              <a:buNone/>
            </a:pPr>
            <a:r>
              <a:rPr lang="cs-CZ" sz="1200" i="1" dirty="0" err="1"/>
              <a:t>Faidón</a:t>
            </a:r>
            <a:r>
              <a:rPr lang="cs-CZ" sz="1200" dirty="0"/>
              <a:t>, 65d4-65e:</a:t>
            </a:r>
          </a:p>
          <a:p>
            <a:pPr marL="0" indent="0">
              <a:spcBef>
                <a:spcPts val="0"/>
              </a:spcBef>
              <a:buNone/>
            </a:pPr>
            <a:r>
              <a:rPr lang="cs-CZ" sz="1200" dirty="0"/>
              <a:t>„Ale jak je to s tímhle, </a:t>
            </a:r>
            <a:r>
              <a:rPr lang="cs-CZ" sz="1200" dirty="0" err="1"/>
              <a:t>Simmio</a:t>
            </a:r>
            <a:r>
              <a:rPr lang="cs-CZ" sz="1200" dirty="0"/>
              <a:t>: myslíme si něco pod slovy „</a:t>
            </a:r>
            <a:r>
              <a:rPr lang="cs-CZ" sz="1200" b="1" dirty="0" err="1"/>
              <a:t>spravedlivo</a:t>
            </a:r>
            <a:r>
              <a:rPr lang="cs-CZ" sz="1200" b="1" dirty="0"/>
              <a:t> samo o sobě</a:t>
            </a:r>
            <a:r>
              <a:rPr lang="cs-CZ" sz="1200" dirty="0"/>
              <a:t>“, či ne?</a:t>
            </a:r>
          </a:p>
          <a:p>
            <a:pPr marL="0" indent="0">
              <a:spcBef>
                <a:spcPts val="0"/>
              </a:spcBef>
              <a:buNone/>
            </a:pPr>
            <a:r>
              <a:rPr lang="cs-CZ" sz="1200" dirty="0"/>
              <a:t>Arciže myslíme, při Diovi.</a:t>
            </a:r>
          </a:p>
          <a:p>
            <a:pPr marL="0" indent="0">
              <a:spcBef>
                <a:spcPts val="0"/>
              </a:spcBef>
              <a:buNone/>
            </a:pPr>
            <a:r>
              <a:rPr lang="cs-CZ" sz="1200" dirty="0"/>
              <a:t>A dále pod slovy „krásno“ a „dobro“?</a:t>
            </a:r>
          </a:p>
          <a:p>
            <a:pPr marL="0" indent="0">
              <a:spcBef>
                <a:spcPts val="0"/>
              </a:spcBef>
              <a:buNone/>
            </a:pPr>
            <a:r>
              <a:rPr lang="cs-CZ" sz="1200" dirty="0"/>
              <a:t>Jak by ne?</a:t>
            </a:r>
          </a:p>
          <a:p>
            <a:pPr marL="0" indent="0">
              <a:spcBef>
                <a:spcPts val="0"/>
              </a:spcBef>
              <a:buNone/>
            </a:pPr>
            <a:r>
              <a:rPr lang="cs-CZ" sz="1200" dirty="0"/>
              <a:t>Nuže a viděl jsi už někdy očima něco z takovýchto věcí?</a:t>
            </a:r>
          </a:p>
          <a:p>
            <a:pPr marL="0" indent="0">
              <a:spcBef>
                <a:spcPts val="0"/>
              </a:spcBef>
              <a:buNone/>
            </a:pPr>
            <a:r>
              <a:rPr lang="cs-CZ" sz="1200" dirty="0"/>
              <a:t>Nikoliv, odpověděl.</a:t>
            </a:r>
          </a:p>
          <a:p>
            <a:pPr marL="0" indent="0">
              <a:spcBef>
                <a:spcPts val="0"/>
              </a:spcBef>
              <a:buNone/>
            </a:pPr>
            <a:r>
              <a:rPr lang="cs-CZ" sz="1200" dirty="0"/>
              <a:t>Ale snad si je pojal některým jiným z tělesných smyslů? Myslím pak tu </a:t>
            </a:r>
            <a:r>
              <a:rPr lang="cs-CZ" sz="1200" b="1" dirty="0"/>
              <a:t>pravou jsoucnost všech věcí</a:t>
            </a:r>
            <a:r>
              <a:rPr lang="cs-CZ" sz="1200" dirty="0"/>
              <a:t>, jako je velikost, zdraví, síla a zkrátka všechny ostatní věci, totiž co každá jednotlivá jest. Jest snad možno pohlížet na to, co jest v nich nejpravdivějšího, prostřednictvím těla? Či je tomu tak, že kdo z nás by se nejlépe a nejpřesněji připravil pojmout myslí každou jednotlivou věc, kterou zkoumá, samu o sobě, ten že by přišel nejblíže k jejímu poznání?“</a:t>
            </a:r>
          </a:p>
        </p:txBody>
      </p:sp>
      <p:sp>
        <p:nvSpPr>
          <p:cNvPr id="4" name="Zástupný symbol pro obsah 3">
            <a:extLst>
              <a:ext uri="{FF2B5EF4-FFF2-40B4-BE49-F238E27FC236}">
                <a16:creationId xmlns:a16="http://schemas.microsoft.com/office/drawing/2014/main" id="{3659072E-1484-4B63-AEAC-D8CC600D1350}"/>
              </a:ext>
            </a:extLst>
          </p:cNvPr>
          <p:cNvSpPr>
            <a:spLocks noGrp="1"/>
          </p:cNvSpPr>
          <p:nvPr>
            <p:ph sz="half" idx="2"/>
          </p:nvPr>
        </p:nvSpPr>
        <p:spPr/>
        <p:txBody>
          <a:bodyPr>
            <a:normAutofit/>
          </a:bodyPr>
          <a:lstStyle/>
          <a:p>
            <a:pPr marL="0" indent="0">
              <a:buNone/>
            </a:pPr>
            <a:r>
              <a:rPr lang="cs-CZ" sz="1200" dirty="0" err="1"/>
              <a:t>Faidón</a:t>
            </a:r>
            <a:r>
              <a:rPr lang="cs-CZ" sz="1200" dirty="0"/>
              <a:t>, 74a9-74c:</a:t>
            </a:r>
          </a:p>
          <a:p>
            <a:pPr marL="0" indent="0">
              <a:buNone/>
            </a:pPr>
            <a:r>
              <a:rPr lang="cs-CZ" sz="1200" dirty="0"/>
              <a:t>„Rozumíme tuším něco slovem „stejný“; nemyslím dřevo stejné s jiným dřevem, ani kámen s kamenem, ani nic jiného z takových věcí, nýbrž vedle všech těchto věcí něco různého, </a:t>
            </a:r>
            <a:r>
              <a:rPr lang="cs-CZ" sz="1200" b="1" dirty="0"/>
              <a:t>stejnost samu o sobě</a:t>
            </a:r>
            <a:r>
              <a:rPr lang="cs-CZ" sz="1200" dirty="0"/>
              <a:t>; máme říci, že něco takového jest, či že není?</a:t>
            </a:r>
          </a:p>
          <a:p>
            <a:pPr marL="0" indent="0">
              <a:buNone/>
            </a:pPr>
            <a:r>
              <a:rPr lang="cs-CZ" sz="1200" dirty="0"/>
              <a:t>Věru, při Diovi, musíme říci, že ano, řekl </a:t>
            </a:r>
            <a:r>
              <a:rPr lang="cs-CZ" sz="1200" dirty="0" err="1"/>
              <a:t>Simmias</a:t>
            </a:r>
            <a:r>
              <a:rPr lang="cs-CZ" sz="1200" dirty="0"/>
              <a:t>, kupodivu.</a:t>
            </a:r>
          </a:p>
          <a:p>
            <a:pPr marL="0" indent="0">
              <a:buNone/>
            </a:pPr>
            <a:r>
              <a:rPr lang="cs-CZ" sz="1200" dirty="0"/>
              <a:t>Zdalipak také víme, co to samo jest?</a:t>
            </a:r>
          </a:p>
          <a:p>
            <a:pPr marL="0" indent="0">
              <a:buNone/>
            </a:pPr>
            <a:r>
              <a:rPr lang="cs-CZ" sz="1200" dirty="0"/>
              <a:t>Ovšemže.</a:t>
            </a:r>
          </a:p>
          <a:p>
            <a:pPr marL="0" indent="0">
              <a:buNone/>
            </a:pPr>
            <a:r>
              <a:rPr lang="cs-CZ" sz="1200" dirty="0"/>
              <a:t>A odkud jsme nabyli vědění o to? Zajisté že z těch věcí, které jsme právě jmenovali, a to tak, že uviděvše buď stejná dřeva nebo kameny nebo některé jiné věci stejné, z těch jsme pojali na myl onu věc, od těchto různou. Či se ti nejeví různou? Pozoruj i takto. Zdalipak se nestává, že stejné kameny a dřeva se druhdy jeví, ač jsou tytéž, jednomu stejnými, druhému nestejnými?</a:t>
            </a:r>
          </a:p>
          <a:p>
            <a:pPr marL="0" indent="0">
              <a:buNone/>
            </a:pPr>
            <a:r>
              <a:rPr lang="cs-CZ" sz="1200" dirty="0"/>
              <a:t>Ovšemže ano. A což, objevilo se ti někdy stejné samo o sobě nestejným nebo stejnost nestejností?</a:t>
            </a:r>
          </a:p>
          <a:p>
            <a:pPr marL="0" indent="0">
              <a:buNone/>
            </a:pPr>
            <a:r>
              <a:rPr lang="cs-CZ" sz="1200" dirty="0"/>
              <a:t>Ještě nikdy ne, Sókrate.</a:t>
            </a:r>
          </a:p>
          <a:p>
            <a:pPr marL="0" indent="0">
              <a:buNone/>
            </a:pPr>
            <a:r>
              <a:rPr lang="cs-CZ" sz="1200" dirty="0"/>
              <a:t>Tedy to není totéž, ty stejné věci a stejné samo.“</a:t>
            </a:r>
          </a:p>
        </p:txBody>
      </p:sp>
    </p:spTree>
    <p:extLst>
      <p:ext uri="{BB962C8B-B14F-4D97-AF65-F5344CB8AC3E}">
        <p14:creationId xmlns:p14="http://schemas.microsoft.com/office/powerpoint/2010/main" val="11339930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3D8A58-C583-486D-9989-AE748FDB057D}"/>
              </a:ext>
            </a:extLst>
          </p:cNvPr>
          <p:cNvSpPr>
            <a:spLocks noGrp="1"/>
          </p:cNvSpPr>
          <p:nvPr>
            <p:ph type="title"/>
          </p:nvPr>
        </p:nvSpPr>
        <p:spPr/>
        <p:txBody>
          <a:bodyPr>
            <a:normAutofit/>
          </a:bodyPr>
          <a:lstStyle/>
          <a:p>
            <a:r>
              <a:rPr lang="cs-CZ" sz="1200" dirty="0"/>
              <a:t>Stupně poznání – </a:t>
            </a:r>
            <a:r>
              <a:rPr lang="cs-CZ" sz="1200" i="1" dirty="0"/>
              <a:t>Ústava</a:t>
            </a:r>
            <a:r>
              <a:rPr lang="cs-CZ" sz="1200" dirty="0"/>
              <a:t> 509d6-511e5</a:t>
            </a:r>
          </a:p>
        </p:txBody>
      </p:sp>
      <p:sp>
        <p:nvSpPr>
          <p:cNvPr id="3" name="Zástupný symbol pro obsah 2">
            <a:extLst>
              <a:ext uri="{FF2B5EF4-FFF2-40B4-BE49-F238E27FC236}">
                <a16:creationId xmlns:a16="http://schemas.microsoft.com/office/drawing/2014/main" id="{B4A2E56A-2514-45E8-8771-F2069B5912DA}"/>
              </a:ext>
            </a:extLst>
          </p:cNvPr>
          <p:cNvSpPr>
            <a:spLocks noGrp="1"/>
          </p:cNvSpPr>
          <p:nvPr>
            <p:ph idx="1"/>
          </p:nvPr>
        </p:nvSpPr>
        <p:spPr/>
        <p:txBody>
          <a:bodyPr>
            <a:normAutofit fontScale="92500" lnSpcReduction="20000"/>
          </a:bodyPr>
          <a:lstStyle/>
          <a:p>
            <a:pPr marL="0" indent="0">
              <a:buNone/>
            </a:pPr>
            <a:r>
              <a:rPr lang="cs-CZ" sz="1200" dirty="0"/>
              <a:t>„Představ si tedy, že to jest, jako bys vzal </a:t>
            </a:r>
            <a:r>
              <a:rPr lang="cs-CZ" sz="1200" b="1" dirty="0"/>
              <a:t>přímku, rozdělenou na dva nerovné úseky</a:t>
            </a:r>
            <a:r>
              <a:rPr lang="cs-CZ" sz="1200" dirty="0"/>
              <a:t>; pak rozděl dále jeden i druhý úsek v témže poměru, úsek náležející </a:t>
            </a:r>
            <a:r>
              <a:rPr lang="cs-CZ" sz="1200" b="1" dirty="0"/>
              <a:t>oboru viditelnému</a:t>
            </a:r>
            <a:r>
              <a:rPr lang="cs-CZ" sz="1200" dirty="0"/>
              <a:t> i úsek </a:t>
            </a:r>
            <a:r>
              <a:rPr lang="cs-CZ" sz="1200" b="1" dirty="0"/>
              <a:t>oboru pomyslného</a:t>
            </a:r>
            <a:r>
              <a:rPr lang="cs-CZ" sz="1200" dirty="0"/>
              <a:t>, a dostaneš podle poměru zřetelnosti a nezřetelnosti v oboru viditelném jeden úsek jakožto </a:t>
            </a:r>
            <a:r>
              <a:rPr lang="cs-CZ" sz="1200" b="1" dirty="0"/>
              <a:t>obrazy</a:t>
            </a:r>
            <a:r>
              <a:rPr lang="cs-CZ" sz="1200" dirty="0"/>
              <a:t> – těmi obrazy pak míním především stíny, dále zrcadlení na vodě i na všem, co má pevnou, hladkou a lesklou plochu, a všechno takové, rozumíš-li mi. (…) Druhým pak úsekem budiž ti tedy to, co tyto obrazy představují, </a:t>
            </a:r>
            <a:r>
              <a:rPr lang="cs-CZ" sz="1200" b="1" dirty="0"/>
              <a:t>živočichové kolem nás, všechno rostlinstvo a vše, co náleží mezi umělé výrobky</a:t>
            </a:r>
            <a:r>
              <a:rPr lang="cs-CZ" sz="1200" dirty="0"/>
              <a:t>. (…) Zdalipak by se ti chtělo o tom viditelném oboru říci, že poměrný rozdíl tu záleží v pravdě a nedostatku pravdy, že jako se má předmět mínění k předmětu poznání, tak se má napodobenina k napodobenému předmětu? (…) Pozoruj tedy dále i dělení oboru pomyslného, jak by se mělo provésti. </a:t>
            </a:r>
          </a:p>
          <a:p>
            <a:pPr marL="0" indent="0">
              <a:buNone/>
            </a:pPr>
            <a:r>
              <a:rPr lang="cs-CZ" sz="1200" dirty="0"/>
              <a:t>(…) Tak, že v jednom úseku jeho jest duše nucena hledati z předpokladů tím způsobem, že užívá tam těch předmětů napodobování jako obrazů, přičemž postupuje ne směrem k počátku, nýbrž ke konci, kdežto v druhém, směřujícím k naprostému začátku, jde od předpokladů, a koná svou cestu bez obrazů potřebných prvnímu úseku, jen s pojmy samými o sobě. (Těmto slovům jsem dobře neporozuměl.) Nuže ještě  jednou, odpověděl jsem; zajisté snáze porozumíš, bude-li toto předesláno. Jak bezpochyby víš, ti, kdo se zabývají měřičstvím a počty a podobnými věcmi, </a:t>
            </a:r>
            <a:r>
              <a:rPr lang="cs-CZ" sz="1200" b="1" dirty="0"/>
              <a:t>předpokládají při každém postupu liché a sudé, tvary, trojí druh úhlů a jiné věci s tím příbuzné; myslíce si, že tyto pojmy znají</a:t>
            </a:r>
            <a:r>
              <a:rPr lang="cs-CZ" sz="1200" dirty="0"/>
              <a:t>, učiní si je předpoklady a </a:t>
            </a:r>
            <a:r>
              <a:rPr lang="cs-CZ" sz="1200" b="1" dirty="0"/>
              <a:t>nepokládají již dále za </a:t>
            </a:r>
            <a:r>
              <a:rPr lang="cs-CZ" sz="1200" b="1" dirty="0" err="1"/>
              <a:t>potřebno</a:t>
            </a:r>
            <a:r>
              <a:rPr lang="cs-CZ" sz="1200" b="1" dirty="0"/>
              <a:t> je dokazovati</a:t>
            </a:r>
            <a:r>
              <a:rPr lang="cs-CZ" sz="1200" dirty="0"/>
              <a:t> ani sobě ani jiným, jako by šlo o věci každému jasné, nýbrž počínajíce od nich, probírají hned věci další na nakonec přicházejí rovnou k tomu, co si byli učinili cílem svého zkoumání. (…) Nuže, jak dále víš, užívají viditelných podob a vykládají o nich, aniž mají na mysli tyto, nýbrž ony, které tyto představují, jako například jest účelem jejich výkladu čtverec sám a uhlopříčka sama, a ne ta, kterou kreslí, a tak dále; tyto jejich výtvory a výkresy mohou způsobovat stíny i obrazy na vodních hladinách, ale oni jich samých užívají zase jako obrazů, hledíce však spatřiti ona jsoucna sama, jichž není možno spatřiti jinak než myšlením. (…) O tomto tedy oboru jsem mluvil jako o pomyslném, ale tak, že duše jest nucena při jeho zkoumání užívati předpokladů, </a:t>
            </a:r>
            <a:r>
              <a:rPr lang="cs-CZ" sz="1200" b="1" dirty="0"/>
              <a:t>a nejde k počátku</a:t>
            </a:r>
            <a:r>
              <a:rPr lang="cs-CZ" sz="1200" dirty="0"/>
              <a:t>, protože nemůže vystoupiti výše nad ty předpoklady, nýbrž užívá obrazy těch věcí samých, které jsou vzory obrazů nižšího druhu, věcí, které také jsou proti oněm obrazům uznány a ceněny jakožto zřetelné. (…) </a:t>
            </a:r>
            <a:r>
              <a:rPr lang="cs-CZ" sz="1200" b="1" dirty="0"/>
              <a:t>Druhým tedy úsekem pomyslného oboru rozuměj, že myslím to, co chápe rozum sám pomocí dialektiky, maje své předpoklady ne za počátky, nýbrž za předpoklady v pravém slova smyslu, jako za výstupky a východiště, aby došel až po to, co jest bez předpokladu, k počátku všeho</a:t>
            </a:r>
            <a:r>
              <a:rPr lang="cs-CZ" sz="1200" dirty="0"/>
              <a:t>, a pak aby chopě se toho zase nazpět sestupoval až ke konci, drže se toho, co s tím souvisí, neužívaje přitom ku pomoci docela žádného jevu smyslného, nýbrž idejí samých o sobě a jejich postupných vztahů, a tak končil v ideji. (…) Rozumím, pravil, docela dobře sice ne – zdá se mi totiž, že práce, o které mluvíš, jest velmi rozsáhlá – že však chceš určitě stanoviti, že jasnější jest to, co se spatřuje dialektickým věděním v oboru jsoucna a </a:t>
            </a:r>
            <a:r>
              <a:rPr lang="cs-CZ" sz="1200" dirty="0" err="1"/>
              <a:t>pomyslna</a:t>
            </a:r>
            <a:r>
              <a:rPr lang="cs-CZ" sz="1200" dirty="0"/>
              <a:t>, nežli to, co takzvanými vědami, které mají za počátky předpoklady; diváci jsou sice nuceni dívati se na jejich předměty myšlením, a ne smysly, ale poněvadž pozorují ne z výše samého počátku, nýbrž ze stanoviště předpokladů, proto se ti zdá, že při těch předmětech nedocházejí rozumového poznání, ačkoliv jsou rozumu přístupné i se svým počátkem. Tu činnost geometrů a podobných odborníků nazýváš, jak se mi zdá, myšlením, ale ne rozuměním, pokládaje myšlení za něco uprostřed mezi míněním a rozumem. (…) Docela dobře jsi to pochopil. </a:t>
            </a:r>
            <a:r>
              <a:rPr lang="cs-CZ" sz="1200" b="1" dirty="0"/>
              <a:t>A tak uznej, že těm čtyřem úsekům odpovídají v duši tyto čtyři stavy, rozumové poznání nejhořejšímu, myšlení druhému, ke třetímu přidej věření a k poslednímu dohadování, a seřaď je podle zásady, že jim náleží taková míra jakosti, jak veliká míra pravdy náleží jejich předmětům.</a:t>
            </a:r>
            <a:r>
              <a:rPr lang="cs-CZ" sz="1200" dirty="0"/>
              <a:t>“</a:t>
            </a:r>
          </a:p>
        </p:txBody>
      </p:sp>
    </p:spTree>
    <p:extLst>
      <p:ext uri="{BB962C8B-B14F-4D97-AF65-F5344CB8AC3E}">
        <p14:creationId xmlns:p14="http://schemas.microsoft.com/office/powerpoint/2010/main" val="37687001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D023F6-9178-4682-83EB-DFDD7944BFC2}"/>
              </a:ext>
            </a:extLst>
          </p:cNvPr>
          <p:cNvSpPr>
            <a:spLocks noGrp="1"/>
          </p:cNvSpPr>
          <p:nvPr>
            <p:ph type="title"/>
          </p:nvPr>
        </p:nvSpPr>
        <p:spPr/>
        <p:txBody>
          <a:bodyPr>
            <a:normAutofit/>
          </a:bodyPr>
          <a:lstStyle/>
          <a:p>
            <a:r>
              <a:rPr lang="cs-CZ" sz="1600" dirty="0"/>
              <a:t>Podle J. </a:t>
            </a:r>
            <a:r>
              <a:rPr lang="cs-CZ" sz="1600" dirty="0" err="1"/>
              <a:t>Sallis</a:t>
            </a:r>
            <a:r>
              <a:rPr lang="cs-CZ" sz="1600" dirty="0"/>
              <a:t> (p. 414) a </a:t>
            </a:r>
            <a:r>
              <a:rPr lang="cs-CZ" sz="1600" dirty="0" err="1"/>
              <a:t>Lawrence</a:t>
            </a:r>
            <a:r>
              <a:rPr lang="cs-CZ" sz="1600" dirty="0"/>
              <a:t> C. </a:t>
            </a:r>
            <a:r>
              <a:rPr lang="cs-CZ" sz="1600" dirty="0" err="1"/>
              <a:t>Chin</a:t>
            </a:r>
            <a:endParaRPr lang="cs-CZ" sz="1600" dirty="0"/>
          </a:p>
        </p:txBody>
      </p:sp>
      <p:pic>
        <p:nvPicPr>
          <p:cNvPr id="5" name="Zástupný symbol pro obsah 4">
            <a:extLst>
              <a:ext uri="{FF2B5EF4-FFF2-40B4-BE49-F238E27FC236}">
                <a16:creationId xmlns:a16="http://schemas.microsoft.com/office/drawing/2014/main" id="{5AC66C5F-4B77-46A7-8D9C-14163229FF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1640" y="2191544"/>
            <a:ext cx="6408712" cy="4117776"/>
          </a:xfrm>
        </p:spPr>
      </p:pic>
    </p:spTree>
    <p:extLst>
      <p:ext uri="{BB962C8B-B14F-4D97-AF65-F5344CB8AC3E}">
        <p14:creationId xmlns:p14="http://schemas.microsoft.com/office/powerpoint/2010/main" val="4750153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06877-7E38-4B20-B10B-F913B4EFA6E4}"/>
              </a:ext>
            </a:extLst>
          </p:cNvPr>
          <p:cNvSpPr>
            <a:spLocks noGrp="1"/>
          </p:cNvSpPr>
          <p:nvPr>
            <p:ph type="title"/>
          </p:nvPr>
        </p:nvSpPr>
        <p:spPr/>
        <p:txBody>
          <a:bodyPr>
            <a:normAutofit/>
          </a:bodyPr>
          <a:lstStyle/>
          <a:p>
            <a:r>
              <a:rPr lang="cs-CZ" sz="2000" dirty="0"/>
              <a:t>Teorie „ideální obce“</a:t>
            </a:r>
            <a:endParaRPr lang="cs-CZ" sz="1200" dirty="0"/>
          </a:p>
        </p:txBody>
      </p:sp>
      <p:sp>
        <p:nvSpPr>
          <p:cNvPr id="3" name="Zástupný symbol pro obsah 2">
            <a:extLst>
              <a:ext uri="{FF2B5EF4-FFF2-40B4-BE49-F238E27FC236}">
                <a16:creationId xmlns:a16="http://schemas.microsoft.com/office/drawing/2014/main" id="{6524B1E2-83B7-46AD-8E1D-1107A6F97407}"/>
              </a:ext>
            </a:extLst>
          </p:cNvPr>
          <p:cNvSpPr>
            <a:spLocks noGrp="1"/>
          </p:cNvSpPr>
          <p:nvPr>
            <p:ph idx="1"/>
          </p:nvPr>
        </p:nvSpPr>
        <p:spPr/>
        <p:txBody>
          <a:bodyPr>
            <a:normAutofit/>
          </a:bodyPr>
          <a:lstStyle/>
          <a:p>
            <a:pPr marL="0" indent="0">
              <a:buNone/>
            </a:pPr>
            <a:r>
              <a:rPr lang="cs-CZ" sz="1200" dirty="0"/>
              <a:t>Vzpomeňme na </a:t>
            </a:r>
            <a:r>
              <a:rPr lang="cs-CZ" sz="1200" dirty="0" err="1"/>
              <a:t>Sókrata</a:t>
            </a:r>
            <a:r>
              <a:rPr lang="cs-CZ" sz="1200" dirty="0"/>
              <a:t> a jeho přesvědčení, že „ctnost je věděním“. Toto přesvědčení proniká celou </a:t>
            </a:r>
            <a:r>
              <a:rPr lang="cs-CZ" sz="1200" i="1" dirty="0"/>
              <a:t>Ústavou, </a:t>
            </a:r>
            <a:r>
              <a:rPr lang="cs-CZ" sz="1200" dirty="0"/>
              <a:t>pravděpodobně nejvlivnějším politicko-filosofickým textem. Proč?</a:t>
            </a:r>
          </a:p>
          <a:p>
            <a:pPr marL="0" indent="0">
              <a:buNone/>
            </a:pPr>
            <a:r>
              <a:rPr lang="cs-CZ" sz="1200" dirty="0"/>
              <a:t>Dokonalá obec v </a:t>
            </a:r>
            <a:r>
              <a:rPr lang="cs-CZ" sz="1200" i="1" dirty="0"/>
              <a:t>Ústavě</a:t>
            </a:r>
            <a:r>
              <a:rPr lang="cs-CZ" sz="1200" dirty="0"/>
              <a:t> vylíčená je totiž postavena na zásadě: „každý má svou vlastní práci“, „každý by si měl hledět svého“.</a:t>
            </a:r>
          </a:p>
          <a:p>
            <a:pPr marL="0" indent="0">
              <a:buNone/>
            </a:pPr>
            <a:r>
              <a:rPr lang="cs-CZ" sz="1200" dirty="0"/>
              <a:t>Co to ale znamená „každý“?  </a:t>
            </a:r>
          </a:p>
          <a:p>
            <a:pPr marL="0" indent="0">
              <a:buNone/>
            </a:pPr>
            <a:endParaRPr lang="cs-CZ" sz="1200" dirty="0"/>
          </a:p>
          <a:p>
            <a:pPr marL="0" indent="0">
              <a:buNone/>
            </a:pPr>
            <a:r>
              <a:rPr lang="cs-CZ" sz="1200" dirty="0"/>
              <a:t>Abychom na tuto otázku odpověděli, musíme si něco říci o Platónově pohledu na duši její ctnosti. </a:t>
            </a:r>
          </a:p>
          <a:p>
            <a:pPr marL="0" indent="0">
              <a:buNone/>
            </a:pPr>
            <a:endParaRPr lang="cs-CZ" sz="1200" dirty="0"/>
          </a:p>
          <a:p>
            <a:pPr marL="0" indent="0">
              <a:buNone/>
            </a:pPr>
            <a:r>
              <a:rPr lang="cs-CZ" sz="1200" dirty="0"/>
              <a:t>Duše se dělí do tří částí: rozumná, vznětlivá a žádostivá. Těmto složkám pak odpovídají ctnosti rozumnosti, odvahy a uměřenosti. </a:t>
            </a:r>
          </a:p>
          <a:p>
            <a:pPr marL="0" indent="0">
              <a:buNone/>
            </a:pPr>
            <a:r>
              <a:rPr lang="cs-CZ" sz="1200" dirty="0"/>
              <a:t>Nicméně Platón hovoří ještě o jedné ctnosti, a to </a:t>
            </a:r>
            <a:r>
              <a:rPr lang="cs-CZ" sz="1200" b="1" dirty="0"/>
              <a:t>spravedlnosti</a:t>
            </a:r>
            <a:r>
              <a:rPr lang="cs-CZ" sz="1200" dirty="0"/>
              <a:t>, která nenáleží žádné složce duše, ale celku duše jako takové. </a:t>
            </a:r>
            <a:r>
              <a:rPr lang="cs-CZ" sz="1200" b="1" dirty="0"/>
              <a:t>Duše je pak spravedlivá tehdy, pokud jí vládne rozumová složka.</a:t>
            </a:r>
          </a:p>
          <a:p>
            <a:pPr marL="0" indent="0">
              <a:buNone/>
            </a:pPr>
            <a:endParaRPr lang="cs-CZ" sz="1200" dirty="0"/>
          </a:p>
          <a:p>
            <a:pPr marL="0" indent="0">
              <a:buNone/>
            </a:pPr>
            <a:r>
              <a:rPr lang="cs-CZ" sz="1200" dirty="0"/>
              <a:t>Nyní tuto strukturu duše přenesme na obec: obec bude spravedlivá, tj. dokonalá tehdy, pokud bude náležitě členěná (tedy složka rozumová, vznětlivá a žádostivá) a pokud ji bude vládnout právě ta rozumová. </a:t>
            </a:r>
          </a:p>
          <a:p>
            <a:pPr marL="0" indent="0">
              <a:buNone/>
            </a:pPr>
            <a:endParaRPr lang="cs-CZ" sz="1200" dirty="0"/>
          </a:p>
          <a:p>
            <a:pPr marL="0" indent="0">
              <a:buNone/>
            </a:pPr>
            <a:r>
              <a:rPr lang="cs-CZ" sz="1200" dirty="0"/>
              <a:t>Takže, co znamená požadavek, aby si každý hleděl svého?</a:t>
            </a:r>
          </a:p>
          <a:p>
            <a:pPr marL="0" indent="0">
              <a:buNone/>
            </a:pPr>
            <a:r>
              <a:rPr lang="cs-CZ" sz="1200" dirty="0"/>
              <a:t>Bůh (530a)</a:t>
            </a:r>
          </a:p>
          <a:p>
            <a:pPr marL="0" indent="0">
              <a:buNone/>
            </a:pPr>
            <a:r>
              <a:rPr lang="cs-CZ" sz="1200" dirty="0">
                <a:solidFill>
                  <a:srgbClr val="FF0000"/>
                </a:solidFill>
              </a:rPr>
              <a:t>Rozum – filosofové vládci – starají se o „</a:t>
            </a:r>
            <a:r>
              <a:rPr lang="cs-CZ" sz="1200" strike="sngStrike" dirty="0">
                <a:solidFill>
                  <a:srgbClr val="FF0000"/>
                </a:solidFill>
              </a:rPr>
              <a:t>politiku</a:t>
            </a:r>
            <a:r>
              <a:rPr lang="cs-CZ" sz="1200" dirty="0">
                <a:solidFill>
                  <a:srgbClr val="FF0000"/>
                </a:solidFill>
              </a:rPr>
              <a:t>“</a:t>
            </a:r>
          </a:p>
          <a:p>
            <a:pPr marL="0" indent="0">
              <a:buNone/>
            </a:pPr>
            <a:r>
              <a:rPr lang="cs-CZ" sz="1200" dirty="0">
                <a:solidFill>
                  <a:srgbClr val="FF0000"/>
                </a:solidFill>
              </a:rPr>
              <a:t>Válečníci -  chrání stát – starají se o obranu, z nich se rekrutují vládci (395c)</a:t>
            </a:r>
          </a:p>
          <a:p>
            <a:pPr marL="0" indent="0">
              <a:buNone/>
            </a:pPr>
            <a:endParaRPr lang="cs-CZ" sz="1200" dirty="0">
              <a:solidFill>
                <a:srgbClr val="FF0000"/>
              </a:solidFill>
            </a:endParaRPr>
          </a:p>
          <a:p>
            <a:pPr marL="0" indent="0">
              <a:buNone/>
            </a:pPr>
            <a:r>
              <a:rPr lang="cs-CZ" sz="1200" dirty="0">
                <a:solidFill>
                  <a:srgbClr val="FF0000"/>
                </a:solidFill>
              </a:rPr>
              <a:t>Řemeslníci – ekonomické potřeby</a:t>
            </a:r>
          </a:p>
        </p:txBody>
      </p:sp>
    </p:spTree>
    <p:extLst>
      <p:ext uri="{BB962C8B-B14F-4D97-AF65-F5344CB8AC3E}">
        <p14:creationId xmlns:p14="http://schemas.microsoft.com/office/powerpoint/2010/main" val="5960255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ACD832-92CC-4A4E-8172-75A09706D33E}"/>
              </a:ext>
            </a:extLst>
          </p:cNvPr>
          <p:cNvSpPr>
            <a:spLocks noGrp="1"/>
          </p:cNvSpPr>
          <p:nvPr>
            <p:ph type="title"/>
          </p:nvPr>
        </p:nvSpPr>
        <p:spPr/>
        <p:txBody>
          <a:bodyPr>
            <a:normAutofit/>
          </a:bodyPr>
          <a:lstStyle/>
          <a:p>
            <a:r>
              <a:rPr lang="cs-CZ" sz="1400" dirty="0"/>
              <a:t>Duše ve </a:t>
            </a:r>
            <a:r>
              <a:rPr lang="cs-CZ" sz="1400" i="1" dirty="0" err="1"/>
              <a:t>Faidrovi</a:t>
            </a:r>
            <a:r>
              <a:rPr lang="cs-CZ" sz="1400" i="1" dirty="0"/>
              <a:t> </a:t>
            </a:r>
            <a:r>
              <a:rPr lang="cs-CZ" sz="1400" dirty="0"/>
              <a:t>a krásná obec v </a:t>
            </a:r>
            <a:r>
              <a:rPr lang="cs-CZ" sz="1400" i="1" dirty="0"/>
              <a:t>Ústavě</a:t>
            </a:r>
          </a:p>
        </p:txBody>
      </p:sp>
      <p:sp>
        <p:nvSpPr>
          <p:cNvPr id="3" name="Zástupný symbol pro obsah 2">
            <a:extLst>
              <a:ext uri="{FF2B5EF4-FFF2-40B4-BE49-F238E27FC236}">
                <a16:creationId xmlns:a16="http://schemas.microsoft.com/office/drawing/2014/main" id="{876697F5-56B0-48AF-9A83-51FE2BB6E99A}"/>
              </a:ext>
            </a:extLst>
          </p:cNvPr>
          <p:cNvSpPr>
            <a:spLocks noGrp="1"/>
          </p:cNvSpPr>
          <p:nvPr>
            <p:ph sz="half" idx="1"/>
          </p:nvPr>
        </p:nvSpPr>
        <p:spPr/>
        <p:txBody>
          <a:bodyPr>
            <a:normAutofit/>
          </a:bodyPr>
          <a:lstStyle/>
          <a:p>
            <a:pPr marL="0" indent="0">
              <a:buNone/>
            </a:pPr>
            <a:r>
              <a:rPr lang="cs-CZ" sz="1000" dirty="0"/>
              <a:t>„Nuže o její nesmrtelnosti dost; o její pak </a:t>
            </a:r>
            <a:r>
              <a:rPr lang="cs-CZ" sz="1000" dirty="0" err="1"/>
              <a:t>způsobě</a:t>
            </a:r>
            <a:r>
              <a:rPr lang="cs-CZ" sz="1000" dirty="0"/>
              <a:t> jest promluviti takto: … Dejme tomu tedy, že se podobá srostlině okřídleného spřežení a vozataje. A tu koně i vozatajové bohů jsou všichni sami dobří a dobrého původu, ale </a:t>
            </a:r>
            <a:r>
              <a:rPr lang="cs-CZ" sz="1000" b="1" dirty="0"/>
              <a:t>u ostatních je to smíšeno</a:t>
            </a:r>
            <a:r>
              <a:rPr lang="cs-CZ" sz="1000" dirty="0"/>
              <a:t>. Za prvé u nás vůdce řídí dvojspřeží, dále jeden z koní je u něho krásný a dobrý a také z takového rodu, druhý však je z opačného rodu a opačných vlastností; tu pak je řízení u nás nutně nesnadné a trapné.“ (</a:t>
            </a:r>
            <a:r>
              <a:rPr lang="cs-CZ" sz="1000" i="1" dirty="0" err="1"/>
              <a:t>Faidr</a:t>
            </a:r>
            <a:r>
              <a:rPr lang="cs-CZ" sz="1000" i="1" dirty="0"/>
              <a:t>.</a:t>
            </a:r>
            <a:r>
              <a:rPr lang="cs-CZ" sz="1000" dirty="0"/>
              <a:t> 246a)</a:t>
            </a:r>
          </a:p>
          <a:p>
            <a:pPr marL="0" indent="0">
              <a:buNone/>
            </a:pPr>
            <a:endParaRPr lang="cs-CZ" sz="1000" dirty="0"/>
          </a:p>
          <a:p>
            <a:pPr marL="0" indent="0">
              <a:buNone/>
            </a:pPr>
            <a:r>
              <a:rPr lang="cs-CZ" sz="1000" dirty="0"/>
              <a:t>„Na začátku této řeči jsme rozdělili každou duši na tři části, na jakési dvě složky podoby koňské a na třetí složku podobnou vozataji. … </a:t>
            </a:r>
          </a:p>
        </p:txBody>
      </p:sp>
      <p:sp>
        <p:nvSpPr>
          <p:cNvPr id="4" name="Zástupný symbol pro obsah 3">
            <a:extLst>
              <a:ext uri="{FF2B5EF4-FFF2-40B4-BE49-F238E27FC236}">
                <a16:creationId xmlns:a16="http://schemas.microsoft.com/office/drawing/2014/main" id="{3C589BFC-9ABA-434C-992F-51B0BB0ECFEB}"/>
              </a:ext>
            </a:extLst>
          </p:cNvPr>
          <p:cNvSpPr>
            <a:spLocks noGrp="1"/>
          </p:cNvSpPr>
          <p:nvPr>
            <p:ph sz="half" idx="2"/>
          </p:nvPr>
        </p:nvSpPr>
        <p:spPr/>
        <p:txBody>
          <a:bodyPr>
            <a:normAutofit/>
          </a:bodyPr>
          <a:lstStyle/>
          <a:p>
            <a:pPr marL="0" indent="0">
              <a:buNone/>
            </a:pPr>
            <a:r>
              <a:rPr lang="cs-CZ" sz="1200" dirty="0"/>
              <a:t>„Řekneme totiž, že by nebylo nic divného, kdyby byli tito i tak zcela šťastni, ale že nezakládáme své obce hledíce k tomu, </a:t>
            </a:r>
            <a:r>
              <a:rPr lang="cs-CZ" sz="1200" b="1" dirty="0"/>
              <a:t>abychom měli jeden stav vynikající měrou šťasten</a:t>
            </a:r>
            <a:r>
              <a:rPr lang="cs-CZ" sz="1200" dirty="0"/>
              <a:t>, nýbrž aby celá obec byla co nejšťastnější. Domnívali jsme se totiž, že v takovéto obci bychom nejspíše nalezli spravedlnost a naopak zase v obci s nejhorším zřízením nespravedlnost, a na základě toho pozorování že bychom mohli dospěti k úsudku o tom, co hledáme. Nyní tedy vytváříme, jak myslíme, tu šťastnou obec, ne tak, že bychom šťastnými činili výhradně jen několik málo lidí v ní, nýbrž celou obec; …“ (420c)</a:t>
            </a:r>
          </a:p>
          <a:p>
            <a:pPr marL="0" indent="0">
              <a:buNone/>
            </a:pPr>
            <a:endParaRPr lang="cs-CZ" sz="1200" b="1" dirty="0"/>
          </a:p>
          <a:p>
            <a:pPr marL="0" indent="0">
              <a:buNone/>
            </a:pPr>
            <a:r>
              <a:rPr lang="cs-CZ" sz="1200" dirty="0"/>
              <a:t>„… činíme krásným celek, dávajíce jednotlivým částem, co jim náleží; …“ (420s)</a:t>
            </a:r>
          </a:p>
        </p:txBody>
      </p:sp>
    </p:spTree>
    <p:extLst>
      <p:ext uri="{BB962C8B-B14F-4D97-AF65-F5344CB8AC3E}">
        <p14:creationId xmlns:p14="http://schemas.microsoft.com/office/powerpoint/2010/main" val="7026936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91617D-BB3D-4550-896E-D3326D66CDC1}"/>
              </a:ext>
            </a:extLst>
          </p:cNvPr>
          <p:cNvSpPr>
            <a:spLocks noGrp="1"/>
          </p:cNvSpPr>
          <p:nvPr>
            <p:ph type="title"/>
          </p:nvPr>
        </p:nvSpPr>
        <p:spPr/>
        <p:txBody>
          <a:bodyPr>
            <a:normAutofit/>
          </a:bodyPr>
          <a:lstStyle/>
          <a:p>
            <a:r>
              <a:rPr lang="cs-CZ" sz="1200" dirty="0"/>
              <a:t>Některé zákony ve spravedlivé (dokonalé) obci I – určení správců a strážců</a:t>
            </a:r>
          </a:p>
        </p:txBody>
      </p:sp>
      <p:sp>
        <p:nvSpPr>
          <p:cNvPr id="3" name="Zástupný symbol pro obsah 2">
            <a:extLst>
              <a:ext uri="{FF2B5EF4-FFF2-40B4-BE49-F238E27FC236}">
                <a16:creationId xmlns:a16="http://schemas.microsoft.com/office/drawing/2014/main" id="{A999A335-9969-4F14-B1B9-FC41315FE9CC}"/>
              </a:ext>
            </a:extLst>
          </p:cNvPr>
          <p:cNvSpPr>
            <a:spLocks noGrp="1"/>
          </p:cNvSpPr>
          <p:nvPr>
            <p:ph sz="half" idx="1"/>
          </p:nvPr>
        </p:nvSpPr>
        <p:spPr/>
        <p:txBody>
          <a:bodyPr>
            <a:normAutofit/>
          </a:bodyPr>
          <a:lstStyle/>
          <a:p>
            <a:pPr marL="0" indent="0">
              <a:buNone/>
            </a:pPr>
            <a:r>
              <a:rPr lang="cs-CZ" sz="1200" dirty="0"/>
              <a:t>„… třeba hledati, kdo jsou nejlepšími strážci svého přesvědčení …“ (413c)</a:t>
            </a:r>
          </a:p>
          <a:p>
            <a:pPr marL="0" indent="0">
              <a:buNone/>
            </a:pPr>
            <a:endParaRPr lang="cs-CZ" sz="1200" dirty="0"/>
          </a:p>
          <a:p>
            <a:pPr marL="0" indent="0">
              <a:buNone/>
            </a:pPr>
            <a:r>
              <a:rPr lang="cs-CZ" sz="1200" dirty="0"/>
              <a:t>„Nuže, …, třeba s nimi učinit zkoušku a dívati se – jako vodíme hříbata do hřmotu a hluku a pozorujeme, jsou-li lekavá, tak musíme mladé muže uváděti do nějakých hrůz a pak zase naopak vrhati do rozkoší, zkoušejíce je mnohem více než zlato v ohni – dívati se, zdali se mladý muž jeví silný proti mámení a ve všem zachovává svou ladnost, jsa dobrým strážcem … A kdo by ve věku dětském, jinošském i mužném byl vždy takto vyzkoušen a čí ryzost by byla dokázána, toho jest ustanovovati správcem obce a strážcem …“(413e)</a:t>
            </a:r>
          </a:p>
          <a:p>
            <a:pPr marL="0" indent="0">
              <a:buNone/>
            </a:pPr>
            <a:endParaRPr lang="cs-CZ" sz="1200" dirty="0"/>
          </a:p>
        </p:txBody>
      </p:sp>
      <p:sp>
        <p:nvSpPr>
          <p:cNvPr id="4" name="Zástupný symbol pro obsah 3">
            <a:extLst>
              <a:ext uri="{FF2B5EF4-FFF2-40B4-BE49-F238E27FC236}">
                <a16:creationId xmlns:a16="http://schemas.microsoft.com/office/drawing/2014/main" id="{26707648-258D-43CF-BDE5-280EA69D3ADB}"/>
              </a:ext>
            </a:extLst>
          </p:cNvPr>
          <p:cNvSpPr>
            <a:spLocks noGrp="1"/>
          </p:cNvSpPr>
          <p:nvPr>
            <p:ph sz="half" idx="2"/>
          </p:nvPr>
        </p:nvSpPr>
        <p:spPr/>
        <p:txBody>
          <a:bodyPr>
            <a:normAutofit/>
          </a:bodyPr>
          <a:lstStyle/>
          <a:p>
            <a:pPr marL="0" indent="0">
              <a:buNone/>
            </a:pPr>
            <a:r>
              <a:rPr lang="cs-CZ" sz="1200" dirty="0"/>
              <a:t>Viz </a:t>
            </a:r>
            <a:r>
              <a:rPr lang="cs-CZ" sz="1200" dirty="0" err="1"/>
              <a:t>Glover</a:t>
            </a:r>
            <a:r>
              <a:rPr lang="cs-CZ" sz="1200" dirty="0"/>
              <a:t>, s. 242-3.</a:t>
            </a:r>
          </a:p>
        </p:txBody>
      </p:sp>
    </p:spTree>
    <p:extLst>
      <p:ext uri="{BB962C8B-B14F-4D97-AF65-F5344CB8AC3E}">
        <p14:creationId xmlns:p14="http://schemas.microsoft.com/office/powerpoint/2010/main" val="29309880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859488-34B0-4102-AC67-0E07E77B7BD2}"/>
              </a:ext>
            </a:extLst>
          </p:cNvPr>
          <p:cNvSpPr>
            <a:spLocks noGrp="1"/>
          </p:cNvSpPr>
          <p:nvPr>
            <p:ph type="title"/>
          </p:nvPr>
        </p:nvSpPr>
        <p:spPr/>
        <p:txBody>
          <a:bodyPr>
            <a:normAutofit/>
          </a:bodyPr>
          <a:lstStyle/>
          <a:p>
            <a:r>
              <a:rPr lang="cs-CZ" sz="1600" dirty="0"/>
              <a:t>Některé zákony ve spravedlivé (dokonalé) obci I – „legitimizace“ sociální hierarchie (spíše tříd) </a:t>
            </a:r>
          </a:p>
        </p:txBody>
      </p:sp>
      <p:sp>
        <p:nvSpPr>
          <p:cNvPr id="3" name="Zástupný symbol pro obsah 2">
            <a:extLst>
              <a:ext uri="{FF2B5EF4-FFF2-40B4-BE49-F238E27FC236}">
                <a16:creationId xmlns:a16="http://schemas.microsoft.com/office/drawing/2014/main" id="{BEB4E32B-7B6E-4CFB-BE30-0547F4FDD5FD}"/>
              </a:ext>
            </a:extLst>
          </p:cNvPr>
          <p:cNvSpPr>
            <a:spLocks noGrp="1"/>
          </p:cNvSpPr>
          <p:nvPr>
            <p:ph idx="1"/>
          </p:nvPr>
        </p:nvSpPr>
        <p:spPr/>
        <p:txBody>
          <a:bodyPr>
            <a:normAutofit/>
          </a:bodyPr>
          <a:lstStyle/>
          <a:p>
            <a:pPr marL="0" indent="0">
              <a:buNone/>
            </a:pPr>
            <a:r>
              <a:rPr lang="cs-CZ" sz="1200" dirty="0"/>
              <a:t>„Ale jak si nyní počíti s těmi </a:t>
            </a:r>
            <a:r>
              <a:rPr lang="cs-CZ" sz="1200" b="1" dirty="0"/>
              <a:t>nezbytnými nepravdami</a:t>
            </a:r>
            <a:r>
              <a:rPr lang="cs-CZ" sz="1200" dirty="0"/>
              <a:t>, o nichž jsme výše mluvili, …“ (414b)</a:t>
            </a:r>
          </a:p>
          <a:p>
            <a:pPr marL="0" indent="0">
              <a:buNone/>
            </a:pPr>
            <a:endParaRPr lang="cs-CZ" sz="1200" dirty="0"/>
          </a:p>
          <a:p>
            <a:pPr marL="0" indent="0">
              <a:buNone/>
            </a:pPr>
            <a:r>
              <a:rPr lang="cs-CZ" sz="1200" dirty="0"/>
              <a:t>„Zcela přirozeně; přesto však slyš i ostatek té </a:t>
            </a:r>
            <a:r>
              <a:rPr lang="cs-CZ" sz="1200" b="1" dirty="0"/>
              <a:t>báje</a:t>
            </a:r>
            <a:r>
              <a:rPr lang="cs-CZ" sz="1200" dirty="0"/>
              <a:t>. Jste zajisté arci všichni v obci bratry – </a:t>
            </a:r>
            <a:r>
              <a:rPr lang="cs-CZ" sz="1200" b="1" dirty="0"/>
              <a:t>tak jim řekneme ve svém vypravování</a:t>
            </a:r>
            <a:r>
              <a:rPr lang="cs-CZ" sz="1200" dirty="0"/>
              <a:t> – ale bůh, když vás vytvářel, přimísil těm z vás, kteří jsou schopni k vládě, při jejich vzniku zlato, a proto jsou nejvzácnější; těm, kdo jsou pomocníci, stříbro; železo pak a měď rolníkům a ostatním dělníkům. Poněvadž tedy všichni jste stejného rodu, ačkoliv po většině budete ploditi potomstvo sobě samým rovné, přece se někdy může naroditi z plemene zlatého plémě stříbrné, a ze stříbrného zlaté a podobně i všechna jiná jedno z druhého.“ (415a)</a:t>
            </a:r>
          </a:p>
          <a:p>
            <a:pPr marL="0" indent="0">
              <a:buNone/>
            </a:pPr>
            <a:endParaRPr lang="cs-CZ" sz="1200" b="1" dirty="0"/>
          </a:p>
        </p:txBody>
      </p:sp>
    </p:spTree>
    <p:extLst>
      <p:ext uri="{BB962C8B-B14F-4D97-AF65-F5344CB8AC3E}">
        <p14:creationId xmlns:p14="http://schemas.microsoft.com/office/powerpoint/2010/main" val="11886611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EEAD6-82A9-4159-9627-FD67C0BC0520}"/>
              </a:ext>
            </a:extLst>
          </p:cNvPr>
          <p:cNvSpPr>
            <a:spLocks noGrp="1"/>
          </p:cNvSpPr>
          <p:nvPr>
            <p:ph type="title"/>
          </p:nvPr>
        </p:nvSpPr>
        <p:spPr/>
        <p:txBody>
          <a:bodyPr>
            <a:normAutofit/>
          </a:bodyPr>
          <a:lstStyle/>
          <a:p>
            <a:r>
              <a:rPr lang="cs-CZ" sz="1400" dirty="0"/>
              <a:t>Některé zákony ve spravedlivé (dokonalé) obci I – soukromý majetek </a:t>
            </a:r>
          </a:p>
        </p:txBody>
      </p:sp>
      <p:sp>
        <p:nvSpPr>
          <p:cNvPr id="3" name="Zástupný symbol pro obsah 2">
            <a:extLst>
              <a:ext uri="{FF2B5EF4-FFF2-40B4-BE49-F238E27FC236}">
                <a16:creationId xmlns:a16="http://schemas.microsoft.com/office/drawing/2014/main" id="{167F4AB3-EF44-49B6-AB84-EE7C9B64AEC9}"/>
              </a:ext>
            </a:extLst>
          </p:cNvPr>
          <p:cNvSpPr>
            <a:spLocks noGrp="1"/>
          </p:cNvSpPr>
          <p:nvPr>
            <p:ph idx="1"/>
          </p:nvPr>
        </p:nvSpPr>
        <p:spPr/>
        <p:txBody>
          <a:bodyPr>
            <a:normAutofit/>
          </a:bodyPr>
          <a:lstStyle/>
          <a:p>
            <a:pPr marL="0" indent="0">
              <a:buNone/>
            </a:pPr>
            <a:r>
              <a:rPr lang="cs-CZ" sz="1200" dirty="0"/>
              <a:t>„Viz tedy, pravil jsem já, zda mají asi takovýmto způsobem žíti a bydliti, chtějí-li takoví bytí. Předně ať žádný nemá žádného jmění soukromého, leda co jest nejnutnější; potom ať žádný nemá takového bytu a hospodářských místností, kam by nemohl vejíti každý, kdo by chtěl. …“ (416d)</a:t>
            </a:r>
          </a:p>
        </p:txBody>
      </p:sp>
    </p:spTree>
    <p:extLst>
      <p:ext uri="{BB962C8B-B14F-4D97-AF65-F5344CB8AC3E}">
        <p14:creationId xmlns:p14="http://schemas.microsoft.com/office/powerpoint/2010/main" val="30799864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4B0C16-46B2-4CA4-B84C-9A180C6E62F8}"/>
              </a:ext>
            </a:extLst>
          </p:cNvPr>
          <p:cNvSpPr>
            <a:spLocks noGrp="1"/>
          </p:cNvSpPr>
          <p:nvPr>
            <p:ph type="title"/>
          </p:nvPr>
        </p:nvSpPr>
        <p:spPr/>
        <p:txBody>
          <a:bodyPr>
            <a:normAutofit/>
          </a:bodyPr>
          <a:lstStyle/>
          <a:p>
            <a:r>
              <a:rPr lang="cs-CZ" sz="1400" dirty="0"/>
              <a:t>Některé zákony ve spravedlivé (dokonalé) obci I – ženy </a:t>
            </a:r>
          </a:p>
        </p:txBody>
      </p:sp>
      <p:sp>
        <p:nvSpPr>
          <p:cNvPr id="3" name="Zástupný symbol pro obsah 2">
            <a:extLst>
              <a:ext uri="{FF2B5EF4-FFF2-40B4-BE49-F238E27FC236}">
                <a16:creationId xmlns:a16="http://schemas.microsoft.com/office/drawing/2014/main" id="{74B65E1D-F5A5-461E-8C8D-510F10BBBD96}"/>
              </a:ext>
            </a:extLst>
          </p:cNvPr>
          <p:cNvSpPr>
            <a:spLocks noGrp="1"/>
          </p:cNvSpPr>
          <p:nvPr>
            <p:ph idx="1"/>
          </p:nvPr>
        </p:nvSpPr>
        <p:spPr/>
        <p:txBody>
          <a:bodyPr>
            <a:normAutofit/>
          </a:bodyPr>
          <a:lstStyle/>
          <a:p>
            <a:pPr marL="0" indent="0">
              <a:buNone/>
            </a:pPr>
            <a:r>
              <a:rPr lang="cs-CZ" sz="1200" dirty="0"/>
              <a:t>Nejprve důvod, proč bývá Platón zařazován mezi první „feministy“:</a:t>
            </a:r>
          </a:p>
          <a:p>
            <a:pPr marL="0" indent="0">
              <a:buNone/>
            </a:pPr>
            <a:r>
              <a:rPr lang="cs-CZ" sz="1200" i="1" dirty="0"/>
              <a:t>Zákony, </a:t>
            </a:r>
            <a:r>
              <a:rPr lang="cs-CZ" sz="1200" dirty="0"/>
              <a:t>804d-805b:</a:t>
            </a:r>
          </a:p>
          <a:p>
            <a:pPr marL="0" indent="0">
              <a:buNone/>
            </a:pPr>
            <a:r>
              <a:rPr lang="cs-CZ" sz="1200" dirty="0"/>
              <a:t>„V těchto všech budovách mají bydleti učitelé všech jednotlivých nauk, získáni za mzdu, a to cizinci; ti mají vyučovat žáky všem naukám, které se týkají války i které se vztahují k hudbě, ale ne tak, že by chodil do školy jen ten, u koho by si to jeho otec přál, a u koho by si nepřál, ten by zůstával bez vzdělání, nýbrž vzděláván má být povinně pokud možno každý bez výjimky, podle zásady, že děti patří více obci než rodičům. A týmž způsobem by řekl můj zákon také o ženském pohlaví všechno to, co řekl o mužském, že i dívky mají provozovat stejná cvičení … Vedle toho však mám o tom ještě asi tento úsudek: tvrdím, že je-li možno, aby se ty věci takto prováděly, děje se nyní v našich zemích největší nerozum, že totiž neprovozují všichni, muži i ženy, se vším úsilím jednomyslně tatáž zaměstnání.“</a:t>
            </a:r>
          </a:p>
          <a:p>
            <a:pPr marL="0" indent="0">
              <a:buNone/>
            </a:pPr>
            <a:endParaRPr lang="cs-CZ" sz="1200" dirty="0"/>
          </a:p>
          <a:p>
            <a:pPr marL="0" indent="0">
              <a:buNone/>
            </a:pPr>
            <a:r>
              <a:rPr lang="cs-CZ" sz="1200" i="1" dirty="0" err="1"/>
              <a:t>Timaios</a:t>
            </a:r>
            <a:r>
              <a:rPr lang="cs-CZ" sz="1200" i="1" dirty="0"/>
              <a:t>, </a:t>
            </a:r>
            <a:r>
              <a:rPr lang="cs-CZ" sz="1200" dirty="0"/>
              <a:t>90e-91a:</a:t>
            </a:r>
          </a:p>
          <a:p>
            <a:pPr marL="0" indent="0">
              <a:buNone/>
            </a:pPr>
            <a:r>
              <a:rPr lang="cs-CZ" sz="1200" i="1" dirty="0"/>
              <a:t>„</a:t>
            </a:r>
            <a:r>
              <a:rPr lang="cs-CZ" sz="1200" dirty="0"/>
              <a:t>Kdo (jakýkoliv muž) dobře prožije příslušný čas, vrátí se zpět do příbytku své příbuzné hvězdy a bude míti život blažený a s ní společný; pakliže však neobstojí, promění se při druhém </a:t>
            </a:r>
            <a:r>
              <a:rPr lang="cs-CZ" sz="1200" b="1" dirty="0"/>
              <a:t>narození v přirozenost ženy</a:t>
            </a:r>
            <a:r>
              <a:rPr lang="cs-CZ" sz="1200" dirty="0"/>
              <a:t>; neustane-li ještě ani v tom stavu od špatnosti, podle toho, čím se proviňoval, promění se podle této vlastnosti pokaždé do takové nějaké zvířecí přirozenosti …“</a:t>
            </a:r>
            <a:endParaRPr lang="cs-CZ" sz="1200" i="1" dirty="0"/>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26802516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895A3D-88D9-47C7-BF72-6A8092DAD63C}"/>
              </a:ext>
            </a:extLst>
          </p:cNvPr>
          <p:cNvSpPr>
            <a:spLocks noGrp="1"/>
          </p:cNvSpPr>
          <p:nvPr>
            <p:ph type="title"/>
          </p:nvPr>
        </p:nvSpPr>
        <p:spPr/>
        <p:txBody>
          <a:bodyPr>
            <a:normAutofit/>
          </a:bodyPr>
          <a:lstStyle/>
          <a:p>
            <a:r>
              <a:rPr lang="cs-CZ" sz="1600" dirty="0"/>
              <a:t>Je možné ideální obec realizovat?</a:t>
            </a:r>
            <a:br>
              <a:rPr lang="cs-CZ" sz="1600" dirty="0"/>
            </a:br>
            <a:r>
              <a:rPr lang="cs-CZ" sz="1600" i="1" dirty="0"/>
              <a:t>Ústava</a:t>
            </a:r>
            <a:r>
              <a:rPr lang="cs-CZ" sz="1600" dirty="0"/>
              <a:t> 472d9: „Nuže, nestvořili jsme snad i my v myšlenkách vzor (</a:t>
            </a:r>
            <a:r>
              <a:rPr lang="cs-CZ" sz="1600" i="1" dirty="0" err="1"/>
              <a:t>paradeigma</a:t>
            </a:r>
            <a:r>
              <a:rPr lang="cs-CZ" sz="1600" dirty="0"/>
              <a:t>) dobré obce?“ </a:t>
            </a:r>
          </a:p>
        </p:txBody>
      </p:sp>
      <p:sp>
        <p:nvSpPr>
          <p:cNvPr id="3" name="Zástupný symbol pro obsah 2">
            <a:extLst>
              <a:ext uri="{FF2B5EF4-FFF2-40B4-BE49-F238E27FC236}">
                <a16:creationId xmlns:a16="http://schemas.microsoft.com/office/drawing/2014/main" id="{EB27F29B-06BA-4539-9357-C1B337D60F3D}"/>
              </a:ext>
            </a:extLst>
          </p:cNvPr>
          <p:cNvSpPr>
            <a:spLocks noGrp="1"/>
          </p:cNvSpPr>
          <p:nvPr>
            <p:ph idx="1"/>
          </p:nvPr>
        </p:nvSpPr>
        <p:spPr/>
        <p:txBody>
          <a:bodyPr>
            <a:normAutofit/>
          </a:bodyPr>
          <a:lstStyle/>
          <a:p>
            <a:pPr marL="0" indent="0">
              <a:buNone/>
            </a:pPr>
            <a:r>
              <a:rPr lang="cs-CZ" sz="1200" i="1" dirty="0"/>
              <a:t>Ústava</a:t>
            </a:r>
            <a:r>
              <a:rPr lang="cs-CZ" sz="1200" dirty="0"/>
              <a:t> 473d-e: „Nestanou-li se, děl jsem, v obcích </a:t>
            </a:r>
            <a:r>
              <a:rPr lang="cs-CZ" sz="1200" b="1" dirty="0"/>
              <a:t>filosofové králi nebo neoddají-li se nynější takzvaní králové a panovníci upřímně a náležitě filosofii</a:t>
            </a:r>
            <a:r>
              <a:rPr lang="cs-CZ" sz="1200" dirty="0"/>
              <a:t> a nespadne-li toto obojí v jedno, politická moc a filosofie, a těm </a:t>
            </a:r>
            <a:r>
              <a:rPr lang="cs-CZ" sz="1200" b="1" dirty="0"/>
              <a:t>četným duchům, kteří se nyní </a:t>
            </a:r>
            <a:r>
              <a:rPr lang="cs-CZ" sz="1200" b="1" dirty="0" err="1"/>
              <a:t>různo</a:t>
            </a:r>
            <a:r>
              <a:rPr lang="cs-CZ" sz="1200" b="1" dirty="0"/>
              <a:t> ubírají za jedním nebo druhým cílem</a:t>
            </a:r>
            <a:r>
              <a:rPr lang="cs-CZ" sz="1200" dirty="0"/>
              <a:t>, </a:t>
            </a:r>
            <a:r>
              <a:rPr lang="cs-CZ" sz="1200" b="1" dirty="0"/>
              <a:t>násilím v tom nebude zabráněno</a:t>
            </a:r>
            <a:r>
              <a:rPr lang="cs-CZ" sz="1200" dirty="0"/>
              <a:t>, není pro obce, milý </a:t>
            </a:r>
            <a:r>
              <a:rPr lang="cs-CZ" sz="1200" dirty="0" err="1"/>
              <a:t>Glaukóne</a:t>
            </a:r>
            <a:r>
              <a:rPr lang="cs-CZ" sz="1200" dirty="0"/>
              <a:t>, konce běd a myslím, že ani ne pro lidské pokolení, a také nikdy dříve se neujme, pokud možno tato ústava, o které jsme nyní vyložili, a nespatří světla slunečního.“</a:t>
            </a:r>
          </a:p>
          <a:p>
            <a:pPr marL="0" indent="0">
              <a:buNone/>
            </a:pPr>
            <a:endParaRPr lang="cs-CZ" sz="1200" dirty="0"/>
          </a:p>
          <a:p>
            <a:pPr marL="0" indent="0">
              <a:buNone/>
            </a:pPr>
            <a:r>
              <a:rPr lang="cs-CZ" sz="1200" i="1" dirty="0"/>
              <a:t>Ústava</a:t>
            </a:r>
            <a:r>
              <a:rPr lang="cs-CZ" sz="1200" dirty="0"/>
              <a:t> 499e-500a: „Však budou-li lidé pozorovati, že mluvíme o něm pravdu, budou se snad na filosofy horšiti a nebudou věřiti naší řeči, že jinak by nikdy obec nedospěla štěstí, kdyby jejího plánu nenakreslili kreslíři, užívajíc božského vzoru? </a:t>
            </a:r>
          </a:p>
          <a:p>
            <a:pPr marL="0" indent="0">
              <a:buNone/>
            </a:pPr>
            <a:r>
              <a:rPr lang="cs-CZ" sz="1200" dirty="0"/>
              <a:t>Nebudou se horšiti, odpověděl, jen když budou pozorovati. </a:t>
            </a:r>
          </a:p>
          <a:p>
            <a:pPr marL="0" indent="0">
              <a:buNone/>
            </a:pPr>
            <a:r>
              <a:rPr lang="cs-CZ" sz="1200" dirty="0"/>
              <a:t>Ale jakého způsobu plán to myslíš?</a:t>
            </a:r>
          </a:p>
          <a:p>
            <a:pPr marL="0" indent="0">
              <a:buNone/>
            </a:pPr>
            <a:r>
              <a:rPr lang="cs-CZ" sz="1200" b="1" dirty="0"/>
              <a:t>Vezmou obec i mravy lidí jako desku a nejprve ji očistí, což není příliš snadné; však víš, že hned tím by se lišili od ostatních zákonodárců, že by nechtěli udělati ani čárky na jednotlivci ani na obci, ani psáti zákonů, dříve než by ji přijali čistou, anebo sami čistou učinili.</a:t>
            </a:r>
            <a:r>
              <a:rPr lang="cs-CZ" sz="1200" dirty="0"/>
              <a:t>“</a:t>
            </a:r>
          </a:p>
          <a:p>
            <a:pPr marL="0" indent="0">
              <a:buNone/>
            </a:pPr>
            <a:endParaRPr lang="cs-CZ" sz="1200" dirty="0"/>
          </a:p>
          <a:p>
            <a:pPr marL="0" indent="0">
              <a:buNone/>
            </a:pPr>
            <a:r>
              <a:rPr lang="cs-CZ" sz="1200" dirty="0"/>
              <a:t>Ústava 540e5-541e7: „… služba spravedlnosti a její šíření bude jim zásadou, až budou pořádati svou obec. </a:t>
            </a:r>
          </a:p>
          <a:p>
            <a:pPr marL="0" indent="0">
              <a:buNone/>
            </a:pPr>
            <a:r>
              <a:rPr lang="cs-CZ" sz="1200" dirty="0"/>
              <a:t>Jak ji budou pořádati?</a:t>
            </a:r>
          </a:p>
          <a:p>
            <a:pPr marL="0" indent="0">
              <a:buNone/>
            </a:pPr>
            <a:r>
              <a:rPr lang="cs-CZ" sz="1200" dirty="0"/>
              <a:t>Všechny obyvatele starší než deset let, kteří jsou v obci, pošlou pryč na venkov, jejich děti pak vezmou k sobě a budou je pěstovati odchylně od dosavadních zásad, jaké mají i rodiče, podle svých způsobů a zákonů, takových, jak jsme o nich tehdy vyložili; a tak bude nejrychleji a nejsnáze, zbudována obec i ústava, o které jsme mluvili, a bude šťastna jednak sama, jednak také nejvíce prospěje národu, ve kterém by se uskutečnila.“</a:t>
            </a:r>
          </a:p>
          <a:p>
            <a:pPr marL="0" indent="0">
              <a:buNone/>
            </a:pPr>
            <a:r>
              <a:rPr lang="cs-CZ" sz="1200" dirty="0"/>
              <a:t> </a:t>
            </a:r>
          </a:p>
          <a:p>
            <a:pPr marL="0" indent="0">
              <a:buNone/>
            </a:pPr>
            <a:endParaRPr lang="cs-CZ" sz="1200" dirty="0"/>
          </a:p>
        </p:txBody>
      </p:sp>
    </p:spTree>
    <p:extLst>
      <p:ext uri="{BB962C8B-B14F-4D97-AF65-F5344CB8AC3E}">
        <p14:creationId xmlns:p14="http://schemas.microsoft.com/office/powerpoint/2010/main" val="33831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B65C1E-6FE4-4E6F-B7F9-47BE4C8A56B2}"/>
              </a:ext>
            </a:extLst>
          </p:cNvPr>
          <p:cNvSpPr>
            <a:spLocks noGrp="1"/>
          </p:cNvSpPr>
          <p:nvPr>
            <p:ph type="title"/>
          </p:nvPr>
        </p:nvSpPr>
        <p:spPr/>
        <p:txBody>
          <a:bodyPr/>
          <a:lstStyle/>
          <a:p>
            <a:r>
              <a:rPr lang="cs-CZ" dirty="0"/>
              <a:t>Kontext IV</a:t>
            </a:r>
          </a:p>
        </p:txBody>
      </p:sp>
      <p:sp>
        <p:nvSpPr>
          <p:cNvPr id="3" name="Zástupný symbol pro obsah 2">
            <a:extLst>
              <a:ext uri="{FF2B5EF4-FFF2-40B4-BE49-F238E27FC236}">
                <a16:creationId xmlns:a16="http://schemas.microsoft.com/office/drawing/2014/main" id="{4B2899BF-0797-4FD9-AB86-5A34A86C657A}"/>
              </a:ext>
            </a:extLst>
          </p:cNvPr>
          <p:cNvSpPr>
            <a:spLocks noGrp="1"/>
          </p:cNvSpPr>
          <p:nvPr>
            <p:ph idx="1"/>
          </p:nvPr>
        </p:nvSpPr>
        <p:spPr/>
        <p:txBody>
          <a:bodyPr/>
          <a:lstStyle/>
          <a:p>
            <a:pPr lvl="1"/>
            <a:r>
              <a:rPr lang="cs-CZ" sz="1200" dirty="0"/>
              <a:t>4. </a:t>
            </a:r>
            <a:r>
              <a:rPr lang="cs-CZ" sz="1200" b="1" dirty="0"/>
              <a:t>6. století</a:t>
            </a:r>
            <a:r>
              <a:rPr lang="cs-CZ" sz="1200" dirty="0"/>
              <a:t> můžeme považovat z vrchol konce tzv. Temného věku – proměňují se řecké společnosti, významnou roli začíná hrát </a:t>
            </a:r>
            <a:r>
              <a:rPr lang="cs-CZ" sz="1200" b="1" dirty="0"/>
              <a:t>obchod</a:t>
            </a:r>
            <a:r>
              <a:rPr lang="cs-CZ" sz="1200" dirty="0"/>
              <a:t>, zahraniční styky, pokračuje proces urbanizace – zakládání měst (</a:t>
            </a:r>
            <a:r>
              <a:rPr lang="cs-CZ" sz="1200" i="1" dirty="0"/>
              <a:t>polis</a:t>
            </a:r>
            <a:r>
              <a:rPr lang="cs-CZ" sz="1200" dirty="0"/>
              <a:t>, probíhalo od desátého století)</a:t>
            </a:r>
            <a:r>
              <a:rPr lang="cs-CZ" sz="1200" i="1" dirty="0"/>
              <a:t> </a:t>
            </a:r>
            <a:r>
              <a:rPr lang="cs-CZ" sz="1200" dirty="0"/>
              <a:t>a městských států, jež oslabují „homérský“ </a:t>
            </a:r>
            <a:r>
              <a:rPr lang="cs-CZ" sz="1200" b="1" dirty="0"/>
              <a:t>klanový model</a:t>
            </a:r>
            <a:r>
              <a:rPr lang="cs-CZ" sz="1200" dirty="0"/>
              <a:t> i mu příslušnou mýtickou složku, jež svůj odraz právě u Homéra nachází. Zvláště obchod spjatý se vzrůstem bohatství je chápán jako podmínka tvorby vyšší kultury. (Reale, J., </a:t>
            </a:r>
            <a:r>
              <a:rPr lang="cs-CZ" sz="1200" i="1" dirty="0" err="1"/>
              <a:t>c.d</a:t>
            </a:r>
            <a:r>
              <a:rPr lang="cs-CZ" sz="1200" i="1" dirty="0"/>
              <a:t>., </a:t>
            </a:r>
            <a:r>
              <a:rPr lang="cs-CZ" sz="1200" dirty="0"/>
              <a:t>s. 51-52; </a:t>
            </a:r>
            <a:r>
              <a:rPr lang="cs-CZ" sz="1200" dirty="0" err="1"/>
              <a:t>Bleicken</a:t>
            </a:r>
            <a:r>
              <a:rPr lang="cs-CZ" sz="1200" dirty="0"/>
              <a:t>, J., 2004, s. 22-23; Grant, M., 2002, s. 18-19) M. Grant v této souvislosti uvádí: „… velkorysý pokrok, který učinili Řekové 6. stol. byl bezesporu ohromující. Dosáhli ho především proto, že disponovali dostatkem volného času.“ (Grant, M., 2004, s. 40)</a:t>
            </a:r>
          </a:p>
          <a:p>
            <a:pPr lvl="1"/>
            <a:r>
              <a:rPr lang="cs-CZ" sz="1200" dirty="0"/>
              <a:t>5. </a:t>
            </a:r>
            <a:r>
              <a:rPr lang="cs-CZ" sz="1200" b="1" dirty="0"/>
              <a:t>Řecké náboženství i náboženské zvyklosti nevedly k ustavení významné a rozhodující kněžské vrstvy</a:t>
            </a:r>
            <a:r>
              <a:rPr lang="cs-CZ" sz="1200" dirty="0"/>
              <a:t>, jež by byla  schopna toto náboženství „dogmatizovat“; rovněž stojí za zmínku, že „homérské“ náboženství (Homérovy eposy představují jejich pramen, mýtický obraz světa a člověka v něm) je alespoň ze dvou důvodů „naturalistické“: a) naturalistický obraz člověka; b) naturalistický obraz přírodních jevů, který je zahalen do antropomorfního hávu. (</a:t>
            </a:r>
            <a:r>
              <a:rPr lang="cs-CZ" sz="1200" dirty="0">
                <a:hlinkClick r:id="rId2" action="ppaction://hlinksldjump"/>
              </a:rPr>
              <a:t>Úrodný půlměsíc</a:t>
            </a:r>
            <a:r>
              <a:rPr lang="cs-CZ" sz="1200" dirty="0"/>
              <a:t>, </a:t>
            </a:r>
            <a:r>
              <a:rPr lang="cs-CZ" sz="1200" dirty="0" err="1"/>
              <a:t>Enúma</a:t>
            </a:r>
            <a:r>
              <a:rPr lang="cs-CZ" sz="1200" dirty="0"/>
              <a:t> </a:t>
            </a:r>
            <a:r>
              <a:rPr lang="cs-CZ" sz="1200" dirty="0" err="1"/>
              <a:t>Eliš</a:t>
            </a:r>
            <a:r>
              <a:rPr lang="cs-CZ" sz="1200" dirty="0"/>
              <a:t>, </a:t>
            </a:r>
            <a:r>
              <a:rPr lang="cs-CZ" sz="1200" dirty="0" err="1">
                <a:hlinkClick r:id="rId3" action="ppaction://hlinksldjump"/>
              </a:rPr>
              <a:t>Wanax</a:t>
            </a:r>
            <a:r>
              <a:rPr lang="cs-CZ" sz="1200" dirty="0"/>
              <a:t>, krize pádu mykénské civilizace)</a:t>
            </a:r>
          </a:p>
          <a:p>
            <a:pPr lvl="1"/>
            <a:r>
              <a:rPr lang="cs-CZ" sz="1200" dirty="0"/>
              <a:t>6. A zcela jistě ne nakonec je třeba uvést, že řecká filosofie vzniká v době, kdy se </a:t>
            </a:r>
            <a:r>
              <a:rPr lang="cs-CZ" sz="1200" i="1" dirty="0"/>
              <a:t>polis </a:t>
            </a:r>
            <a:r>
              <a:rPr lang="cs-CZ" sz="1200" dirty="0"/>
              <a:t>(městský stát, politická jednota občanů) stává normou: občané se podílejí na vládě. K vrcholu toto uspořádání dojde v 5. a 4. stol. př. n. l. v Athénách.</a:t>
            </a:r>
            <a:endParaRPr lang="cs-CZ" dirty="0"/>
          </a:p>
        </p:txBody>
      </p:sp>
    </p:spTree>
    <p:extLst>
      <p:ext uri="{BB962C8B-B14F-4D97-AF65-F5344CB8AC3E}">
        <p14:creationId xmlns:p14="http://schemas.microsoft.com/office/powerpoint/2010/main" val="19686910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01B96D-84D8-4211-9D12-A8B572E0CBCA}"/>
              </a:ext>
            </a:extLst>
          </p:cNvPr>
          <p:cNvSpPr>
            <a:spLocks noGrp="1"/>
          </p:cNvSpPr>
          <p:nvPr>
            <p:ph type="title"/>
          </p:nvPr>
        </p:nvSpPr>
        <p:spPr/>
        <p:txBody>
          <a:bodyPr>
            <a:normAutofit/>
          </a:bodyPr>
          <a:lstStyle/>
          <a:p>
            <a:r>
              <a:rPr lang="cs-CZ" sz="1200" dirty="0"/>
              <a:t>Platónův vztah k umění (</a:t>
            </a:r>
            <a:r>
              <a:rPr lang="cs-CZ" sz="1200" i="1" dirty="0"/>
              <a:t>Ústava X, Zákony X.)</a:t>
            </a:r>
            <a:endParaRPr lang="cs-CZ" sz="1200" dirty="0"/>
          </a:p>
        </p:txBody>
      </p:sp>
      <p:sp>
        <p:nvSpPr>
          <p:cNvPr id="3" name="Zástupný symbol pro obsah 2">
            <a:extLst>
              <a:ext uri="{FF2B5EF4-FFF2-40B4-BE49-F238E27FC236}">
                <a16:creationId xmlns:a16="http://schemas.microsoft.com/office/drawing/2014/main" id="{3880602F-468A-4C5A-944E-E9616C65DAD5}"/>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6625987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D9EEAC-01E7-4142-ADB8-09E6268BD2F4}"/>
              </a:ext>
            </a:extLst>
          </p:cNvPr>
          <p:cNvSpPr>
            <a:spLocks noGrp="1"/>
          </p:cNvSpPr>
          <p:nvPr>
            <p:ph type="title"/>
          </p:nvPr>
        </p:nvSpPr>
        <p:spPr/>
        <p:txBody>
          <a:bodyPr>
            <a:normAutofit/>
          </a:bodyPr>
          <a:lstStyle/>
          <a:p>
            <a:r>
              <a:rPr lang="cs-CZ" sz="1200" dirty="0"/>
              <a:t>Platón – možná hodnocení</a:t>
            </a:r>
          </a:p>
        </p:txBody>
      </p:sp>
      <p:sp>
        <p:nvSpPr>
          <p:cNvPr id="3" name="Zástupný symbol pro obsah 2">
            <a:extLst>
              <a:ext uri="{FF2B5EF4-FFF2-40B4-BE49-F238E27FC236}">
                <a16:creationId xmlns:a16="http://schemas.microsoft.com/office/drawing/2014/main" id="{74754B8B-36F5-4CA6-86BF-B309DE080562}"/>
              </a:ext>
            </a:extLst>
          </p:cNvPr>
          <p:cNvSpPr>
            <a:spLocks noGrp="1"/>
          </p:cNvSpPr>
          <p:nvPr>
            <p:ph idx="1"/>
          </p:nvPr>
        </p:nvSpPr>
        <p:spPr/>
        <p:txBody>
          <a:bodyPr>
            <a:normAutofit/>
          </a:bodyPr>
          <a:lstStyle/>
          <a:p>
            <a:pPr marL="0" indent="0">
              <a:buNone/>
            </a:pPr>
            <a:r>
              <a:rPr lang="cs-CZ" sz="1200" dirty="0"/>
              <a:t>H. Arendtová, </a:t>
            </a:r>
            <a:r>
              <a:rPr lang="cs-CZ" sz="1200" i="1" dirty="0"/>
              <a:t>Vita </a:t>
            </a:r>
            <a:r>
              <a:rPr lang="cs-CZ" sz="1200" i="1" dirty="0" err="1"/>
              <a:t>Activa</a:t>
            </a:r>
            <a:r>
              <a:rPr lang="cs-CZ" sz="1200" i="1" dirty="0"/>
              <a:t>, </a:t>
            </a:r>
            <a:r>
              <a:rPr lang="cs-CZ" sz="1200" dirty="0"/>
              <a:t>s. 288: „Pokušení stabilizovat lidské záležitosti zavedením </a:t>
            </a:r>
            <a:r>
              <a:rPr lang="cs-CZ" sz="1200" b="1" dirty="0"/>
              <a:t>nepolitického</a:t>
            </a:r>
            <a:r>
              <a:rPr lang="cs-CZ" sz="1200" dirty="0"/>
              <a:t> pořádku je tak velké, že větší část politické filosofie počínaje Platónem by se dala bez obtíží pojednat jako dějiny pokusů a návrhů, jejichž smyslem v teoretické i praktické rovině není nic jiného než </a:t>
            </a:r>
            <a:r>
              <a:rPr lang="cs-CZ" sz="1200" b="1" dirty="0"/>
              <a:t>odstranění politiky jako takové</a:t>
            </a:r>
            <a:r>
              <a:rPr lang="cs-CZ" sz="1200" dirty="0"/>
              <a:t>. … V základu této myšlenky nicméně spočívá nejen </a:t>
            </a:r>
            <a:r>
              <a:rPr lang="cs-CZ" sz="1200" b="1" dirty="0"/>
              <a:t>pohrdání lidmi</a:t>
            </a:r>
            <a:r>
              <a:rPr lang="cs-CZ" sz="1200" dirty="0"/>
              <a:t>, ale také – až příliš odůvodněná – nedůvěra vůči lidskému jednání, resp. snaha učinit jednání přebytečným, která vyrůstá z této nedůvěry.“</a:t>
            </a:r>
          </a:p>
          <a:p>
            <a:pPr marL="0" indent="0">
              <a:buNone/>
            </a:pPr>
            <a:endParaRPr lang="cs-CZ" sz="1200" dirty="0"/>
          </a:p>
          <a:p>
            <a:pPr marL="0" indent="0">
              <a:buNone/>
            </a:pPr>
            <a:r>
              <a:rPr lang="cs-CZ" sz="1200" dirty="0" err="1"/>
              <a:t>Berlin</a:t>
            </a:r>
            <a:r>
              <a:rPr lang="cs-CZ" sz="1200" dirty="0"/>
              <a:t>, I., , s. 241: „Plato </a:t>
            </a:r>
            <a:r>
              <a:rPr lang="cs-CZ" sz="1200" dirty="0" err="1"/>
              <a:t>saw</a:t>
            </a:r>
            <a:r>
              <a:rPr lang="cs-CZ" sz="1200" dirty="0"/>
              <a:t>  </a:t>
            </a:r>
            <a:r>
              <a:rPr lang="cs-CZ" sz="1200" dirty="0" err="1"/>
              <a:t>correctly</a:t>
            </a:r>
            <a:r>
              <a:rPr lang="cs-CZ" sz="1200" dirty="0"/>
              <a:t> </a:t>
            </a:r>
            <a:r>
              <a:rPr lang="cs-CZ" sz="1200" dirty="0" err="1"/>
              <a:t>that</a:t>
            </a:r>
            <a:r>
              <a:rPr lang="cs-CZ" sz="1200" dirty="0"/>
              <a:t> </a:t>
            </a:r>
            <a:r>
              <a:rPr lang="cs-CZ" sz="1200" dirty="0" err="1"/>
              <a:t>if</a:t>
            </a:r>
            <a:r>
              <a:rPr lang="cs-CZ" sz="1200" dirty="0"/>
              <a:t> a </a:t>
            </a:r>
            <a:r>
              <a:rPr lang="cs-CZ" sz="1200" dirty="0" err="1"/>
              <a:t>frictionless</a:t>
            </a:r>
            <a:r>
              <a:rPr lang="cs-CZ" sz="1200" dirty="0"/>
              <a:t> society </a:t>
            </a:r>
            <a:r>
              <a:rPr lang="cs-CZ" sz="1200" dirty="0" err="1"/>
              <a:t>is</a:t>
            </a:r>
            <a:r>
              <a:rPr lang="cs-CZ" sz="1200" dirty="0"/>
              <a:t> to </a:t>
            </a:r>
            <a:r>
              <a:rPr lang="cs-CZ" sz="1200" dirty="0" err="1"/>
              <a:t>emerge</a:t>
            </a:r>
            <a:r>
              <a:rPr lang="cs-CZ" sz="1200" dirty="0"/>
              <a:t> </a:t>
            </a:r>
            <a:r>
              <a:rPr lang="cs-CZ" sz="1200" dirty="0" err="1"/>
              <a:t>the</a:t>
            </a:r>
            <a:r>
              <a:rPr lang="cs-CZ" sz="1200" dirty="0"/>
              <a:t> </a:t>
            </a:r>
            <a:r>
              <a:rPr lang="cs-CZ" sz="1200" dirty="0" err="1"/>
              <a:t>poets</a:t>
            </a:r>
            <a:r>
              <a:rPr lang="cs-CZ" sz="1200" dirty="0"/>
              <a:t> </a:t>
            </a:r>
            <a:r>
              <a:rPr lang="cs-CZ" sz="1200" dirty="0" err="1"/>
              <a:t>must</a:t>
            </a:r>
            <a:r>
              <a:rPr lang="cs-CZ" sz="1200" dirty="0"/>
              <a:t> </a:t>
            </a:r>
            <a:r>
              <a:rPr lang="cs-CZ" sz="1200" dirty="0" err="1"/>
              <a:t>be</a:t>
            </a:r>
            <a:r>
              <a:rPr lang="cs-CZ" sz="1200" dirty="0"/>
              <a:t> </a:t>
            </a:r>
            <a:r>
              <a:rPr lang="cs-CZ" sz="1200" dirty="0" err="1"/>
              <a:t>driven</a:t>
            </a:r>
            <a:r>
              <a:rPr lang="cs-CZ" sz="1200" dirty="0"/>
              <a:t> </a:t>
            </a:r>
            <a:r>
              <a:rPr lang="cs-CZ" sz="1200" dirty="0" err="1"/>
              <a:t>out</a:t>
            </a:r>
            <a:r>
              <a:rPr lang="cs-CZ" sz="1200" dirty="0"/>
              <a:t>; </a:t>
            </a:r>
            <a:r>
              <a:rPr lang="cs-CZ" sz="1200" dirty="0" err="1"/>
              <a:t>what</a:t>
            </a:r>
            <a:r>
              <a:rPr lang="cs-CZ" sz="1200" dirty="0"/>
              <a:t> </a:t>
            </a:r>
            <a:r>
              <a:rPr lang="cs-CZ" sz="1200" dirty="0" err="1"/>
              <a:t>horrifies</a:t>
            </a:r>
            <a:r>
              <a:rPr lang="cs-CZ" sz="1200" dirty="0"/>
              <a:t> </a:t>
            </a:r>
            <a:r>
              <a:rPr lang="cs-CZ" sz="1200" dirty="0" err="1"/>
              <a:t>those</a:t>
            </a:r>
            <a:r>
              <a:rPr lang="cs-CZ" sz="1200" dirty="0"/>
              <a:t> </a:t>
            </a:r>
            <a:r>
              <a:rPr lang="cs-CZ" sz="1200" dirty="0" err="1"/>
              <a:t>who</a:t>
            </a:r>
            <a:r>
              <a:rPr lang="cs-CZ" sz="1200" dirty="0"/>
              <a:t> revolt </a:t>
            </a:r>
            <a:r>
              <a:rPr lang="cs-CZ" sz="1200" dirty="0" err="1"/>
              <a:t>against</a:t>
            </a:r>
            <a:r>
              <a:rPr lang="cs-CZ" sz="1200" dirty="0"/>
              <a:t> </a:t>
            </a:r>
            <a:r>
              <a:rPr lang="cs-CZ" sz="1200" dirty="0" err="1"/>
              <a:t>this</a:t>
            </a:r>
            <a:r>
              <a:rPr lang="cs-CZ" sz="1200" dirty="0"/>
              <a:t> </a:t>
            </a:r>
            <a:r>
              <a:rPr lang="cs-CZ" sz="1200" dirty="0" err="1"/>
              <a:t>policy</a:t>
            </a:r>
            <a:r>
              <a:rPr lang="cs-CZ" sz="1200" dirty="0"/>
              <a:t> </a:t>
            </a:r>
            <a:r>
              <a:rPr lang="cs-CZ" sz="1200" dirty="0" err="1"/>
              <a:t>is</a:t>
            </a:r>
            <a:r>
              <a:rPr lang="cs-CZ" sz="1200" dirty="0"/>
              <a:t> not so much </a:t>
            </a:r>
            <a:r>
              <a:rPr lang="cs-CZ" sz="1200" dirty="0" err="1"/>
              <a:t>the</a:t>
            </a:r>
            <a:r>
              <a:rPr lang="cs-CZ" sz="1200" dirty="0"/>
              <a:t> </a:t>
            </a:r>
            <a:r>
              <a:rPr lang="cs-CZ" sz="1200" dirty="0" err="1"/>
              <a:t>expulsion</a:t>
            </a:r>
            <a:r>
              <a:rPr lang="cs-CZ" sz="1200" dirty="0"/>
              <a:t> </a:t>
            </a:r>
            <a:r>
              <a:rPr lang="cs-CZ" sz="1200" dirty="0" err="1"/>
              <a:t>of</a:t>
            </a:r>
            <a:r>
              <a:rPr lang="cs-CZ" sz="1200" dirty="0"/>
              <a:t> </a:t>
            </a:r>
            <a:r>
              <a:rPr lang="cs-CZ" sz="1200" dirty="0" err="1"/>
              <a:t>the</a:t>
            </a:r>
            <a:r>
              <a:rPr lang="cs-CZ" sz="1200" dirty="0"/>
              <a:t> fantasy-</a:t>
            </a:r>
            <a:r>
              <a:rPr lang="cs-CZ" sz="1200" dirty="0" err="1"/>
              <a:t>mongering</a:t>
            </a:r>
            <a:r>
              <a:rPr lang="cs-CZ" sz="1200" dirty="0"/>
              <a:t> </a:t>
            </a:r>
            <a:r>
              <a:rPr lang="cs-CZ" sz="1200" dirty="0" err="1"/>
              <a:t>poets</a:t>
            </a:r>
            <a:r>
              <a:rPr lang="cs-CZ" sz="1200" dirty="0"/>
              <a:t> as such, but he </a:t>
            </a:r>
            <a:r>
              <a:rPr lang="cs-CZ" sz="1200" dirty="0" err="1"/>
              <a:t>underlying</a:t>
            </a:r>
            <a:r>
              <a:rPr lang="cs-CZ" sz="1200" dirty="0"/>
              <a:t> </a:t>
            </a:r>
            <a:r>
              <a:rPr lang="cs-CZ" sz="1200" dirty="0" err="1"/>
              <a:t>desire</a:t>
            </a:r>
            <a:r>
              <a:rPr lang="cs-CZ" sz="1200" dirty="0"/>
              <a:t> </a:t>
            </a:r>
            <a:r>
              <a:rPr lang="cs-CZ" sz="1200" dirty="0" err="1"/>
              <a:t>for</a:t>
            </a:r>
            <a:r>
              <a:rPr lang="cs-CZ" sz="1200" dirty="0"/>
              <a:t> </a:t>
            </a:r>
            <a:r>
              <a:rPr lang="cs-CZ" sz="1200" dirty="0" err="1"/>
              <a:t>an</a:t>
            </a:r>
            <a:r>
              <a:rPr lang="cs-CZ" sz="1200" dirty="0"/>
              <a:t> end to variety, </a:t>
            </a:r>
            <a:r>
              <a:rPr lang="cs-CZ" sz="1200" dirty="0" err="1"/>
              <a:t>movement</a:t>
            </a:r>
            <a:r>
              <a:rPr lang="cs-CZ" sz="1200" dirty="0"/>
              <a:t>, individuality </a:t>
            </a:r>
            <a:r>
              <a:rPr lang="cs-CZ" sz="1200" dirty="0" err="1"/>
              <a:t>of</a:t>
            </a:r>
            <a:r>
              <a:rPr lang="cs-CZ" sz="1200" dirty="0"/>
              <a:t> </a:t>
            </a:r>
            <a:r>
              <a:rPr lang="cs-CZ" sz="1200" dirty="0" err="1"/>
              <a:t>any</a:t>
            </a:r>
            <a:r>
              <a:rPr lang="cs-CZ" sz="1200" dirty="0"/>
              <a:t> </a:t>
            </a:r>
            <a:r>
              <a:rPr lang="cs-CZ" sz="1200" dirty="0" err="1"/>
              <a:t>kind</a:t>
            </a:r>
            <a:r>
              <a:rPr lang="cs-CZ" sz="1200" dirty="0"/>
              <a:t>; a </a:t>
            </a:r>
            <a:r>
              <a:rPr lang="cs-CZ" sz="1200" dirty="0" err="1"/>
              <a:t>craving</a:t>
            </a:r>
            <a:r>
              <a:rPr lang="cs-CZ" sz="1200" dirty="0"/>
              <a:t> </a:t>
            </a:r>
            <a:r>
              <a:rPr lang="cs-CZ" sz="1200" dirty="0" err="1"/>
              <a:t>for</a:t>
            </a:r>
            <a:r>
              <a:rPr lang="cs-CZ" sz="1200" dirty="0"/>
              <a:t> a </a:t>
            </a:r>
            <a:r>
              <a:rPr lang="cs-CZ" sz="1200" dirty="0" err="1"/>
              <a:t>fixed</a:t>
            </a:r>
            <a:r>
              <a:rPr lang="cs-CZ" sz="1200" dirty="0"/>
              <a:t> </a:t>
            </a:r>
            <a:r>
              <a:rPr lang="cs-CZ" sz="1200" dirty="0" err="1"/>
              <a:t>pattern</a:t>
            </a:r>
            <a:r>
              <a:rPr lang="cs-CZ" sz="1200" dirty="0"/>
              <a:t> </a:t>
            </a:r>
            <a:r>
              <a:rPr lang="cs-CZ" sz="1200" dirty="0" err="1"/>
              <a:t>of</a:t>
            </a:r>
            <a:r>
              <a:rPr lang="cs-CZ" sz="1200" dirty="0"/>
              <a:t> </a:t>
            </a:r>
            <a:r>
              <a:rPr lang="cs-CZ" sz="1200" dirty="0" err="1"/>
              <a:t>life</a:t>
            </a:r>
            <a:r>
              <a:rPr lang="cs-CZ" sz="1200" dirty="0"/>
              <a:t> and </a:t>
            </a:r>
            <a:r>
              <a:rPr lang="cs-CZ" sz="1200" dirty="0" err="1"/>
              <a:t>thoughts</a:t>
            </a:r>
            <a:r>
              <a:rPr lang="cs-CZ" sz="1200" dirty="0"/>
              <a:t>, </a:t>
            </a:r>
            <a:r>
              <a:rPr lang="cs-CZ" sz="1200" dirty="0" err="1"/>
              <a:t>timeless</a:t>
            </a:r>
            <a:r>
              <a:rPr lang="cs-CZ" sz="1200" dirty="0"/>
              <a:t>, </a:t>
            </a:r>
            <a:r>
              <a:rPr lang="cs-CZ" sz="1200" dirty="0" err="1"/>
              <a:t>changeless</a:t>
            </a:r>
            <a:r>
              <a:rPr lang="cs-CZ" sz="1200" dirty="0"/>
              <a:t> and </a:t>
            </a:r>
            <a:r>
              <a:rPr lang="cs-CZ" sz="1200" dirty="0" err="1"/>
              <a:t>uniform</a:t>
            </a:r>
            <a:r>
              <a:rPr lang="cs-CZ" sz="1200" dirty="0"/>
              <a:t>.“ </a:t>
            </a:r>
          </a:p>
          <a:p>
            <a:pPr marL="0" indent="0">
              <a:buNone/>
            </a:pPr>
            <a:endParaRPr lang="cs-CZ" sz="1200" dirty="0"/>
          </a:p>
          <a:p>
            <a:pPr marL="0" indent="0">
              <a:buNone/>
            </a:pPr>
            <a:endParaRPr lang="cs-CZ" sz="1200" dirty="0"/>
          </a:p>
        </p:txBody>
      </p:sp>
    </p:spTree>
    <p:extLst>
      <p:ext uri="{BB962C8B-B14F-4D97-AF65-F5344CB8AC3E}">
        <p14:creationId xmlns:p14="http://schemas.microsoft.com/office/powerpoint/2010/main" val="5678363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73FA68-4681-48BF-B2D2-987A74DED9D6}"/>
              </a:ext>
            </a:extLst>
          </p:cNvPr>
          <p:cNvSpPr>
            <a:spLocks noGrp="1"/>
          </p:cNvSpPr>
          <p:nvPr>
            <p:ph type="title"/>
          </p:nvPr>
        </p:nvSpPr>
        <p:spPr/>
        <p:txBody>
          <a:bodyPr>
            <a:normAutofit/>
          </a:bodyPr>
          <a:lstStyle/>
          <a:p>
            <a:r>
              <a:rPr lang="cs-CZ" sz="2000" dirty="0"/>
              <a:t>Aristotelés (384 – 321) -  „rozum“, „čtenář“</a:t>
            </a:r>
          </a:p>
        </p:txBody>
      </p:sp>
      <p:sp>
        <p:nvSpPr>
          <p:cNvPr id="3" name="Zástupný symbol pro obsah 2">
            <a:extLst>
              <a:ext uri="{FF2B5EF4-FFF2-40B4-BE49-F238E27FC236}">
                <a16:creationId xmlns:a16="http://schemas.microsoft.com/office/drawing/2014/main" id="{EAD81D19-34BC-4014-A4AF-DDBB27409AC3}"/>
              </a:ext>
            </a:extLst>
          </p:cNvPr>
          <p:cNvSpPr>
            <a:spLocks noGrp="1"/>
          </p:cNvSpPr>
          <p:nvPr>
            <p:ph idx="1"/>
          </p:nvPr>
        </p:nvSpPr>
        <p:spPr/>
        <p:txBody>
          <a:bodyPr>
            <a:normAutofit/>
          </a:bodyPr>
          <a:lstStyle/>
          <a:p>
            <a:pPr marL="0" indent="0">
              <a:buNone/>
            </a:pPr>
            <a:r>
              <a:rPr lang="cs-CZ" sz="1200" b="1" dirty="0"/>
              <a:t>Život</a:t>
            </a:r>
            <a:r>
              <a:rPr lang="cs-CZ" sz="1200" dirty="0"/>
              <a:t>: narodil se ve </a:t>
            </a:r>
            <a:r>
              <a:rPr lang="cs-CZ" sz="1200" dirty="0" err="1"/>
              <a:t>Stageiře</a:t>
            </a:r>
            <a:r>
              <a:rPr lang="cs-CZ" sz="1200" dirty="0"/>
              <a:t> (východní pobřeží Chalkidiki); proto se také někdy můžeme setkat s označením „</a:t>
            </a:r>
            <a:r>
              <a:rPr lang="cs-CZ" sz="1200" dirty="0" err="1"/>
              <a:t>Stageiřan</a:t>
            </a:r>
            <a:r>
              <a:rPr lang="cs-CZ" sz="1200" dirty="0"/>
              <a:t>“, scholastikové jej budou nazývat „Filosof“; oba rodiče pocházeli z lékařské rodiny, jeho otec </a:t>
            </a:r>
            <a:r>
              <a:rPr lang="cs-CZ" sz="1200" dirty="0" err="1"/>
              <a:t>Nikomachos</a:t>
            </a:r>
            <a:r>
              <a:rPr lang="cs-CZ" sz="1200" dirty="0"/>
              <a:t> byl ve službách </a:t>
            </a:r>
            <a:r>
              <a:rPr lang="cs-CZ" sz="1200" dirty="0" err="1"/>
              <a:t>Anyty</a:t>
            </a:r>
            <a:r>
              <a:rPr lang="cs-CZ" sz="1200" dirty="0"/>
              <a:t> III, děda </a:t>
            </a:r>
            <a:r>
              <a:rPr lang="cs-CZ" sz="1200" b="1" dirty="0"/>
              <a:t>Alexandra Velikého</a:t>
            </a:r>
            <a:r>
              <a:rPr lang="cs-CZ" sz="1200" dirty="0"/>
              <a:t>, sám se později stává Alexandrovým učitelem. </a:t>
            </a:r>
          </a:p>
          <a:p>
            <a:pPr marL="0" indent="0">
              <a:buNone/>
            </a:pPr>
            <a:r>
              <a:rPr lang="cs-CZ" sz="1200" dirty="0"/>
              <a:t>Do Athén přichází v 17 letech a dvacet dalších let působí v Platónově škole </a:t>
            </a:r>
            <a:r>
              <a:rPr lang="cs-CZ" sz="1200" b="1" dirty="0"/>
              <a:t>Akademii</a:t>
            </a:r>
            <a:r>
              <a:rPr lang="cs-CZ" sz="1200" dirty="0"/>
              <a:t>. Těsně před Plat. smrtí opouští Athény, působí v </a:t>
            </a:r>
            <a:r>
              <a:rPr lang="cs-CZ" sz="1200" dirty="0" err="1"/>
              <a:t>Aterneu</a:t>
            </a:r>
            <a:r>
              <a:rPr lang="cs-CZ" sz="1200" dirty="0"/>
              <a:t>. Proč odešel nevíme: a) mohl upadnout kvůli svým stykům s makedonskými vyslanci do nemilosti u Athéňanů; b) snad si procházel nějakou vnitřní krizí (nevíme, jsou to spekulace). 343/342 se stává učitele Alexandra Velikého na asi 2-3 roky. 355/354 se vrací do Athén, kde učí v prostorách </a:t>
            </a:r>
            <a:r>
              <a:rPr lang="cs-CZ" sz="1200" dirty="0" err="1"/>
              <a:t>Lykeia</a:t>
            </a:r>
            <a:r>
              <a:rPr lang="cs-CZ" sz="1200" dirty="0"/>
              <a:t>, státního gymnázia. Po Alexandrově smrti raději opět opouští Athény, přesidluje do Chalkidy, kde o rok později umírá. (</a:t>
            </a:r>
            <a:r>
              <a:rPr lang="cs-CZ" sz="1200" dirty="0" err="1"/>
              <a:t>Graeser</a:t>
            </a:r>
            <a:r>
              <a:rPr lang="cs-CZ" sz="1200" dirty="0"/>
              <a:t>, s. 270-271)</a:t>
            </a:r>
          </a:p>
          <a:p>
            <a:pPr marL="0" indent="0">
              <a:buNone/>
            </a:pPr>
            <a:r>
              <a:rPr lang="cs-CZ" sz="1200" dirty="0"/>
              <a:t> </a:t>
            </a:r>
          </a:p>
        </p:txBody>
      </p:sp>
    </p:spTree>
    <p:extLst>
      <p:ext uri="{BB962C8B-B14F-4D97-AF65-F5344CB8AC3E}">
        <p14:creationId xmlns:p14="http://schemas.microsoft.com/office/powerpoint/2010/main" val="37121269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B7FA1B-5D0F-4CA4-917C-F22CA9615173}"/>
              </a:ext>
            </a:extLst>
          </p:cNvPr>
          <p:cNvSpPr>
            <a:spLocks noGrp="1"/>
          </p:cNvSpPr>
          <p:nvPr>
            <p:ph type="title"/>
          </p:nvPr>
        </p:nvSpPr>
        <p:spPr/>
        <p:txBody>
          <a:bodyPr>
            <a:normAutofit/>
          </a:bodyPr>
          <a:lstStyle/>
          <a:p>
            <a:r>
              <a:rPr lang="cs-CZ" sz="1600" dirty="0"/>
              <a:t>Aristotelés: prameny</a:t>
            </a:r>
          </a:p>
        </p:txBody>
      </p:sp>
      <p:sp>
        <p:nvSpPr>
          <p:cNvPr id="3" name="Zástupný symbol pro obsah 2">
            <a:extLst>
              <a:ext uri="{FF2B5EF4-FFF2-40B4-BE49-F238E27FC236}">
                <a16:creationId xmlns:a16="http://schemas.microsoft.com/office/drawing/2014/main" id="{9BFC8F43-B40B-46A6-8BE2-3163F110FC1E}"/>
              </a:ext>
            </a:extLst>
          </p:cNvPr>
          <p:cNvSpPr>
            <a:spLocks noGrp="1"/>
          </p:cNvSpPr>
          <p:nvPr>
            <p:ph idx="1"/>
          </p:nvPr>
        </p:nvSpPr>
        <p:spPr/>
        <p:txBody>
          <a:bodyPr>
            <a:normAutofit/>
          </a:bodyPr>
          <a:lstStyle/>
          <a:p>
            <a:pPr marL="228600" indent="-228600">
              <a:buAutoNum type="arabicPeriod"/>
            </a:pPr>
            <a:r>
              <a:rPr lang="cs-CZ" sz="1050" dirty="0"/>
              <a:t>Aristotelés za svého života publikoval 19 spisů, které se nedochovaly, ač byly v </a:t>
            </a:r>
            <a:r>
              <a:rPr lang="cs-CZ" sz="1050" dirty="0" err="1"/>
              <a:t>hellenistické</a:t>
            </a:r>
            <a:r>
              <a:rPr lang="cs-CZ" sz="1050" dirty="0"/>
              <a:t> době poměrně rozšířené. Důvody mohou být dva: a) až na výjimky (</a:t>
            </a:r>
            <a:r>
              <a:rPr lang="cs-CZ" sz="1050" i="1" dirty="0" err="1"/>
              <a:t>Protreptikos</a:t>
            </a:r>
            <a:r>
              <a:rPr lang="cs-CZ" sz="1050" dirty="0"/>
              <a:t>) byly psány formou dialogů a v konkurenci s Platónovými texty neobstály; b) nejpozději v první stol. n. l. je již k dispozici „vlastní Aristotelés“, „Corpus </a:t>
            </a:r>
            <a:r>
              <a:rPr lang="cs-CZ" sz="1050" dirty="0" err="1"/>
              <a:t>Aristotelicum</a:t>
            </a:r>
            <a:r>
              <a:rPr lang="cs-CZ" sz="1050" dirty="0"/>
              <a:t>“, jak jej známe dnes.</a:t>
            </a:r>
          </a:p>
          <a:p>
            <a:pPr marL="228600" indent="-228600">
              <a:buAutoNum type="arabicPeriod"/>
            </a:pPr>
            <a:r>
              <a:rPr lang="cs-CZ" sz="1050" dirty="0"/>
              <a:t>Corpus </a:t>
            </a:r>
            <a:r>
              <a:rPr lang="cs-CZ" sz="1050" dirty="0" err="1"/>
              <a:t>Aristotelicum</a:t>
            </a:r>
            <a:r>
              <a:rPr lang="cs-CZ" sz="1050" dirty="0"/>
              <a:t>: cca 106 knih, texty určené k výuce, nejedná se literární pojednání, mnohdy pouze rozpracované; velmi pravděpodobně v první či druhé pol. 1. stol. shromažďuje a uspořádává </a:t>
            </a:r>
            <a:r>
              <a:rPr lang="cs-CZ" sz="1050" dirty="0" err="1"/>
              <a:t>Arist</a:t>
            </a:r>
            <a:r>
              <a:rPr lang="cs-CZ" sz="1050" dirty="0"/>
              <a:t>. texty </a:t>
            </a:r>
            <a:r>
              <a:rPr lang="cs-CZ" sz="1050" dirty="0" err="1"/>
              <a:t>Andronikos</a:t>
            </a:r>
            <a:r>
              <a:rPr lang="cs-CZ" sz="1050" dirty="0"/>
              <a:t> Rhodský. Corpus </a:t>
            </a:r>
            <a:r>
              <a:rPr lang="cs-CZ" sz="1050" dirty="0" err="1"/>
              <a:t>Aristotelicum</a:t>
            </a:r>
            <a:r>
              <a:rPr lang="cs-CZ" sz="1050" dirty="0"/>
              <a:t> můžeme dělit na spisy:</a:t>
            </a:r>
          </a:p>
          <a:p>
            <a:pPr marL="628650" lvl="1" indent="-228600">
              <a:buAutoNum type="arabicPeriod"/>
            </a:pPr>
            <a:r>
              <a:rPr lang="cs-CZ" sz="800" dirty="0"/>
              <a:t>logické – </a:t>
            </a:r>
          </a:p>
          <a:p>
            <a:pPr marL="628650" lvl="1" indent="-228600">
              <a:buAutoNum type="arabicPeriod"/>
            </a:pPr>
            <a:r>
              <a:rPr lang="cs-CZ" sz="800" b="1" dirty="0"/>
              <a:t>přírodovědné </a:t>
            </a:r>
            <a:r>
              <a:rPr lang="cs-CZ" sz="800" dirty="0"/>
              <a:t> </a:t>
            </a:r>
          </a:p>
          <a:p>
            <a:pPr marL="628650" lvl="1" indent="-228600">
              <a:buAutoNum type="arabicPeriod"/>
            </a:pPr>
            <a:r>
              <a:rPr lang="cs-CZ" sz="800" dirty="0"/>
              <a:t>etické</a:t>
            </a:r>
          </a:p>
          <a:p>
            <a:pPr marL="628650" lvl="1" indent="-228600">
              <a:buAutoNum type="arabicPeriod"/>
            </a:pPr>
            <a:r>
              <a:rPr lang="cs-CZ" sz="800" dirty="0"/>
              <a:t>obecně filosofické – fyzika</a:t>
            </a:r>
          </a:p>
          <a:p>
            <a:pPr marL="628650" lvl="1" indent="-228600">
              <a:buAutoNum type="arabicPeriod"/>
            </a:pPr>
            <a:r>
              <a:rPr lang="cs-CZ" sz="800" dirty="0"/>
              <a:t>Metafyzické</a:t>
            </a:r>
          </a:p>
          <a:p>
            <a:pPr marL="628650" lvl="1" indent="-228600">
              <a:buAutoNum type="arabicPeriod"/>
            </a:pPr>
            <a:endParaRPr lang="cs-CZ" sz="800" dirty="0"/>
          </a:p>
          <a:p>
            <a:pPr marL="628650" lvl="1" indent="-228600">
              <a:buAutoNum type="arabicPeriod"/>
            </a:pPr>
            <a:endParaRPr lang="cs-CZ" sz="800" dirty="0"/>
          </a:p>
          <a:p>
            <a:pPr marL="400050" lvl="1" indent="0">
              <a:buNone/>
            </a:pPr>
            <a:r>
              <a:rPr lang="cs-CZ" sz="1600" dirty="0"/>
              <a:t>Jen pro představu: </a:t>
            </a:r>
            <a:r>
              <a:rPr lang="cs-CZ" sz="1600" dirty="0">
                <a:solidFill>
                  <a:srgbClr val="FF0000"/>
                </a:solidFill>
              </a:rPr>
              <a:t>Kategorie, O vyjadřování, První a Druhé Analytiky, Topiky</a:t>
            </a:r>
            <a:r>
              <a:rPr lang="cs-CZ" sz="1600" dirty="0"/>
              <a:t>, Fyzika, O nebi, O vzniku a zániku, Meteorologie, O světě, O duši, O vnímání a vnímatelném, Malá antropologická pojednání, O </a:t>
            </a:r>
            <a:r>
              <a:rPr lang="cs-CZ" sz="1600" dirty="0" err="1"/>
              <a:t>pneumatu</a:t>
            </a:r>
            <a:r>
              <a:rPr lang="cs-CZ" sz="1600" dirty="0"/>
              <a:t>, O zkoumání živočichů, O částech živočichů, O pohybu živočichů, O chůzi živočichů, O vzniku živočichů, O barvách, Výtah z akustiky, Fyziognomika, O rostlinách, Podivuhodné přírodní jevy, Mechanika, </a:t>
            </a:r>
            <a:r>
              <a:rPr lang="cs-CZ" sz="1600" dirty="0" err="1"/>
              <a:t>Problemata</a:t>
            </a:r>
            <a:r>
              <a:rPr lang="cs-CZ" sz="1600" dirty="0"/>
              <a:t>, O nedělitelných čarách, Výtah ze spisu o příznacích počasí, O </a:t>
            </a:r>
            <a:r>
              <a:rPr lang="cs-CZ" sz="1600" dirty="0" err="1"/>
              <a:t>Xenofanovi</a:t>
            </a:r>
            <a:r>
              <a:rPr lang="cs-CZ" sz="1600" dirty="0"/>
              <a:t>, </a:t>
            </a:r>
            <a:r>
              <a:rPr lang="cs-CZ" sz="1600" dirty="0" err="1"/>
              <a:t>Melissovi</a:t>
            </a:r>
            <a:r>
              <a:rPr lang="cs-CZ" sz="1600" dirty="0"/>
              <a:t> a </a:t>
            </a:r>
            <a:r>
              <a:rPr lang="cs-CZ" sz="1600" dirty="0" err="1"/>
              <a:t>Gorgiovi</a:t>
            </a:r>
            <a:r>
              <a:rPr lang="cs-CZ" sz="1600" dirty="0"/>
              <a:t>, Metafyzika, Etika </a:t>
            </a:r>
            <a:r>
              <a:rPr lang="cs-CZ" sz="1600" dirty="0" err="1"/>
              <a:t>Níkomachova</a:t>
            </a:r>
            <a:r>
              <a:rPr lang="cs-CZ" sz="1600" dirty="0"/>
              <a:t>, Velká etika, Etika </a:t>
            </a:r>
            <a:r>
              <a:rPr lang="cs-CZ" sz="1600" dirty="0" err="1"/>
              <a:t>Eudémova</a:t>
            </a:r>
            <a:r>
              <a:rPr lang="cs-CZ" sz="1600" dirty="0"/>
              <a:t>, O ctnostech a nectnostech, Politika, Ekonomika, Rétorika, Rétorika pro Alexandra, </a:t>
            </a:r>
            <a:r>
              <a:rPr lang="cs-CZ" sz="1600" b="1" dirty="0"/>
              <a:t>Poetika</a:t>
            </a:r>
            <a:r>
              <a:rPr lang="cs-CZ" sz="1600" dirty="0"/>
              <a:t>. </a:t>
            </a:r>
          </a:p>
          <a:p>
            <a:pPr marL="628650" lvl="1" indent="-228600">
              <a:buAutoNum type="arabicPeriod"/>
            </a:pPr>
            <a:endParaRPr lang="cs-CZ" sz="800" dirty="0"/>
          </a:p>
        </p:txBody>
      </p:sp>
    </p:spTree>
    <p:extLst>
      <p:ext uri="{BB962C8B-B14F-4D97-AF65-F5344CB8AC3E}">
        <p14:creationId xmlns:p14="http://schemas.microsoft.com/office/powerpoint/2010/main" val="694448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DA69C5-D942-4ACD-ACDE-B5ACCBAD163A}"/>
              </a:ext>
            </a:extLst>
          </p:cNvPr>
          <p:cNvSpPr>
            <a:spLocks noGrp="1"/>
          </p:cNvSpPr>
          <p:nvPr>
            <p:ph type="title"/>
          </p:nvPr>
        </p:nvSpPr>
        <p:spPr/>
        <p:txBody>
          <a:bodyPr>
            <a:normAutofit/>
          </a:bodyPr>
          <a:lstStyle/>
          <a:p>
            <a:r>
              <a:rPr lang="cs-CZ" sz="1800" dirty="0"/>
              <a:t>Aristotelés – klasifikace věd</a:t>
            </a:r>
          </a:p>
        </p:txBody>
      </p:sp>
      <p:sp>
        <p:nvSpPr>
          <p:cNvPr id="3" name="Zástupný symbol pro obsah 2">
            <a:extLst>
              <a:ext uri="{FF2B5EF4-FFF2-40B4-BE49-F238E27FC236}">
                <a16:creationId xmlns:a16="http://schemas.microsoft.com/office/drawing/2014/main" id="{340A8A41-7850-41FF-A00E-5D05E509E27D}"/>
              </a:ext>
            </a:extLst>
          </p:cNvPr>
          <p:cNvSpPr>
            <a:spLocks noGrp="1"/>
          </p:cNvSpPr>
          <p:nvPr>
            <p:ph sz="half" idx="1"/>
          </p:nvPr>
        </p:nvSpPr>
        <p:spPr/>
        <p:txBody>
          <a:bodyPr>
            <a:normAutofit/>
          </a:bodyPr>
          <a:lstStyle/>
          <a:p>
            <a:pPr marL="0" indent="0">
              <a:buNone/>
            </a:pPr>
            <a:r>
              <a:rPr lang="cs-CZ" sz="1000" dirty="0"/>
              <a:t>„Ježto však také fyzika, věda o přírodě, je věděním o určitém rodu jsoucna – neboť zkoumá druh podstaty, jež počátek pohybu a klidu má v sobě -, je zřejmé, že není ani vědou </a:t>
            </a:r>
            <a:r>
              <a:rPr lang="cs-CZ" sz="1000" b="1" dirty="0"/>
              <a:t>praktickou</a:t>
            </a:r>
            <a:r>
              <a:rPr lang="cs-CZ" sz="1000" dirty="0"/>
              <a:t>, ani vědou </a:t>
            </a:r>
            <a:r>
              <a:rPr lang="cs-CZ" sz="1000" b="1" dirty="0" err="1"/>
              <a:t>poiétickou</a:t>
            </a:r>
            <a:r>
              <a:rPr lang="cs-CZ" sz="1000" dirty="0"/>
              <a:t>. Neboť v oblasti tvoření je počátek v tvořícím podmětu, ať je to rozum (</a:t>
            </a:r>
            <a:r>
              <a:rPr lang="cs-CZ" sz="1000" i="1" dirty="0" err="1"/>
              <a:t>nús</a:t>
            </a:r>
            <a:r>
              <a:rPr lang="cs-CZ" sz="1000" dirty="0"/>
              <a:t>) nebo umělá dovednost (</a:t>
            </a:r>
            <a:r>
              <a:rPr lang="cs-CZ" sz="1000" i="1" dirty="0" err="1"/>
              <a:t>techné</a:t>
            </a:r>
            <a:r>
              <a:rPr lang="cs-CZ" sz="1000" dirty="0"/>
              <a:t>) anebo zvláštní schopnost (</a:t>
            </a:r>
            <a:r>
              <a:rPr lang="cs-CZ" sz="1000" i="1" dirty="0" err="1"/>
              <a:t>dynamis</a:t>
            </a:r>
            <a:r>
              <a:rPr lang="cs-CZ" sz="1000" dirty="0"/>
              <a:t>), v oblasti jednání pak v jednajícím podnětu, v jeho svobodném rozhodování (</a:t>
            </a:r>
            <a:r>
              <a:rPr lang="cs-CZ" sz="1000" i="1" dirty="0" err="1"/>
              <a:t>proairesis</a:t>
            </a:r>
            <a:r>
              <a:rPr lang="cs-CZ" sz="1000" dirty="0"/>
              <a:t>); vždyť to, co jednáním má být vykonáno, a to, co je předmětem svobodného rozhodování, je totéž. </a:t>
            </a:r>
          </a:p>
          <a:p>
            <a:pPr marL="0" indent="0">
              <a:buNone/>
            </a:pPr>
            <a:r>
              <a:rPr lang="cs-CZ" sz="1000" dirty="0"/>
              <a:t>A tak, jestliže každé myšlení směřuje buď k jednání nebo k tvoření anebo k pozorování, je asi fyzika druhem myšlení </a:t>
            </a:r>
            <a:r>
              <a:rPr lang="cs-CZ" sz="1000" b="1" dirty="0"/>
              <a:t>teoretického</a:t>
            </a:r>
            <a:r>
              <a:rPr lang="cs-CZ" sz="1000" dirty="0"/>
              <a:t>, jehož cílem je </a:t>
            </a:r>
            <a:r>
              <a:rPr lang="cs-CZ" sz="1000" b="1" dirty="0"/>
              <a:t>pozorování</a:t>
            </a:r>
            <a:r>
              <a:rPr lang="cs-CZ" sz="1000" dirty="0"/>
              <a:t>, ale pozorování takového jsoucna, jež se může pohybovat, a také pozorování podstaty z hlediska pojmu, ale jen té, jež zpravidla není odlučitelná.“ (</a:t>
            </a:r>
            <a:r>
              <a:rPr lang="cs-CZ" sz="1000" b="1" dirty="0"/>
              <a:t>Metafyzika</a:t>
            </a:r>
            <a:r>
              <a:rPr lang="cs-CZ" sz="1000" dirty="0"/>
              <a:t>, VI, 1, 1025b21-26)</a:t>
            </a:r>
          </a:p>
          <a:p>
            <a:pPr marL="0" indent="0">
              <a:buNone/>
            </a:pPr>
            <a:r>
              <a:rPr lang="cs-CZ" sz="1000" dirty="0"/>
              <a:t>-------------------------------------------------------------------------------------------</a:t>
            </a:r>
          </a:p>
          <a:p>
            <a:pPr marL="0" indent="0">
              <a:buNone/>
            </a:pPr>
            <a:r>
              <a:rPr lang="cs-CZ" sz="1000" dirty="0"/>
              <a:t>„Ježto však je jistý druh vědy o přírodě, je </a:t>
            </a:r>
            <a:r>
              <a:rPr lang="cs-CZ" sz="1000" dirty="0" err="1"/>
              <a:t>zjevno</a:t>
            </a:r>
            <a:r>
              <a:rPr lang="cs-CZ" sz="1000" dirty="0"/>
              <a:t>, že se musí lišit od vědy praktické a od vědy </a:t>
            </a:r>
            <a:r>
              <a:rPr lang="cs-CZ" sz="1000" dirty="0" err="1"/>
              <a:t>poiétické</a:t>
            </a:r>
            <a:r>
              <a:rPr lang="cs-CZ" sz="1000" dirty="0"/>
              <a:t>. Neboť u vědy </a:t>
            </a:r>
            <a:r>
              <a:rPr lang="cs-CZ" sz="1000" dirty="0" err="1"/>
              <a:t>poiétické</a:t>
            </a:r>
            <a:r>
              <a:rPr lang="cs-CZ" sz="1000" dirty="0"/>
              <a:t> je počátek tvoření v tvořícím podnětu, nikoliv ve vytvořeném díle; tím počátkem je buď nějaký druh umění (</a:t>
            </a:r>
            <a:r>
              <a:rPr lang="cs-CZ" sz="1000" i="1" dirty="0" err="1"/>
              <a:t>techné</a:t>
            </a:r>
            <a:r>
              <a:rPr lang="cs-CZ" sz="1000" dirty="0"/>
              <a:t>) nebo nějaká jiná schopnost (</a:t>
            </a:r>
            <a:r>
              <a:rPr lang="cs-CZ" sz="1000" i="1" dirty="0" err="1"/>
              <a:t>dynamis</a:t>
            </a:r>
            <a:r>
              <a:rPr lang="cs-CZ" sz="1000" dirty="0"/>
              <a:t>). Podobně i u vědy praktického jednání není pohyb v tom, co se má jednáním uskutečnit, nýbrž je spíše v jednajících. Věda fyzikova se však obírá věcmi, jež mají počátek pohybu v sobě. Z toho je </a:t>
            </a:r>
            <a:r>
              <a:rPr lang="cs-CZ" sz="1000" dirty="0" err="1"/>
              <a:t>zjevno</a:t>
            </a:r>
            <a:r>
              <a:rPr lang="cs-CZ" sz="1000" dirty="0"/>
              <a:t>, že fyzika nutně není ani vědou jednání (</a:t>
            </a:r>
            <a:r>
              <a:rPr lang="cs-CZ" sz="1000" i="1" dirty="0" err="1"/>
              <a:t>práktiké</a:t>
            </a:r>
            <a:r>
              <a:rPr lang="cs-CZ" sz="1000" dirty="0"/>
              <a:t>), nýbrž že je vědou teoretickou. Neboť nutně náleží k jednomu z těchto tří rodů.“ Metafyzika, XI, 7, 1064a10-20)</a:t>
            </a:r>
          </a:p>
          <a:p>
            <a:pPr marL="0" indent="0">
              <a:buNone/>
            </a:pPr>
            <a:endParaRPr lang="cs-CZ" sz="1200" dirty="0"/>
          </a:p>
        </p:txBody>
      </p:sp>
      <p:sp>
        <p:nvSpPr>
          <p:cNvPr id="4" name="Zástupný symbol pro obsah 3">
            <a:extLst>
              <a:ext uri="{FF2B5EF4-FFF2-40B4-BE49-F238E27FC236}">
                <a16:creationId xmlns:a16="http://schemas.microsoft.com/office/drawing/2014/main" id="{2BFFA3D6-FD36-4A3A-8D9E-03C804E062BC}"/>
              </a:ext>
            </a:extLst>
          </p:cNvPr>
          <p:cNvSpPr>
            <a:spLocks noGrp="1"/>
          </p:cNvSpPr>
          <p:nvPr>
            <p:ph sz="half" idx="2"/>
          </p:nvPr>
        </p:nvSpPr>
        <p:spPr/>
        <p:txBody>
          <a:bodyPr>
            <a:normAutofit/>
          </a:bodyPr>
          <a:lstStyle/>
          <a:p>
            <a:pPr marL="0" indent="0">
              <a:buNone/>
            </a:pPr>
            <a:r>
              <a:rPr lang="cs-CZ" sz="1050" dirty="0"/>
              <a:t>Nejdůležitější dělení je toto: máme </a:t>
            </a:r>
            <a:r>
              <a:rPr lang="cs-CZ" sz="1050" b="1" dirty="0"/>
              <a:t>teoretické,</a:t>
            </a:r>
            <a:r>
              <a:rPr lang="cs-CZ" sz="1050" dirty="0"/>
              <a:t> </a:t>
            </a:r>
            <a:r>
              <a:rPr lang="cs-CZ" sz="1050" b="1" dirty="0"/>
              <a:t>praktické a </a:t>
            </a:r>
            <a:r>
              <a:rPr lang="cs-CZ" sz="1050" b="1" dirty="0" err="1"/>
              <a:t>poiétické</a:t>
            </a:r>
            <a:r>
              <a:rPr lang="cs-CZ" sz="1050" b="1" dirty="0"/>
              <a:t> vědy</a:t>
            </a:r>
            <a:r>
              <a:rPr lang="cs-CZ" sz="1050" dirty="0"/>
              <a:t>; vedle nich pak ještě stojí logika jakožto jejich nástroj.</a:t>
            </a:r>
          </a:p>
          <a:p>
            <a:pPr marL="0" indent="0">
              <a:buNone/>
            </a:pPr>
            <a:endParaRPr lang="cs-CZ" sz="1050" dirty="0"/>
          </a:p>
          <a:p>
            <a:pPr marL="0" indent="0">
              <a:buNone/>
            </a:pPr>
            <a:r>
              <a:rPr lang="cs-CZ" sz="1050" dirty="0"/>
              <a:t>Možný význam pro nás:</a:t>
            </a:r>
          </a:p>
          <a:p>
            <a:pPr marL="228600" indent="-228600">
              <a:buAutoNum type="alphaUcPeriod"/>
            </a:pPr>
            <a:r>
              <a:rPr lang="cs-CZ" sz="1050" dirty="0"/>
              <a:t>A. </a:t>
            </a:r>
            <a:r>
              <a:rPr lang="cs-CZ" sz="1050" dirty="0" err="1"/>
              <a:t>Graeser</a:t>
            </a:r>
            <a:r>
              <a:rPr lang="cs-CZ" sz="1050" dirty="0"/>
              <a:t>, </a:t>
            </a:r>
            <a:r>
              <a:rPr lang="cs-CZ" sz="1050" i="1" dirty="0"/>
              <a:t>c. d., </a:t>
            </a:r>
            <a:r>
              <a:rPr lang="cs-CZ" sz="1050" dirty="0"/>
              <a:t>s. 280: „Není pochyb o tom, že Aristotelés v mnoha ohledech zásadním způsobem a – jak ukazuje jeho dějinné působení – natrvalo posunul diskusi o filosofických problémech o krok dál. To vyplývá nejen z toho, že vyjasnil paradoxy, prohlédl a vyřešil určitá sofismata, nýbrž i z toho, že svými pojmy „substance“, resp. „esence“ (</a:t>
            </a:r>
            <a:r>
              <a:rPr lang="cs-CZ" sz="1050" dirty="0" err="1"/>
              <a:t>úsia</a:t>
            </a:r>
            <a:r>
              <a:rPr lang="cs-CZ" sz="1050" dirty="0"/>
              <a:t>), „forma“ (</a:t>
            </a:r>
            <a:r>
              <a:rPr lang="cs-CZ" sz="1050" dirty="0" err="1"/>
              <a:t>eidos</a:t>
            </a:r>
            <a:r>
              <a:rPr lang="cs-CZ" sz="1050" dirty="0"/>
              <a:t>, </a:t>
            </a:r>
            <a:r>
              <a:rPr lang="cs-CZ" sz="1050" dirty="0" err="1"/>
              <a:t>morfé</a:t>
            </a:r>
            <a:r>
              <a:rPr lang="cs-CZ" sz="1050" dirty="0"/>
              <a:t>), „látka“ (hýle), „subjekt“ resp. „substrát“ (</a:t>
            </a:r>
            <a:r>
              <a:rPr lang="cs-CZ" sz="1050" dirty="0" err="1"/>
              <a:t>hypokeimenon</a:t>
            </a:r>
            <a:r>
              <a:rPr lang="cs-CZ" sz="1050" dirty="0"/>
              <a:t>), „skutečnost“ (</a:t>
            </a:r>
            <a:r>
              <a:rPr lang="cs-CZ" sz="1050" dirty="0" err="1"/>
              <a:t>enérgeia</a:t>
            </a:r>
            <a:r>
              <a:rPr lang="cs-CZ" sz="1050" dirty="0"/>
              <a:t>), „možnost“ (</a:t>
            </a:r>
            <a:r>
              <a:rPr lang="cs-CZ" sz="1050" dirty="0" err="1"/>
              <a:t>dynamis</a:t>
            </a:r>
            <a:r>
              <a:rPr lang="cs-CZ" sz="1050" dirty="0"/>
              <a:t>) atd. vytvořil pojmový nástroj zkoumání reality a jejich struktur, který se uchoval hluboko do novověku a stále přežívá v tradici novoscholastiky.“ </a:t>
            </a:r>
          </a:p>
          <a:p>
            <a:pPr marL="228600" indent="-228600">
              <a:buAutoNum type="alphaUcPeriod"/>
            </a:pPr>
            <a:r>
              <a:rPr lang="cs-CZ" sz="1050" dirty="0"/>
              <a:t>M. </a:t>
            </a:r>
            <a:r>
              <a:rPr lang="cs-CZ" sz="1050" dirty="0" err="1"/>
              <a:t>Nussbaumová</a:t>
            </a:r>
            <a:r>
              <a:rPr lang="cs-CZ" sz="1050" dirty="0"/>
              <a:t>, </a:t>
            </a:r>
            <a:r>
              <a:rPr lang="cs-CZ" sz="1050" i="1" dirty="0"/>
              <a:t>Křehkost dobra, </a:t>
            </a:r>
            <a:r>
              <a:rPr lang="cs-CZ" sz="1050" dirty="0"/>
              <a:t>s. 17: „Například se stále domnívám, že Aristotelovo pojetí lidské bytosti a praktického rozvažování má velký význam pro současné etické a politické myšlení.“</a:t>
            </a:r>
          </a:p>
          <a:p>
            <a:pPr marL="228600" indent="-228600">
              <a:buAutoNum type="alphaUcPeriod"/>
            </a:pPr>
            <a:endParaRPr lang="cs-CZ" sz="1200" dirty="0"/>
          </a:p>
        </p:txBody>
      </p:sp>
    </p:spTree>
    <p:extLst>
      <p:ext uri="{BB962C8B-B14F-4D97-AF65-F5344CB8AC3E}">
        <p14:creationId xmlns:p14="http://schemas.microsoft.com/office/powerpoint/2010/main" val="24938924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4A6241-7FCB-4682-8CE9-226BDD46B3E4}"/>
              </a:ext>
            </a:extLst>
          </p:cNvPr>
          <p:cNvSpPr>
            <a:spLocks noGrp="1"/>
          </p:cNvSpPr>
          <p:nvPr>
            <p:ph type="title"/>
          </p:nvPr>
        </p:nvSpPr>
        <p:spPr/>
        <p:txBody>
          <a:bodyPr>
            <a:normAutofit/>
          </a:bodyPr>
          <a:lstStyle/>
          <a:p>
            <a:r>
              <a:rPr lang="cs-CZ" sz="1600" dirty="0"/>
              <a:t>Aristotelés – klasifikace věd</a:t>
            </a:r>
          </a:p>
        </p:txBody>
      </p:sp>
      <p:sp>
        <p:nvSpPr>
          <p:cNvPr id="3" name="Zástupný symbol pro obsah 2">
            <a:extLst>
              <a:ext uri="{FF2B5EF4-FFF2-40B4-BE49-F238E27FC236}">
                <a16:creationId xmlns:a16="http://schemas.microsoft.com/office/drawing/2014/main" id="{CF0B0584-F04B-4A44-B184-033F1039FEFF}"/>
              </a:ext>
            </a:extLst>
          </p:cNvPr>
          <p:cNvSpPr>
            <a:spLocks noGrp="1"/>
          </p:cNvSpPr>
          <p:nvPr>
            <p:ph idx="1"/>
          </p:nvPr>
        </p:nvSpPr>
        <p:spPr/>
        <p:txBody>
          <a:bodyPr>
            <a:normAutofit/>
          </a:bodyPr>
          <a:lstStyle/>
          <a:p>
            <a:pPr marL="0" indent="0">
              <a:buNone/>
            </a:pPr>
            <a:r>
              <a:rPr lang="cs-CZ" sz="1200" dirty="0"/>
              <a:t>Nejdůležitější dělení je toto: máme </a:t>
            </a:r>
            <a:r>
              <a:rPr lang="cs-CZ" sz="1200" b="1" dirty="0"/>
              <a:t>teoretické</a:t>
            </a:r>
            <a:r>
              <a:rPr lang="cs-CZ" sz="1200" dirty="0"/>
              <a:t> a </a:t>
            </a:r>
            <a:r>
              <a:rPr lang="cs-CZ" sz="1200" b="1" dirty="0"/>
              <a:t>praktické vědy</a:t>
            </a:r>
            <a:r>
              <a:rPr lang="cs-CZ" sz="1200" dirty="0"/>
              <a:t>; vedle nich pak ještě stojí logika jakožto jejich nástroj.</a:t>
            </a:r>
          </a:p>
          <a:p>
            <a:pPr marL="0" indent="0">
              <a:buNone/>
            </a:pPr>
            <a:endParaRPr lang="cs-CZ" sz="1200" dirty="0"/>
          </a:p>
          <a:p>
            <a:pPr marL="0" indent="0">
              <a:buNone/>
            </a:pPr>
            <a:r>
              <a:rPr lang="cs-CZ" sz="1200" dirty="0"/>
              <a:t>Cílem teoretických věd je vědění.</a:t>
            </a:r>
          </a:p>
          <a:p>
            <a:pPr marL="0" indent="0">
              <a:buNone/>
            </a:pPr>
            <a:r>
              <a:rPr lang="cs-CZ" sz="1200" dirty="0"/>
              <a:t>Cílem praktických věd je správné jednání.</a:t>
            </a:r>
          </a:p>
          <a:p>
            <a:pPr marL="0" indent="0">
              <a:buNone/>
            </a:pPr>
            <a:r>
              <a:rPr lang="cs-CZ" sz="1200" dirty="0"/>
              <a:t>Metafyzika (VI, 1, 1025b21-26, 1064a10-17)</a:t>
            </a:r>
          </a:p>
          <a:p>
            <a:pPr marL="0" indent="0">
              <a:buNone/>
            </a:pPr>
            <a:endParaRPr lang="cs-CZ" sz="1200" dirty="0"/>
          </a:p>
          <a:p>
            <a:pPr marL="0" indent="0">
              <a:buNone/>
            </a:pPr>
            <a:endParaRPr lang="cs-CZ" sz="1200" dirty="0"/>
          </a:p>
          <a:p>
            <a:pPr marL="0" indent="0">
              <a:buNone/>
            </a:pPr>
            <a:r>
              <a:rPr lang="cs-CZ" sz="1200" dirty="0"/>
              <a:t>Můžeme ale nají ještě jiné členění: logika, fyzika, etika. </a:t>
            </a:r>
          </a:p>
          <a:p>
            <a:pPr marL="0" indent="0">
              <a:buNone/>
            </a:pPr>
            <a:endParaRPr lang="cs-CZ" sz="1200" dirty="0"/>
          </a:p>
          <a:p>
            <a:pPr marL="0" indent="0">
              <a:buNone/>
            </a:pPr>
            <a:r>
              <a:rPr lang="cs-CZ" sz="1200" dirty="0"/>
              <a:t>Velmi důležitý rozdíl mezi teoretickými a praktickými vědami spočívá v „jistotě“:</a:t>
            </a:r>
          </a:p>
          <a:p>
            <a:pPr marL="0" indent="0">
              <a:buNone/>
            </a:pPr>
            <a:endParaRPr lang="cs-CZ" sz="1200" dirty="0"/>
          </a:p>
          <a:p>
            <a:pPr marL="0" indent="0">
              <a:buNone/>
            </a:pPr>
            <a:r>
              <a:rPr lang="cs-CZ" sz="1200" dirty="0"/>
              <a:t>„Neboť nelze vyhledávati stejné přesnosti ve všech oborech rozumových, zrovna jako to není možné v pracích řemeslných. Avšak krásné a spravedlivé věci, o nichž zkoumá politická nauka, obsahují tolik rozdílů a nejistot, že se zdá, že se zakládají jedině na zákonu, ale ne na přirozenosti. Zrovna taková nejistota jest i ve věcech dobrých, protože mnoha lidem vzcházejí z nich škody; … Musíme se tedy tam, kde se mluví o takových věcech a kde se z takových věcí činí závěry, spokojit s tím, že pravdu vyjádříme jen </a:t>
            </a:r>
            <a:r>
              <a:rPr lang="cs-CZ" sz="1200" b="1" dirty="0"/>
              <a:t>zhruba v obryse</a:t>
            </a:r>
            <a:r>
              <a:rPr lang="cs-CZ" sz="1200" dirty="0"/>
              <a:t>. … Týmž způsobem jest třeba přijímati každý jednotlivý výrok; </a:t>
            </a:r>
            <a:r>
              <a:rPr lang="cs-CZ" sz="1200" b="1" dirty="0"/>
              <a:t>neboť vzdělanci přísluší hledati v každém oboru pouze tolik přesnosti, kolik povaha věci připouští</a:t>
            </a:r>
            <a:r>
              <a:rPr lang="cs-CZ" sz="1200" dirty="0"/>
              <a:t>; … Proto se mladík nehodí za posluchače o nauce politické; nemá totiž ještě zkušenosti v životních činnostech; avšak úvahy od nich vycházejí a jich se týkají. Kromě toho, podléhaje ještě dojmům, bude poslouchati nadarmo a bez prospěchu …“ (</a:t>
            </a:r>
            <a:r>
              <a:rPr lang="cs-CZ" sz="1200" i="1" dirty="0"/>
              <a:t>Etika </a:t>
            </a:r>
            <a:r>
              <a:rPr lang="cs-CZ" sz="1200" i="1" dirty="0" err="1"/>
              <a:t>Níkomachova</a:t>
            </a:r>
            <a:r>
              <a:rPr lang="cs-CZ" sz="1200" dirty="0"/>
              <a:t>, I, 1, 1094b14-1095a5)</a:t>
            </a:r>
          </a:p>
          <a:p>
            <a:pPr marL="0" indent="0">
              <a:buNone/>
            </a:pPr>
            <a:r>
              <a:rPr lang="cs-CZ" sz="1200" dirty="0"/>
              <a:t>„Neboť tam, kde se pojednává o praktickém životě, všeobecné věty jsou příliš prázdné, zato částečné jsou pravdivější …“ (EN, 1106b, 29-31)</a:t>
            </a:r>
          </a:p>
          <a:p>
            <a:pPr marL="0" indent="0">
              <a:buNone/>
            </a:pPr>
            <a:endParaRPr lang="cs-CZ" sz="1200" i="1" dirty="0"/>
          </a:p>
        </p:txBody>
      </p:sp>
    </p:spTree>
    <p:extLst>
      <p:ext uri="{BB962C8B-B14F-4D97-AF65-F5344CB8AC3E}">
        <p14:creationId xmlns:p14="http://schemas.microsoft.com/office/powerpoint/2010/main" val="354040633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6DED87-2630-4952-86E9-6FEBF2EF5C55}"/>
              </a:ext>
            </a:extLst>
          </p:cNvPr>
          <p:cNvSpPr>
            <a:spLocks noGrp="1"/>
          </p:cNvSpPr>
          <p:nvPr>
            <p:ph type="title"/>
          </p:nvPr>
        </p:nvSpPr>
        <p:spPr/>
        <p:txBody>
          <a:bodyPr>
            <a:normAutofit/>
          </a:bodyPr>
          <a:lstStyle/>
          <a:p>
            <a:r>
              <a:rPr lang="cs-CZ" sz="1400" dirty="0"/>
              <a:t>Aristotelés </a:t>
            </a:r>
            <a:r>
              <a:rPr lang="cs-CZ" sz="1400" i="1" dirty="0"/>
              <a:t>O duši, </a:t>
            </a:r>
            <a:r>
              <a:rPr lang="cs-CZ" sz="1400" dirty="0"/>
              <a:t>II</a:t>
            </a:r>
            <a:r>
              <a:rPr lang="cs-CZ" sz="1400" i="1" dirty="0"/>
              <a:t> – </a:t>
            </a:r>
            <a:r>
              <a:rPr lang="cs-CZ" sz="1400" dirty="0"/>
              <a:t>aplikace výsledků teoretických věd na člověka</a:t>
            </a:r>
          </a:p>
        </p:txBody>
      </p:sp>
      <p:sp>
        <p:nvSpPr>
          <p:cNvPr id="3" name="Zástupný symbol pro obsah 2">
            <a:extLst>
              <a:ext uri="{FF2B5EF4-FFF2-40B4-BE49-F238E27FC236}">
                <a16:creationId xmlns:a16="http://schemas.microsoft.com/office/drawing/2014/main" id="{E4153ECC-0DC7-4069-B7FF-57AE5183896B}"/>
              </a:ext>
            </a:extLst>
          </p:cNvPr>
          <p:cNvSpPr>
            <a:spLocks noGrp="1"/>
          </p:cNvSpPr>
          <p:nvPr>
            <p:ph sz="half" idx="1"/>
          </p:nvPr>
        </p:nvSpPr>
        <p:spPr/>
        <p:txBody>
          <a:bodyPr>
            <a:normAutofit/>
          </a:bodyPr>
          <a:lstStyle/>
          <a:p>
            <a:pPr marL="0" indent="0">
              <a:buNone/>
            </a:pPr>
            <a:r>
              <a:rPr lang="cs-CZ" sz="1000" dirty="0"/>
              <a:t>„Jeden určitý druh nazýváme </a:t>
            </a:r>
            <a:r>
              <a:rPr lang="cs-CZ" sz="1000" b="1" dirty="0"/>
              <a:t>podstatou</a:t>
            </a:r>
            <a:r>
              <a:rPr lang="cs-CZ" sz="1000" dirty="0"/>
              <a:t>, u které rozlišujeme jednak </a:t>
            </a:r>
            <a:r>
              <a:rPr lang="cs-CZ" sz="1000" b="1" dirty="0"/>
              <a:t>látku</a:t>
            </a:r>
            <a:r>
              <a:rPr lang="cs-CZ" sz="1000" dirty="0"/>
              <a:t>, jež sama o sobě není ještě určité </a:t>
            </a:r>
            <a:r>
              <a:rPr lang="cs-CZ" sz="1000" b="1" dirty="0"/>
              <a:t>toto zde</a:t>
            </a:r>
            <a:r>
              <a:rPr lang="cs-CZ" sz="1000" dirty="0"/>
              <a:t>, jednak </a:t>
            </a:r>
            <a:r>
              <a:rPr lang="cs-CZ" sz="1000" b="1" dirty="0"/>
              <a:t>podobu a tvar</a:t>
            </a:r>
            <a:r>
              <a:rPr lang="cs-CZ" sz="1000" dirty="0"/>
              <a:t>, podle něhož se již něco označuje jako určité toto zde, a za třetí </a:t>
            </a:r>
            <a:r>
              <a:rPr lang="cs-CZ" sz="1000" b="1" dirty="0"/>
              <a:t>celek, který je složen z obojího</a:t>
            </a:r>
            <a:r>
              <a:rPr lang="cs-CZ" sz="1000" dirty="0"/>
              <a:t>. Látka je možností, tvar skutečností, a to v dvojím smyslu, …“ (412a7-10)</a:t>
            </a:r>
          </a:p>
          <a:p>
            <a:pPr marL="0" indent="0">
              <a:buNone/>
            </a:pPr>
            <a:r>
              <a:rPr lang="cs-CZ" sz="1000" dirty="0"/>
              <a:t>„Zdá se, že </a:t>
            </a:r>
            <a:r>
              <a:rPr lang="cs-CZ" sz="1000" b="1" dirty="0"/>
              <a:t>podstatami jsou především tělesa</a:t>
            </a:r>
            <a:r>
              <a:rPr lang="cs-CZ" sz="1000" dirty="0"/>
              <a:t>, a to přírodní, neboť tato jsou počátky ostatních. Z přírodních jedna mají život, druhá nemají. Životem rozumíme vyživování, růst a úbytek, jež se dějí samy sebou. A tak každé přírodní těleso, které je účastno života, je podstatou, ale podstatou složenou. Ale i když je to tělo určitého druhu, totiž tělo, které má život, nebude asi duší. Neboť tělo není něčím z toho, co určuje podklad, nýbrž spíše samo jest podkladem a látkou. Tudíž duše nutně je podstatou přírodního těla, které má v možnosti život. Podstata však je skutečností (</a:t>
            </a:r>
            <a:r>
              <a:rPr lang="cs-CZ" sz="1000" dirty="0" err="1"/>
              <a:t>entelecheia</a:t>
            </a:r>
            <a:r>
              <a:rPr lang="cs-CZ" sz="1000" dirty="0"/>
              <a:t>), i je duše skutečností těla takových a takových vlastností. …</a:t>
            </a:r>
          </a:p>
          <a:p>
            <a:pPr marL="0" indent="0">
              <a:buNone/>
            </a:pPr>
            <a:r>
              <a:rPr lang="cs-CZ" sz="1000" dirty="0"/>
              <a:t>A tak </a:t>
            </a:r>
            <a:r>
              <a:rPr lang="cs-CZ" sz="1000" b="1" dirty="0"/>
              <a:t>duše</a:t>
            </a:r>
            <a:r>
              <a:rPr lang="cs-CZ" sz="1000" dirty="0"/>
              <a:t> je první skutečností přírodního těla, které má v možnosti život. … Má-li se tedy stanoviti </a:t>
            </a:r>
            <a:r>
              <a:rPr lang="cs-CZ" sz="1000" b="1" dirty="0"/>
              <a:t>obecný pojem</a:t>
            </a:r>
            <a:r>
              <a:rPr lang="cs-CZ" sz="1000" dirty="0"/>
              <a:t>, který se hodí pro každou duši, jest asi </a:t>
            </a:r>
            <a:r>
              <a:rPr lang="cs-CZ" sz="1000" b="1" dirty="0"/>
              <a:t>duše první skutečností přírodního ústrojného</a:t>
            </a:r>
            <a:r>
              <a:rPr lang="cs-CZ" sz="1000" dirty="0"/>
              <a:t> těla. </a:t>
            </a:r>
            <a:r>
              <a:rPr lang="cs-CZ" sz="1000" b="1" dirty="0"/>
              <a:t>Proto se také nemůžeme tázati, je-li duše a tělo jedno, jako se netážeme, zda vosk a jeho tvar a vůbec zda látka každé věci a to, co je z ní vytvořeno, jsou jedno.“</a:t>
            </a:r>
            <a:r>
              <a:rPr lang="cs-CZ" sz="1000" dirty="0"/>
              <a:t> (412a13-412b9)</a:t>
            </a:r>
          </a:p>
          <a:p>
            <a:pPr marL="0" indent="0">
              <a:buNone/>
            </a:pPr>
            <a:endParaRPr lang="cs-CZ" sz="1000" dirty="0"/>
          </a:p>
          <a:p>
            <a:pPr marL="0" indent="0">
              <a:buNone/>
            </a:pPr>
            <a:r>
              <a:rPr lang="cs-CZ" sz="1000" dirty="0"/>
              <a:t>„Neboť </a:t>
            </a:r>
            <a:r>
              <a:rPr lang="cs-CZ" sz="1000" b="1" dirty="0"/>
              <a:t>podstata</a:t>
            </a:r>
            <a:r>
              <a:rPr lang="cs-CZ" sz="1000" dirty="0"/>
              <a:t>, jak jsme řekli, má trojí význam; jednak je to tvar, jednak látka a jednak celek, složený z obou. Přitom látka je možností, tvar skutečností; ježto spojení obou je oduševněná bytost, není tělo skutečností duše, nýbrž duše je skutečností určitého těla. A proto mají pravdu ti, kteří se domnívají, že duše není sice bez těla, ale ani není nějakým tělesem.“ (414a15-21)</a:t>
            </a:r>
          </a:p>
          <a:p>
            <a:pPr marL="0" indent="0">
              <a:buNone/>
            </a:pPr>
            <a:endParaRPr lang="cs-CZ" sz="1000" dirty="0"/>
          </a:p>
        </p:txBody>
      </p:sp>
      <p:sp>
        <p:nvSpPr>
          <p:cNvPr id="4" name="Zástupný symbol pro obsah 3">
            <a:extLst>
              <a:ext uri="{FF2B5EF4-FFF2-40B4-BE49-F238E27FC236}">
                <a16:creationId xmlns:a16="http://schemas.microsoft.com/office/drawing/2014/main" id="{6790DBD6-3C14-41B7-B5BC-4B715A34F852}"/>
              </a:ext>
            </a:extLst>
          </p:cNvPr>
          <p:cNvSpPr>
            <a:spLocks noGrp="1"/>
          </p:cNvSpPr>
          <p:nvPr>
            <p:ph sz="half" idx="2"/>
          </p:nvPr>
        </p:nvSpPr>
        <p:spPr/>
        <p:txBody>
          <a:bodyPr>
            <a:normAutofit/>
          </a:bodyPr>
          <a:lstStyle/>
          <a:p>
            <a:pPr marL="0" indent="0">
              <a:buNone/>
            </a:pPr>
            <a:r>
              <a:rPr lang="cs-CZ" sz="1200" dirty="0"/>
              <a:t>„I když tak Aristotelés zřejmě nečinil od samého počátku, popíral substanciální povahu duše, a tedy i jakoukoliv její existenci před narozením nebo po smrti, jakékoliv vtělení nebo převtělování (stěhování duší).“ (</a:t>
            </a:r>
            <a:r>
              <a:rPr lang="cs-CZ" sz="1200" dirty="0" err="1"/>
              <a:t>Merlan</a:t>
            </a:r>
            <a:r>
              <a:rPr lang="cs-CZ" sz="1200" dirty="0"/>
              <a:t>, P., Aristotelés, s. 48)</a:t>
            </a:r>
          </a:p>
          <a:p>
            <a:pPr marL="0" indent="0">
              <a:buNone/>
            </a:pPr>
            <a:endParaRPr lang="cs-CZ" sz="1200" dirty="0"/>
          </a:p>
        </p:txBody>
      </p:sp>
    </p:spTree>
    <p:extLst>
      <p:ext uri="{BB962C8B-B14F-4D97-AF65-F5344CB8AC3E}">
        <p14:creationId xmlns:p14="http://schemas.microsoft.com/office/powerpoint/2010/main" val="36704259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B57B13-2C91-41FC-9613-7795A4238C49}"/>
              </a:ext>
            </a:extLst>
          </p:cNvPr>
          <p:cNvSpPr>
            <a:spLocks noGrp="1"/>
          </p:cNvSpPr>
          <p:nvPr>
            <p:ph type="title"/>
          </p:nvPr>
        </p:nvSpPr>
        <p:spPr/>
        <p:txBody>
          <a:bodyPr>
            <a:normAutofit/>
          </a:bodyPr>
          <a:lstStyle/>
          <a:p>
            <a:r>
              <a:rPr lang="cs-CZ" sz="1400" dirty="0"/>
              <a:t>Aristotelés – o poznání</a:t>
            </a:r>
          </a:p>
        </p:txBody>
      </p:sp>
      <p:sp>
        <p:nvSpPr>
          <p:cNvPr id="3" name="Zástupný symbol pro obsah 2">
            <a:extLst>
              <a:ext uri="{FF2B5EF4-FFF2-40B4-BE49-F238E27FC236}">
                <a16:creationId xmlns:a16="http://schemas.microsoft.com/office/drawing/2014/main" id="{EDB17A49-9EB1-460D-BFEB-B2B514DD96FF}"/>
              </a:ext>
            </a:extLst>
          </p:cNvPr>
          <p:cNvSpPr>
            <a:spLocks noGrp="1"/>
          </p:cNvSpPr>
          <p:nvPr>
            <p:ph sz="half" idx="1"/>
          </p:nvPr>
        </p:nvSpPr>
        <p:spPr/>
        <p:txBody>
          <a:bodyPr>
            <a:normAutofit/>
          </a:bodyPr>
          <a:lstStyle/>
          <a:p>
            <a:pPr marL="0" indent="0">
              <a:buNone/>
            </a:pPr>
            <a:r>
              <a:rPr lang="cs-CZ" sz="1200" b="1" dirty="0"/>
              <a:t>„Zatím míníme říci jenom tolik, že duše je počátkem uvedených sil a že se vymezuje čtyřmi mohutnostmi, vyživováním, vnímáním, myšlením a pohybem. (…)</a:t>
            </a:r>
          </a:p>
          <a:p>
            <a:pPr marL="0" indent="0">
              <a:buNone/>
            </a:pPr>
            <a:r>
              <a:rPr lang="cs-CZ" sz="1200" dirty="0"/>
              <a:t>O rozumu a o mohutnosti myšlení není dosud nic objasněno, ale zdá se, že je to jiný druh duše a že jenom ten se může oddělovati jako něco věčného od pomíjivého.“ (413b12-27)</a:t>
            </a:r>
          </a:p>
          <a:p>
            <a:pPr marL="0" indent="0">
              <a:buNone/>
            </a:pPr>
            <a:endParaRPr lang="cs-CZ" sz="1200" dirty="0"/>
          </a:p>
          <a:p>
            <a:pPr marL="0" indent="0">
              <a:buNone/>
            </a:pPr>
            <a:r>
              <a:rPr lang="cs-CZ" sz="1200" dirty="0"/>
              <a:t>„Jest tedy nutno, aby rozum byl neměnný, ale pro </a:t>
            </a:r>
            <a:r>
              <a:rPr lang="cs-CZ" sz="1200" b="1" dirty="0"/>
              <a:t>tvar</a:t>
            </a:r>
            <a:r>
              <a:rPr lang="cs-CZ" sz="1200" dirty="0"/>
              <a:t> vnímavý, a  v možnosti aby byl takový a takový, ale aby nebyl určité toto a k myslitelnému jsoucnu aby se měl tak, jako se má smyslový mohutnost k vnímatelným předmětům. Je tudíž nutně, ježto myslí všechno, nesmíchaný, aby to, jak praví </a:t>
            </a:r>
            <a:r>
              <a:rPr lang="cs-CZ" sz="1200" dirty="0" err="1"/>
              <a:t>Anaxagorás</a:t>
            </a:r>
            <a:r>
              <a:rPr lang="cs-CZ" sz="1200" dirty="0"/>
              <a:t>, ovládal, to jest, aby poznával. … Tudíž takzvaný rozum duše – a rozumem nazývám to, čím duše myslí a soudí – není z hlediska skutečnosti ničím, dokud nemyslí. Tím je také zdůvodněno, že není smíchán s tělem.“ (</a:t>
            </a:r>
            <a:r>
              <a:rPr lang="cs-CZ" sz="1200" i="1" dirty="0"/>
              <a:t>O duši, </a:t>
            </a:r>
            <a:r>
              <a:rPr lang="cs-CZ" sz="1200" dirty="0"/>
              <a:t>III, 4, 429a15-26)</a:t>
            </a:r>
          </a:p>
          <a:p>
            <a:pPr marL="0" indent="0">
              <a:buNone/>
            </a:pPr>
            <a:r>
              <a:rPr lang="cs-CZ" sz="1200" dirty="0"/>
              <a:t>„Vůbec rozum, když skutečně myslí, jest tím, čím jsou jeho předměty. (431b18-19) Proto bez vnímání nemůže nikdo nic poznati ani chápati; kdykoliv přemýšlíme, je nutno přemýšleti zároveň s představou. Představy jsou totiž jakoby vjemy, jenže bez hmoty.“ (432a8-11)</a:t>
            </a:r>
          </a:p>
        </p:txBody>
      </p:sp>
      <p:sp>
        <p:nvSpPr>
          <p:cNvPr id="4" name="Zástupný symbol pro obsah 3">
            <a:extLst>
              <a:ext uri="{FF2B5EF4-FFF2-40B4-BE49-F238E27FC236}">
                <a16:creationId xmlns:a16="http://schemas.microsoft.com/office/drawing/2014/main" id="{A9E2E8A9-E4D9-466E-B142-ECE9C0035382}"/>
              </a:ext>
            </a:extLst>
          </p:cNvPr>
          <p:cNvSpPr>
            <a:spLocks noGrp="1"/>
          </p:cNvSpPr>
          <p:nvPr>
            <p:ph sz="half" idx="2"/>
          </p:nvPr>
        </p:nvSpPr>
        <p:spPr/>
        <p:txBody>
          <a:bodyPr>
            <a:normAutofit/>
          </a:bodyPr>
          <a:lstStyle/>
          <a:p>
            <a:pPr marL="0" indent="0">
              <a:buNone/>
            </a:pPr>
            <a:r>
              <a:rPr lang="cs-CZ" sz="1200" dirty="0"/>
              <a:t>„Pojem </a:t>
            </a:r>
            <a:r>
              <a:rPr lang="cs-CZ" sz="1200" i="1" dirty="0" err="1"/>
              <a:t>nús</a:t>
            </a:r>
            <a:r>
              <a:rPr lang="cs-CZ" sz="1200" i="1" dirty="0"/>
              <a:t> </a:t>
            </a:r>
            <a:r>
              <a:rPr lang="cs-CZ" sz="1200" dirty="0"/>
              <a:t>hraje v Aristotelově filosofii naprosto zásadní roli. … Je poněkud zarážející, že poté, co Aristotelés popřel transcendenci idejí a substancialitu duše, místo níž nastolil pojem duše jakožto imanentní formy (</a:t>
            </a:r>
            <a:r>
              <a:rPr lang="cs-CZ" sz="1200" dirty="0" err="1"/>
              <a:t>entelecheia</a:t>
            </a:r>
            <a:r>
              <a:rPr lang="cs-CZ" sz="1200" dirty="0"/>
              <a:t>) živého těla, zavádí ve své psychologii pojem </a:t>
            </a:r>
            <a:r>
              <a:rPr lang="cs-CZ" sz="1200" i="1" dirty="0" err="1"/>
              <a:t>nús</a:t>
            </a:r>
            <a:r>
              <a:rPr lang="cs-CZ" sz="1200" i="1" dirty="0"/>
              <a:t> </a:t>
            </a:r>
            <a:r>
              <a:rPr lang="cs-CZ" sz="1200" dirty="0"/>
              <a:t>a to způsobem, který jasně svědčí o jeho transcendentální povaze ve vztahu k duši, a tedy i k člověku. Stejně zarážející je, že po důkazu smrtelnosti duše prohlásí </a:t>
            </a:r>
            <a:r>
              <a:rPr lang="cs-CZ" sz="1200" i="1" dirty="0" err="1"/>
              <a:t>nús</a:t>
            </a:r>
            <a:r>
              <a:rPr lang="cs-CZ" sz="1200" i="1" dirty="0"/>
              <a:t> </a:t>
            </a:r>
            <a:r>
              <a:rPr lang="cs-CZ" sz="1200" dirty="0"/>
              <a:t>za nesmrtelný. (</a:t>
            </a:r>
            <a:r>
              <a:rPr lang="cs-CZ" sz="1200" dirty="0" err="1"/>
              <a:t>Merlan</a:t>
            </a:r>
            <a:r>
              <a:rPr lang="cs-CZ" sz="1200" dirty="0"/>
              <a:t>, </a:t>
            </a:r>
            <a:r>
              <a:rPr lang="cs-CZ" sz="1200" i="1" dirty="0"/>
              <a:t>c. d., </a:t>
            </a:r>
            <a:r>
              <a:rPr lang="cs-CZ" sz="1200" dirty="0"/>
              <a:t>s. 52-53)</a:t>
            </a:r>
          </a:p>
        </p:txBody>
      </p:sp>
    </p:spTree>
    <p:extLst>
      <p:ext uri="{BB962C8B-B14F-4D97-AF65-F5344CB8AC3E}">
        <p14:creationId xmlns:p14="http://schemas.microsoft.com/office/powerpoint/2010/main" val="181940270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549717-E6F1-4805-9D21-04ADA56093D9}"/>
              </a:ext>
            </a:extLst>
          </p:cNvPr>
          <p:cNvSpPr>
            <a:spLocks noGrp="1"/>
          </p:cNvSpPr>
          <p:nvPr>
            <p:ph type="title"/>
          </p:nvPr>
        </p:nvSpPr>
        <p:spPr/>
        <p:txBody>
          <a:bodyPr>
            <a:normAutofit/>
          </a:bodyPr>
          <a:lstStyle/>
          <a:p>
            <a:r>
              <a:rPr lang="cs-CZ" sz="1400" dirty="0"/>
              <a:t>Aristotelés – politické společenství v </a:t>
            </a:r>
            <a:r>
              <a:rPr lang="cs-CZ" sz="1400" i="1" dirty="0"/>
              <a:t>Politice </a:t>
            </a:r>
            <a:r>
              <a:rPr lang="cs-CZ" sz="1400" dirty="0"/>
              <a:t>a </a:t>
            </a:r>
            <a:r>
              <a:rPr lang="cs-CZ" sz="1400" i="1" dirty="0"/>
              <a:t>Etice </a:t>
            </a:r>
            <a:r>
              <a:rPr lang="cs-CZ" sz="1400" i="1" dirty="0" err="1"/>
              <a:t>Níkomachově</a:t>
            </a:r>
            <a:endParaRPr lang="cs-CZ" sz="1400" dirty="0"/>
          </a:p>
        </p:txBody>
      </p:sp>
      <p:sp>
        <p:nvSpPr>
          <p:cNvPr id="3" name="Zástupný symbol pro obsah 2">
            <a:extLst>
              <a:ext uri="{FF2B5EF4-FFF2-40B4-BE49-F238E27FC236}">
                <a16:creationId xmlns:a16="http://schemas.microsoft.com/office/drawing/2014/main" id="{A7B5CFEE-D234-4855-B563-4453C8C5761B}"/>
              </a:ext>
            </a:extLst>
          </p:cNvPr>
          <p:cNvSpPr>
            <a:spLocks noGrp="1"/>
          </p:cNvSpPr>
          <p:nvPr>
            <p:ph sz="half" idx="1"/>
          </p:nvPr>
        </p:nvSpPr>
        <p:spPr/>
        <p:txBody>
          <a:bodyPr>
            <a:normAutofit/>
          </a:bodyPr>
          <a:lstStyle/>
          <a:p>
            <a:pPr marL="0" indent="0">
              <a:buNone/>
            </a:pPr>
            <a:r>
              <a:rPr lang="cs-CZ" sz="1200" dirty="0"/>
              <a:t>„Poněvadž vidíme, že každá obec jest jakýmsi druhem společnosti a že </a:t>
            </a:r>
            <a:r>
              <a:rPr lang="cs-CZ" sz="1200" b="1" dirty="0"/>
              <a:t>každé společenství jest sestaveno za účelem nějakého dobra</a:t>
            </a:r>
            <a:r>
              <a:rPr lang="cs-CZ" sz="1200" dirty="0"/>
              <a:t> – neboť všichni lidé všechno konají pro to, co se jim zdá dobrem-, jest </a:t>
            </a:r>
            <a:r>
              <a:rPr lang="cs-CZ" sz="1200" dirty="0" err="1"/>
              <a:t>zjevno</a:t>
            </a:r>
            <a:r>
              <a:rPr lang="cs-CZ" sz="1200" dirty="0"/>
              <a:t>, že sice všechna společenství směřují k nějakému dobru jako k cíli, </a:t>
            </a:r>
            <a:r>
              <a:rPr lang="cs-CZ" sz="1200" b="1" dirty="0"/>
              <a:t>ale zvláště a ze všech k nejvyššímu dobru jako k cíli</a:t>
            </a:r>
            <a:r>
              <a:rPr lang="cs-CZ" sz="1200" dirty="0"/>
              <a:t>, ale zvláště a ze všech k nejvyššímu dobru to společenství, které ze všech má </a:t>
            </a:r>
            <a:r>
              <a:rPr lang="cs-CZ" sz="1200" b="1" dirty="0"/>
              <a:t>největší přednost</a:t>
            </a:r>
            <a:r>
              <a:rPr lang="cs-CZ" sz="1200" dirty="0"/>
              <a:t> a všechny ostatní v sobě zahrnuje. To jest tak zvaná </a:t>
            </a:r>
            <a:r>
              <a:rPr lang="cs-CZ" sz="1200" b="1" dirty="0"/>
              <a:t>obec a občanské společenství.</a:t>
            </a:r>
            <a:r>
              <a:rPr lang="cs-CZ" sz="1200" dirty="0"/>
              <a:t>“ (</a:t>
            </a:r>
            <a:r>
              <a:rPr lang="cs-CZ" sz="1200" dirty="0" err="1"/>
              <a:t>Arist</a:t>
            </a:r>
            <a:r>
              <a:rPr lang="cs-CZ" sz="1200" dirty="0"/>
              <a:t>. </a:t>
            </a:r>
            <a:r>
              <a:rPr lang="cs-CZ" sz="1200" i="1" dirty="0"/>
              <a:t>Politika, </a:t>
            </a:r>
            <a:r>
              <a:rPr lang="cs-CZ" sz="1200" dirty="0"/>
              <a:t>I,</a:t>
            </a:r>
            <a:r>
              <a:rPr lang="cs-CZ" sz="1200" i="1" dirty="0"/>
              <a:t> </a:t>
            </a:r>
            <a:r>
              <a:rPr lang="cs-CZ" sz="1200" dirty="0"/>
              <a:t>I, 1252a1-8)</a:t>
            </a:r>
          </a:p>
          <a:p>
            <a:pPr marL="0" indent="0">
              <a:buNone/>
            </a:pPr>
            <a:endParaRPr lang="cs-CZ" sz="1400" dirty="0"/>
          </a:p>
          <a:p>
            <a:pPr marL="0" indent="0">
              <a:buNone/>
            </a:pPr>
            <a:r>
              <a:rPr lang="cs-CZ" sz="1200" dirty="0"/>
              <a:t>„Konečně dovršená a dokonalá společnost, utvořená z více dědin, jest obec, společenství, které -takřka dosáhlo již cíle veškeré soběstačnosti a které sice vzniklo pro zachování života, ale trvá za účelem </a:t>
            </a:r>
            <a:r>
              <a:rPr lang="cs-CZ" sz="1200" b="1" dirty="0"/>
              <a:t>života dobrého</a:t>
            </a:r>
            <a:r>
              <a:rPr lang="cs-CZ" sz="1200" dirty="0"/>
              <a:t>. … Z toho jest tedy </a:t>
            </a:r>
            <a:r>
              <a:rPr lang="cs-CZ" sz="1200" dirty="0" err="1"/>
              <a:t>zřejmo</a:t>
            </a:r>
            <a:r>
              <a:rPr lang="cs-CZ" sz="1200" dirty="0"/>
              <a:t>, že obec jest útvar přirozený a že člověk jest bytost přirozeně určená pro život v obci, a že ten, kdo od přirozenosti a ne jenom náhodou žije mimo obec, jest bytost buď špatnou anebo lepší než člověk, jako také muž, o němž </a:t>
            </a:r>
            <a:r>
              <a:rPr lang="cs-CZ" sz="1200" dirty="0" err="1"/>
              <a:t>Homéros</a:t>
            </a:r>
            <a:r>
              <a:rPr lang="cs-CZ" sz="1200" dirty="0"/>
              <a:t> s výtkou poznamenal: </a:t>
            </a:r>
            <a:r>
              <a:rPr lang="cs-CZ" sz="1200" i="1" dirty="0"/>
              <a:t>Bratrstva, práva i krbu se zříká takový člověk. </a:t>
            </a:r>
            <a:r>
              <a:rPr lang="cs-CZ" sz="1200" dirty="0"/>
              <a:t>Neboť takový člověk zároveň jest podle své přirozenosti chtivý války, ježto žije osaměle jako zaběhlý kamínek ve hře.“  (</a:t>
            </a:r>
            <a:r>
              <a:rPr lang="cs-CZ" sz="1200" dirty="0" err="1"/>
              <a:t>Arist</a:t>
            </a:r>
            <a:r>
              <a:rPr lang="cs-CZ" sz="1200" dirty="0"/>
              <a:t>. </a:t>
            </a:r>
            <a:r>
              <a:rPr lang="cs-CZ" sz="1200" i="1" dirty="0"/>
              <a:t>Pol., </a:t>
            </a:r>
            <a:r>
              <a:rPr lang="cs-CZ" sz="1200" dirty="0"/>
              <a:t>1252b27-30 – 1253a1-10)</a:t>
            </a:r>
          </a:p>
        </p:txBody>
      </p:sp>
      <p:sp>
        <p:nvSpPr>
          <p:cNvPr id="4" name="Zástupný symbol pro obsah 3">
            <a:extLst>
              <a:ext uri="{FF2B5EF4-FFF2-40B4-BE49-F238E27FC236}">
                <a16:creationId xmlns:a16="http://schemas.microsoft.com/office/drawing/2014/main" id="{1735F52D-FBDD-4726-ABFD-9FB28B52C0B8}"/>
              </a:ext>
            </a:extLst>
          </p:cNvPr>
          <p:cNvSpPr>
            <a:spLocks noGrp="1"/>
          </p:cNvSpPr>
          <p:nvPr>
            <p:ph sz="half" idx="2"/>
          </p:nvPr>
        </p:nvSpPr>
        <p:spPr/>
        <p:txBody>
          <a:bodyPr/>
          <a:lstStyle/>
          <a:p>
            <a:endParaRPr lang="cs-CZ" dirty="0"/>
          </a:p>
        </p:txBody>
      </p:sp>
    </p:spTree>
    <p:extLst>
      <p:ext uri="{BB962C8B-B14F-4D97-AF65-F5344CB8AC3E}">
        <p14:creationId xmlns:p14="http://schemas.microsoft.com/office/powerpoint/2010/main" val="288958288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D1590A-717E-4763-A3AC-CA10C9A6FAF7}"/>
              </a:ext>
            </a:extLst>
          </p:cNvPr>
          <p:cNvSpPr>
            <a:spLocks noGrp="1"/>
          </p:cNvSpPr>
          <p:nvPr>
            <p:ph type="title"/>
          </p:nvPr>
        </p:nvSpPr>
        <p:spPr/>
        <p:txBody>
          <a:bodyPr>
            <a:normAutofit/>
          </a:bodyPr>
          <a:lstStyle/>
          <a:p>
            <a:r>
              <a:rPr lang="cs-CZ" sz="1600" dirty="0"/>
              <a:t>Člověk, občan a občanská vláda</a:t>
            </a:r>
          </a:p>
        </p:txBody>
      </p:sp>
      <p:sp>
        <p:nvSpPr>
          <p:cNvPr id="3" name="Zástupný symbol pro obsah 2">
            <a:extLst>
              <a:ext uri="{FF2B5EF4-FFF2-40B4-BE49-F238E27FC236}">
                <a16:creationId xmlns:a16="http://schemas.microsoft.com/office/drawing/2014/main" id="{0965D806-9EEE-420F-B2B3-62AC55846D0C}"/>
              </a:ext>
            </a:extLst>
          </p:cNvPr>
          <p:cNvSpPr>
            <a:spLocks noGrp="1"/>
          </p:cNvSpPr>
          <p:nvPr>
            <p:ph sz="half" idx="1"/>
          </p:nvPr>
        </p:nvSpPr>
        <p:spPr/>
        <p:txBody>
          <a:bodyPr>
            <a:normAutofit/>
          </a:bodyPr>
          <a:lstStyle/>
          <a:p>
            <a:pPr marL="0" indent="0">
              <a:buNone/>
            </a:pPr>
            <a:r>
              <a:rPr lang="cs-CZ" sz="1200" dirty="0"/>
              <a:t>„Člověk se rodí s výzbrojí rozumových schopností a se silou duše, může jich však velmi snadno užívati k opaku. Proto bez ctnosti jest bytostí </a:t>
            </a:r>
            <a:r>
              <a:rPr lang="cs-CZ" sz="1200" dirty="0" err="1"/>
              <a:t>nejbohaprázdnější</a:t>
            </a:r>
            <a:r>
              <a:rPr lang="cs-CZ" sz="1200" dirty="0"/>
              <a:t> a nejdivočejší a v pohlavních požitcích a  jídle nejšpatnější.  (1253a34-38)</a:t>
            </a:r>
          </a:p>
          <a:p>
            <a:pPr marL="0" indent="0">
              <a:buNone/>
            </a:pPr>
            <a:endParaRPr lang="cs-CZ" sz="1200" dirty="0"/>
          </a:p>
          <a:p>
            <a:pPr marL="0" indent="0">
              <a:buNone/>
            </a:pPr>
            <a:r>
              <a:rPr lang="cs-CZ" sz="1200" dirty="0"/>
              <a:t>„Z toho však také vysvítá, že vláda pána a vláda občanská není totéž a že ne všechny druhy vlády jsou si rovné, jak někteří tvrdí. Jedna totiž jest nad lidmi od přírody svobodnými, druhá nad otroky, a vláda v domácnosti jest samovláda – neboť každá domácnost jest ovládána jedním-, kdežto vláda občasná jest vláda nad </a:t>
            </a:r>
            <a:r>
              <a:rPr lang="cs-CZ" sz="1200" b="1" dirty="0"/>
              <a:t>svobodnými a rovnými</a:t>
            </a:r>
            <a:r>
              <a:rPr lang="cs-CZ" sz="1200" dirty="0"/>
              <a:t>. (1255b15-20)</a:t>
            </a:r>
          </a:p>
          <a:p>
            <a:pPr marL="0" indent="0">
              <a:buNone/>
            </a:pPr>
            <a:endParaRPr lang="cs-CZ" sz="1200" dirty="0"/>
          </a:p>
          <a:p>
            <a:pPr marL="0" indent="0">
              <a:buNone/>
            </a:pPr>
            <a:endParaRPr lang="cs-CZ" sz="1200" dirty="0"/>
          </a:p>
          <a:p>
            <a:pPr marL="0" indent="0">
              <a:buNone/>
            </a:pPr>
            <a:endParaRPr lang="cs-CZ" sz="1200" dirty="0"/>
          </a:p>
          <a:p>
            <a:pPr marL="0" indent="0">
              <a:buNone/>
            </a:pPr>
            <a:r>
              <a:rPr lang="cs-CZ" sz="1200" dirty="0"/>
              <a:t>„Žen ozdobou jest mlčení.“ (1260a30)</a:t>
            </a:r>
          </a:p>
        </p:txBody>
      </p:sp>
      <p:sp>
        <p:nvSpPr>
          <p:cNvPr id="4" name="Zástupný symbol pro obsah 3">
            <a:extLst>
              <a:ext uri="{FF2B5EF4-FFF2-40B4-BE49-F238E27FC236}">
                <a16:creationId xmlns:a16="http://schemas.microsoft.com/office/drawing/2014/main" id="{D9494476-F8E3-416F-AFA3-A93841EF511C}"/>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2955263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t>Periodizace antické filosofie – mapa</a:t>
            </a:r>
          </a:p>
        </p:txBody>
      </p:sp>
      <p:sp>
        <p:nvSpPr>
          <p:cNvPr id="3" name="Zástupný symbol pro obsah 2"/>
          <p:cNvSpPr>
            <a:spLocks noGrp="1"/>
          </p:cNvSpPr>
          <p:nvPr>
            <p:ph idx="1"/>
          </p:nvPr>
        </p:nvSpPr>
        <p:spPr/>
        <p:txBody>
          <a:bodyPr>
            <a:normAutofit/>
          </a:bodyPr>
          <a:lstStyle/>
          <a:p>
            <a:pPr marL="0" indent="0">
              <a:buNone/>
            </a:pPr>
            <a:r>
              <a:rPr lang="cs-CZ" sz="1400" dirty="0"/>
              <a:t>Antickou filosofii můžeme rozdělit těmito způsoby:</a:t>
            </a:r>
          </a:p>
          <a:p>
            <a:pPr marL="0" indent="0">
              <a:buNone/>
            </a:pPr>
            <a:endParaRPr lang="cs-CZ" sz="1400" dirty="0"/>
          </a:p>
          <a:p>
            <a:pPr marL="0" indent="0">
              <a:buNone/>
            </a:pPr>
            <a:r>
              <a:rPr lang="cs-CZ" sz="1400" dirty="0"/>
              <a:t>I.</a:t>
            </a:r>
          </a:p>
          <a:p>
            <a:pPr>
              <a:buAutoNum type="arabicParenR"/>
            </a:pPr>
            <a:r>
              <a:rPr lang="cs-CZ" sz="1400" dirty="0" err="1"/>
              <a:t>Presokratovská</a:t>
            </a:r>
            <a:r>
              <a:rPr lang="cs-CZ" sz="1400" dirty="0"/>
              <a:t> či předsokratovská filosofie: a) přírodní filosofové; b) sofisté; působili nejpozději v </a:t>
            </a:r>
            <a:r>
              <a:rPr lang="cs-CZ" sz="1400" dirty="0" err="1"/>
              <a:t>Sókratově</a:t>
            </a:r>
            <a:r>
              <a:rPr lang="cs-CZ" sz="1400" dirty="0"/>
              <a:t> době</a:t>
            </a:r>
          </a:p>
          <a:p>
            <a:pPr>
              <a:buAutoNum type="arabicParenR"/>
            </a:pPr>
            <a:r>
              <a:rPr lang="cs-CZ" sz="1400" dirty="0"/>
              <a:t>Klasické období antické filosofie – časově se do značné míry překrývá s trvání Athénské demokracie</a:t>
            </a:r>
          </a:p>
          <a:p>
            <a:pPr>
              <a:buAutoNum type="arabicParenR"/>
            </a:pPr>
            <a:r>
              <a:rPr lang="cs-CZ" sz="1400" dirty="0"/>
              <a:t>Filosofie helénismu – po 338 př.</a:t>
            </a:r>
          </a:p>
          <a:p>
            <a:pPr marL="0" indent="0">
              <a:buNone/>
            </a:pPr>
            <a:endParaRPr lang="cs-CZ" sz="1400" dirty="0"/>
          </a:p>
          <a:p>
            <a:pPr marL="0" indent="0">
              <a:buNone/>
            </a:pPr>
            <a:r>
              <a:rPr lang="cs-CZ" sz="1400" dirty="0"/>
              <a:t>II. (z hlediska dominantního předmětu zájmu)</a:t>
            </a:r>
          </a:p>
          <a:p>
            <a:pPr>
              <a:buAutoNum type="arabicParenR"/>
            </a:pPr>
            <a:r>
              <a:rPr lang="cs-CZ" sz="1400" dirty="0"/>
              <a:t>Naturalistická fáze – přírodní filosofové zabývající se především přirozeností (</a:t>
            </a:r>
            <a:r>
              <a:rPr lang="cs-CZ" sz="1400" i="1" dirty="0"/>
              <a:t>fysis</a:t>
            </a:r>
            <a:r>
              <a:rPr lang="cs-CZ" sz="1400" dirty="0"/>
              <a:t>) věcí či přírodou (</a:t>
            </a:r>
            <a:r>
              <a:rPr lang="cs-CZ" sz="1400" i="1" dirty="0"/>
              <a:t>fysis</a:t>
            </a:r>
            <a:r>
              <a:rPr lang="cs-CZ" sz="1400" dirty="0"/>
              <a:t>)</a:t>
            </a:r>
          </a:p>
          <a:p>
            <a:pPr>
              <a:buAutoNum type="arabicParenR"/>
            </a:pPr>
            <a:r>
              <a:rPr lang="cs-CZ" sz="1400" dirty="0"/>
              <a:t>Humanistická fáze – filosofové obratu k člověku či věcem lidským, především sofisté a Sókrates</a:t>
            </a:r>
          </a:p>
          <a:p>
            <a:pPr>
              <a:buAutoNum type="arabicParenR"/>
            </a:pPr>
            <a:r>
              <a:rPr lang="cs-CZ" sz="1400" dirty="0"/>
              <a:t>Fáze velkých syntéz Platóna a Aristotela</a:t>
            </a:r>
          </a:p>
          <a:p>
            <a:pPr>
              <a:buAutoNum type="arabicParenR"/>
            </a:pPr>
            <a:r>
              <a:rPr lang="cs-CZ" sz="1400" dirty="0"/>
              <a:t>Helénistická fáze – konstituují se známe školy jako stoicismus, epikureismus, skepticismus, eklekticismus</a:t>
            </a:r>
          </a:p>
          <a:p>
            <a:pPr>
              <a:buAutoNum type="arabicParenR"/>
            </a:pPr>
            <a:r>
              <a:rPr lang="cs-CZ" sz="1400" dirty="0"/>
              <a:t>Fáze setkávání (konfrontace) křesťanství s filosofií</a:t>
            </a:r>
          </a:p>
          <a:p>
            <a:pPr>
              <a:buAutoNum type="arabicParenR"/>
            </a:pPr>
            <a:endParaRPr lang="cs-CZ" sz="1400" dirty="0"/>
          </a:p>
          <a:p>
            <a:pPr marL="0" indent="0">
              <a:buNone/>
            </a:pPr>
            <a:r>
              <a:rPr lang="cs-CZ" sz="1400" dirty="0"/>
              <a:t>V následujícím se tedy jednotlivými fázemi budeme v různé míře zabývat:</a:t>
            </a:r>
          </a:p>
          <a:p>
            <a:pPr marL="0" indent="0">
              <a:buNone/>
            </a:pPr>
            <a:endParaRPr lang="cs-CZ" sz="1400" dirty="0"/>
          </a:p>
          <a:p>
            <a:pPr marL="0" indent="0">
              <a:buNone/>
            </a:pPr>
            <a:endParaRPr lang="cs-CZ" sz="1400" dirty="0"/>
          </a:p>
        </p:txBody>
      </p:sp>
    </p:spTree>
    <p:extLst>
      <p:ext uri="{BB962C8B-B14F-4D97-AF65-F5344CB8AC3E}">
        <p14:creationId xmlns:p14="http://schemas.microsoft.com/office/powerpoint/2010/main" val="271835540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053DF8-026A-4F0A-BFD6-819B991B73BA}"/>
              </a:ext>
            </a:extLst>
          </p:cNvPr>
          <p:cNvSpPr>
            <a:spLocks noGrp="1"/>
          </p:cNvSpPr>
          <p:nvPr>
            <p:ph type="title"/>
          </p:nvPr>
        </p:nvSpPr>
        <p:spPr/>
        <p:txBody>
          <a:bodyPr>
            <a:normAutofit/>
          </a:bodyPr>
          <a:lstStyle/>
          <a:p>
            <a:r>
              <a:rPr lang="cs-CZ" sz="1400" dirty="0"/>
              <a:t>Šťastný život </a:t>
            </a:r>
          </a:p>
        </p:txBody>
      </p:sp>
      <p:sp>
        <p:nvSpPr>
          <p:cNvPr id="3" name="Zástupný symbol pro obsah 2">
            <a:extLst>
              <a:ext uri="{FF2B5EF4-FFF2-40B4-BE49-F238E27FC236}">
                <a16:creationId xmlns:a16="http://schemas.microsoft.com/office/drawing/2014/main" id="{28BE41D4-4B44-4C6E-8879-25DD63F48271}"/>
              </a:ext>
            </a:extLst>
          </p:cNvPr>
          <p:cNvSpPr>
            <a:spLocks noGrp="1"/>
          </p:cNvSpPr>
          <p:nvPr>
            <p:ph sz="half" idx="1"/>
          </p:nvPr>
        </p:nvSpPr>
        <p:spPr/>
        <p:txBody>
          <a:bodyPr>
            <a:normAutofit/>
          </a:bodyPr>
          <a:lstStyle/>
          <a:p>
            <a:pPr marL="0" indent="0">
              <a:buNone/>
            </a:pPr>
            <a:r>
              <a:rPr lang="cs-CZ" sz="1200" dirty="0"/>
              <a:t>„Téměř většina lidí se shoduje ve jméně, jež mu (nejvyššímu dobru) dávají; i obecné množství i vzdělanci totiž nazývají je blažeností a myslí, že být blažen jest totéž, jako dobře žíti, dobře jednati a dobře se míti. Avšak v odpovědi na otázku, co jest blaženost, jaká jest její podstata, jsou v nesnázích a nestejně se o tom vyjadřuje obecné množství a mužové moudří. „ (EN, 1095b18-23)</a:t>
            </a:r>
          </a:p>
          <a:p>
            <a:pPr marL="0" indent="0">
              <a:buNone/>
            </a:pPr>
            <a:endParaRPr lang="cs-CZ" sz="1200" dirty="0"/>
          </a:p>
          <a:p>
            <a:pPr marL="0" indent="0">
              <a:buNone/>
            </a:pPr>
            <a:r>
              <a:rPr lang="cs-CZ" sz="1200" dirty="0"/>
              <a:t>„Ježto blaženost jest jakási činnost duše z hlediska dokonalé ctnosti, musíme přihlédnout ke ctnosti. Neboť tím lépe prozkoumáme také podstatu blaženosti. Zdá se také, že opravdový politik o ni nejvíce usiluje; vždyť chce občany učinit dobrými a zákonů poslušnými.“ (EN 1102a5-10)</a:t>
            </a:r>
          </a:p>
          <a:p>
            <a:pPr marL="0" indent="0">
              <a:buNone/>
            </a:pPr>
            <a:endParaRPr lang="cs-CZ" sz="1200" dirty="0"/>
          </a:p>
          <a:p>
            <a:pPr marL="0" indent="0">
              <a:buNone/>
            </a:pPr>
            <a:r>
              <a:rPr lang="cs-CZ" sz="1200" dirty="0"/>
              <a:t>„… jedny ctnosti nazýváme rozumovými, druhé mravními … ctnost rozumová (má) vznik a vzrůst většinou z učení, proto potřebuje zkušenosti a času, kdežto ctnost mravní vzniká ze zvyku, …“ (EN, 1103a4-5, 15-18)</a:t>
            </a:r>
          </a:p>
          <a:p>
            <a:pPr marL="0" indent="0">
              <a:buNone/>
            </a:pPr>
            <a:endParaRPr lang="cs-CZ" sz="1200" dirty="0"/>
          </a:p>
          <a:p>
            <a:pPr marL="0" indent="0">
              <a:buNone/>
            </a:pPr>
            <a:r>
              <a:rPr lang="cs-CZ" sz="1200" dirty="0"/>
              <a:t>„Proto ctnosti nejsou nám dány ani od přirozenosti, ani proti přirozenosti, nýbrž máme přirozenou vlohu, abychom jich nabývali, zvykem pak se dokonávají.“ (EN, 110324-27) </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9812D9EB-E0EA-4829-AB73-2BE90BB33F88}"/>
              </a:ext>
            </a:extLst>
          </p:cNvPr>
          <p:cNvSpPr>
            <a:spLocks noGrp="1"/>
          </p:cNvSpPr>
          <p:nvPr>
            <p:ph sz="half" idx="2"/>
          </p:nvPr>
        </p:nvSpPr>
        <p:spPr/>
        <p:txBody>
          <a:bodyPr>
            <a:normAutofit/>
          </a:bodyPr>
          <a:lstStyle/>
          <a:p>
            <a:pPr marL="0" indent="0">
              <a:buNone/>
            </a:pPr>
            <a:r>
              <a:rPr lang="cs-CZ" sz="1200" dirty="0"/>
              <a:t>Cílem života je </a:t>
            </a:r>
            <a:r>
              <a:rPr lang="cs-CZ" sz="1200" b="1" dirty="0"/>
              <a:t>štěstí (blaženost)</a:t>
            </a:r>
            <a:r>
              <a:rPr lang="cs-CZ" sz="1200" dirty="0"/>
              <a:t>.</a:t>
            </a:r>
          </a:p>
          <a:p>
            <a:pPr marL="0" indent="0">
              <a:buNone/>
            </a:pPr>
            <a:r>
              <a:rPr lang="cs-CZ" sz="1200" dirty="0"/>
              <a:t>Štěstí spočívá v aktivitě duše ve shodě s ctností. Štěstí je tedy spočívá v jistém způsobu vedení života. </a:t>
            </a:r>
          </a:p>
          <a:p>
            <a:pPr marL="0" indent="0">
              <a:buNone/>
            </a:pPr>
            <a:r>
              <a:rPr lang="cs-CZ" sz="1200" dirty="0"/>
              <a:t>Ctnosti jsou dvojího druhu: rozumové a mravní.</a:t>
            </a:r>
          </a:p>
          <a:p>
            <a:pPr marL="0" indent="0">
              <a:buNone/>
            </a:pPr>
            <a:r>
              <a:rPr lang="cs-CZ" sz="1200" dirty="0"/>
              <a:t>Rozdíl spočívá v jejich „osvojování“.</a:t>
            </a:r>
          </a:p>
          <a:p>
            <a:pPr marL="0" indent="0">
              <a:buNone/>
            </a:pPr>
            <a:r>
              <a:rPr lang="cs-CZ" sz="1200" dirty="0"/>
              <a:t>Nemají podobu „instinktů“.</a:t>
            </a:r>
          </a:p>
          <a:p>
            <a:pPr marL="0" indent="0">
              <a:buNone/>
            </a:pPr>
            <a:endParaRPr lang="cs-CZ" sz="1200" dirty="0"/>
          </a:p>
          <a:p>
            <a:pPr marL="0" indent="0">
              <a:buNone/>
            </a:pPr>
            <a:r>
              <a:rPr lang="cs-CZ" sz="1200" dirty="0"/>
              <a:t>„Blaženost sice bytostně závisí na ctnosti, ale vnější dobra jsou do jisté míry nepostradatelná.“ (</a:t>
            </a:r>
            <a:r>
              <a:rPr lang="cs-CZ" sz="1200" dirty="0" err="1"/>
              <a:t>Merlan</a:t>
            </a:r>
            <a:r>
              <a:rPr lang="cs-CZ" sz="1200" dirty="0"/>
              <a:t>, s. 62)</a:t>
            </a:r>
          </a:p>
          <a:p>
            <a:pPr marL="0" indent="0">
              <a:buNone/>
            </a:pPr>
            <a:endParaRPr lang="cs-CZ" sz="1200" dirty="0"/>
          </a:p>
          <a:p>
            <a:pPr marL="0" indent="0">
              <a:buNone/>
            </a:pPr>
            <a:r>
              <a:rPr lang="cs-CZ" sz="1200" i="1" dirty="0"/>
              <a:t>Etika </a:t>
            </a:r>
            <a:r>
              <a:rPr lang="cs-CZ" sz="1200" i="1" dirty="0" err="1"/>
              <a:t>Níkomachova</a:t>
            </a:r>
            <a:r>
              <a:rPr lang="cs-CZ" sz="1200" dirty="0"/>
              <a:t> X, 8, 117a18-b3)</a:t>
            </a:r>
          </a:p>
        </p:txBody>
      </p:sp>
    </p:spTree>
    <p:extLst>
      <p:ext uri="{BB962C8B-B14F-4D97-AF65-F5344CB8AC3E}">
        <p14:creationId xmlns:p14="http://schemas.microsoft.com/office/powerpoint/2010/main" val="148607421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A59F1-85EC-4513-8145-7985EC1F6FC3}"/>
              </a:ext>
            </a:extLst>
          </p:cNvPr>
          <p:cNvSpPr>
            <a:spLocks noGrp="1"/>
          </p:cNvSpPr>
          <p:nvPr>
            <p:ph type="title"/>
          </p:nvPr>
        </p:nvSpPr>
        <p:spPr/>
        <p:txBody>
          <a:bodyPr>
            <a:normAutofit/>
          </a:bodyPr>
          <a:lstStyle/>
          <a:p>
            <a:r>
              <a:rPr lang="cs-CZ" sz="1400" dirty="0"/>
              <a:t>Aristotelés – ctnosti, poznámky</a:t>
            </a:r>
          </a:p>
        </p:txBody>
      </p:sp>
      <p:sp>
        <p:nvSpPr>
          <p:cNvPr id="3" name="Zástupný symbol pro obsah 2">
            <a:extLst>
              <a:ext uri="{FF2B5EF4-FFF2-40B4-BE49-F238E27FC236}">
                <a16:creationId xmlns:a16="http://schemas.microsoft.com/office/drawing/2014/main" id="{CEA14933-DFDA-4B75-9CB1-6E75AF7A29EC}"/>
              </a:ext>
            </a:extLst>
          </p:cNvPr>
          <p:cNvSpPr>
            <a:spLocks noGrp="1"/>
          </p:cNvSpPr>
          <p:nvPr>
            <p:ph sz="half" idx="1"/>
          </p:nvPr>
        </p:nvSpPr>
        <p:spPr/>
        <p:txBody>
          <a:bodyPr>
            <a:normAutofit/>
          </a:bodyPr>
          <a:lstStyle/>
          <a:p>
            <a:pPr marL="0" indent="0">
              <a:buNone/>
            </a:pPr>
            <a:r>
              <a:rPr lang="cs-CZ" sz="1200" dirty="0"/>
              <a:t>„Jest tudíž </a:t>
            </a:r>
            <a:r>
              <a:rPr lang="cs-CZ" sz="1200" b="1" dirty="0"/>
              <a:t>ctnost záměrně volícím stavem</a:t>
            </a:r>
            <a:r>
              <a:rPr lang="cs-CZ" sz="1200" dirty="0"/>
              <a:t>, který udržuje střed nám přiměřený a vymezený úsudkem, a to tak, jak by jej vymezil člověk rozumný. Střed pak jest mezi dvěma špatnostmi, z nichž jedna záleží v nadbytku, druhá v nedostatku, a to tak, že </a:t>
            </a:r>
            <a:r>
              <a:rPr lang="cs-CZ" sz="1200" b="1" dirty="0"/>
              <a:t>ctnost střed nalézá a volí</a:t>
            </a:r>
            <a:r>
              <a:rPr lang="cs-CZ" sz="1200" dirty="0"/>
              <a:t>, kdežto špatnosti v </a:t>
            </a:r>
            <a:r>
              <a:rPr lang="cs-CZ" sz="1200" b="1" dirty="0"/>
              <a:t>citech a v jednáních</a:t>
            </a:r>
            <a:r>
              <a:rPr lang="cs-CZ" sz="1200" dirty="0"/>
              <a:t> jednak pravé míry nedosahují, anebo ji překročují. Proto ctnost co do podstaty a pojmu bytí jest středem, co do přednosti a dobra jest vrcholem.“ (EN, 1107a1-7)</a:t>
            </a:r>
          </a:p>
          <a:p>
            <a:pPr marL="0" indent="0">
              <a:buNone/>
            </a:pPr>
            <a:endParaRPr lang="cs-CZ" sz="1200" dirty="0"/>
          </a:p>
          <a:p>
            <a:pPr marL="0" indent="0">
              <a:buNone/>
            </a:pPr>
            <a:r>
              <a:rPr lang="cs-CZ" sz="1200" dirty="0"/>
              <a:t>„Ale ne každé jednání, a n každý cit  dosahuje středu …“ (EN,1107a9-10)</a:t>
            </a:r>
          </a:p>
        </p:txBody>
      </p:sp>
      <p:sp>
        <p:nvSpPr>
          <p:cNvPr id="4" name="Zástupný symbol pro obsah 3">
            <a:extLst>
              <a:ext uri="{FF2B5EF4-FFF2-40B4-BE49-F238E27FC236}">
                <a16:creationId xmlns:a16="http://schemas.microsoft.com/office/drawing/2014/main" id="{F87A345B-627D-4E15-91A8-13BB3F1D3095}"/>
              </a:ext>
            </a:extLst>
          </p:cNvPr>
          <p:cNvSpPr>
            <a:spLocks noGrp="1"/>
          </p:cNvSpPr>
          <p:nvPr>
            <p:ph sz="half" idx="2"/>
          </p:nvPr>
        </p:nvSpPr>
        <p:spPr/>
        <p:txBody>
          <a:bodyPr>
            <a:normAutofit/>
          </a:bodyPr>
          <a:lstStyle/>
          <a:p>
            <a:pPr marL="0" indent="0">
              <a:buNone/>
            </a:pPr>
            <a:r>
              <a:rPr lang="cs-CZ" sz="1400" dirty="0"/>
              <a:t>Bázeň-statečnost-smělost; </a:t>
            </a:r>
          </a:p>
          <a:p>
            <a:pPr marL="0" indent="0">
              <a:buNone/>
            </a:pPr>
            <a:r>
              <a:rPr lang="cs-CZ" sz="1400" dirty="0"/>
              <a:t>--------- uměřenost, nevázanost</a:t>
            </a:r>
          </a:p>
          <a:p>
            <a:pPr marL="0" indent="0">
              <a:buNone/>
            </a:pPr>
            <a:r>
              <a:rPr lang="cs-CZ" sz="1400" dirty="0"/>
              <a:t>„mnohá věc jest bezejmenná“</a:t>
            </a:r>
          </a:p>
          <a:p>
            <a:pPr marL="0" indent="0">
              <a:buNone/>
            </a:pPr>
            <a:r>
              <a:rPr lang="cs-CZ" sz="1400" dirty="0"/>
              <a:t>Lakomství, štědrost, marnotratnost</a:t>
            </a:r>
          </a:p>
          <a:p>
            <a:pPr marL="0" indent="0">
              <a:buNone/>
            </a:pPr>
            <a:r>
              <a:rPr lang="cs-CZ" sz="1400" dirty="0"/>
              <a:t>Malomyslnost, velkomyslnost, nadutost</a:t>
            </a:r>
          </a:p>
          <a:p>
            <a:pPr marL="0" indent="0">
              <a:buNone/>
            </a:pPr>
            <a:r>
              <a:rPr lang="cs-CZ" sz="1400" dirty="0"/>
              <a:t>Bez ctižádosti, nemáme jméno, ctižádostivý</a:t>
            </a:r>
          </a:p>
          <a:p>
            <a:pPr marL="0" indent="0">
              <a:buNone/>
            </a:pPr>
            <a:r>
              <a:rPr lang="cs-CZ" sz="1400" dirty="0"/>
              <a:t>Bez hněvu, klidný, zlostný </a:t>
            </a:r>
          </a:p>
          <a:p>
            <a:pPr marL="0" indent="0">
              <a:buNone/>
            </a:pPr>
            <a:r>
              <a:rPr lang="cs-CZ" sz="1400" dirty="0"/>
              <a:t>Záludný, pravdivý, chlubivý (ve vztahu k pravdě)</a:t>
            </a:r>
          </a:p>
          <a:p>
            <a:pPr marL="0" indent="0">
              <a:buNone/>
            </a:pPr>
            <a:r>
              <a:rPr lang="cs-CZ" sz="1400" dirty="0"/>
              <a:t>Mrzout, dobrý společník, šašek (zábava ve společenství)</a:t>
            </a:r>
          </a:p>
          <a:p>
            <a:pPr marL="0" indent="0">
              <a:buNone/>
            </a:pPr>
            <a:r>
              <a:rPr lang="cs-CZ" sz="1400" dirty="0"/>
              <a:t>Zaražený, stydlivý, nestoudný (city)</a:t>
            </a:r>
          </a:p>
          <a:p>
            <a:pPr marL="0" indent="0">
              <a:buNone/>
            </a:pPr>
            <a:endParaRPr lang="cs-CZ" sz="1400" dirty="0"/>
          </a:p>
        </p:txBody>
      </p:sp>
    </p:spTree>
    <p:extLst>
      <p:ext uri="{BB962C8B-B14F-4D97-AF65-F5344CB8AC3E}">
        <p14:creationId xmlns:p14="http://schemas.microsoft.com/office/powerpoint/2010/main" val="23892980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2D2425-BF71-43C3-982E-3EFEFCF32E73}"/>
              </a:ext>
            </a:extLst>
          </p:cNvPr>
          <p:cNvSpPr>
            <a:spLocks noGrp="1"/>
          </p:cNvSpPr>
          <p:nvPr>
            <p:ph type="title"/>
          </p:nvPr>
        </p:nvSpPr>
        <p:spPr/>
        <p:txBody>
          <a:bodyPr>
            <a:normAutofit/>
          </a:bodyPr>
          <a:lstStyle/>
          <a:p>
            <a:r>
              <a:rPr lang="cs-CZ" sz="1200" dirty="0"/>
              <a:t>Aristotelova kritika Platónovy ideální obce</a:t>
            </a:r>
          </a:p>
        </p:txBody>
      </p:sp>
      <p:sp>
        <p:nvSpPr>
          <p:cNvPr id="3" name="Zástupný symbol pro obsah 2">
            <a:extLst>
              <a:ext uri="{FF2B5EF4-FFF2-40B4-BE49-F238E27FC236}">
                <a16:creationId xmlns:a16="http://schemas.microsoft.com/office/drawing/2014/main" id="{18E63730-979D-4C85-A704-138DD8E24E27}"/>
              </a:ext>
            </a:extLst>
          </p:cNvPr>
          <p:cNvSpPr>
            <a:spLocks noGrp="1"/>
          </p:cNvSpPr>
          <p:nvPr>
            <p:ph idx="1"/>
          </p:nvPr>
        </p:nvSpPr>
        <p:spPr/>
        <p:txBody>
          <a:bodyPr>
            <a:normAutofit/>
          </a:bodyPr>
          <a:lstStyle/>
          <a:p>
            <a:pPr marL="0" indent="0">
              <a:buNone/>
            </a:pPr>
            <a:r>
              <a:rPr lang="cs-CZ" sz="1200" dirty="0"/>
              <a:t>Aristotelés kritizuje Platónovu ideální obec především v II. knize </a:t>
            </a:r>
            <a:r>
              <a:rPr lang="cs-CZ" sz="1200" i="1" dirty="0"/>
              <a:t>Politiky. </a:t>
            </a:r>
            <a:r>
              <a:rPr lang="cs-CZ" sz="1200" dirty="0"/>
              <a:t>Jeho výhrady můžeme považovat za velmi moderní, a to dokonce v takové míře, že je můžeme (v některých momentech )považovat za odpověď SSSM.  </a:t>
            </a:r>
          </a:p>
          <a:p>
            <a:pPr marL="0" indent="0">
              <a:buNone/>
            </a:pPr>
            <a:endParaRPr lang="cs-CZ" sz="1200" dirty="0"/>
          </a:p>
          <a:p>
            <a:pPr marL="0" indent="0">
              <a:buNone/>
            </a:pPr>
            <a:r>
              <a:rPr lang="cs-CZ" sz="1200" dirty="0"/>
              <a:t>Výhrady můžeme sumarizovat takto (podle M. Mráz, 1999):</a:t>
            </a:r>
          </a:p>
          <a:p>
            <a:pPr marL="0" indent="0">
              <a:buNone/>
            </a:pPr>
            <a:endParaRPr lang="cs-CZ" sz="1200" dirty="0"/>
          </a:p>
          <a:p>
            <a:pPr marL="228600" indent="-228600">
              <a:buAutoNum type="arabicPeriod"/>
            </a:pPr>
            <a:r>
              <a:rPr lang="cs-CZ" sz="1200" dirty="0"/>
              <a:t>Nejlépe bychom mohli Platónův názor posoudit, pokud bychom takovou ústavu viděli realizovánu v praxi: „nejlépe bychom se o jejich správnosti mohli přesvědčit, kdybychom takovou ústavu viděli ve skutečnosti zavedenou.“ (</a:t>
            </a:r>
            <a:r>
              <a:rPr lang="cs-CZ" sz="1200" i="1" dirty="0"/>
              <a:t>Pol.</a:t>
            </a:r>
            <a:r>
              <a:rPr lang="cs-CZ" sz="1200" dirty="0"/>
              <a:t> II, 5, 1264a5-6) K těmto experimentům dnes existuje dostatek literatury. </a:t>
            </a:r>
          </a:p>
          <a:p>
            <a:pPr marL="228600" indent="-228600">
              <a:buAutoNum type="arabicPeriod"/>
            </a:pPr>
            <a:r>
              <a:rPr lang="cs-CZ" sz="1200" dirty="0"/>
              <a:t>Platónova Ústava ponechává otevřenou otázku, jak má být v navrhované obci uspořádán </a:t>
            </a:r>
            <a:r>
              <a:rPr lang="cs-CZ" sz="1200" b="1" dirty="0"/>
              <a:t>stav výrobců či řemeslníků</a:t>
            </a:r>
            <a:r>
              <a:rPr lang="cs-CZ" sz="1200" dirty="0"/>
              <a:t>, zda se budou podílet na politickém dění obce. </a:t>
            </a:r>
          </a:p>
          <a:p>
            <a:pPr marL="228600" indent="-228600">
              <a:buAutoNum type="arabicPeriod"/>
            </a:pPr>
            <a:r>
              <a:rPr lang="cs-CZ" sz="1200" dirty="0"/>
              <a:t>Požadavek, aby strážci měli společné ženy a děti, by zničil </a:t>
            </a:r>
            <a:r>
              <a:rPr lang="cs-CZ" sz="1200" b="1" dirty="0">
                <a:solidFill>
                  <a:srgbClr val="FF0000"/>
                </a:solidFill>
              </a:rPr>
              <a:t>příbuzenskou lásku</a:t>
            </a:r>
            <a:r>
              <a:rPr lang="cs-CZ" sz="1200" dirty="0"/>
              <a:t>, která je pro obec nejvyšším dobrem.</a:t>
            </a:r>
          </a:p>
          <a:p>
            <a:pPr marL="228600" indent="-228600">
              <a:buAutoNum type="arabicPeriod"/>
            </a:pPr>
            <a:r>
              <a:rPr lang="cs-CZ" sz="1200" dirty="0"/>
              <a:t>Kolektivizace majetku nutně vede k tomu, že je mu věnována </a:t>
            </a:r>
            <a:r>
              <a:rPr lang="cs-CZ" sz="1200" b="1" dirty="0">
                <a:solidFill>
                  <a:srgbClr val="FF0000"/>
                </a:solidFill>
              </a:rPr>
              <a:t>menší péče</a:t>
            </a:r>
            <a:r>
              <a:rPr lang="cs-CZ" sz="1200" dirty="0"/>
              <a:t>. Užívání společného majetku nadto působí mnohé spory. </a:t>
            </a:r>
          </a:p>
          <a:p>
            <a:pPr marL="228600" indent="-228600">
              <a:buAutoNum type="arabicPeriod"/>
            </a:pPr>
            <a:r>
              <a:rPr lang="cs-CZ" sz="1200" dirty="0"/>
              <a:t>Podle Platóna má být jednoty obce dosaženo výchovou. Vyvstává tedy otázka, zda je možné se spolehnout pouze na výchovu s tím, že řada běžných zákonů by se stala zbytečnými. Aristotelés se tedy ptá na </a:t>
            </a:r>
            <a:r>
              <a:rPr lang="cs-CZ" sz="1200" b="1" dirty="0">
                <a:solidFill>
                  <a:srgbClr val="FF0000"/>
                </a:solidFill>
              </a:rPr>
              <a:t>meze výchovy</a:t>
            </a:r>
            <a:r>
              <a:rPr lang="cs-CZ" sz="1200" dirty="0"/>
              <a:t>.</a:t>
            </a:r>
          </a:p>
          <a:p>
            <a:pPr marL="228600" indent="-228600">
              <a:buAutoNum type="arabicPeriod"/>
            </a:pPr>
            <a:r>
              <a:rPr lang="cs-CZ" sz="1200" dirty="0"/>
              <a:t>Dosažení naprosté jednoty obce je nežádoucí, neboť eliminuje přínos rozdílnosti občanů (vloh, povah a zájmů).</a:t>
            </a:r>
          </a:p>
        </p:txBody>
      </p:sp>
    </p:spTree>
    <p:extLst>
      <p:ext uri="{BB962C8B-B14F-4D97-AF65-F5344CB8AC3E}">
        <p14:creationId xmlns:p14="http://schemas.microsoft.com/office/powerpoint/2010/main" val="27467907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AE1FC7-057E-4465-97D4-5D4AD60A41D9}"/>
              </a:ext>
            </a:extLst>
          </p:cNvPr>
          <p:cNvSpPr>
            <a:spLocks noGrp="1"/>
          </p:cNvSpPr>
          <p:nvPr>
            <p:ph type="title"/>
          </p:nvPr>
        </p:nvSpPr>
        <p:spPr/>
        <p:txBody>
          <a:bodyPr>
            <a:normAutofit/>
          </a:bodyPr>
          <a:lstStyle/>
          <a:p>
            <a:r>
              <a:rPr lang="cs-CZ" sz="1600" dirty="0"/>
              <a:t>Stav řemeslníků (výrobců): otázka majetku a výchovy</a:t>
            </a:r>
          </a:p>
        </p:txBody>
      </p:sp>
      <p:sp>
        <p:nvSpPr>
          <p:cNvPr id="3" name="Zástupný symbol pro obsah 2">
            <a:extLst>
              <a:ext uri="{FF2B5EF4-FFF2-40B4-BE49-F238E27FC236}">
                <a16:creationId xmlns:a16="http://schemas.microsoft.com/office/drawing/2014/main" id="{92370884-146A-40AD-8000-E570C6810F95}"/>
              </a:ext>
            </a:extLst>
          </p:cNvPr>
          <p:cNvSpPr>
            <a:spLocks noGrp="1"/>
          </p:cNvSpPr>
          <p:nvPr>
            <p:ph sz="half" idx="1"/>
          </p:nvPr>
        </p:nvSpPr>
        <p:spPr>
          <a:xfrm>
            <a:off x="457200" y="1052736"/>
            <a:ext cx="4038600" cy="5073427"/>
          </a:xfrm>
        </p:spPr>
        <p:txBody>
          <a:bodyPr>
            <a:normAutofit/>
          </a:bodyPr>
          <a:lstStyle/>
          <a:p>
            <a:pPr marL="0" indent="0">
              <a:buNone/>
            </a:pPr>
            <a:r>
              <a:rPr lang="cs-CZ" sz="1200" dirty="0"/>
              <a:t>„Nedá se také slovy vyjádřiti skutečnost, jaké uspokojení člověku působí, může-li něco nazývati svým. Zajisté ne nadarmo každý člověk má lásku sám k sobě, vždyť cit ten jest přirozený.“ (1263a41-1263b-)</a:t>
            </a:r>
          </a:p>
          <a:p>
            <a:pPr marL="0" indent="0">
              <a:buNone/>
            </a:pPr>
            <a:endParaRPr lang="cs-CZ" sz="1200" dirty="0"/>
          </a:p>
          <a:p>
            <a:pPr marL="0" indent="0">
              <a:buNone/>
            </a:pPr>
            <a:r>
              <a:rPr lang="cs-CZ" sz="1200" dirty="0"/>
              <a:t>„Ale </a:t>
            </a:r>
            <a:r>
              <a:rPr lang="cs-CZ" sz="1200" dirty="0" err="1"/>
              <a:t>Sókratés</a:t>
            </a:r>
            <a:r>
              <a:rPr lang="cs-CZ" sz="1200" dirty="0"/>
              <a:t> ani neřekl, ani to není snadno pověděti, jaký asi útvar bude míti celá ta obec při zamýšleném společenství. A přece právě obyvatelstvo obce se tvoří z množství ostatních občanů, o nichž není nic stanoveno, zda také rolníci mají míti majetek společný, či každý má míti také svůj vlastní, a zda také ženy a děti mají míti každý pro sebe, nebo společné. </a:t>
            </a:r>
            <a:r>
              <a:rPr lang="cs-CZ" sz="1200" b="1" dirty="0"/>
              <a:t>Neboť má-li býti všechno všem týmž způsobem společné, jak se budou lišiti tito od oněch strážců? Anebo co by z toho měli, že by snášeli jejich nadvládu?</a:t>
            </a:r>
            <a:r>
              <a:rPr lang="cs-CZ" sz="1200" dirty="0"/>
              <a:t>“</a:t>
            </a:r>
            <a:r>
              <a:rPr lang="cs-CZ" sz="1200" b="1" dirty="0"/>
              <a:t> </a:t>
            </a:r>
            <a:r>
              <a:rPr lang="cs-CZ" sz="1200" dirty="0"/>
              <a:t>(</a:t>
            </a:r>
            <a:r>
              <a:rPr lang="cs-CZ" sz="1200" i="1" dirty="0"/>
              <a:t>Pol.</a:t>
            </a:r>
            <a:r>
              <a:rPr lang="cs-CZ" sz="1200" dirty="0"/>
              <a:t> II, 5, 1264a)</a:t>
            </a:r>
          </a:p>
          <a:p>
            <a:pPr marL="0" indent="0">
              <a:buNone/>
            </a:pPr>
            <a:r>
              <a:rPr lang="cs-CZ" sz="1200" dirty="0"/>
              <a:t>----------------------------------------------------------------------------</a:t>
            </a:r>
          </a:p>
          <a:p>
            <a:pPr marL="0" indent="0">
              <a:buNone/>
            </a:pPr>
            <a:r>
              <a:rPr lang="cs-CZ" sz="1200" dirty="0"/>
              <a:t>„Pak zajisté v jedné obci budou nutně dvě, a to navzájem nepřátelské. Neboť </a:t>
            </a:r>
            <a:r>
              <a:rPr lang="cs-CZ" sz="1200" dirty="0" err="1"/>
              <a:t>Sókratés</a:t>
            </a:r>
            <a:r>
              <a:rPr lang="cs-CZ" sz="1200" dirty="0"/>
              <a:t> činí své strážce jakousi posádkou, rolníky pak, řemeslníky a ostatní obyvatele občany. Žaloby, pře a všechna jiná zla, která obcím vytýká, budou i mezi nimi. </a:t>
            </a:r>
            <a:r>
              <a:rPr lang="cs-CZ" sz="1200" b="1" dirty="0"/>
              <a:t>A přece praví, že pro své vychování nebudou potřebovati mnohých zákonů, například takových, která se týkají veřejného a tržního řádu a jiných podobných, ač přece výchovy dopřává jen strážcům.</a:t>
            </a:r>
            <a:r>
              <a:rPr lang="cs-CZ" sz="1200" dirty="0"/>
              <a:t>“ (Pol. II, 5, 1264a27-34) </a:t>
            </a:r>
          </a:p>
        </p:txBody>
      </p:sp>
      <p:sp>
        <p:nvSpPr>
          <p:cNvPr id="4" name="Zástupný symbol pro obsah 3">
            <a:extLst>
              <a:ext uri="{FF2B5EF4-FFF2-40B4-BE49-F238E27FC236}">
                <a16:creationId xmlns:a16="http://schemas.microsoft.com/office/drawing/2014/main" id="{6A23F1F0-D109-4594-89A7-2F5C35347D12}"/>
              </a:ext>
            </a:extLst>
          </p:cNvPr>
          <p:cNvSpPr>
            <a:spLocks noGrp="1"/>
          </p:cNvSpPr>
          <p:nvPr>
            <p:ph sz="half" idx="2"/>
          </p:nvPr>
        </p:nvSpPr>
        <p:spPr/>
        <p:txBody>
          <a:bodyPr>
            <a:normAutofit/>
          </a:bodyPr>
          <a:lstStyle/>
          <a:p>
            <a:pPr marL="0" indent="0">
              <a:buNone/>
            </a:pPr>
            <a:r>
              <a:rPr lang="cs-CZ" sz="1200" dirty="0"/>
              <a:t>Podle Aristotela existují dvě možnosti:</a:t>
            </a:r>
          </a:p>
          <a:p>
            <a:pPr marL="228600" indent="-228600">
              <a:buAutoNum type="alphaLcParenR"/>
            </a:pPr>
            <a:r>
              <a:rPr lang="cs-CZ" sz="1200" dirty="0"/>
              <a:t>budou mít soukromý majetek;</a:t>
            </a:r>
          </a:p>
          <a:p>
            <a:pPr marL="228600" indent="-228600">
              <a:buAutoNum type="alphaLcParenR"/>
            </a:pPr>
            <a:r>
              <a:rPr lang="cs-CZ" sz="1200" dirty="0"/>
              <a:t>Nebudou mít soukromý majetek.</a:t>
            </a:r>
          </a:p>
          <a:p>
            <a:pPr marL="228600" indent="-228600">
              <a:buAutoNum type="alphaLcParenR"/>
            </a:pPr>
            <a:endParaRPr lang="cs-CZ" sz="1200" dirty="0"/>
          </a:p>
          <a:p>
            <a:pPr marL="0" indent="0">
              <a:buNone/>
            </a:pPr>
            <a:r>
              <a:rPr lang="cs-CZ" sz="1200" dirty="0"/>
              <a:t>Pokud A, zbohatnou a jistě se budou hlásit o politickou moc; pokud B, nebude důvod rozlišovat mezi strážci a řemeslníky.</a:t>
            </a:r>
          </a:p>
          <a:p>
            <a:pPr marL="0" indent="0">
              <a:buNone/>
            </a:pPr>
            <a:endParaRPr lang="cs-CZ" sz="1200" dirty="0"/>
          </a:p>
          <a:p>
            <a:pPr marL="0" indent="0">
              <a:buNone/>
            </a:pPr>
            <a:r>
              <a:rPr lang="cs-CZ" sz="1200" dirty="0"/>
              <a:t>-----------------------------------------------------------------------------</a:t>
            </a:r>
          </a:p>
          <a:p>
            <a:pPr marL="0" indent="0">
              <a:buNone/>
            </a:pPr>
            <a:endParaRPr lang="cs-CZ" sz="1200" dirty="0"/>
          </a:p>
          <a:p>
            <a:pPr marL="0" indent="0">
              <a:buNone/>
            </a:pPr>
            <a:r>
              <a:rPr lang="cs-CZ" sz="1200" dirty="0"/>
              <a:t>Otázka výchovy je velmi důležitá pro Platóna i Aristotela. Nakonec víme, že otázka vzdělání je důležitá i pro současnou (moderní) diskusi o člověku – viz tabula rasa mýtus. Zdá se, že tento moderní spor je přítomen již v diskusi mezi Platónem a Aristotelem. A právě v místě Aristotelovy kritiky Platónovy ideální obce se setkáváme se dvěma možnostmi: </a:t>
            </a:r>
          </a:p>
          <a:p>
            <a:pPr marL="0" indent="0">
              <a:buNone/>
            </a:pPr>
            <a:endParaRPr lang="cs-CZ" sz="1200" dirty="0"/>
          </a:p>
          <a:p>
            <a:pPr marL="228600" indent="-228600">
              <a:buAutoNum type="alphaLcParenR"/>
            </a:pPr>
            <a:r>
              <a:rPr lang="cs-CZ" sz="1200" dirty="0"/>
              <a:t>řemeslníci jsou vzdělatelní (jsou schopni absolvovat výchovu); mizí rozdíl</a:t>
            </a:r>
          </a:p>
          <a:p>
            <a:pPr marL="228600" indent="-228600">
              <a:buAutoNum type="alphaLcParenR"/>
            </a:pPr>
            <a:r>
              <a:rPr lang="cs-CZ" sz="1200" dirty="0"/>
              <a:t>řemeslníci nejsou vzdělatelní (nejsou) – dvě obce.</a:t>
            </a:r>
          </a:p>
          <a:p>
            <a:pPr marL="0" indent="0">
              <a:buNone/>
            </a:pPr>
            <a:endParaRPr lang="cs-CZ" sz="1200" dirty="0"/>
          </a:p>
          <a:p>
            <a:pPr marL="0" indent="0">
              <a:buNone/>
            </a:pPr>
            <a:r>
              <a:rPr lang="cs-CZ" sz="1200" dirty="0"/>
              <a:t>Výchova u </a:t>
            </a:r>
            <a:r>
              <a:rPr lang="cs-CZ" sz="1200" dirty="0">
                <a:hlinkClick r:id="rId2" action="ppaction://hlinksldjump"/>
              </a:rPr>
              <a:t>Aristotela</a:t>
            </a:r>
            <a:r>
              <a:rPr lang="cs-CZ" sz="1200" dirty="0"/>
              <a:t>, výchova u </a:t>
            </a:r>
            <a:r>
              <a:rPr lang="cs-CZ" sz="1200" dirty="0">
                <a:hlinkClick r:id="rId3" action="ppaction://hlinksldjump"/>
              </a:rPr>
              <a:t>Platóna</a:t>
            </a:r>
            <a:r>
              <a:rPr lang="cs-CZ" sz="1200" dirty="0"/>
              <a:t>. </a:t>
            </a:r>
          </a:p>
        </p:txBody>
      </p:sp>
    </p:spTree>
    <p:extLst>
      <p:ext uri="{BB962C8B-B14F-4D97-AF65-F5344CB8AC3E}">
        <p14:creationId xmlns:p14="http://schemas.microsoft.com/office/powerpoint/2010/main" val="20267949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32F198-B1DA-4B6C-A23D-010E830FBD63}"/>
              </a:ext>
            </a:extLst>
          </p:cNvPr>
          <p:cNvSpPr>
            <a:spLocks noGrp="1"/>
          </p:cNvSpPr>
          <p:nvPr>
            <p:ph type="title"/>
          </p:nvPr>
        </p:nvSpPr>
        <p:spPr/>
        <p:txBody>
          <a:bodyPr>
            <a:normAutofit/>
          </a:bodyPr>
          <a:lstStyle/>
          <a:p>
            <a:r>
              <a:rPr lang="cs-CZ" sz="1600" dirty="0"/>
              <a:t>Komunismus žen a dětí, láska</a:t>
            </a:r>
          </a:p>
        </p:txBody>
      </p:sp>
      <p:sp>
        <p:nvSpPr>
          <p:cNvPr id="3" name="Zástupný symbol pro obsah 2">
            <a:extLst>
              <a:ext uri="{FF2B5EF4-FFF2-40B4-BE49-F238E27FC236}">
                <a16:creationId xmlns:a16="http://schemas.microsoft.com/office/drawing/2014/main" id="{509B5A06-9E3A-45C1-9EFF-6FC8861F8825}"/>
              </a:ext>
            </a:extLst>
          </p:cNvPr>
          <p:cNvSpPr>
            <a:spLocks noGrp="1"/>
          </p:cNvSpPr>
          <p:nvPr>
            <p:ph sz="half" idx="1"/>
          </p:nvPr>
        </p:nvSpPr>
        <p:spPr/>
        <p:txBody>
          <a:bodyPr>
            <a:normAutofit/>
          </a:bodyPr>
          <a:lstStyle/>
          <a:p>
            <a:pPr marL="0" indent="0">
              <a:buNone/>
            </a:pPr>
            <a:r>
              <a:rPr lang="cs-CZ" sz="1200" dirty="0"/>
              <a:t>„Nejméně péče se totiž věnuje tomu, co jest společné velmi mnoha lidem; neboť lidé se starají nejvíce o své vlastnictví, méně již o to, co jest společné, anebo jen potud, pokud se to týká jednotlivce.“ (1261a33-35)</a:t>
            </a:r>
          </a:p>
          <a:p>
            <a:pPr marL="0" indent="0">
              <a:buNone/>
            </a:pPr>
            <a:endParaRPr lang="cs-CZ" sz="1200" dirty="0"/>
          </a:p>
          <a:p>
            <a:pPr marL="0" indent="0">
              <a:buNone/>
            </a:pPr>
            <a:r>
              <a:rPr lang="cs-CZ" sz="1200" dirty="0"/>
              <a:t>„Jsme zajisté přesvědčení, že </a:t>
            </a:r>
            <a:r>
              <a:rPr lang="cs-CZ" sz="1200" b="1" dirty="0"/>
              <a:t>láska jest pro obce nejvyšším dobrem</a:t>
            </a:r>
            <a:r>
              <a:rPr lang="cs-CZ" sz="1200" dirty="0"/>
              <a:t> – tak totiž bude v nich velmi málo rozbrojů-, a sám </a:t>
            </a:r>
            <a:r>
              <a:rPr lang="cs-CZ" sz="1200" dirty="0" err="1"/>
              <a:t>Sókratés</a:t>
            </a:r>
            <a:r>
              <a:rPr lang="cs-CZ" sz="1200" dirty="0"/>
              <a:t> nejvíce chválí jednotnost obce, kterou i on patrně pokládá za dílo přátelství a lásky, … V obci však </a:t>
            </a:r>
            <a:r>
              <a:rPr lang="cs-CZ" sz="1200" b="1" dirty="0"/>
              <a:t>při společenství toho druhu musí láska ochabovati a sotva otec bude říkati, „to je můj syn“ a „to je můj otec“. … v takovém zřízení obce nutně se velmi málo bude starati ať otec o syny jako o syny, ať syn o otce jako o otce, anebo bratři mezi sebou jako o bratry.“</a:t>
            </a:r>
            <a:r>
              <a:rPr lang="cs-CZ" sz="1200" dirty="0"/>
              <a:t> (1262b10-20)</a:t>
            </a:r>
          </a:p>
        </p:txBody>
      </p:sp>
      <p:sp>
        <p:nvSpPr>
          <p:cNvPr id="4" name="Zástupný symbol pro obsah 3">
            <a:extLst>
              <a:ext uri="{FF2B5EF4-FFF2-40B4-BE49-F238E27FC236}">
                <a16:creationId xmlns:a16="http://schemas.microsoft.com/office/drawing/2014/main" id="{279882FB-5BC1-426E-A6C9-AD4C03620BBC}"/>
              </a:ext>
            </a:extLst>
          </p:cNvPr>
          <p:cNvSpPr>
            <a:spLocks noGrp="1"/>
          </p:cNvSpPr>
          <p:nvPr>
            <p:ph sz="half" idx="2"/>
          </p:nvPr>
        </p:nvSpPr>
        <p:spPr/>
        <p:txBody>
          <a:bodyPr>
            <a:normAutofit/>
          </a:bodyPr>
          <a:lstStyle/>
          <a:p>
            <a:pPr marL="0" indent="0">
              <a:buNone/>
            </a:pPr>
            <a:endParaRPr lang="cs-CZ" sz="1200" dirty="0"/>
          </a:p>
        </p:txBody>
      </p:sp>
    </p:spTree>
    <p:extLst>
      <p:ext uri="{BB962C8B-B14F-4D97-AF65-F5344CB8AC3E}">
        <p14:creationId xmlns:p14="http://schemas.microsoft.com/office/powerpoint/2010/main" val="262534454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199FD0-6A2D-4691-9BA2-2CA77DF29435}"/>
              </a:ext>
            </a:extLst>
          </p:cNvPr>
          <p:cNvSpPr>
            <a:spLocks noGrp="1"/>
          </p:cNvSpPr>
          <p:nvPr>
            <p:ph type="title"/>
          </p:nvPr>
        </p:nvSpPr>
        <p:spPr/>
        <p:txBody>
          <a:bodyPr>
            <a:normAutofit/>
          </a:bodyPr>
          <a:lstStyle/>
          <a:p>
            <a:r>
              <a:rPr lang="cs-CZ" sz="1400" dirty="0"/>
              <a:t>Aristotelés - sebeláska</a:t>
            </a:r>
          </a:p>
        </p:txBody>
      </p:sp>
      <p:sp>
        <p:nvSpPr>
          <p:cNvPr id="3" name="Zástupný symbol pro obsah 2">
            <a:extLst>
              <a:ext uri="{FF2B5EF4-FFF2-40B4-BE49-F238E27FC236}">
                <a16:creationId xmlns:a16="http://schemas.microsoft.com/office/drawing/2014/main" id="{A829BCBB-14AE-4C10-AFE3-96E72A498680}"/>
              </a:ext>
            </a:extLst>
          </p:cNvPr>
          <p:cNvSpPr>
            <a:spLocks noGrp="1"/>
          </p:cNvSpPr>
          <p:nvPr>
            <p:ph sz="half" idx="1"/>
          </p:nvPr>
        </p:nvSpPr>
        <p:spPr/>
        <p:txBody>
          <a:bodyPr>
            <a:normAutofit lnSpcReduction="10000"/>
          </a:bodyPr>
          <a:lstStyle/>
          <a:p>
            <a:pPr marL="0" indent="0">
              <a:buNone/>
            </a:pPr>
            <a:r>
              <a:rPr lang="cs-CZ" sz="1400" dirty="0"/>
              <a:t>„Nesnadná jest také otázka, zda máme nejvíce milovati sebe, anebo někoho jiného. U těch, kteří sami sebe nejvíce milují, </a:t>
            </a:r>
            <a:r>
              <a:rPr lang="cs-CZ" sz="1400" b="1" dirty="0"/>
              <a:t>bývá to káráno, </a:t>
            </a:r>
            <a:r>
              <a:rPr lang="cs-CZ" sz="1400" dirty="0"/>
              <a:t>a jakoby dělali něco nečestného, bývají s pohrdáním nazývání </a:t>
            </a:r>
            <a:r>
              <a:rPr lang="cs-CZ" sz="1400" b="1" dirty="0"/>
              <a:t>sobci</a:t>
            </a:r>
            <a:r>
              <a:rPr lang="cs-CZ" sz="1400" dirty="0"/>
              <a:t>, a zdá se, že člověk špatný koná všechno pro sebe, a to tím více, čím jest špatnější – vytýká se mu například, že nedělá nic, aby při tom nemyslil na sebe-, kdežto člověk dobrý koná všechno pro krásno, a tím více pro krásno, čím jest lepší, a pro přítele, aniž dbá při tom svého prospěchu. </a:t>
            </a:r>
          </a:p>
          <a:p>
            <a:pPr marL="0" indent="0">
              <a:buNone/>
            </a:pPr>
            <a:r>
              <a:rPr lang="cs-CZ" sz="1400" dirty="0"/>
              <a:t>Skutečnost však s tímto pojetím nesouhlasí, ne bezdůvodně. Říká se totiž, že nejvíce máme milovati největšího přítele, a nevětším přítelem prý jest ten, kdo přeje dobra druhému pro něho, i když se to nikdo nedoví. Ale toto a všechno ostatní, co náleží k pojmu přítele, </a:t>
            </a:r>
            <a:r>
              <a:rPr lang="cs-CZ" sz="1400" b="1" dirty="0"/>
              <a:t>nejlépe se hodí na poměr člověka k sobě samému</a:t>
            </a:r>
            <a:r>
              <a:rPr lang="cs-CZ" sz="1400" dirty="0"/>
              <a:t>; neboť bylo již poznamenáno, že se všechen přátelský poměr přenáší od jeho vlastního já na jiné. … Neboť všechno to nejvíce platí o poměru člověka k vlastnímu já. Každý jest sám sobě nejlepším přítelem, proto má sám sebe nejvíc milovati.“ (EN, 1168a28-1168b11)</a:t>
            </a:r>
          </a:p>
        </p:txBody>
      </p:sp>
      <p:sp>
        <p:nvSpPr>
          <p:cNvPr id="4" name="Zástupný symbol pro obsah 3">
            <a:extLst>
              <a:ext uri="{FF2B5EF4-FFF2-40B4-BE49-F238E27FC236}">
                <a16:creationId xmlns:a16="http://schemas.microsoft.com/office/drawing/2014/main" id="{30009A55-1F35-445F-9690-ABF0ED5BBC81}"/>
              </a:ext>
            </a:extLst>
          </p:cNvPr>
          <p:cNvSpPr>
            <a:spLocks noGrp="1"/>
          </p:cNvSpPr>
          <p:nvPr>
            <p:ph sz="half" idx="2"/>
          </p:nvPr>
        </p:nvSpPr>
        <p:spPr/>
        <p:txBody>
          <a:bodyPr>
            <a:normAutofit lnSpcReduction="10000"/>
          </a:bodyPr>
          <a:lstStyle/>
          <a:p>
            <a:endParaRPr lang="cs-CZ"/>
          </a:p>
        </p:txBody>
      </p:sp>
    </p:spTree>
    <p:extLst>
      <p:ext uri="{BB962C8B-B14F-4D97-AF65-F5344CB8AC3E}">
        <p14:creationId xmlns:p14="http://schemas.microsoft.com/office/powerpoint/2010/main" val="193900690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0FEEBC-CEC1-4B3D-9848-0D35E00F9DEB}"/>
              </a:ext>
            </a:extLst>
          </p:cNvPr>
          <p:cNvSpPr>
            <a:spLocks noGrp="1"/>
          </p:cNvSpPr>
          <p:nvPr>
            <p:ph type="title"/>
          </p:nvPr>
        </p:nvSpPr>
        <p:spPr/>
        <p:txBody>
          <a:bodyPr>
            <a:normAutofit/>
          </a:bodyPr>
          <a:lstStyle/>
          <a:p>
            <a:r>
              <a:rPr lang="cs-CZ" sz="1600" dirty="0"/>
              <a:t>Jednota obce</a:t>
            </a:r>
          </a:p>
        </p:txBody>
      </p:sp>
      <p:sp>
        <p:nvSpPr>
          <p:cNvPr id="3" name="Zástupný symbol pro obsah 2">
            <a:extLst>
              <a:ext uri="{FF2B5EF4-FFF2-40B4-BE49-F238E27FC236}">
                <a16:creationId xmlns:a16="http://schemas.microsoft.com/office/drawing/2014/main" id="{E6671E79-B807-4E43-9640-3FD0FEDE3194}"/>
              </a:ext>
            </a:extLst>
          </p:cNvPr>
          <p:cNvSpPr>
            <a:spLocks noGrp="1"/>
          </p:cNvSpPr>
          <p:nvPr>
            <p:ph sz="half" idx="1"/>
          </p:nvPr>
        </p:nvSpPr>
        <p:spPr/>
        <p:txBody>
          <a:bodyPr>
            <a:normAutofit/>
          </a:bodyPr>
          <a:lstStyle/>
          <a:p>
            <a:pPr marL="0" indent="0">
              <a:buNone/>
            </a:pPr>
            <a:r>
              <a:rPr lang="cs-CZ" sz="1200" dirty="0"/>
              <a:t>„A přece je patrno, že obec, bude-li pokračovat k větší a větší jednotnosti, nebude již ani obcí; neboť obec jest přirozeně jakési množství, a bude-li postupovati k jednoduchosti, bude z obce spíše domácnost a z domácnosti jedinec.“ (1261a15-20)</a:t>
            </a:r>
          </a:p>
          <a:p>
            <a:pPr marL="0" indent="0">
              <a:buNone/>
            </a:pPr>
            <a:endParaRPr lang="cs-CZ" sz="1200" dirty="0"/>
          </a:p>
        </p:txBody>
      </p:sp>
      <p:sp>
        <p:nvSpPr>
          <p:cNvPr id="4" name="Zástupný symbol pro obsah 3">
            <a:extLst>
              <a:ext uri="{FF2B5EF4-FFF2-40B4-BE49-F238E27FC236}">
                <a16:creationId xmlns:a16="http://schemas.microsoft.com/office/drawing/2014/main" id="{FE907769-D3E8-44BF-A15B-077DA5FDBD5E}"/>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214560041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1DB637-F17D-427F-AA58-E56C3F3F85EE}"/>
              </a:ext>
            </a:extLst>
          </p:cNvPr>
          <p:cNvSpPr>
            <a:spLocks noGrp="1"/>
          </p:cNvSpPr>
          <p:nvPr>
            <p:ph type="title"/>
          </p:nvPr>
        </p:nvSpPr>
        <p:spPr/>
        <p:txBody>
          <a:bodyPr>
            <a:normAutofit/>
          </a:bodyPr>
          <a:lstStyle/>
          <a:p>
            <a:r>
              <a:rPr lang="cs-CZ" sz="1200" dirty="0"/>
              <a:t>Aristotelés o umění (tragédii) – </a:t>
            </a:r>
            <a:r>
              <a:rPr lang="cs-CZ" sz="1200" i="1" dirty="0"/>
              <a:t>Poetika, O komedii</a:t>
            </a:r>
            <a:endParaRPr lang="cs-CZ" sz="1200" dirty="0"/>
          </a:p>
        </p:txBody>
      </p:sp>
      <p:sp>
        <p:nvSpPr>
          <p:cNvPr id="3" name="Zástupný symbol pro obsah 2">
            <a:extLst>
              <a:ext uri="{FF2B5EF4-FFF2-40B4-BE49-F238E27FC236}">
                <a16:creationId xmlns:a16="http://schemas.microsoft.com/office/drawing/2014/main" id="{A4181A59-AF0F-44A2-8517-3150A5721D43}"/>
              </a:ext>
            </a:extLst>
          </p:cNvPr>
          <p:cNvSpPr>
            <a:spLocks noGrp="1"/>
          </p:cNvSpPr>
          <p:nvPr>
            <p:ph sz="half" idx="1"/>
          </p:nvPr>
        </p:nvSpPr>
        <p:spPr>
          <a:xfrm>
            <a:off x="457200" y="1196753"/>
            <a:ext cx="4038600" cy="4929412"/>
          </a:xfrm>
        </p:spPr>
        <p:txBody>
          <a:bodyPr>
            <a:normAutofit lnSpcReduction="10000"/>
          </a:bodyPr>
          <a:lstStyle/>
          <a:p>
            <a:pPr marL="0" indent="0">
              <a:buNone/>
            </a:pPr>
            <a:r>
              <a:rPr lang="cs-CZ" sz="1200" dirty="0"/>
              <a:t>„Epika i básnictví tragické, rovněž i dithyrambická tvorba a většinou i hra na píšťalu a na kitharu, to vše je vcelku </a:t>
            </a:r>
            <a:r>
              <a:rPr lang="cs-CZ" sz="1200" b="1" dirty="0"/>
              <a:t>napodobování</a:t>
            </a:r>
            <a:r>
              <a:rPr lang="cs-CZ" sz="1200" dirty="0"/>
              <a:t>.“ (1447a14-16)</a:t>
            </a:r>
          </a:p>
          <a:p>
            <a:pPr marL="0" indent="0">
              <a:buNone/>
            </a:pPr>
            <a:r>
              <a:rPr lang="cs-CZ" sz="1200" dirty="0"/>
              <a:t>„Umělci zobrazují </a:t>
            </a:r>
            <a:r>
              <a:rPr lang="cs-CZ" sz="1200" b="1" dirty="0"/>
              <a:t>činné lidi</a:t>
            </a:r>
            <a:r>
              <a:rPr lang="cs-CZ" sz="1200" dirty="0"/>
              <a:t>, a ti jsou nutně buď dobří, anebo špatní. Vždyť povaha je takřka vždy dána tímto dvojím, tj. co do povahy se všichni od sebe liší špatností a ctností.“ (1448a1-3)</a:t>
            </a:r>
          </a:p>
          <a:p>
            <a:pPr marL="0" indent="0">
              <a:buNone/>
            </a:pPr>
            <a:r>
              <a:rPr lang="cs-CZ" sz="1200" dirty="0"/>
              <a:t>„Předně se u lidí projevuje od malička </a:t>
            </a:r>
            <a:r>
              <a:rPr lang="cs-CZ" sz="1200" b="1" dirty="0"/>
              <a:t>vrozený sklon k nápodobě</a:t>
            </a:r>
            <a:r>
              <a:rPr lang="cs-CZ" sz="1200" dirty="0"/>
              <a:t>, a člověk se liší od ostatních živých bytostí právě tím, že má největší schopnost napodobovat a že se učí nejprve napodobováním. A za druhé mají všichni z napodobování radost.“ (1448b-5-9)</a:t>
            </a:r>
          </a:p>
          <a:p>
            <a:pPr marL="0" indent="0">
              <a:buNone/>
            </a:pPr>
            <a:r>
              <a:rPr lang="cs-CZ" sz="1200" dirty="0"/>
              <a:t>„Na základě toho, co již bylo řečeno, vyvoďme nejprve správný výměr její podstaty. Je tedy tragédie zobrazení vážného a uceleného děje s určitým rozsahem, a to takové, při němž se používá řeči zkrášlené v každém úseku příslušnými prostředky zvlášť, děj se nevypráví, ale předvádějí se jednající postavy a </a:t>
            </a:r>
            <a:r>
              <a:rPr lang="cs-CZ" sz="1200" b="1" dirty="0"/>
              <a:t>soucitem a strachem</a:t>
            </a:r>
            <a:r>
              <a:rPr lang="cs-CZ" sz="1200" dirty="0"/>
              <a:t> se dociluje </a:t>
            </a:r>
            <a:r>
              <a:rPr lang="cs-CZ" sz="1200" b="1" dirty="0"/>
              <a:t>očištění takových pocitů.</a:t>
            </a:r>
            <a:r>
              <a:rPr lang="cs-CZ" sz="1200" dirty="0"/>
              <a:t>“ (1449b22-25)</a:t>
            </a:r>
          </a:p>
          <a:p>
            <a:pPr marL="0" indent="0">
              <a:buNone/>
            </a:pPr>
            <a:r>
              <a:rPr lang="cs-CZ" sz="1200" dirty="0"/>
              <a:t>„Jde tu však o zobrazení nejen uceleného jednání, ale i událostí, které vzbuzují </a:t>
            </a:r>
            <a:r>
              <a:rPr lang="cs-CZ" sz="1200" b="1" dirty="0"/>
              <a:t>strach a soucit</a:t>
            </a:r>
            <a:r>
              <a:rPr lang="cs-CZ" sz="1200" dirty="0"/>
              <a:t>.“ (1452a1-2)</a:t>
            </a:r>
          </a:p>
          <a:p>
            <a:pPr marL="0" indent="0">
              <a:buNone/>
            </a:pPr>
            <a:r>
              <a:rPr lang="cs-CZ" sz="1200" dirty="0"/>
              <a:t>„… soucit máme totiž s tím, kdo upadne do neštěstí nezaslouženě, strach o toho, kdo je nám podobný (tj. soucit se týká nevinného, strach nám podobného), …“ (1453a4-6) </a:t>
            </a:r>
          </a:p>
          <a:p>
            <a:pPr marL="0" indent="0">
              <a:buNone/>
            </a:pPr>
            <a:r>
              <a:rPr lang="cs-CZ" sz="1200" dirty="0"/>
              <a:t>„Tragédie odstraňuje úzkostné pocity duše vzbuzováním soucitu a hrůzy. Uvádí se, že tím dociluje zmenšení úzkosti na únosnou míru. Matkou tragédie je žalost.“ (</a:t>
            </a:r>
            <a:r>
              <a:rPr lang="cs-CZ" sz="1200" i="1" dirty="0"/>
              <a:t>O komedii, 2, </a:t>
            </a:r>
            <a:r>
              <a:rPr lang="cs-CZ" sz="1200" dirty="0"/>
              <a:t>3)</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26300430-A58B-4C0E-BA77-189B62C02B59}"/>
              </a:ext>
            </a:extLst>
          </p:cNvPr>
          <p:cNvSpPr>
            <a:spLocks noGrp="1"/>
          </p:cNvSpPr>
          <p:nvPr>
            <p:ph sz="half" idx="2"/>
          </p:nvPr>
        </p:nvSpPr>
        <p:spPr>
          <a:xfrm>
            <a:off x="4648200" y="980728"/>
            <a:ext cx="4038600" cy="5145436"/>
          </a:xfrm>
        </p:spPr>
        <p:txBody>
          <a:bodyPr>
            <a:normAutofit lnSpcReduction="10000"/>
          </a:bodyPr>
          <a:lstStyle/>
          <a:p>
            <a:pPr marL="0" indent="0">
              <a:buNone/>
            </a:pPr>
            <a:r>
              <a:rPr lang="cs-CZ" sz="1200" dirty="0"/>
              <a:t>„očištění takových pocitů“ – </a:t>
            </a:r>
            <a:r>
              <a:rPr lang="cs-CZ" sz="1200" b="1" i="1" dirty="0" err="1"/>
              <a:t>katharsis</a:t>
            </a:r>
            <a:r>
              <a:rPr lang="cs-CZ" sz="1200" i="1" dirty="0"/>
              <a:t>; </a:t>
            </a:r>
            <a:r>
              <a:rPr lang="cs-CZ" sz="1200" dirty="0"/>
              <a:t>nejen tragédie má tuto funkci, v VII. knize Politiky ji přisuzuje i hudbě.</a:t>
            </a:r>
          </a:p>
          <a:p>
            <a:pPr marL="0" indent="0">
              <a:buNone/>
            </a:pPr>
            <a:endParaRPr lang="cs-CZ" sz="1200" dirty="0"/>
          </a:p>
          <a:p>
            <a:pPr marL="0" indent="0">
              <a:buNone/>
            </a:pPr>
            <a:r>
              <a:rPr lang="cs-CZ" sz="1200" dirty="0"/>
              <a:t>„Přínos umělecké tvorby k lidskému poznání však není v Aristotelově poznání jejím jediným a hlavním úkolem. </a:t>
            </a:r>
            <a:r>
              <a:rPr lang="cs-CZ" sz="1200" b="1" dirty="0"/>
              <a:t>Tím je určité působení na citový život člověka. </a:t>
            </a:r>
            <a:r>
              <a:rPr lang="cs-CZ" sz="1200" dirty="0"/>
              <a:t>Umělecké dílo má přinášet lidem požitek spojený s pozorováním zdařilého zobrazení a vzbuzovat v nich odpovídající city. … Ta (tragédie) má v divákovi vzbuzovat soucit s utrpením hrdiny, který nezaviněně upadá do neštěstí, a strach o jeho další osudy. Nejvlastnějším úkolem tragédie je způsobit očistu (</a:t>
            </a:r>
            <a:r>
              <a:rPr lang="cs-CZ" sz="1200" dirty="0" err="1"/>
              <a:t>katharsis</a:t>
            </a:r>
            <a:r>
              <a:rPr lang="cs-CZ" sz="1200" dirty="0"/>
              <a:t>) těchto pocitů. … katarze spočívá </a:t>
            </a:r>
            <a:r>
              <a:rPr lang="cs-CZ" sz="1200" b="1" dirty="0"/>
              <a:t>(a)</a:t>
            </a:r>
            <a:r>
              <a:rPr lang="cs-CZ" sz="1200" dirty="0"/>
              <a:t> v neškodném nebo přímo prospěšném vybíjení vášní a dalších potenciálně nebezpečných citových hnutí, jež mohou jinak skrytě vzrůstat v mysli člověka. … </a:t>
            </a:r>
            <a:r>
              <a:rPr lang="cs-CZ" sz="1200" b="1" dirty="0"/>
              <a:t>(b)</a:t>
            </a:r>
            <a:r>
              <a:rPr lang="cs-CZ" sz="1200" dirty="0"/>
              <a:t> Prožívá-li divák předváděný tragický děj, jeho city (především egoistické) se povznášejí na vyšší, nadindividuální úroveň, a on se může nejen rozumem, ale i po citové stránce spojit s řádem světového dění. Katarze spočívá tedy v prvé řadě v zušlechťování lidských citů, moderněji řečeno: v jeho kultivaci. Básnictví i další umělecké obory mají proto pode Aristotela i závažný význam výchovný a mravní.“ (Mráz, 2008, Úvod k Poetice, s. 37-38)</a:t>
            </a:r>
          </a:p>
          <a:p>
            <a:pPr marL="0" indent="0">
              <a:buNone/>
            </a:pPr>
            <a:endParaRPr lang="cs-CZ" sz="1200" i="1" dirty="0"/>
          </a:p>
          <a:p>
            <a:pPr marL="0" indent="0">
              <a:buNone/>
            </a:pPr>
            <a:r>
              <a:rPr lang="cs-CZ" sz="1200" dirty="0"/>
              <a:t>Pojďme si přečíst komentář M. </a:t>
            </a:r>
            <a:r>
              <a:rPr lang="cs-CZ" sz="1200" dirty="0" err="1"/>
              <a:t>Nussbaumové</a:t>
            </a:r>
            <a:r>
              <a:rPr lang="cs-CZ" sz="1200" dirty="0"/>
              <a:t>, který nám prohloubí naše porozumění tragédii i funkci katarze.</a:t>
            </a:r>
          </a:p>
        </p:txBody>
      </p:sp>
    </p:spTree>
    <p:extLst>
      <p:ext uri="{BB962C8B-B14F-4D97-AF65-F5344CB8AC3E}">
        <p14:creationId xmlns:p14="http://schemas.microsoft.com/office/powerpoint/2010/main" val="5255425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3B735E-F9A3-40F8-8D47-41CDE4CF786F}"/>
              </a:ext>
            </a:extLst>
          </p:cNvPr>
          <p:cNvSpPr>
            <a:spLocks noGrp="1"/>
          </p:cNvSpPr>
          <p:nvPr>
            <p:ph type="title"/>
          </p:nvPr>
        </p:nvSpPr>
        <p:spPr/>
        <p:txBody>
          <a:bodyPr>
            <a:normAutofit/>
          </a:bodyPr>
          <a:lstStyle/>
          <a:p>
            <a:r>
              <a:rPr lang="cs-CZ" sz="1200" dirty="0"/>
              <a:t>Aristotelés o umění (tragédii) - </a:t>
            </a:r>
            <a:r>
              <a:rPr lang="cs-CZ" sz="1200" i="1" dirty="0"/>
              <a:t>Poetika</a:t>
            </a:r>
            <a:endParaRPr lang="cs-CZ" sz="1200" dirty="0"/>
          </a:p>
        </p:txBody>
      </p:sp>
      <p:sp>
        <p:nvSpPr>
          <p:cNvPr id="3" name="Zástupný symbol pro obsah 2">
            <a:extLst>
              <a:ext uri="{FF2B5EF4-FFF2-40B4-BE49-F238E27FC236}">
                <a16:creationId xmlns:a16="http://schemas.microsoft.com/office/drawing/2014/main" id="{8CB428D5-E47A-4075-8719-8A6DB6CC5F0E}"/>
              </a:ext>
            </a:extLst>
          </p:cNvPr>
          <p:cNvSpPr>
            <a:spLocks noGrp="1"/>
          </p:cNvSpPr>
          <p:nvPr>
            <p:ph sz="half" idx="1"/>
          </p:nvPr>
        </p:nvSpPr>
        <p:spPr/>
        <p:txBody>
          <a:bodyPr>
            <a:normAutofit fontScale="92500"/>
          </a:bodyPr>
          <a:lstStyle/>
          <a:p>
            <a:pPr marL="0" indent="0">
              <a:buNone/>
            </a:pPr>
            <a:r>
              <a:rPr lang="cs-CZ" sz="1200" dirty="0"/>
              <a:t>„Tragédie přece není zobrazením lidí, nýbrž jednání a života, štěstí a neštěstí, a štěstí i neštěstí je založeno na jednání. Cílem hry je tedy zobrazit určité jednání, nikoliv povahovou vlastnost. Lidi sice činí takovými či onakými jejich povaha, ale šťastnými nebo nešťastnými jejich jednání.“ (1450a15-20)</a:t>
            </a:r>
          </a:p>
          <a:p>
            <a:pPr marL="0" indent="0">
              <a:buNone/>
            </a:pPr>
            <a:r>
              <a:rPr lang="cs-CZ" sz="1200" dirty="0"/>
              <a:t>„Z podaného výkladu je rovněž zřejmé, že úkolem básníka není líčit to, co se skutečně stalo, nýbrž to, co by se stát mohlo a co je možné podle pravděpodobnosti a nutnosti.“ (1451a36-38)</a:t>
            </a:r>
          </a:p>
          <a:p>
            <a:pPr marL="0" indent="0">
              <a:buNone/>
            </a:pPr>
            <a:r>
              <a:rPr lang="cs-CZ" sz="1200" dirty="0"/>
              <a:t>„Liší se však od sebe tím, že jeden vypráví, co se stalo, kdežto druhý, jaké věci se stát mohly. Proto je básnictví </a:t>
            </a:r>
            <a:r>
              <a:rPr lang="cs-CZ" sz="1200" dirty="0" err="1"/>
              <a:t>filosofičtější</a:t>
            </a:r>
            <a:r>
              <a:rPr lang="cs-CZ" sz="1200" dirty="0"/>
              <a:t> a závažnější než dějepisectví. Básnictví totiž líčí spíše to, co je obecné, kdežto dějepisectví jednotlivé případy. Obecným zde míním to, co člověk určitých vlastností pravděpodobně nebo nutně říká či dělá; …“ (1451b3-9)</a:t>
            </a:r>
          </a:p>
          <a:p>
            <a:pPr marL="0" indent="0">
              <a:buNone/>
            </a:pPr>
            <a:r>
              <a:rPr lang="cs-CZ" sz="1200" dirty="0"/>
              <a:t>„ </a:t>
            </a:r>
          </a:p>
          <a:p>
            <a:pPr marL="0" indent="0">
              <a:buNone/>
            </a:pPr>
            <a:endParaRPr lang="cs-CZ" sz="1200" dirty="0"/>
          </a:p>
          <a:p>
            <a:pPr marL="0" indent="0">
              <a:buNone/>
            </a:pPr>
            <a:endParaRPr lang="cs-CZ" sz="1200" dirty="0"/>
          </a:p>
        </p:txBody>
      </p:sp>
      <p:sp>
        <p:nvSpPr>
          <p:cNvPr id="4" name="Zástupný symbol pro obsah 3">
            <a:extLst>
              <a:ext uri="{FF2B5EF4-FFF2-40B4-BE49-F238E27FC236}">
                <a16:creationId xmlns:a16="http://schemas.microsoft.com/office/drawing/2014/main" id="{605423B8-F364-4075-A5E8-AD858C53E548}"/>
              </a:ext>
            </a:extLst>
          </p:cNvPr>
          <p:cNvSpPr>
            <a:spLocks noGrp="1"/>
          </p:cNvSpPr>
          <p:nvPr>
            <p:ph sz="half" idx="2"/>
          </p:nvPr>
        </p:nvSpPr>
        <p:spPr>
          <a:xfrm>
            <a:off x="4648200" y="1268760"/>
            <a:ext cx="4038600" cy="4857403"/>
          </a:xfrm>
        </p:spPr>
        <p:txBody>
          <a:bodyPr>
            <a:normAutofit fontScale="92500"/>
          </a:bodyPr>
          <a:lstStyle/>
          <a:p>
            <a:pPr marL="0" indent="0">
              <a:buNone/>
            </a:pPr>
            <a:r>
              <a:rPr lang="cs-CZ" sz="1050" dirty="0"/>
              <a:t>„Úplné a správné pochopení naší lidské praktické situace je v zásadě přístupné jen rozumu … Domnívám se, že toto čtení, jež nakonec činí z celého zakoušeni tragédie (jak dramatu, tak v životě) zkušenost čistě instrumentální hodnoty, degraduje nárok básníku před (</a:t>
            </a:r>
            <a:r>
              <a:rPr lang="cs-CZ" sz="1050" dirty="0" err="1"/>
              <a:t>protibásnickým</a:t>
            </a:r>
            <a:r>
              <a:rPr lang="cs-CZ" sz="1050" dirty="0"/>
              <a:t>) nárokem filosofů a vychyluje diskusi směrem, který je výhodný pro ty druhé. … </a:t>
            </a:r>
            <a:r>
              <a:rPr lang="cs-CZ" sz="1050" dirty="0" err="1"/>
              <a:t>Neoptolemův</a:t>
            </a:r>
            <a:r>
              <a:rPr lang="cs-CZ" sz="1050" dirty="0"/>
              <a:t> (</a:t>
            </a:r>
            <a:r>
              <a:rPr lang="cs-CZ" sz="1050" dirty="0" err="1"/>
              <a:t>Sofoklés</a:t>
            </a:r>
            <a:r>
              <a:rPr lang="cs-CZ" sz="1050" dirty="0"/>
              <a:t>, </a:t>
            </a:r>
            <a:r>
              <a:rPr lang="cs-CZ" sz="1050" i="1" dirty="0" err="1"/>
              <a:t>Filoktétés</a:t>
            </a:r>
            <a:r>
              <a:rPr lang="cs-CZ" sz="1050" dirty="0"/>
              <a:t>) výkřik, bezesná muka sboru, to nejsou prostředky k uchopení toho, co je v rozumu díky jemu samému; je to součást poznání či uznání lidských obtížných lidských skutečností. Je to vědění, které se uskutečňuje utrpením, protože utrpení je náležité uznání takového způsobu lidského života, jaký v těchto případech můžeme najít. </a:t>
            </a:r>
            <a:r>
              <a:rPr lang="cs-CZ" sz="1050" b="1" dirty="0"/>
              <a:t>A obecně: pochopit lásku a nebo tragédii rozumem nestačí k dosažení skutečného lidského vědění. … Ale jsou i tací, pro které může být dobrý osud neštěstím a tragédie štěstím. Na to, aby dosáhli přesného lidského poznání možná potřebují působení tragické situace a musí přestát její útok. Poznání v tomto případě pak může podpořit poznání v jiných oblastech života. … Je také zřejmé, že zkoumání takových konfliktů skrze naše vlastní </a:t>
            </a:r>
            <a:r>
              <a:rPr lang="cs-CZ" sz="1050" b="1" i="1" dirty="0" err="1"/>
              <a:t>pathé</a:t>
            </a:r>
            <a:r>
              <a:rPr lang="cs-CZ" sz="1050" b="1" i="1" dirty="0"/>
              <a:t> </a:t>
            </a:r>
            <a:r>
              <a:rPr lang="cs-CZ" sz="1050" b="1" dirty="0"/>
              <a:t>jakožto diváků, skrze náš vlastní strach a soucit, nás má vybavit právě tímto druhem schopnosti učit se a pomoci probudit v nás tato hnutí. Básníci nám nabízejí nejen alternativu ke kontemplativnímu či platónskému typu poznání, ale jejich nesouhlas s Platónem je hlubší.  Tvrdí, že nám dávají příležitost k takovému druhu poznání, které by sám rozum dokonce ani nemohl zastávat. Je-li jejich tvrzení přijatelné, pak jsou jejich díla (či díla jim podobná) při úplném zkoumání takových záležitostí nikoli volitelná, nýbrž nutná.“ (M. </a:t>
            </a:r>
            <a:r>
              <a:rPr lang="cs-CZ" sz="1050" b="1" dirty="0" err="1"/>
              <a:t>Nussbaumová</a:t>
            </a:r>
            <a:r>
              <a:rPr lang="cs-CZ" sz="1050" b="1" dirty="0"/>
              <a:t>, </a:t>
            </a:r>
            <a:r>
              <a:rPr lang="cs-CZ" sz="1050" b="1" i="1" dirty="0"/>
              <a:t>Křehkost dobra, </a:t>
            </a:r>
            <a:r>
              <a:rPr lang="cs-CZ" sz="1050" b="1" dirty="0"/>
              <a:t>s. 133-134)</a:t>
            </a:r>
          </a:p>
          <a:p>
            <a:pPr marL="0" indent="0">
              <a:buNone/>
            </a:pPr>
            <a:r>
              <a:rPr lang="cs-CZ" sz="1050" b="1" dirty="0"/>
              <a:t>„Vidíme, jak myšlení a cítění spolupracuje, a proto je obtížné jedno od druhého oddělit… Všimneme-li si etické plodnosti těchto výměn, vidíme-li </a:t>
            </a:r>
            <a:r>
              <a:rPr lang="cs-CZ" sz="1050" b="1" i="1" dirty="0"/>
              <a:t>racionalitu </a:t>
            </a:r>
            <a:r>
              <a:rPr lang="cs-CZ" sz="1050" b="1" dirty="0"/>
              <a:t>vášní, pak právě ony vedou myšlení k lidskému porozumění a pomáhají toto porozumění utvářet, pak možná pocítíme, že břemeno důkazu se přesouvá na obhájce názoru, že pouze rozum a vůle jsou vhodnými předměty etického hodnocení.“ (</a:t>
            </a:r>
            <a:r>
              <a:rPr lang="cs-CZ" sz="1050" b="1" dirty="0" err="1"/>
              <a:t>Tamt</a:t>
            </a:r>
            <a:r>
              <a:rPr lang="cs-CZ" sz="1050" b="1" dirty="0"/>
              <a:t>. Str. </a:t>
            </a:r>
            <a:r>
              <a:rPr lang="cs-CZ" sz="1050" dirty="0"/>
              <a:t>136-136)</a:t>
            </a:r>
          </a:p>
        </p:txBody>
      </p:sp>
    </p:spTree>
    <p:extLst>
      <p:ext uri="{BB962C8B-B14F-4D97-AF65-F5344CB8AC3E}">
        <p14:creationId xmlns:p14="http://schemas.microsoft.com/office/powerpoint/2010/main" val="191155975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1E8153-7465-4B09-A670-1E7AE9EF4B46}"/>
              </a:ext>
            </a:extLst>
          </p:cNvPr>
          <p:cNvSpPr>
            <a:spLocks noGrp="1"/>
          </p:cNvSpPr>
          <p:nvPr>
            <p:ph type="title"/>
          </p:nvPr>
        </p:nvSpPr>
        <p:spPr/>
        <p:txBody>
          <a:bodyPr>
            <a:normAutofit/>
          </a:bodyPr>
          <a:lstStyle/>
          <a:p>
            <a:r>
              <a:rPr lang="cs-CZ" sz="3600" dirty="0"/>
              <a:t>Edward O. Wilson - </a:t>
            </a:r>
            <a:r>
              <a:rPr lang="cs-CZ" sz="3600" i="1" dirty="0"/>
              <a:t>Sociobiology</a:t>
            </a:r>
          </a:p>
        </p:txBody>
      </p:sp>
      <p:sp>
        <p:nvSpPr>
          <p:cNvPr id="3" name="Zástupný symbol pro obsah 2">
            <a:extLst>
              <a:ext uri="{FF2B5EF4-FFF2-40B4-BE49-F238E27FC236}">
                <a16:creationId xmlns:a16="http://schemas.microsoft.com/office/drawing/2014/main" id="{85E6F88F-221C-4AD7-93AC-E9AC510CEA03}"/>
              </a:ext>
            </a:extLst>
          </p:cNvPr>
          <p:cNvSpPr>
            <a:spLocks noGrp="1"/>
          </p:cNvSpPr>
          <p:nvPr>
            <p:ph idx="1"/>
          </p:nvPr>
        </p:nvSpPr>
        <p:spPr/>
        <p:txBody>
          <a:bodyPr>
            <a:normAutofit/>
          </a:bodyPr>
          <a:lstStyle/>
          <a:p>
            <a:pPr marL="0" indent="0">
              <a:buNone/>
            </a:pPr>
            <a:r>
              <a:rPr lang="cs-CZ" sz="1600"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The biologist, who is concerned</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with questions of physiology and evolutionary history, realizes that </a:t>
            </a:r>
            <a:r>
              <a:rPr lang="en-US" sz="1600" dirty="0" err="1">
                <a:latin typeface="Times New Roman" panose="02020603050405020304" pitchFamily="18" charset="0"/>
                <a:cs typeface="Times New Roman" panose="02020603050405020304" pitchFamily="18" charset="0"/>
              </a:rPr>
              <a:t>selfknowledge</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is constrained and shaped by the emotional control centers in the</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hypothalamus and limbic system of the brain. These centers flood our</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consciousness with all the emotions—hate, love, guilt, fear, and others—</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that are consulted by ethical philosophers who wish to intuit the standards</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of</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good and evil. What, we are then compelled to ask, made the</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hypothalamus and limbic system? They evolved by natural selection. That</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simple biological statement must be pursued to explain ethics and ethical</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philosophers, if not epistemology and epistemologists, at all depths. </a:t>
            </a:r>
            <a:r>
              <a:rPr lang="en-US" sz="1600" dirty="0" err="1">
                <a:latin typeface="Times New Roman" panose="02020603050405020304" pitchFamily="18" charset="0"/>
                <a:cs typeface="Times New Roman" panose="02020603050405020304" pitchFamily="18" charset="0"/>
              </a:rPr>
              <a:t>Selfexistence</a:t>
            </a:r>
            <a:r>
              <a:rPr lang="en-US" sz="1600" dirty="0">
                <a:latin typeface="Times New Roman" panose="02020603050405020304" pitchFamily="18" charset="0"/>
                <a:cs typeface="Times New Roman" panose="02020603050405020304" pitchFamily="18" charset="0"/>
              </a:rPr>
              <a:t>,</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or the suicide that terminates it, is not the central question of</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philosophy. The hypothalamic-limbic complex automatically denies such</a:t>
            </a:r>
            <a:r>
              <a:rPr lang="cs-CZ"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logical reduction by countering it with feelings of guilt and altruism. </a:t>
            </a:r>
            <a:r>
              <a:rPr lang="en-US" sz="1600" b="1" dirty="0">
                <a:latin typeface="Times New Roman" panose="02020603050405020304" pitchFamily="18" charset="0"/>
                <a:cs typeface="Times New Roman" panose="02020603050405020304" pitchFamily="18" charset="0"/>
              </a:rPr>
              <a:t>In this</a:t>
            </a:r>
            <a:r>
              <a:rPr lang="cs-CZ" sz="1600"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one way the philosopher’s own emotional control centers are wiser than his</a:t>
            </a:r>
            <a:r>
              <a:rPr lang="cs-CZ" sz="1600"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solipsist consciousness, “knowing” that in evolutionary time the individual</a:t>
            </a:r>
            <a:r>
              <a:rPr lang="cs-CZ" sz="1600"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organism counts for almost nothing.</a:t>
            </a:r>
            <a:r>
              <a:rPr lang="cs-CZ"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821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t>Předsokratici  – přírodní filosofové („fysiologové“), sofisté</a:t>
            </a:r>
          </a:p>
        </p:txBody>
      </p:sp>
      <p:sp>
        <p:nvSpPr>
          <p:cNvPr id="3" name="Zástupný symbol pro obsah 2"/>
          <p:cNvSpPr>
            <a:spLocks noGrp="1"/>
          </p:cNvSpPr>
          <p:nvPr>
            <p:ph idx="1"/>
          </p:nvPr>
        </p:nvSpPr>
        <p:spPr/>
        <p:txBody>
          <a:bodyPr>
            <a:normAutofit lnSpcReduction="10000"/>
          </a:bodyPr>
          <a:lstStyle/>
          <a:p>
            <a:pPr marL="0" indent="0">
              <a:buNone/>
            </a:pPr>
            <a:r>
              <a:rPr lang="cs-CZ" sz="1200" dirty="0"/>
              <a:t>Jak jsem to uvedl výše, můžeme ve skupině předsokratiků rozlišit dva dominantní aspekty zájmu: a) přirozenost věcí (fysis); b) věci lidské. V souladu s tímto i kapitolu k předsokratikům budeme věnovat přírodním filosofům i sofistům. </a:t>
            </a:r>
          </a:p>
          <a:p>
            <a:pPr marL="0" indent="0">
              <a:buNone/>
            </a:pPr>
            <a:endParaRPr lang="cs-CZ" sz="1200" dirty="0"/>
          </a:p>
          <a:p>
            <a:pPr marL="0" indent="0">
              <a:buNone/>
            </a:pPr>
            <a:r>
              <a:rPr lang="cs-CZ" sz="1200" dirty="0"/>
              <a:t>Základní přehled či mapa předsokratiků tedy může vypadat tako:</a:t>
            </a:r>
          </a:p>
          <a:p>
            <a:pPr>
              <a:buAutoNum type="arabicParenR"/>
            </a:pPr>
            <a:r>
              <a:rPr lang="cs-CZ" sz="1200" dirty="0"/>
              <a:t>Milétská „škola“ či Miléťané – </a:t>
            </a:r>
            <a:r>
              <a:rPr lang="cs-CZ" sz="1200" dirty="0" err="1"/>
              <a:t>Thalés</a:t>
            </a:r>
            <a:r>
              <a:rPr lang="cs-CZ" sz="1200" dirty="0"/>
              <a:t> z </a:t>
            </a:r>
            <a:r>
              <a:rPr lang="cs-CZ" sz="1200" dirty="0" err="1"/>
              <a:t>Milétu</a:t>
            </a:r>
            <a:r>
              <a:rPr lang="cs-CZ" sz="1200" dirty="0"/>
              <a:t>, </a:t>
            </a:r>
            <a:r>
              <a:rPr lang="cs-CZ" sz="1200" dirty="0" err="1"/>
              <a:t>Anaximandros</a:t>
            </a:r>
            <a:r>
              <a:rPr lang="cs-CZ" sz="1200" dirty="0"/>
              <a:t>, </a:t>
            </a:r>
            <a:r>
              <a:rPr lang="cs-CZ" sz="1200" dirty="0" err="1"/>
              <a:t>Anaximenés</a:t>
            </a:r>
            <a:endParaRPr lang="cs-CZ" sz="1200" dirty="0"/>
          </a:p>
          <a:p>
            <a:pPr>
              <a:buAutoNum type="arabicParenR"/>
            </a:pPr>
            <a:r>
              <a:rPr lang="cs-CZ" sz="1200" dirty="0" err="1"/>
              <a:t>Herakleitos</a:t>
            </a:r>
            <a:r>
              <a:rPr lang="cs-CZ" sz="1200" dirty="0"/>
              <a:t> z </a:t>
            </a:r>
            <a:r>
              <a:rPr lang="cs-CZ" sz="1200" dirty="0" err="1"/>
              <a:t>Efesu</a:t>
            </a:r>
            <a:r>
              <a:rPr lang="cs-CZ" sz="1200" dirty="0"/>
              <a:t> </a:t>
            </a:r>
          </a:p>
          <a:p>
            <a:pPr>
              <a:buAutoNum type="arabicParenR"/>
            </a:pPr>
            <a:r>
              <a:rPr lang="cs-CZ" sz="1200" dirty="0"/>
              <a:t>Pythagoras</a:t>
            </a:r>
          </a:p>
          <a:p>
            <a:pPr>
              <a:buAutoNum type="arabicParenR"/>
            </a:pPr>
            <a:r>
              <a:rPr lang="cs-CZ" sz="1200" dirty="0" err="1"/>
              <a:t>Eleaté</a:t>
            </a:r>
            <a:r>
              <a:rPr lang="cs-CZ" sz="1200" dirty="0"/>
              <a:t> – </a:t>
            </a:r>
            <a:r>
              <a:rPr lang="cs-CZ" sz="1200" dirty="0" err="1"/>
              <a:t>Xenofanés</a:t>
            </a:r>
            <a:r>
              <a:rPr lang="cs-CZ" sz="1200" dirty="0"/>
              <a:t>, Parmenidés, </a:t>
            </a:r>
            <a:r>
              <a:rPr lang="cs-CZ" sz="1200" dirty="0" err="1"/>
              <a:t>Zenón</a:t>
            </a:r>
            <a:r>
              <a:rPr lang="cs-CZ" sz="1200" dirty="0"/>
              <a:t> z Eleje</a:t>
            </a:r>
          </a:p>
          <a:p>
            <a:pPr>
              <a:buAutoNum type="arabicParenR"/>
            </a:pPr>
            <a:r>
              <a:rPr lang="cs-CZ" sz="1200" dirty="0"/>
              <a:t>Pluralisté  </a:t>
            </a:r>
          </a:p>
          <a:p>
            <a:pPr>
              <a:buAutoNum type="arabicParenR"/>
            </a:pPr>
            <a:r>
              <a:rPr lang="cs-CZ" sz="1200" dirty="0"/>
              <a:t>Sofisté</a:t>
            </a:r>
          </a:p>
          <a:p>
            <a:pPr marL="0" indent="0">
              <a:buNone/>
            </a:pPr>
            <a:r>
              <a:rPr lang="cs-CZ" sz="1200" dirty="0"/>
              <a:t>Další obecné poznámky:</a:t>
            </a:r>
          </a:p>
          <a:p>
            <a:pPr>
              <a:buAutoNum type="arabicPeriod"/>
            </a:pPr>
            <a:r>
              <a:rPr lang="cs-CZ" sz="1200" dirty="0"/>
              <a:t>Žili nejpozději v době </a:t>
            </a:r>
            <a:r>
              <a:rPr lang="cs-CZ" sz="1200" dirty="0" err="1"/>
              <a:t>Sókratově</a:t>
            </a:r>
            <a:r>
              <a:rPr lang="cs-CZ" sz="1200" dirty="0"/>
              <a:t>, ale nebyli jim nijak zásadně ovlivněni.</a:t>
            </a:r>
          </a:p>
          <a:p>
            <a:pPr>
              <a:buAutoNum type="arabicPeriod"/>
            </a:pPr>
            <a:r>
              <a:rPr lang="cs-CZ" sz="1200" dirty="0"/>
              <a:t>Jsou nazýváni „první filosofové“, „první vědci“; otevírají možnosti, témata a strategie, jež budou určující i pro následující generace filosofů. Takový sofista Prótagoras je inspirativní dodnes. </a:t>
            </a:r>
          </a:p>
          <a:p>
            <a:pPr>
              <a:buAutoNum type="arabicPeriod"/>
            </a:pPr>
            <a:r>
              <a:rPr lang="cs-CZ" sz="1200" dirty="0"/>
              <a:t>Nejedná se homogenní skupinu, spojuje je spíše to, že se všichni účastnili myšlenkového pohybu, který vedl k rozlišitelnosti „vědy“ a „filosofie“. M. Grant to popisuje těmito slovy: „… Řekové rovněž rozvíjeli racionální a vědecké myšlení. Řada vynikajících myslitelů bývá nepříliš uspokojivě zahrnována pod pojem „předsokratovští filosofové“. Ti ovšem byli současně méně a na druhé straně více než filosofové v dnešním slova smyslu. Méně proto, že se ještě zcela nevymanili z raných mytologických koncepcí vesmíru, i když nepochybně pod vlivem Homérova chladného přístupu k bohům urazili v tomto směru značný kus cesty předpokladem, že ač jsou lidé na božstvech do značné míry závislí, jsou zároveň autonomními bytostmi, schopnými vlastní vůlí rozhodovat o svých činech. Na druhé straně byli předsokratikové zároveň víc než jen filosofy, neboť se v nemalém rozsahu soustřeďovali na oblasti, které jsme my zvyklí spojovat nikoliv s filosofií, ale s exaktními vědními obory.“ (Grant, M., 2004, s. 40)</a:t>
            </a:r>
          </a:p>
          <a:p>
            <a:pPr>
              <a:buAutoNum type="arabicPeriod"/>
            </a:pPr>
            <a:endParaRPr lang="cs-CZ" sz="1600" dirty="0"/>
          </a:p>
          <a:p>
            <a:pPr marL="0" indent="0">
              <a:buNone/>
            </a:pPr>
            <a:endParaRPr lang="cs-CZ" sz="1600" dirty="0"/>
          </a:p>
          <a:p>
            <a:pPr marL="0" indent="0">
              <a:buNone/>
            </a:pPr>
            <a:endParaRPr lang="cs-CZ" sz="1600" dirty="0"/>
          </a:p>
          <a:p>
            <a:pPr marL="0" indent="0">
              <a:buNone/>
            </a:pPr>
            <a:endParaRPr lang="cs-CZ" sz="1600" dirty="0"/>
          </a:p>
          <a:p>
            <a:pPr marL="0" indent="0">
              <a:buNone/>
            </a:pPr>
            <a:endParaRPr lang="cs-CZ" sz="1600" dirty="0"/>
          </a:p>
        </p:txBody>
      </p:sp>
    </p:spTree>
    <p:extLst>
      <p:ext uri="{BB962C8B-B14F-4D97-AF65-F5344CB8AC3E}">
        <p14:creationId xmlns:p14="http://schemas.microsoft.com/office/powerpoint/2010/main" val="3789693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BEFBBA-456D-49DF-8932-40CB5CC3750D}"/>
              </a:ext>
            </a:extLst>
          </p:cNvPr>
          <p:cNvSpPr>
            <a:spLocks noGrp="1"/>
          </p:cNvSpPr>
          <p:nvPr>
            <p:ph type="title"/>
          </p:nvPr>
        </p:nvSpPr>
        <p:spPr/>
        <p:txBody>
          <a:bodyPr>
            <a:normAutofit/>
          </a:bodyPr>
          <a:lstStyle/>
          <a:p>
            <a:r>
              <a:rPr lang="cs-CZ" sz="1400" dirty="0"/>
              <a:t>Aristotelés a ženy</a:t>
            </a:r>
          </a:p>
        </p:txBody>
      </p:sp>
      <p:sp>
        <p:nvSpPr>
          <p:cNvPr id="3" name="Zástupný symbol pro obsah 2">
            <a:extLst>
              <a:ext uri="{FF2B5EF4-FFF2-40B4-BE49-F238E27FC236}">
                <a16:creationId xmlns:a16="http://schemas.microsoft.com/office/drawing/2014/main" id="{72AD89E8-718A-4BE8-9A79-0819C6995315}"/>
              </a:ext>
            </a:extLst>
          </p:cNvPr>
          <p:cNvSpPr>
            <a:spLocks noGrp="1"/>
          </p:cNvSpPr>
          <p:nvPr>
            <p:ph sz="half" idx="1"/>
          </p:nvPr>
        </p:nvSpPr>
        <p:spPr/>
        <p:txBody>
          <a:bodyPr>
            <a:normAutofit/>
          </a:bodyPr>
          <a:lstStyle/>
          <a:p>
            <a:pPr marL="0" indent="0">
              <a:buNone/>
            </a:pPr>
            <a:r>
              <a:rPr lang="cs-CZ" sz="1200" dirty="0"/>
              <a:t>„Rádná přece může být i žena a otrok, přestože schopnosti ženy jsou skrovnější a u otroka jsou zcela nepatrné.“ (</a:t>
            </a:r>
            <a:r>
              <a:rPr lang="cs-CZ" sz="1200" i="1" dirty="0"/>
              <a:t>Poetika</a:t>
            </a:r>
            <a:r>
              <a:rPr lang="cs-CZ" sz="1200" dirty="0"/>
              <a:t>, 1454a21-22) </a:t>
            </a:r>
          </a:p>
        </p:txBody>
      </p:sp>
      <p:sp>
        <p:nvSpPr>
          <p:cNvPr id="4" name="Zástupný symbol pro obsah 3">
            <a:extLst>
              <a:ext uri="{FF2B5EF4-FFF2-40B4-BE49-F238E27FC236}">
                <a16:creationId xmlns:a16="http://schemas.microsoft.com/office/drawing/2014/main" id="{07D04ADD-0765-403A-BB75-E7D500F38A86}"/>
              </a:ext>
            </a:extLst>
          </p:cNvPr>
          <p:cNvSpPr>
            <a:spLocks noGrp="1"/>
          </p:cNvSpPr>
          <p:nvPr>
            <p:ph sz="half" idx="2"/>
          </p:nvPr>
        </p:nvSpPr>
        <p:spPr/>
        <p:txBody>
          <a:bodyPr/>
          <a:lstStyle/>
          <a:p>
            <a:endParaRPr lang="cs-CZ"/>
          </a:p>
        </p:txBody>
      </p:sp>
    </p:spTree>
    <p:extLst>
      <p:ext uri="{BB962C8B-B14F-4D97-AF65-F5344CB8AC3E}">
        <p14:creationId xmlns:p14="http://schemas.microsoft.com/office/powerpoint/2010/main" val="368667818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C353F0-DE37-4753-B5F3-8CB42CBC4CC3}"/>
              </a:ext>
            </a:extLst>
          </p:cNvPr>
          <p:cNvSpPr>
            <a:spLocks noGrp="1"/>
          </p:cNvSpPr>
          <p:nvPr>
            <p:ph type="title"/>
          </p:nvPr>
        </p:nvSpPr>
        <p:spPr/>
        <p:txBody>
          <a:bodyPr>
            <a:normAutofit/>
          </a:bodyPr>
          <a:lstStyle/>
          <a:p>
            <a:r>
              <a:rPr lang="cs-CZ" sz="1600" dirty="0" err="1"/>
              <a:t>Hellénistická</a:t>
            </a:r>
            <a:r>
              <a:rPr lang="cs-CZ" sz="1600" dirty="0"/>
              <a:t> filosofie - kontext</a:t>
            </a:r>
          </a:p>
        </p:txBody>
      </p:sp>
      <p:sp>
        <p:nvSpPr>
          <p:cNvPr id="3" name="Zástupný symbol pro obsah 2">
            <a:extLst>
              <a:ext uri="{FF2B5EF4-FFF2-40B4-BE49-F238E27FC236}">
                <a16:creationId xmlns:a16="http://schemas.microsoft.com/office/drawing/2014/main" id="{5C365C99-34B7-4252-B638-BE4CE3305F09}"/>
              </a:ext>
            </a:extLst>
          </p:cNvPr>
          <p:cNvSpPr>
            <a:spLocks noGrp="1"/>
          </p:cNvSpPr>
          <p:nvPr>
            <p:ph idx="1"/>
          </p:nvPr>
        </p:nvSpPr>
        <p:spPr/>
        <p:txBody>
          <a:bodyPr>
            <a:normAutofit fontScale="92500" lnSpcReduction="20000"/>
          </a:bodyPr>
          <a:lstStyle/>
          <a:p>
            <a:pPr marL="0" indent="0">
              <a:buNone/>
            </a:pPr>
            <a:r>
              <a:rPr lang="cs-CZ" sz="1200" dirty="0"/>
              <a:t>Pokud mluvíme o období </a:t>
            </a:r>
            <a:r>
              <a:rPr lang="cs-CZ" sz="1200" i="1" dirty="0" err="1"/>
              <a:t>hellénismu</a:t>
            </a:r>
            <a:r>
              <a:rPr lang="cs-CZ" sz="1200" dirty="0"/>
              <a:t>, máme na mysli období, které počíná smrtí Alexandra Velikého v roce 323 př. n. l. a končí, tentokrát na základě uznávané konvence, vítězstvím Octaviana nad Markem Antoniem v bitvě u </a:t>
            </a:r>
            <a:r>
              <a:rPr lang="cs-CZ" sz="1200" dirty="0" err="1"/>
              <a:t>Aktia</a:t>
            </a:r>
            <a:r>
              <a:rPr lang="cs-CZ" sz="1200" dirty="0"/>
              <a:t> v roce 31. př. n. l.</a:t>
            </a:r>
          </a:p>
          <a:p>
            <a:pPr marL="0" indent="0">
              <a:buNone/>
            </a:pPr>
            <a:endParaRPr lang="cs-CZ" sz="1200" dirty="0"/>
          </a:p>
          <a:p>
            <a:r>
              <a:rPr lang="cs-CZ" sz="1200" dirty="0"/>
              <a:t>V tomto období se rozvíjí především filosofie, která </a:t>
            </a:r>
            <a:r>
              <a:rPr lang="cs-CZ" sz="1200" b="1" dirty="0"/>
              <a:t>není kontinuací Platónovy  či Aristotelovy filosofie</a:t>
            </a:r>
            <a:r>
              <a:rPr lang="cs-CZ" sz="1200" dirty="0"/>
              <a:t>, ač ke konci hellénistického období znova získají na významu (neznamená to, že by školy Platón a Aristotela neprovozovaly svou činnost); „klasická filosofie se ve 2. stol. př. n. l. rozmělňuje“. (Kratochvíl, 1991, s. 3)</a:t>
            </a:r>
          </a:p>
          <a:p>
            <a:r>
              <a:rPr lang="cs-CZ" sz="1200" dirty="0"/>
              <a:t>Tato filosofie získává především podobu tří škol: </a:t>
            </a:r>
            <a:r>
              <a:rPr lang="cs-CZ" sz="1200" b="1" dirty="0"/>
              <a:t>stoicismu, skepticismu a epikureismu</a:t>
            </a:r>
          </a:p>
          <a:p>
            <a:endParaRPr lang="cs-CZ" sz="1200" dirty="0"/>
          </a:p>
          <a:p>
            <a:pPr marL="0" indent="0">
              <a:buNone/>
            </a:pPr>
            <a:r>
              <a:rPr lang="cs-CZ" sz="1200" dirty="0"/>
              <a:t>Kontext: V souvislosti s Alexandrovými výboji ztrácejí řecké státy svou svobodu a autonomii , stávajíc se závislými na vůli nejvyššího panovníka (Alexandr, jeho nástupci). Zde si musíme uvědomit (nesmíme zapomínat), že např. Aristotelova praktická filosofie byla intimně spjata s Athénskou polis – tzn. občanskou polis. Svět se nebývale rozšiřuje – řecké sebevědomí, jehož součástí bylo také rozlišení na </a:t>
            </a:r>
            <a:r>
              <a:rPr lang="cs-CZ" sz="1200" b="1" dirty="0"/>
              <a:t>Řeky a barbary</a:t>
            </a:r>
            <a:r>
              <a:rPr lang="cs-CZ" sz="1200" dirty="0"/>
              <a:t>, je vystaveno obrovskému tlaku – z Řecka se stává pouze část mnohem větší říše, což je také příprava na budoucí </a:t>
            </a:r>
            <a:r>
              <a:rPr lang="cs-CZ" sz="1200" dirty="0" err="1"/>
              <a:t>provincializaci</a:t>
            </a:r>
            <a:r>
              <a:rPr lang="cs-CZ" sz="1200" dirty="0"/>
              <a:t>. Proto také hovoříme o </a:t>
            </a:r>
            <a:r>
              <a:rPr lang="cs-CZ" sz="1200" i="1" dirty="0" err="1"/>
              <a:t>hellénistické</a:t>
            </a:r>
            <a:r>
              <a:rPr lang="cs-CZ" sz="1200" dirty="0"/>
              <a:t> civilizaci a nikoliv o </a:t>
            </a:r>
            <a:r>
              <a:rPr lang="cs-CZ" sz="1200" i="1" dirty="0"/>
              <a:t>helénské</a:t>
            </a:r>
            <a:r>
              <a:rPr lang="cs-CZ" sz="1200" dirty="0"/>
              <a:t> civilizaci. Alexandrova říše se brzy po jeho smrti v důsledků nástupnických bojů rozpadá; nicméně </a:t>
            </a:r>
            <a:r>
              <a:rPr lang="cs-CZ" sz="1200" b="1" dirty="0"/>
              <a:t>řecký vliv</a:t>
            </a:r>
            <a:r>
              <a:rPr lang="cs-CZ" sz="1200" dirty="0"/>
              <a:t> se přesto stal patrný v mnoha odlehlých zemích (Alexandrie v Egyptě, Antiochie v Sýrii jsou řeckými výtvory); řečtí úředníci, vojáci i obchodníci přenesli do nového prostředí mnoho řeckých zvyklostí – a tím vzniká ohromný prostor s velmi blízkou kulturou a jazykem (koiné).</a:t>
            </a:r>
          </a:p>
          <a:p>
            <a:pPr marL="0" indent="0">
              <a:buNone/>
            </a:pPr>
            <a:r>
              <a:rPr lang="cs-CZ" sz="1200" dirty="0"/>
              <a:t>V souvislosti se zmíněnými školami bývá uváděno, že </a:t>
            </a:r>
            <a:r>
              <a:rPr lang="cs-CZ" sz="1200" b="1" dirty="0"/>
              <a:t>terapeuticky reagují</a:t>
            </a:r>
            <a:r>
              <a:rPr lang="cs-CZ" sz="1200" dirty="0"/>
              <a:t> na „pocit nejistoty“ spjatý s ohromným prostorem Alexandrovy říše a jeho rozbitím „tradičních hodnot“; nicméně k něčemu takovému došlo asi již dříve: peloponéská válka byla „otřesná“ a například působení kyniků (</a:t>
            </a:r>
            <a:r>
              <a:rPr lang="cs-CZ" sz="1200" dirty="0" err="1"/>
              <a:t>Diogenés</a:t>
            </a:r>
            <a:r>
              <a:rPr lang="cs-CZ" sz="1200" dirty="0"/>
              <a:t> ze </a:t>
            </a:r>
            <a:r>
              <a:rPr lang="cs-CZ" sz="1200" dirty="0" err="1"/>
              <a:t>Sinopé</a:t>
            </a:r>
            <a:r>
              <a:rPr lang="cs-CZ" sz="1200" dirty="0"/>
              <a:t>) je silně spjato s narušováním tradičních hodnot. </a:t>
            </a:r>
          </a:p>
          <a:p>
            <a:pPr marL="0" indent="0">
              <a:buNone/>
            </a:pPr>
            <a:r>
              <a:rPr lang="cs-CZ" sz="1200" b="1" dirty="0"/>
              <a:t>Athény</a:t>
            </a:r>
            <a:r>
              <a:rPr lang="cs-CZ" sz="1200" dirty="0"/>
              <a:t> přestávají hrát úlohu centra vzdělanosti a věd, tím se stává </a:t>
            </a:r>
            <a:r>
              <a:rPr lang="cs-CZ" sz="1200" b="1" dirty="0"/>
              <a:t>Alexandrie (zvláště matematika)</a:t>
            </a:r>
            <a:r>
              <a:rPr lang="cs-CZ" sz="1200" dirty="0"/>
              <a:t>. Hovoříme v této souvislosti s tzv. </a:t>
            </a:r>
            <a:r>
              <a:rPr lang="cs-CZ" sz="1200" i="1" dirty="0" err="1"/>
              <a:t>translatio</a:t>
            </a:r>
            <a:r>
              <a:rPr lang="cs-CZ" sz="1200" i="1" dirty="0"/>
              <a:t> </a:t>
            </a:r>
            <a:r>
              <a:rPr lang="cs-CZ" sz="1200" i="1" dirty="0" err="1"/>
              <a:t>studiorum</a:t>
            </a:r>
            <a:r>
              <a:rPr lang="cs-CZ" sz="1200" dirty="0"/>
              <a:t>, přenosem bádání. Ještě několikrát se s něčím podobným setkám, přesuneme se tak například do Bagdádu, Paříže apod. Nicméně Athény, </a:t>
            </a:r>
            <a:r>
              <a:rPr lang="cs-CZ" sz="1200" b="1" dirty="0"/>
              <a:t>z hlediska filosofie</a:t>
            </a:r>
            <a:r>
              <a:rPr lang="cs-CZ" sz="1200" dirty="0"/>
              <a:t>, nepřestávají být významným centrem v již ale mnohem větším světě, jehož součástí jsou i další vzkvétající města: Antiochie, Pergamon, Smyrna. Vládcové těchto měst se často stávali mecenáši nejen básníků a umělců, ale také filosofů a historiků.</a:t>
            </a:r>
          </a:p>
          <a:p>
            <a:pPr marL="0" indent="0">
              <a:buNone/>
            </a:pPr>
            <a:r>
              <a:rPr lang="cs-CZ" sz="1200" dirty="0"/>
              <a:t>Jak jsme právě naznačili: horizont se velmi rozšiřuje, což doprovází i vrůst zájmu o obory jako historie, zeměpis, filologie, astronomie. Proč je to pro nás důležité: zatímco u Aristotela například řada speciálních věd  ještě patří do okruhu filosofie, </a:t>
            </a:r>
            <a:r>
              <a:rPr lang="cs-CZ" sz="1200" i="1" dirty="0" err="1"/>
              <a:t>hellénistická</a:t>
            </a:r>
            <a:r>
              <a:rPr lang="cs-CZ" sz="1200" dirty="0"/>
              <a:t> filosofie má tendenci chápat se mnohem úžeji, což se promítá i do toho, že na velkém intelektuálním pokroku v oblasti speciálních věd se podíleli spíše marginálně. </a:t>
            </a:r>
          </a:p>
          <a:p>
            <a:pPr marL="0" indent="0">
              <a:buNone/>
            </a:pPr>
            <a:r>
              <a:rPr lang="cs-CZ" sz="1200" dirty="0"/>
              <a:t>Filosofie se začíná proměňovat: jejími základními disciplínami již je </a:t>
            </a:r>
            <a:r>
              <a:rPr lang="cs-CZ" sz="1200" b="1" dirty="0"/>
              <a:t>logika, etika a „obecné zkoumání přírody“</a:t>
            </a:r>
            <a:r>
              <a:rPr lang="cs-CZ" sz="1200" dirty="0"/>
              <a:t>, speciální vědy se provozují jinými – </a:t>
            </a:r>
            <a:r>
              <a:rPr lang="cs-CZ" sz="1200" dirty="0" err="1"/>
              <a:t>Archimédés</a:t>
            </a:r>
            <a:r>
              <a:rPr lang="cs-CZ" sz="1200" dirty="0"/>
              <a:t>, </a:t>
            </a:r>
            <a:r>
              <a:rPr lang="cs-CZ" sz="1200" dirty="0" err="1"/>
              <a:t>Aristarchos</a:t>
            </a:r>
            <a:r>
              <a:rPr lang="cs-CZ" sz="1200" dirty="0"/>
              <a:t>, </a:t>
            </a:r>
            <a:r>
              <a:rPr lang="cs-CZ" sz="1200" dirty="0" err="1"/>
              <a:t>Hérofilos</a:t>
            </a:r>
            <a:r>
              <a:rPr lang="cs-CZ" sz="1200" dirty="0"/>
              <a:t>, </a:t>
            </a:r>
            <a:r>
              <a:rPr lang="cs-CZ" sz="1200" dirty="0" err="1"/>
              <a:t>Erasistratos</a:t>
            </a:r>
            <a:r>
              <a:rPr lang="cs-CZ" sz="1200" dirty="0"/>
              <a:t> – vědecké špičky své doby, nejsou filosofy, </a:t>
            </a:r>
            <a:r>
              <a:rPr lang="cs-CZ" sz="1200" dirty="0" err="1"/>
              <a:t>Epikúros</a:t>
            </a:r>
            <a:r>
              <a:rPr lang="cs-CZ" sz="1200" dirty="0"/>
              <a:t>, </a:t>
            </a:r>
            <a:r>
              <a:rPr lang="cs-CZ" sz="1200" dirty="0" err="1"/>
              <a:t>Zenón</a:t>
            </a:r>
            <a:r>
              <a:rPr lang="cs-CZ" sz="1200" dirty="0"/>
              <a:t>, </a:t>
            </a:r>
            <a:r>
              <a:rPr lang="cs-CZ" sz="1200" dirty="0" err="1"/>
              <a:t>Arkesilaos</a:t>
            </a:r>
            <a:r>
              <a:rPr lang="cs-CZ" sz="1200" dirty="0"/>
              <a:t> a </a:t>
            </a:r>
            <a:r>
              <a:rPr lang="cs-CZ" sz="1200" dirty="0" err="1"/>
              <a:t>Chrysipos</a:t>
            </a:r>
            <a:r>
              <a:rPr lang="cs-CZ" sz="1200" dirty="0"/>
              <a:t> nejsou vědci. První působí mimo Athény, </a:t>
            </a:r>
            <a:r>
              <a:rPr lang="cs-CZ" sz="1200" b="1" dirty="0"/>
              <a:t>druzí do Athén dorazili</a:t>
            </a:r>
            <a:r>
              <a:rPr lang="cs-CZ" sz="1200" dirty="0"/>
              <a:t>.</a:t>
            </a:r>
          </a:p>
        </p:txBody>
      </p:sp>
    </p:spTree>
    <p:extLst>
      <p:ext uri="{BB962C8B-B14F-4D97-AF65-F5344CB8AC3E}">
        <p14:creationId xmlns:p14="http://schemas.microsoft.com/office/powerpoint/2010/main" val="409678766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C65080-82C9-43ED-84D0-13FBCB8B1E60}"/>
              </a:ext>
            </a:extLst>
          </p:cNvPr>
          <p:cNvSpPr>
            <a:spLocks noGrp="1"/>
          </p:cNvSpPr>
          <p:nvPr>
            <p:ph type="title"/>
          </p:nvPr>
        </p:nvSpPr>
        <p:spPr/>
        <p:txBody>
          <a:bodyPr>
            <a:normAutofit/>
          </a:bodyPr>
          <a:lstStyle/>
          <a:p>
            <a:r>
              <a:rPr lang="cs-CZ" sz="1600" dirty="0" err="1"/>
              <a:t>Hellénistická</a:t>
            </a:r>
            <a:r>
              <a:rPr lang="cs-CZ" sz="1600" dirty="0"/>
              <a:t> filosofie – přirozenost, rozum, jedinec, lidstvo</a:t>
            </a:r>
          </a:p>
        </p:txBody>
      </p:sp>
      <p:sp>
        <p:nvSpPr>
          <p:cNvPr id="3" name="Zástupný symbol pro obsah 2">
            <a:extLst>
              <a:ext uri="{FF2B5EF4-FFF2-40B4-BE49-F238E27FC236}">
                <a16:creationId xmlns:a16="http://schemas.microsoft.com/office/drawing/2014/main" id="{800B2173-6E7C-4FFA-80D1-CA393F70C52E}"/>
              </a:ext>
            </a:extLst>
          </p:cNvPr>
          <p:cNvSpPr>
            <a:spLocks noGrp="1"/>
          </p:cNvSpPr>
          <p:nvPr>
            <p:ph idx="1"/>
          </p:nvPr>
        </p:nvSpPr>
        <p:spPr/>
        <p:txBody>
          <a:bodyPr>
            <a:normAutofit/>
          </a:bodyPr>
          <a:lstStyle/>
          <a:p>
            <a:pPr marL="0" indent="0">
              <a:buNone/>
            </a:pPr>
            <a:r>
              <a:rPr lang="cs-CZ" sz="1200" dirty="0"/>
              <a:t>Uvedli jsme, že hlavními filosofickými školami jsou stoicismus, epikureismus a skepticismus. Ano, je tomu tak, ale přece jen to není vše, co bychom měli vědět. Abychom jim lépe porozuměli, a to z hlediska počátku i konce, musíme se podívat na to, jak to bylo s kyniky a školami Platóna a Aristotela. </a:t>
            </a:r>
          </a:p>
          <a:p>
            <a:pPr marL="228600" indent="-228600">
              <a:buAutoNum type="arabicPeriod"/>
            </a:pPr>
            <a:r>
              <a:rPr lang="cs-CZ" sz="1200" b="1" dirty="0"/>
              <a:t>Kynikové</a:t>
            </a:r>
            <a:r>
              <a:rPr lang="cs-CZ" sz="1200" dirty="0"/>
              <a:t> – zakladatelem kynické školy byl </a:t>
            </a:r>
            <a:r>
              <a:rPr lang="cs-CZ" sz="1200" b="1" dirty="0" err="1"/>
              <a:t>Diogenés</a:t>
            </a:r>
            <a:r>
              <a:rPr lang="cs-CZ" sz="1200" b="1" dirty="0"/>
              <a:t> ze </a:t>
            </a:r>
            <a:r>
              <a:rPr lang="cs-CZ" sz="1200" b="1" dirty="0" err="1"/>
              <a:t>Sinopé</a:t>
            </a:r>
            <a:r>
              <a:rPr lang="cs-CZ" sz="1200" dirty="0"/>
              <a:t>, kterého Platón považoval za „šíleného </a:t>
            </a:r>
            <a:r>
              <a:rPr lang="cs-CZ" sz="1200" dirty="0" err="1"/>
              <a:t>Sókrata</a:t>
            </a:r>
            <a:r>
              <a:rPr lang="cs-CZ" sz="1200" dirty="0"/>
              <a:t>“ a Aristotelés (nejen) ho označoval za „psa“, žák </a:t>
            </a:r>
            <a:r>
              <a:rPr lang="cs-CZ" sz="1200" b="1" dirty="0" err="1"/>
              <a:t>Antisthéna</a:t>
            </a:r>
            <a:r>
              <a:rPr lang="cs-CZ" sz="1200" dirty="0"/>
              <a:t>. </a:t>
            </a:r>
            <a:r>
              <a:rPr lang="cs-CZ" sz="1200" dirty="0" err="1"/>
              <a:t>Diogenés</a:t>
            </a:r>
            <a:r>
              <a:rPr lang="cs-CZ" sz="1200" dirty="0"/>
              <a:t>, </a:t>
            </a:r>
            <a:r>
              <a:rPr lang="cs-CZ" sz="1200" dirty="0" err="1"/>
              <a:t>Antisthenés</a:t>
            </a:r>
            <a:r>
              <a:rPr lang="cs-CZ" sz="1200" dirty="0"/>
              <a:t> a také </a:t>
            </a:r>
            <a:r>
              <a:rPr lang="cs-CZ" sz="1200" dirty="0" err="1"/>
              <a:t>Aristipos</a:t>
            </a:r>
            <a:r>
              <a:rPr lang="cs-CZ" sz="1200" dirty="0"/>
              <a:t> z </a:t>
            </a:r>
            <a:r>
              <a:rPr lang="cs-CZ" sz="1200" dirty="0" err="1"/>
              <a:t>Kyrény</a:t>
            </a:r>
            <a:r>
              <a:rPr lang="cs-CZ" sz="1200" dirty="0"/>
              <a:t> pak bývají řazeny k tzv. sokratikům, dědicům </a:t>
            </a:r>
            <a:r>
              <a:rPr lang="cs-CZ" sz="1200" dirty="0" err="1"/>
              <a:t>Sókratovým</a:t>
            </a:r>
            <a:r>
              <a:rPr lang="cs-CZ" sz="1200" dirty="0"/>
              <a:t> (nejen Platón byl totiž jeho žákem). Kynikové jsou pak důležité pro porozumění počátkům stoicismu.</a:t>
            </a:r>
          </a:p>
          <a:p>
            <a:pPr marL="228600" indent="-228600">
              <a:buAutoNum type="arabicPeriod"/>
            </a:pPr>
            <a:r>
              <a:rPr lang="cs-CZ" sz="1200" dirty="0"/>
              <a:t>Začněme </a:t>
            </a:r>
            <a:r>
              <a:rPr lang="cs-CZ" sz="1200" dirty="0" err="1"/>
              <a:t>Antisthénem</a:t>
            </a:r>
            <a:r>
              <a:rPr lang="cs-CZ" sz="1200" dirty="0"/>
              <a:t>, který podle Diogena </a:t>
            </a:r>
            <a:r>
              <a:rPr lang="cs-CZ" sz="1200" dirty="0" err="1"/>
              <a:t>Leartia</a:t>
            </a:r>
            <a:r>
              <a:rPr lang="cs-CZ" sz="1200" dirty="0"/>
              <a:t> ovlivnil jak kynismus, tak stoickou filosofie (DL VI, 15 a 19). </a:t>
            </a:r>
            <a:r>
              <a:rPr lang="cs-CZ" sz="1200" dirty="0" err="1"/>
              <a:t>Antistenés</a:t>
            </a:r>
            <a:r>
              <a:rPr lang="cs-CZ" sz="1200" dirty="0"/>
              <a:t> vychází z opozice či kontrastu mezi </a:t>
            </a:r>
            <a:r>
              <a:rPr lang="cs-CZ" sz="1200" b="1" dirty="0"/>
              <a:t>ctnostným životem</a:t>
            </a:r>
            <a:r>
              <a:rPr lang="cs-CZ" sz="1200" dirty="0"/>
              <a:t> a životem v souladu s </a:t>
            </a:r>
            <a:r>
              <a:rPr lang="cs-CZ" sz="1200" b="1" dirty="0"/>
              <a:t>normami polis</a:t>
            </a:r>
            <a:r>
              <a:rPr lang="cs-CZ" sz="1200" dirty="0"/>
              <a:t>, do které se člověka narodil. To podstatné je pak chování člověka, nikoli pouze to, co ví nebo říká. Tento postoj je částečně </a:t>
            </a:r>
            <a:r>
              <a:rPr lang="cs-CZ" sz="1200" dirty="0" err="1"/>
              <a:t>Sókratovský</a:t>
            </a:r>
            <a:r>
              <a:rPr lang="cs-CZ" sz="1200" dirty="0"/>
              <a:t> – i </a:t>
            </a:r>
            <a:r>
              <a:rPr lang="cs-CZ" sz="1200" dirty="0" err="1"/>
              <a:t>Sókratés</a:t>
            </a:r>
            <a:r>
              <a:rPr lang="cs-CZ" sz="1200" dirty="0"/>
              <a:t>, když na to přišlo, odmítl podřizovat se (do jisté míry; viz akceptace nespravedlivého rozsudku) nespravedlivým příkazům obce. S tím také, že pak je třeba přijmout důsledky. </a:t>
            </a:r>
            <a:r>
              <a:rPr lang="cs-CZ" sz="1200" dirty="0" err="1"/>
              <a:t>Antisténes</a:t>
            </a:r>
            <a:r>
              <a:rPr lang="cs-CZ" sz="1200" dirty="0"/>
              <a:t> tento protiklad radikalizuje – </a:t>
            </a:r>
            <a:r>
              <a:rPr lang="cs-CZ" sz="1200" dirty="0" err="1"/>
              <a:t>nomoi</a:t>
            </a:r>
            <a:r>
              <a:rPr lang="cs-CZ" sz="1200" dirty="0"/>
              <a:t> jsou nepřátelé přirozenosti. Jinak řečeno, život v polis ohrožuje ctnostný život. </a:t>
            </a:r>
          </a:p>
          <a:p>
            <a:pPr marL="0" indent="0">
              <a:buNone/>
            </a:pPr>
            <a:r>
              <a:rPr lang="cs-CZ" sz="1200" dirty="0"/>
              <a:t>	Co víme dál: shoda se </a:t>
            </a:r>
            <a:r>
              <a:rPr lang="cs-CZ" sz="1200" dirty="0" err="1"/>
              <a:t>Sókratem</a:t>
            </a:r>
            <a:r>
              <a:rPr lang="cs-CZ" sz="1200" dirty="0"/>
              <a:t> se projevuje i v silném intelektualismu: vášně, emoce, slasti jsou problematické: 	„Raději bych 	zešílel, než pocítil tělesnou slast.“ (DL VI, 3) </a:t>
            </a:r>
            <a:r>
              <a:rPr lang="cs-CZ" sz="1200" b="1" dirty="0"/>
              <a:t>Slast</a:t>
            </a:r>
            <a:r>
              <a:rPr lang="cs-CZ" sz="1200" dirty="0"/>
              <a:t> je pravděpodobně překážkou </a:t>
            </a:r>
            <a:r>
              <a:rPr lang="cs-CZ" sz="1200" b="1" dirty="0"/>
              <a:t>odolnosti vůči</a:t>
            </a:r>
            <a:r>
              <a:rPr lang="cs-CZ" sz="1200" dirty="0"/>
              <a:t> citům 	– (</a:t>
            </a:r>
            <a:r>
              <a:rPr lang="cs-CZ" sz="1200" i="1" dirty="0" err="1"/>
              <a:t>tó</a:t>
            </a:r>
            <a:r>
              <a:rPr lang="cs-CZ" sz="1200" i="1" dirty="0"/>
              <a:t> </a:t>
            </a:r>
            <a:r>
              <a:rPr lang="cs-CZ" sz="1200" i="1" dirty="0" err="1"/>
              <a:t>apathés</a:t>
            </a:r>
            <a:r>
              <a:rPr lang="cs-CZ" sz="1200" i="1" dirty="0"/>
              <a:t>; </a:t>
            </a:r>
            <a:r>
              <a:rPr lang="cs-CZ" sz="1200" i="1" dirty="0" err="1"/>
              <a:t>apatheia</a:t>
            </a:r>
            <a:r>
              <a:rPr lang="cs-CZ" sz="1200" dirty="0"/>
              <a:t>)</a:t>
            </a:r>
            <a:r>
              <a:rPr lang="cs-CZ" sz="1200" i="1" dirty="0"/>
              <a:t>, </a:t>
            </a:r>
            <a:r>
              <a:rPr lang="cs-CZ" sz="1200" dirty="0"/>
              <a:t>což byl </a:t>
            </a:r>
            <a:r>
              <a:rPr lang="cs-CZ" sz="1200" dirty="0" err="1"/>
              <a:t>Antisthénův</a:t>
            </a:r>
            <a:r>
              <a:rPr lang="cs-CZ" sz="1200" dirty="0"/>
              <a:t> cíl. Tento postoj bude </a:t>
            </a:r>
            <a:r>
              <a:rPr lang="cs-CZ" sz="1200" dirty="0" err="1"/>
              <a:t>Diogénes</a:t>
            </a:r>
            <a:r>
              <a:rPr lang="cs-CZ" sz="1200" dirty="0"/>
              <a:t> radikalizovat. </a:t>
            </a:r>
            <a:r>
              <a:rPr lang="cs-CZ" sz="1200" dirty="0" err="1"/>
              <a:t>Antisthénes</a:t>
            </a:r>
            <a:r>
              <a:rPr lang="cs-CZ" sz="1200" dirty="0"/>
              <a:t> nebyl 	proti pohlavními styku: říkal, že muži by se měli milovat se ženami a ty by za to měly být vděčné. Manželství je 	dobré kvůli plození dětí, z čehož plyne, že společenskou instituci manželství (jež byla chápána v nerozlučné 	vazbě k reprodukční funkci) nepovažoval za zavrženíhodnou. Co se pak týče mužů, moudrý muž bude milovat 	ty, které rozpozná jako hodné láska.</a:t>
            </a:r>
          </a:p>
          <a:p>
            <a:pPr marL="0" indent="0">
              <a:buNone/>
            </a:pPr>
            <a:r>
              <a:rPr lang="cs-CZ" sz="1200" dirty="0"/>
              <a:t>	Co si z toho můžeme vzít: a) moudrý muž je samostatný; b) moudrý muž je šťastný především na základě svého 	charakteru a 	jednání; c) moudrý muž je šťastný, pokud se nenechá ovládat svými žádostmi; d) vztahy mezi muži a 	ženami jsou dobré – </a:t>
            </a:r>
            <a:r>
              <a:rPr lang="cs-CZ" sz="1200" dirty="0" err="1"/>
              <a:t>erós</a:t>
            </a:r>
            <a:r>
              <a:rPr lang="cs-CZ" sz="1200" dirty="0"/>
              <a:t> je poutem mezi dobrými – na to bude navazovat </a:t>
            </a:r>
            <a:r>
              <a:rPr lang="cs-CZ" sz="1200" dirty="0" err="1"/>
              <a:t>Zénón</a:t>
            </a:r>
            <a:r>
              <a:rPr lang="cs-CZ" sz="1200" dirty="0"/>
              <a:t>.  </a:t>
            </a:r>
          </a:p>
          <a:p>
            <a:pPr marL="228600" indent="-228600">
              <a:buAutoNum type="arabicPeriod"/>
            </a:pPr>
            <a:endParaRPr lang="cs-CZ" sz="1200" dirty="0"/>
          </a:p>
          <a:p>
            <a:pPr marL="228600" indent="-228600">
              <a:buAutoNum type="arabicPeriod"/>
            </a:pPr>
            <a:endParaRPr lang="cs-CZ" sz="800" dirty="0"/>
          </a:p>
        </p:txBody>
      </p:sp>
    </p:spTree>
    <p:extLst>
      <p:ext uri="{BB962C8B-B14F-4D97-AF65-F5344CB8AC3E}">
        <p14:creationId xmlns:p14="http://schemas.microsoft.com/office/powerpoint/2010/main" val="196996770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F2739-5A66-47FD-9820-C4F1D592D9D0}"/>
              </a:ext>
            </a:extLst>
          </p:cNvPr>
          <p:cNvSpPr>
            <a:spLocks noGrp="1"/>
          </p:cNvSpPr>
          <p:nvPr>
            <p:ph type="title"/>
          </p:nvPr>
        </p:nvSpPr>
        <p:spPr/>
        <p:txBody>
          <a:bodyPr>
            <a:normAutofit/>
          </a:bodyPr>
          <a:lstStyle/>
          <a:p>
            <a:r>
              <a:rPr lang="cs-CZ" sz="1600" dirty="0" err="1"/>
              <a:t>Diogenés</a:t>
            </a:r>
            <a:r>
              <a:rPr lang="cs-CZ" sz="1600" dirty="0"/>
              <a:t> ze </a:t>
            </a:r>
            <a:r>
              <a:rPr lang="cs-CZ" sz="1600" dirty="0" err="1"/>
              <a:t>Sinopé</a:t>
            </a:r>
            <a:endParaRPr lang="cs-CZ" sz="1600" dirty="0"/>
          </a:p>
        </p:txBody>
      </p:sp>
      <p:sp>
        <p:nvSpPr>
          <p:cNvPr id="3" name="Zástupný symbol pro obsah 2">
            <a:extLst>
              <a:ext uri="{FF2B5EF4-FFF2-40B4-BE49-F238E27FC236}">
                <a16:creationId xmlns:a16="http://schemas.microsoft.com/office/drawing/2014/main" id="{92C6D739-7561-4E63-A9CF-C01C1504BB64}"/>
              </a:ext>
            </a:extLst>
          </p:cNvPr>
          <p:cNvSpPr>
            <a:spLocks noGrp="1"/>
          </p:cNvSpPr>
          <p:nvPr>
            <p:ph idx="1"/>
          </p:nvPr>
        </p:nvSpPr>
        <p:spPr/>
        <p:txBody>
          <a:bodyPr>
            <a:normAutofit fontScale="92500"/>
          </a:bodyPr>
          <a:lstStyle/>
          <a:p>
            <a:pPr marL="228600" indent="-228600">
              <a:buAutoNum type="arabicPeriod"/>
            </a:pPr>
            <a:r>
              <a:rPr lang="cs-CZ" sz="1200" dirty="0"/>
              <a:t>Co se pak týče Diogena: a) s Aristotelem, jehož byl přibližně současníkem, nesdílel celou řadu zájmů. K nejdůležitějším rozdílům ale patřil vztah k </a:t>
            </a:r>
            <a:r>
              <a:rPr lang="cs-CZ" sz="1200" i="1" dirty="0"/>
              <a:t>polis</a:t>
            </a:r>
            <a:r>
              <a:rPr lang="cs-CZ" sz="1200" dirty="0"/>
              <a:t>. Pro Diogena byl „společenský stav“ </a:t>
            </a:r>
            <a:r>
              <a:rPr lang="cs-CZ" sz="1200" i="1" dirty="0"/>
              <a:t>polis </a:t>
            </a:r>
            <a:r>
              <a:rPr lang="cs-CZ" sz="1200" dirty="0"/>
              <a:t>v rozporu s lidskou přirozeností. Tomu velmi dobře rozumíme, neboť s rozlišením nomos/fysis jsme se již setkali. Co tedy dělá </a:t>
            </a:r>
            <a:r>
              <a:rPr lang="cs-CZ" sz="1200" dirty="0" err="1"/>
              <a:t>Diogenés</a:t>
            </a:r>
            <a:r>
              <a:rPr lang="cs-CZ" sz="1200" dirty="0"/>
              <a:t> a jeho následovníci: </a:t>
            </a:r>
            <a:r>
              <a:rPr lang="cs-CZ" sz="1200" b="1" dirty="0"/>
              <a:t>úmyslně porušuje zásady společenského života</a:t>
            </a:r>
            <a:r>
              <a:rPr lang="cs-CZ" sz="1200" dirty="0"/>
              <a:t>, za čímž by se měl skrývat upřímný zájem o mravní hodnoty. Anthony Long (s. 18) to vystihuje těmito slovy: „Jeho etické hodnoty nebraly v potaz společenské postavení ani národnost, což je zdůrazňuje radikální charakter Diogenovy kritiky tradičních postojů. … To, na čem Diogenovi záleželo, </a:t>
            </a:r>
            <a:r>
              <a:rPr lang="cs-CZ" sz="1200" b="1" dirty="0"/>
              <a:t>byl lidský jedinec a blaženost</a:t>
            </a:r>
            <a:r>
              <a:rPr lang="cs-CZ" sz="1200" dirty="0"/>
              <a:t>, jíž mohl dosáhnout výhradně na základě svých přirozených vloh. Tento silný </a:t>
            </a:r>
            <a:r>
              <a:rPr lang="cs-CZ" sz="1200" b="1" dirty="0"/>
              <a:t>důraz na jednotlivce a „přirozenost“</a:t>
            </a:r>
            <a:r>
              <a:rPr lang="cs-CZ" sz="1200" dirty="0"/>
              <a:t>, kterou jednotlivec sdílí s celým lidstvem, představuje jeden z charakteristických rysů </a:t>
            </a:r>
            <a:r>
              <a:rPr lang="cs-CZ" sz="1200" i="1" dirty="0" err="1"/>
              <a:t>hellénistické</a:t>
            </a:r>
            <a:r>
              <a:rPr lang="cs-CZ" sz="1200" dirty="0"/>
              <a:t> filosofie. … </a:t>
            </a:r>
            <a:r>
              <a:rPr lang="cs-CZ" sz="1200" b="1" dirty="0"/>
              <a:t>stoikové, skeptikové a epikurejci</a:t>
            </a:r>
            <a:r>
              <a:rPr lang="cs-CZ" sz="1200" dirty="0"/>
              <a:t> byli však vrcholně přesvědčeni o tom, že jediný pevný základ blaženého a klidného života mohou člověku poskytnout jeho vnitřní možnosti, jeho racionalita.“</a:t>
            </a:r>
            <a:r>
              <a:rPr lang="cs-CZ" sz="800" dirty="0"/>
              <a:t> </a:t>
            </a:r>
          </a:p>
          <a:p>
            <a:pPr marL="228600" indent="-228600">
              <a:buAutoNum type="arabicPeriod"/>
            </a:pPr>
            <a:r>
              <a:rPr lang="cs-CZ" sz="1200" dirty="0"/>
              <a:t>Diogenes byl tedy již pravým kynikem – jejich cílem je žít „v souladu s ctností“ (DL VI, 104); kynikové proto rozlišují, a v tom je budou následovat stoikové, mezi: činnostmi ctnostnými, špatnými a indiferentními. Pouze ctnost má být cíl a špatnost má být odmítána. Vše ostatní je dovoleno a naprosto na tom nezáleží. Odtud rozlišení moudrého muže a pošetilce (blázni) a nežli býti bláznem, je lepší se oběsit (DL VI, 24).</a:t>
            </a:r>
          </a:p>
          <a:p>
            <a:pPr marL="228600" indent="-228600">
              <a:buAutoNum type="arabicPeriod"/>
            </a:pPr>
            <a:r>
              <a:rPr lang="cs-CZ" sz="1200" dirty="0"/>
              <a:t>Velkým problémem kynismu je otázka, která se okamžitě nabízí: co je to ctnost (jaké jednání je ctnostné)? Pokud hledáme negativní odpovědi, tedy to, co je špatné, můžeme v pramenech lecco najít (život v obci, poslušnost vůči obyčejným zákonům, konvence obce, používání zbraní a peněz) ale pokud chceme říci něco pozitivního, není to zcela jednoduché. Zcela jistě je dobré být nezávislý na společnosti (</a:t>
            </a:r>
            <a:r>
              <a:rPr lang="cs-CZ" sz="1200" dirty="0" err="1"/>
              <a:t>autarkés</a:t>
            </a:r>
            <a:r>
              <a:rPr lang="cs-CZ" sz="1200" dirty="0"/>
              <a:t>; autarkie), </a:t>
            </a:r>
            <a:r>
              <a:rPr lang="cs-CZ" sz="1200" b="1" dirty="0"/>
              <a:t>ale jaké činy nezávislého člověka jsou dobré? To je velká slabina kynismu – nepodává odpověď na otázku po tom, co je ctnost – v tom selhává asi stejně jako </a:t>
            </a:r>
            <a:r>
              <a:rPr lang="cs-CZ" sz="1200" b="1" dirty="0" err="1"/>
              <a:t>Sókratés</a:t>
            </a:r>
            <a:r>
              <a:rPr lang="cs-CZ" sz="1200" b="1" dirty="0"/>
              <a:t>. Tento nedostatek se pak pokusí odstranit zakladatel stoicismu </a:t>
            </a:r>
            <a:r>
              <a:rPr lang="cs-CZ" sz="1200" b="1" dirty="0" err="1"/>
              <a:t>Zénón</a:t>
            </a:r>
            <a:r>
              <a:rPr lang="cs-CZ" sz="1200" b="1" dirty="0"/>
              <a:t> z </a:t>
            </a:r>
            <a:r>
              <a:rPr lang="cs-CZ" sz="1200" b="1" dirty="0" err="1"/>
              <a:t>Kitia</a:t>
            </a:r>
            <a:r>
              <a:rPr lang="cs-CZ" sz="1200" b="1" dirty="0"/>
              <a:t>.</a:t>
            </a:r>
          </a:p>
          <a:p>
            <a:pPr marL="228600" indent="-228600">
              <a:buAutoNum type="arabicPeriod"/>
            </a:pPr>
            <a:r>
              <a:rPr lang="cs-CZ" sz="1200" dirty="0"/>
              <a:t>Poznámka 1: je špatné žít v obci, tzn. je špatné žít v této konkrétní obci; nebude ale asi špatné žít v obci rozumných – </a:t>
            </a:r>
            <a:r>
              <a:rPr lang="cs-CZ" sz="1200" dirty="0" err="1"/>
              <a:t>Diogenés</a:t>
            </a:r>
            <a:r>
              <a:rPr lang="cs-CZ" sz="1200" dirty="0"/>
              <a:t> se zřejmě chápal jako kosmopolita.</a:t>
            </a:r>
          </a:p>
          <a:p>
            <a:pPr marL="228600" indent="-228600">
              <a:buAutoNum type="arabicPeriod"/>
            </a:pPr>
            <a:r>
              <a:rPr lang="cs-CZ" sz="1200" dirty="0"/>
              <a:t>Poznámka 2: ke konvencím obce patří celá řada norem spjatých se sexem – </a:t>
            </a:r>
            <a:r>
              <a:rPr lang="cs-CZ" sz="1200" dirty="0" err="1"/>
              <a:t>Diogenés</a:t>
            </a:r>
            <a:r>
              <a:rPr lang="cs-CZ" sz="1200" dirty="0"/>
              <a:t> zřejmě zvláště v této oblasti zastával stanovisko „kázat vodu a pít vodu“; to se týká, řekněme, přerůzných projevů sexuality.</a:t>
            </a:r>
          </a:p>
          <a:p>
            <a:pPr marL="228600" indent="-228600">
              <a:buAutoNum type="arabicPeriod"/>
            </a:pPr>
            <a:r>
              <a:rPr lang="cs-CZ" sz="1200" dirty="0"/>
              <a:t>Poznámka 3. Slavným se stalo manželství jiného kynika </a:t>
            </a:r>
            <a:r>
              <a:rPr lang="cs-CZ" sz="1200" dirty="0" err="1"/>
              <a:t>Kratéta</a:t>
            </a:r>
            <a:r>
              <a:rPr lang="cs-CZ" sz="1200" dirty="0"/>
              <a:t> a </a:t>
            </a:r>
            <a:r>
              <a:rPr lang="cs-CZ" sz="1200" dirty="0" err="1"/>
              <a:t>Hipparchie</a:t>
            </a:r>
            <a:r>
              <a:rPr lang="cs-CZ" sz="1200" dirty="0"/>
              <a:t>. Podle Diogena </a:t>
            </a:r>
            <a:r>
              <a:rPr lang="cs-CZ" sz="1200" dirty="0" err="1"/>
              <a:t>Leartského</a:t>
            </a:r>
            <a:r>
              <a:rPr lang="cs-CZ" sz="1200" dirty="0"/>
              <a:t>: „provázela svého manžela na cestách, veřejně s ním obcovala a chodila na večeře.“ (DL VII, 3)</a:t>
            </a:r>
          </a:p>
          <a:p>
            <a:pPr marL="0" indent="0">
              <a:buNone/>
            </a:pPr>
            <a:endParaRPr lang="cs-CZ" sz="1200" dirty="0"/>
          </a:p>
        </p:txBody>
      </p:sp>
    </p:spTree>
    <p:extLst>
      <p:ext uri="{BB962C8B-B14F-4D97-AF65-F5344CB8AC3E}">
        <p14:creationId xmlns:p14="http://schemas.microsoft.com/office/powerpoint/2010/main" val="282310551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A8472-D951-4F8C-A87E-DE0A9905ED49}"/>
              </a:ext>
            </a:extLst>
          </p:cNvPr>
          <p:cNvSpPr>
            <a:spLocks noGrp="1"/>
          </p:cNvSpPr>
          <p:nvPr>
            <p:ph type="title"/>
          </p:nvPr>
        </p:nvSpPr>
        <p:spPr/>
        <p:txBody>
          <a:bodyPr>
            <a:normAutofit/>
          </a:bodyPr>
          <a:lstStyle/>
          <a:p>
            <a:r>
              <a:rPr lang="cs-CZ" sz="1600" dirty="0"/>
              <a:t>Stoická filosofie</a:t>
            </a:r>
          </a:p>
        </p:txBody>
      </p:sp>
      <p:sp>
        <p:nvSpPr>
          <p:cNvPr id="3" name="Zástupný symbol pro obsah 2">
            <a:extLst>
              <a:ext uri="{FF2B5EF4-FFF2-40B4-BE49-F238E27FC236}">
                <a16:creationId xmlns:a16="http://schemas.microsoft.com/office/drawing/2014/main" id="{4DDCEDE0-0045-42BB-A519-2C93C85A5217}"/>
              </a:ext>
            </a:extLst>
          </p:cNvPr>
          <p:cNvSpPr>
            <a:spLocks noGrp="1"/>
          </p:cNvSpPr>
          <p:nvPr>
            <p:ph idx="1"/>
          </p:nvPr>
        </p:nvSpPr>
        <p:spPr/>
        <p:txBody>
          <a:bodyPr>
            <a:normAutofit lnSpcReduction="10000"/>
          </a:bodyPr>
          <a:lstStyle/>
          <a:p>
            <a:pPr marL="228600" indent="-228600">
              <a:buAutoNum type="arabicPeriod"/>
            </a:pPr>
            <a:r>
              <a:rPr lang="cs-CZ" sz="1200" dirty="0"/>
              <a:t>Zakladatelem stoické filosofie byl </a:t>
            </a:r>
            <a:r>
              <a:rPr lang="cs-CZ" sz="1200" b="1" dirty="0" err="1"/>
              <a:t>Zénón</a:t>
            </a:r>
            <a:r>
              <a:rPr lang="cs-CZ" sz="1200" b="1" dirty="0"/>
              <a:t> z </a:t>
            </a:r>
            <a:r>
              <a:rPr lang="cs-CZ" sz="1200" b="1" dirty="0" err="1"/>
              <a:t>Kitia</a:t>
            </a:r>
            <a:r>
              <a:rPr lang="cs-CZ" sz="1200" dirty="0"/>
              <a:t> – byl to žák Kynika </a:t>
            </a:r>
            <a:r>
              <a:rPr lang="cs-CZ" sz="1200" dirty="0" err="1"/>
              <a:t>Kratéta</a:t>
            </a:r>
            <a:r>
              <a:rPr lang="cs-CZ" sz="1200" dirty="0"/>
              <a:t> (jimž byl silně ovlivněn), proto není divu, že mezi kyniky a stoiky můžeme najít celou řadu podobností (i zmírnění). Nakonec pozdější stoikové tvrdili, že kynismus je nejkratší cestou ke ctnosti. (DL VI, 106; VII 121)</a:t>
            </a:r>
          </a:p>
          <a:p>
            <a:pPr marL="228600" indent="-228600">
              <a:buAutoNum type="arabicPeriod"/>
            </a:pPr>
            <a:r>
              <a:rPr lang="cs-CZ" sz="1200" dirty="0" err="1"/>
              <a:t>Zénón</a:t>
            </a:r>
            <a:r>
              <a:rPr lang="cs-CZ" sz="1200" dirty="0"/>
              <a:t> je autorem textu </a:t>
            </a:r>
            <a:r>
              <a:rPr lang="cs-CZ" sz="1200" i="1" dirty="0"/>
              <a:t>Ideální obec </a:t>
            </a:r>
            <a:r>
              <a:rPr lang="cs-CZ" sz="1200" dirty="0"/>
              <a:t>(či také </a:t>
            </a:r>
            <a:r>
              <a:rPr lang="cs-CZ" sz="1200" i="1" dirty="0" err="1"/>
              <a:t>Politeia</a:t>
            </a:r>
            <a:r>
              <a:rPr lang="cs-CZ" sz="1200" dirty="0"/>
              <a:t>) – bylo napsáno zřejmě ještě v dobách, kdy </a:t>
            </a:r>
            <a:r>
              <a:rPr lang="cs-CZ" sz="1200" dirty="0" err="1"/>
              <a:t>Zénón</a:t>
            </a:r>
            <a:r>
              <a:rPr lang="cs-CZ" sz="1200" dirty="0"/>
              <a:t> studoval u </a:t>
            </a:r>
            <a:r>
              <a:rPr lang="cs-CZ" sz="1200" dirty="0" err="1"/>
              <a:t>Kratéta</a:t>
            </a:r>
            <a:r>
              <a:rPr lang="cs-CZ" sz="1200" dirty="0"/>
              <a:t> a asi není divu, že se jej pozdější stoikové pokoušeli cenzurovat nebo dokonce popírat jeho autentičnost. Slavný stoik </a:t>
            </a:r>
            <a:r>
              <a:rPr lang="cs-CZ" sz="1200" dirty="0" err="1"/>
              <a:t>Chryssipos</a:t>
            </a:r>
            <a:r>
              <a:rPr lang="cs-CZ" sz="1200" dirty="0"/>
              <a:t> ale věděl, že se jedná o </a:t>
            </a:r>
            <a:r>
              <a:rPr lang="cs-CZ" sz="1200" dirty="0" err="1"/>
              <a:t>Zenónův</a:t>
            </a:r>
            <a:r>
              <a:rPr lang="cs-CZ" sz="1200" dirty="0"/>
              <a:t> text. </a:t>
            </a:r>
          </a:p>
          <a:p>
            <a:pPr marL="228600" indent="-228600">
              <a:buAutoNum type="arabicPeriod"/>
            </a:pPr>
            <a:r>
              <a:rPr lang="cs-CZ" sz="1200" dirty="0"/>
              <a:t>Co v tomto textu můžeme najít: a) týká se obce „všech lidí“, jimž bychom asi měli rozumět v kynickém slova smyslu: tj. moudrých lidí – zde dávejme pozor na to, že pouze moudří lidé jsou opravdu svobodní, oni pošetilci jsou otroky přinejmenším svých vášní. Ideální obec je tedy obcí moudrých lidí; b) řada běžných společenských konvencí nemá význam – stejně jako u kyniků, i zde se to „nejzajímavější“ týká sexuálních praktik – ženy mají být společné, základ vztahů mezi muži a ženami má být tělesný, založen ale na vzájemném souhlasu. Stoikové z těchto prvků později rozvinou tuto zásadu: pro lásku je podstatné přátelství a sexuální vztahy mezi lidmi závisí na svobodném rozhodnutí účastníků. </a:t>
            </a:r>
            <a:r>
              <a:rPr lang="cs-CZ" sz="1200" dirty="0" err="1"/>
              <a:t>Zénón</a:t>
            </a:r>
            <a:r>
              <a:rPr lang="cs-CZ" sz="1200" dirty="0"/>
              <a:t> byl pravděpodobně přesvědčen, že děti vzešlé z těchto vztahů budou milovány všemi a dojde také k odstranění nevěry.</a:t>
            </a:r>
          </a:p>
          <a:p>
            <a:pPr marL="228600" indent="-228600">
              <a:buAutoNum type="arabicPeriod"/>
            </a:pPr>
            <a:r>
              <a:rPr lang="cs-CZ" sz="1200" dirty="0"/>
              <a:t>S podobným zásahem jsme se setkali již u Platóna, nicméně bychom neměli zapomínat na velký rozdíl: u </a:t>
            </a:r>
            <a:r>
              <a:rPr lang="cs-CZ" sz="1200" dirty="0" err="1"/>
              <a:t>Zénóna</a:t>
            </a:r>
            <a:r>
              <a:rPr lang="cs-CZ" sz="1200" dirty="0"/>
              <a:t> se jedná o vztahy mezi svobodnými (moudrými) jedinci, kteří jako takoví nepotřebují externí zákony.</a:t>
            </a:r>
          </a:p>
          <a:p>
            <a:pPr marL="228600" indent="-228600">
              <a:buAutoNum type="arabicPeriod"/>
            </a:pPr>
            <a:r>
              <a:rPr lang="cs-CZ" sz="1200" dirty="0"/>
              <a:t>Zdá se, že </a:t>
            </a:r>
            <a:r>
              <a:rPr lang="cs-CZ" sz="1200" dirty="0" err="1"/>
              <a:t>Zenón</a:t>
            </a:r>
            <a:r>
              <a:rPr lang="cs-CZ" sz="1200" dirty="0"/>
              <a:t> navrhuje, aby žádná část těla nebyla zcela zakryta: zahalování totiž omezuje svobodu jednotlivce hodnotit budoucího partnera – toto zakrývání je nadto příčinou zbytečných zábran (</a:t>
            </a:r>
            <a:r>
              <a:rPr lang="cs-CZ" sz="1200" dirty="0" err="1"/>
              <a:t>Diogenés</a:t>
            </a:r>
            <a:r>
              <a:rPr lang="cs-CZ" sz="1200" dirty="0"/>
              <a:t> </a:t>
            </a:r>
            <a:r>
              <a:rPr lang="cs-CZ" sz="1200" dirty="0" err="1"/>
              <a:t>Leartský</a:t>
            </a:r>
            <a:r>
              <a:rPr lang="cs-CZ" sz="1200" dirty="0"/>
              <a:t> nás zpravuje o tom, že se </a:t>
            </a:r>
            <a:r>
              <a:rPr lang="cs-CZ" sz="1200" dirty="0" err="1"/>
              <a:t>Kratés</a:t>
            </a:r>
            <a:r>
              <a:rPr lang="cs-CZ" sz="1200" dirty="0"/>
              <a:t> před </a:t>
            </a:r>
            <a:r>
              <a:rPr lang="cs-CZ" sz="1200" dirty="0" err="1"/>
              <a:t>Hipparchií</a:t>
            </a:r>
            <a:r>
              <a:rPr lang="cs-CZ" sz="1200" dirty="0"/>
              <a:t> také svlékl, než se jí zeptal zda chce být jeho družkou; DL, VI, 96; později prý dal i sovu dceru na „vyzkoušení“; v Utopii T. Mora je něco podobného).</a:t>
            </a:r>
          </a:p>
          <a:p>
            <a:pPr marL="228600" indent="-228600">
              <a:buAutoNum type="arabicPeriod"/>
            </a:pPr>
            <a:r>
              <a:rPr lang="cs-CZ" sz="1200" dirty="0"/>
              <a:t>Ideální polis tedy stojí na poutech svornosti (nikoli na zákonech) – v základu pak stojí </a:t>
            </a:r>
            <a:r>
              <a:rPr lang="cs-CZ" sz="1200" dirty="0" err="1"/>
              <a:t>éros</a:t>
            </a:r>
            <a:r>
              <a:rPr lang="cs-CZ" sz="1200" dirty="0"/>
              <a:t> – tato svornost podle </a:t>
            </a:r>
            <a:r>
              <a:rPr lang="cs-CZ" sz="1200" dirty="0" err="1"/>
              <a:t>Zénóna</a:t>
            </a:r>
            <a:r>
              <a:rPr lang="cs-CZ" sz="1200" dirty="0"/>
              <a:t> vyplyne z erotické stránky moudrých lidí. </a:t>
            </a:r>
            <a:r>
              <a:rPr lang="cs-CZ" sz="1200" dirty="0" err="1"/>
              <a:t>Éros</a:t>
            </a:r>
            <a:r>
              <a:rPr lang="cs-CZ" sz="1200" dirty="0"/>
              <a:t> je totiž bohem přátelství.</a:t>
            </a:r>
          </a:p>
          <a:p>
            <a:pPr marL="228600" indent="-228600">
              <a:buAutoNum type="arabicPeriod"/>
            </a:pPr>
            <a:r>
              <a:rPr lang="cs-CZ" sz="1200" dirty="0" err="1"/>
              <a:t>Zénón</a:t>
            </a:r>
            <a:r>
              <a:rPr lang="cs-CZ" sz="1200" dirty="0"/>
              <a:t> chtěl dále: zrušit peníze, gymnasia, soudy, svatyně.</a:t>
            </a:r>
          </a:p>
          <a:p>
            <a:pPr marL="228600" indent="-228600">
              <a:buAutoNum type="arabicPeriod"/>
            </a:pPr>
            <a:r>
              <a:rPr lang="cs-CZ" sz="1200" dirty="0"/>
              <a:t>Na rozdíl od kyniků „kázal vodu a pil víno“: neoddával se kynické bezostyšnosti. Proč?</a:t>
            </a:r>
          </a:p>
          <a:p>
            <a:pPr marL="0" indent="0">
              <a:buNone/>
            </a:pPr>
            <a:endParaRPr lang="cs-CZ" sz="1200" dirty="0"/>
          </a:p>
        </p:txBody>
      </p:sp>
    </p:spTree>
    <p:extLst>
      <p:ext uri="{BB962C8B-B14F-4D97-AF65-F5344CB8AC3E}">
        <p14:creationId xmlns:p14="http://schemas.microsoft.com/office/powerpoint/2010/main" val="386021123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70B804-649D-407A-B96D-80D9D13DE1DD}"/>
              </a:ext>
            </a:extLst>
          </p:cNvPr>
          <p:cNvSpPr>
            <a:spLocks noGrp="1"/>
          </p:cNvSpPr>
          <p:nvPr>
            <p:ph type="title"/>
          </p:nvPr>
        </p:nvSpPr>
        <p:spPr/>
        <p:txBody>
          <a:bodyPr>
            <a:normAutofit/>
          </a:bodyPr>
          <a:lstStyle/>
          <a:p>
            <a:r>
              <a:rPr lang="cs-CZ" sz="1600" dirty="0"/>
              <a:t>Proč se </a:t>
            </a:r>
            <a:r>
              <a:rPr lang="cs-CZ" sz="1600" dirty="0" err="1"/>
              <a:t>Zénón</a:t>
            </a:r>
            <a:r>
              <a:rPr lang="cs-CZ" sz="1600" dirty="0"/>
              <a:t> rozešel s kynismem?</a:t>
            </a:r>
          </a:p>
        </p:txBody>
      </p:sp>
      <p:sp>
        <p:nvSpPr>
          <p:cNvPr id="3" name="Zástupný symbol pro obsah 2">
            <a:extLst>
              <a:ext uri="{FF2B5EF4-FFF2-40B4-BE49-F238E27FC236}">
                <a16:creationId xmlns:a16="http://schemas.microsoft.com/office/drawing/2014/main" id="{B04E21C2-5F67-445F-9994-B7E168D8A568}"/>
              </a:ext>
            </a:extLst>
          </p:cNvPr>
          <p:cNvSpPr>
            <a:spLocks noGrp="1"/>
          </p:cNvSpPr>
          <p:nvPr>
            <p:ph idx="1"/>
          </p:nvPr>
        </p:nvSpPr>
        <p:spPr/>
        <p:txBody>
          <a:bodyPr>
            <a:normAutofit/>
          </a:bodyPr>
          <a:lstStyle/>
          <a:p>
            <a:pPr marL="228600" indent="-228600">
              <a:buAutoNum type="arabicPeriod"/>
            </a:pPr>
            <a:r>
              <a:rPr lang="cs-CZ" sz="1200" dirty="0"/>
              <a:t>V základu odpovědi stojí kynické rozlišení: ctnostné, špatné, indiferentní. Podle </a:t>
            </a:r>
            <a:r>
              <a:rPr lang="cs-CZ" sz="1200" dirty="0" err="1"/>
              <a:t>Zénóna</a:t>
            </a:r>
            <a:r>
              <a:rPr lang="cs-CZ" sz="1200" dirty="0"/>
              <a:t> to s indiferentními skutky není tak, že by byly zcela bezvýznamné: mnohé činy, jež jsou samy o sobě indiferentní, mohou podporovat mravnost, zatímco mnohé jiné mohou podporovat nemravnost. Tím vytváří stoickou nauku o „náležitých věcech“, tj. o věcech, jimž máme dávat přednost.</a:t>
            </a:r>
          </a:p>
          <a:p>
            <a:pPr marL="228600" indent="-228600">
              <a:buAutoNum type="arabicPeriod"/>
            </a:pPr>
            <a:r>
              <a:rPr lang="cs-CZ" sz="1200" dirty="0"/>
              <a:t>Co jsou to „náležité věci“, jimž bychom měli dávat přednost? Především jejich „morální“ charakter nelze zdůvodnit: pak by se totiž nejednalo o indiferentní věci. Jejich vztah k cnosti a nectnosti však přece jen budeme moci nějak vykázat. </a:t>
            </a:r>
          </a:p>
          <a:p>
            <a:pPr marL="228600" indent="-228600">
              <a:buAutoNum type="arabicPeriod"/>
            </a:pPr>
            <a:r>
              <a:rPr lang="cs-CZ" sz="1200" dirty="0"/>
              <a:t>Jak to dělá: „věci, kterým dáváme přednost“ jsou věci přirozené; „věci, které máme odmítnout“ jsou v rozporu s přirozeností. Není to ale totéž, co říkali kynikové. Ne zcela. Onou přirozeností totiž není myšlen nějaký abstraktní řád, ale „materiální vesmír“ – řekněme přirozenost věcí, se kterými se běžně setkáváme.</a:t>
            </a:r>
          </a:p>
          <a:p>
            <a:pPr marL="228600" indent="-228600">
              <a:buAutoNum type="arabicPeriod"/>
            </a:pPr>
            <a:r>
              <a:rPr lang="cs-CZ" sz="1200" dirty="0"/>
              <a:t>Některé věci jsou pak přirozené, protože nám pomáhají přežít – to vede stoickou filosofii k tomu, že znovu otevírá jako významnou kapitolu studium </a:t>
            </a:r>
            <a:r>
              <a:rPr lang="cs-CZ" sz="1200" b="1" dirty="0"/>
              <a:t>„přírodní filosofie“ (fyzikální a biologické stránky člověka.</a:t>
            </a:r>
            <a:r>
              <a:rPr lang="cs-CZ" sz="1200" dirty="0"/>
              <a:t> </a:t>
            </a:r>
          </a:p>
          <a:p>
            <a:pPr marL="228600" indent="-228600">
              <a:buAutoNum type="arabicPeriod"/>
            </a:pPr>
            <a:r>
              <a:rPr lang="cs-CZ" sz="1200" dirty="0"/>
              <a:t>Poměrně slavný </a:t>
            </a:r>
            <a:r>
              <a:rPr lang="cs-CZ" sz="1200" dirty="0" err="1"/>
              <a:t>Aristón</a:t>
            </a:r>
            <a:r>
              <a:rPr lang="cs-CZ" sz="1200" dirty="0"/>
              <a:t> z </a:t>
            </a:r>
            <a:r>
              <a:rPr lang="cs-CZ" sz="1200" dirty="0" err="1"/>
              <a:t>Chiu</a:t>
            </a:r>
            <a:r>
              <a:rPr lang="cs-CZ" sz="1200" dirty="0"/>
              <a:t>, kynik, podle Diogena </a:t>
            </a:r>
            <a:r>
              <a:rPr lang="cs-CZ" sz="1200" dirty="0" err="1"/>
              <a:t>Leartského</a:t>
            </a:r>
            <a:r>
              <a:rPr lang="cs-CZ" sz="1200" dirty="0"/>
              <a:t>: „</a:t>
            </a:r>
            <a:r>
              <a:rPr lang="cs-CZ" sz="1200" dirty="0" err="1"/>
              <a:t>Aristón</a:t>
            </a:r>
            <a:r>
              <a:rPr lang="cs-CZ" sz="1200" dirty="0"/>
              <a:t> Holohlavý, nazývaný </a:t>
            </a:r>
            <a:r>
              <a:rPr lang="cs-CZ" sz="1200" dirty="0" err="1"/>
              <a:t>Sireénou</a:t>
            </a:r>
            <a:r>
              <a:rPr lang="cs-CZ" sz="1200" dirty="0"/>
              <a:t>, prohlásil za cíl život, který nečiní rozdíl mezi věcmi, jež jsou uprostřed mezi ctností a špatností, a nepřipouští mezi nimi nijakou výjimku, nýbrž chová se ke všem stejně. Je prý totiž mudrc podoben dobrému herci, který ať si nasadí škrabošku </a:t>
            </a:r>
            <a:r>
              <a:rPr lang="cs-CZ" sz="1200" dirty="0" err="1"/>
              <a:t>Thersíta</a:t>
            </a:r>
            <a:r>
              <a:rPr lang="cs-CZ" sz="1200" dirty="0"/>
              <a:t> nebo </a:t>
            </a:r>
            <a:r>
              <a:rPr lang="cs-CZ" sz="1200" dirty="0" err="1"/>
              <a:t>Agamemnona</a:t>
            </a:r>
            <a:r>
              <a:rPr lang="cs-CZ" sz="1200" dirty="0"/>
              <a:t>, bude hrát obojí úlohu, jak se patří. Zavrhoval fyziku i logiku, protože prý ona je nad naše síly a tato se nás netýká; týká se nás jedině etika.“</a:t>
            </a:r>
          </a:p>
          <a:p>
            <a:pPr marL="0" indent="0">
              <a:buNone/>
            </a:pPr>
            <a:endParaRPr lang="cs-CZ" sz="1200" dirty="0"/>
          </a:p>
        </p:txBody>
      </p:sp>
    </p:spTree>
    <p:extLst>
      <p:ext uri="{BB962C8B-B14F-4D97-AF65-F5344CB8AC3E}">
        <p14:creationId xmlns:p14="http://schemas.microsoft.com/office/powerpoint/2010/main" val="425837186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76ACCE-CFC2-4DC5-BA82-B1A48BA23FC0}"/>
              </a:ext>
            </a:extLst>
          </p:cNvPr>
          <p:cNvSpPr>
            <a:spLocks noGrp="1"/>
          </p:cNvSpPr>
          <p:nvPr>
            <p:ph type="title"/>
          </p:nvPr>
        </p:nvSpPr>
        <p:spPr/>
        <p:txBody>
          <a:bodyPr>
            <a:normAutofit/>
          </a:bodyPr>
          <a:lstStyle/>
          <a:p>
            <a:r>
              <a:rPr lang="cs-CZ" sz="2800" dirty="0"/>
              <a:t>Akademie a </a:t>
            </a:r>
            <a:r>
              <a:rPr lang="cs-CZ" sz="2800" dirty="0" err="1"/>
              <a:t>peripatos</a:t>
            </a:r>
            <a:endParaRPr lang="cs-CZ" sz="2800" dirty="0"/>
          </a:p>
        </p:txBody>
      </p:sp>
      <p:sp>
        <p:nvSpPr>
          <p:cNvPr id="3" name="Zástupný symbol pro obsah 2">
            <a:extLst>
              <a:ext uri="{FF2B5EF4-FFF2-40B4-BE49-F238E27FC236}">
                <a16:creationId xmlns:a16="http://schemas.microsoft.com/office/drawing/2014/main" id="{75866E24-959A-4A42-B06B-14F31EF1839D}"/>
              </a:ext>
            </a:extLst>
          </p:cNvPr>
          <p:cNvSpPr>
            <a:spLocks noGrp="1"/>
          </p:cNvSpPr>
          <p:nvPr>
            <p:ph idx="1"/>
          </p:nvPr>
        </p:nvSpPr>
        <p:spPr/>
        <p:txBody>
          <a:bodyPr>
            <a:normAutofit/>
          </a:bodyPr>
          <a:lstStyle/>
          <a:p>
            <a:pPr marL="0" indent="0">
              <a:buNone/>
            </a:pPr>
            <a:r>
              <a:rPr lang="cs-CZ" sz="1200" dirty="0"/>
              <a:t>Platónovu a Aristotelovu filosofii v několika málo aspektech známe. Víme také, že oba založili školy Akademii a </a:t>
            </a:r>
            <a:r>
              <a:rPr lang="cs-CZ" sz="1200" dirty="0" err="1"/>
              <a:t>Lykeion</a:t>
            </a:r>
            <a:r>
              <a:rPr lang="cs-CZ" sz="1200" dirty="0"/>
              <a:t> (či školu peripatetickou). To je důležité, neboť ačkoliv se budeme bavit především o stoicismu, epikureismu a skepticismus, vedle nich stále působí Akademie a peripatetická filosofie. Na významu má tato poznámka o to více, že zatímco se z oněch tří stanou „kapitoly minulosti“, což uvidíme na problematice pramenů, Akademie i peripatetická filosofie budou pokračovat dál. Je tedy důležité o nich něco málo vědět:</a:t>
            </a:r>
          </a:p>
          <a:p>
            <a:pPr marL="228600" indent="-228600">
              <a:buAutoNum type="arabicParenR"/>
            </a:pPr>
            <a:r>
              <a:rPr lang="cs-CZ" sz="1200" dirty="0"/>
              <a:t>Akademie – Platón ji založil před rokem 369; v této instituci se se věnovali celé řadě zájmů, nicméně v popředí stála matematika. Pro starší studenty, tedy po 30 roce, přistupovala ještě dialektika. Žáci pocházeli z vyšších společenských tříd, nikoli nutně pouze Athéňanů (viz Aristotelés, 367-347). Je možné, že důvodem založení obce byla touha Platóna vychovat muže, kteří by vynikli ve veřejném životě. Po Platónově smrti se hlavou Akademie stává </a:t>
            </a:r>
            <a:r>
              <a:rPr lang="cs-CZ" sz="1200" dirty="0" err="1"/>
              <a:t>Speusippos</a:t>
            </a:r>
            <a:r>
              <a:rPr lang="cs-CZ" sz="1200" dirty="0"/>
              <a:t>, pak </a:t>
            </a:r>
            <a:r>
              <a:rPr lang="cs-CZ" sz="1200" dirty="0" err="1"/>
              <a:t>Xenokratés</a:t>
            </a:r>
            <a:r>
              <a:rPr lang="cs-CZ" sz="1200" dirty="0"/>
              <a:t>, </a:t>
            </a:r>
            <a:r>
              <a:rPr lang="cs-CZ" sz="1200" dirty="0" err="1"/>
              <a:t>Polemón</a:t>
            </a:r>
            <a:r>
              <a:rPr lang="cs-CZ" sz="1200" dirty="0"/>
              <a:t> …</a:t>
            </a:r>
          </a:p>
          <a:p>
            <a:pPr marL="228600" indent="-228600">
              <a:buAutoNum type="arabicParenR"/>
            </a:pPr>
            <a:r>
              <a:rPr lang="cs-CZ" sz="1200" dirty="0" err="1"/>
              <a:t>Lykeion</a:t>
            </a:r>
            <a:r>
              <a:rPr lang="cs-CZ" sz="1200" dirty="0"/>
              <a:t> - </a:t>
            </a:r>
          </a:p>
        </p:txBody>
      </p:sp>
    </p:spTree>
    <p:extLst>
      <p:ext uri="{BB962C8B-B14F-4D97-AF65-F5344CB8AC3E}">
        <p14:creationId xmlns:p14="http://schemas.microsoft.com/office/powerpoint/2010/main" val="54891312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A62F4A-2D96-4109-A22C-EBE23B93FFAC}"/>
              </a:ext>
            </a:extLst>
          </p:cNvPr>
          <p:cNvSpPr>
            <a:spLocks noGrp="1"/>
          </p:cNvSpPr>
          <p:nvPr>
            <p:ph type="title"/>
          </p:nvPr>
        </p:nvSpPr>
        <p:spPr/>
        <p:txBody>
          <a:bodyPr>
            <a:normAutofit/>
          </a:bodyPr>
          <a:lstStyle/>
          <a:p>
            <a:r>
              <a:rPr lang="cs-CZ" sz="1200" dirty="0" err="1"/>
              <a:t>Hellenistická</a:t>
            </a:r>
            <a:r>
              <a:rPr lang="cs-CZ" sz="1200" dirty="0"/>
              <a:t> filosofie školy</a:t>
            </a:r>
          </a:p>
        </p:txBody>
      </p:sp>
      <p:sp>
        <p:nvSpPr>
          <p:cNvPr id="3" name="Zástupný symbol pro obsah 2">
            <a:extLst>
              <a:ext uri="{FF2B5EF4-FFF2-40B4-BE49-F238E27FC236}">
                <a16:creationId xmlns:a16="http://schemas.microsoft.com/office/drawing/2014/main" id="{5BD957F7-0720-43F3-8B99-7B78ACB5D773}"/>
              </a:ext>
            </a:extLst>
          </p:cNvPr>
          <p:cNvSpPr>
            <a:spLocks noGrp="1"/>
          </p:cNvSpPr>
          <p:nvPr>
            <p:ph idx="1"/>
          </p:nvPr>
        </p:nvSpPr>
        <p:spPr/>
        <p:txBody>
          <a:bodyPr>
            <a:normAutofit/>
          </a:bodyPr>
          <a:lstStyle/>
          <a:p>
            <a:pPr marL="0" indent="0">
              <a:buNone/>
            </a:pPr>
            <a:r>
              <a:rPr lang="cs-CZ" sz="1200" dirty="0" err="1"/>
              <a:t>Sókratovi</a:t>
            </a:r>
            <a:r>
              <a:rPr lang="cs-CZ" sz="1200" dirty="0"/>
              <a:t> následovníci</a:t>
            </a:r>
          </a:p>
          <a:p>
            <a:pPr marL="0" indent="0">
              <a:buNone/>
            </a:pPr>
            <a:r>
              <a:rPr lang="cs-CZ" sz="1200" dirty="0"/>
              <a:t>Akademie</a:t>
            </a:r>
          </a:p>
          <a:p>
            <a:pPr marL="0" indent="0">
              <a:buNone/>
            </a:pPr>
            <a:r>
              <a:rPr lang="cs-CZ" sz="1200" dirty="0" err="1"/>
              <a:t>Peripatos</a:t>
            </a:r>
            <a:endParaRPr lang="cs-CZ" sz="1200" dirty="0"/>
          </a:p>
          <a:p>
            <a:pPr marL="0" indent="0">
              <a:buNone/>
            </a:pPr>
            <a:endParaRPr lang="cs-CZ" sz="1200"/>
          </a:p>
          <a:p>
            <a:pPr marL="0" indent="0">
              <a:buNone/>
            </a:pPr>
            <a:endParaRPr lang="cs-CZ" sz="1200"/>
          </a:p>
        </p:txBody>
      </p:sp>
    </p:spTree>
    <p:extLst>
      <p:ext uri="{BB962C8B-B14F-4D97-AF65-F5344CB8AC3E}">
        <p14:creationId xmlns:p14="http://schemas.microsoft.com/office/powerpoint/2010/main" val="25820694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6E9CB8-8BB0-4DDF-82E5-77B2C13447BE}"/>
              </a:ext>
            </a:extLst>
          </p:cNvPr>
          <p:cNvSpPr>
            <a:spLocks noGrp="1"/>
          </p:cNvSpPr>
          <p:nvPr>
            <p:ph type="title"/>
          </p:nvPr>
        </p:nvSpPr>
        <p:spPr/>
        <p:txBody>
          <a:bodyPr>
            <a:normAutofit/>
          </a:bodyPr>
          <a:lstStyle/>
          <a:p>
            <a:r>
              <a:rPr lang="cs-CZ" sz="1600" dirty="0" err="1"/>
              <a:t>Hellénistická</a:t>
            </a:r>
            <a:r>
              <a:rPr lang="cs-CZ" sz="1600" dirty="0"/>
              <a:t> filosofie - prameny</a:t>
            </a:r>
          </a:p>
        </p:txBody>
      </p:sp>
      <p:sp>
        <p:nvSpPr>
          <p:cNvPr id="3" name="Zástupný symbol pro obsah 2">
            <a:extLst>
              <a:ext uri="{FF2B5EF4-FFF2-40B4-BE49-F238E27FC236}">
                <a16:creationId xmlns:a16="http://schemas.microsoft.com/office/drawing/2014/main" id="{96C9BE1E-F7D5-4DA8-8143-1AC2255A11D2}"/>
              </a:ext>
            </a:extLst>
          </p:cNvPr>
          <p:cNvSpPr>
            <a:spLocks noGrp="1"/>
          </p:cNvSpPr>
          <p:nvPr>
            <p:ph idx="1"/>
          </p:nvPr>
        </p:nvSpPr>
        <p:spPr/>
        <p:txBody>
          <a:bodyPr>
            <a:normAutofit/>
          </a:bodyPr>
          <a:lstStyle/>
          <a:p>
            <a:r>
              <a:rPr lang="cs-CZ" sz="1200" dirty="0"/>
              <a:t>V případě helénistických filosofů se opět nacházíme v ne příliš přívětivé situaci stran pramenů. Ač se nám mnohé dochovalo, nedochovalo se nám toho příliš mnoho ve srovnání s prameny, které máme v případě Platóna a Aristotela. Jedním z důvodů tohoto stavu může být, že Platónovy a Aristotelovy texty sloužily dlouhá staletí k výuce ve filosofických školách, proto byly opisovány a vysoce ceněny. </a:t>
            </a:r>
          </a:p>
          <a:p>
            <a:r>
              <a:rPr lang="cs-CZ" sz="1200" dirty="0"/>
              <a:t>Ke konci 3. století n. l. hlavní </a:t>
            </a:r>
            <a:r>
              <a:rPr lang="cs-CZ" sz="1200" dirty="0" err="1"/>
              <a:t>hellénistické</a:t>
            </a:r>
            <a:r>
              <a:rPr lang="cs-CZ" sz="1200" dirty="0"/>
              <a:t> školy (jak ve smyslu nauky, tak ve smyslu institucionálním) postupně zanikají – přestávají být vyučovány, ačkoliv přehledy jejich nauk stále tvoří součást obecnějšího vzdělání (do 5. -6. stol.)</a:t>
            </a:r>
          </a:p>
          <a:p>
            <a:r>
              <a:rPr lang="cs-CZ" sz="1200" dirty="0"/>
              <a:t>Svou roli také sehrála změna materiálu, na němž byly zachovávaný texty. Mezi 2. a 4. stoletím postupně dochází k náhradě papyru pergamenem – texty, které sloužily k výuce, byly přepisovány. Mnoho pak z těch, které tomuto účelu již nesloužily, přepisováno nebylo, což vedlo k jejich zániku (přirozenému) nebo dokonce k jejich pálení. </a:t>
            </a:r>
          </a:p>
          <a:p>
            <a:r>
              <a:rPr lang="cs-CZ" sz="1200" dirty="0"/>
              <a:t>Bez zajímavosti jistě není také skutečnost, že v průběhu 1. stol. př. n. l. platonikové i aristotelikové do své filosofie zahrnuly výtky </a:t>
            </a:r>
            <a:r>
              <a:rPr lang="cs-CZ" sz="1200" dirty="0" err="1"/>
              <a:t>hellenistických</a:t>
            </a:r>
            <a:r>
              <a:rPr lang="cs-CZ" sz="1200" dirty="0"/>
              <a:t> škol, které se tímto rovněž staly méně významnými.  </a:t>
            </a:r>
          </a:p>
          <a:p>
            <a:r>
              <a:rPr lang="cs-CZ" sz="1200" dirty="0"/>
              <a:t>Rozlišujeme: a) primární prameny – je jich velice málo</a:t>
            </a:r>
          </a:p>
        </p:txBody>
      </p:sp>
    </p:spTree>
    <p:extLst>
      <p:ext uri="{BB962C8B-B14F-4D97-AF65-F5344CB8AC3E}">
        <p14:creationId xmlns:p14="http://schemas.microsoft.com/office/powerpoint/2010/main" val="29169811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89A65-3784-478F-92C2-4490F8480C7C}"/>
              </a:ext>
            </a:extLst>
          </p:cNvPr>
          <p:cNvSpPr>
            <a:spLocks noGrp="1"/>
          </p:cNvSpPr>
          <p:nvPr>
            <p:ph type="title"/>
          </p:nvPr>
        </p:nvSpPr>
        <p:spPr/>
        <p:txBody>
          <a:bodyPr>
            <a:normAutofit/>
          </a:bodyPr>
          <a:lstStyle/>
          <a:p>
            <a:r>
              <a:rPr lang="cs-CZ" sz="1600" dirty="0"/>
              <a:t>Filosofie 1. př. n. l. – 3. stol. n. l.</a:t>
            </a:r>
          </a:p>
        </p:txBody>
      </p:sp>
      <p:sp>
        <p:nvSpPr>
          <p:cNvPr id="3" name="Zástupný symbol pro obsah 2">
            <a:extLst>
              <a:ext uri="{FF2B5EF4-FFF2-40B4-BE49-F238E27FC236}">
                <a16:creationId xmlns:a16="http://schemas.microsoft.com/office/drawing/2014/main" id="{1DCFF0C8-F485-43F6-A4D8-7C44FA0FAB01}"/>
              </a:ext>
            </a:extLst>
          </p:cNvPr>
          <p:cNvSpPr>
            <a:spLocks noGrp="1"/>
          </p:cNvSpPr>
          <p:nvPr>
            <p:ph idx="1"/>
          </p:nvPr>
        </p:nvSpPr>
        <p:spPr/>
        <p:txBody>
          <a:bodyPr>
            <a:normAutofit/>
          </a:bodyPr>
          <a:lstStyle/>
          <a:p>
            <a:pPr marL="0" indent="0">
              <a:buNone/>
            </a:pPr>
            <a:endParaRPr lang="cs-CZ" sz="1200" dirty="0"/>
          </a:p>
        </p:txBody>
      </p:sp>
    </p:spTree>
    <p:extLst>
      <p:ext uri="{BB962C8B-B14F-4D97-AF65-F5344CB8AC3E}">
        <p14:creationId xmlns:p14="http://schemas.microsoft.com/office/powerpoint/2010/main" val="2831129776"/>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19853</TotalTime>
  <Words>36064</Words>
  <Application>Microsoft Office PowerPoint</Application>
  <PresentationFormat>Předvádění na obrazovce (4:3)</PresentationFormat>
  <Paragraphs>1158</Paragraphs>
  <Slides>119</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119</vt:i4>
      </vt:variant>
    </vt:vector>
  </HeadingPairs>
  <TitlesOfParts>
    <vt:vector size="123" baseType="lpstr">
      <vt:lpstr>Arial</vt:lpstr>
      <vt:lpstr>Calibri</vt:lpstr>
      <vt:lpstr>Times New Roman</vt:lpstr>
      <vt:lpstr>Motiv systému Office</vt:lpstr>
      <vt:lpstr>Filosofie</vt:lpstr>
      <vt:lpstr>Organizace kurzu Filozofie</vt:lpstr>
      <vt:lpstr>Úvodní poznámky</vt:lpstr>
      <vt:lpstr>Kontext I</vt:lpstr>
      <vt:lpstr>Kontext II</vt:lpstr>
      <vt:lpstr>Kontext III</vt:lpstr>
      <vt:lpstr>Kontext IV</vt:lpstr>
      <vt:lpstr>Periodizace antické filosofie – mapa</vt:lpstr>
      <vt:lpstr>Předsokratici  – přírodní filosofové („fysiologové“), sofisté</vt:lpstr>
      <vt:lpstr>Předsokratici  - prameny </vt:lpstr>
      <vt:lpstr>Milétští filosofové (Iónští myslitelé)</vt:lpstr>
      <vt:lpstr>Thalés z Milétu </vt:lpstr>
      <vt:lpstr>Thalés z Milétu - poznámky</vt:lpstr>
      <vt:lpstr>Anaximandros z Milétu (cca. 546 - 500)</vt:lpstr>
      <vt:lpstr>Anaximandros z Milétu – věda, člověk, život</vt:lpstr>
      <vt:lpstr>Anaximenés z Milétu (cca 520? – 494?) </vt:lpstr>
      <vt:lpstr>Hérakleitos z Efesu (cca 540 – 480)</vt:lpstr>
      <vt:lpstr>Hérakleitos z Efesu – teorie poznání I (vstupní poznánky)</vt:lpstr>
      <vt:lpstr>Hérakleitos z Efesu – teorie poznání II (vstupní poznámky)</vt:lpstr>
      <vt:lpstr>Hérakleitos z Efesu – teorie poznání III (aplikace)</vt:lpstr>
      <vt:lpstr>Filosofie na Západě </vt:lpstr>
      <vt:lpstr>Pythagoras ze Samu (asi 570 – 500) - pythagoreismus</vt:lpstr>
      <vt:lpstr>Parmenidés z Eleje (cca 515-450)</vt:lpstr>
      <vt:lpstr>Parmenidés z Eleje – Filosofická báseň I – „Cesta pravdy“</vt:lpstr>
      <vt:lpstr>Parmenidés z Eleje – Filosofická báseň II - pravda </vt:lpstr>
      <vt:lpstr>Parmenidés z Eleje – Filosofická báseň III - „jest“ a co k tomu patří</vt:lpstr>
      <vt:lpstr>Parmenidés z Eleje – dodatečné poznámky</vt:lpstr>
      <vt:lpstr>Zénón z Eleje (cca 490-430)</vt:lpstr>
      <vt:lpstr>Zénón z Eleje – aporie I</vt:lpstr>
      <vt:lpstr>Zénón z Eleje – paradoxy pohybu</vt:lpstr>
      <vt:lpstr>Sofisté I – „… so little known but so important …“</vt:lpstr>
      <vt:lpstr>Sofisté II - kontext</vt:lpstr>
      <vt:lpstr>Sofisté III – pár svědectví o působení</vt:lpstr>
      <vt:lpstr>Prótagoras z Abdér (cca 486-420) – „earliest and greatest of the Sophists“ (Guthrie, c. d., s. 4) </vt:lpstr>
      <vt:lpstr>Prótagoras – výrok „homo mensura“ (VHM)</vt:lpstr>
      <vt:lpstr>Prótagoras – VHM, pluralismus vs. monismus</vt:lpstr>
      <vt:lpstr>Prótagoras – pro každou věc existují dvě navzájem protikladná pojetí </vt:lpstr>
      <vt:lpstr>Prótagoras a Platón z hlediska sofistického útoku na „Pravdu“</vt:lpstr>
      <vt:lpstr>Prótagoras  – praktická filosofie I – mýtus vzniku společnosti</vt:lpstr>
      <vt:lpstr>Prótagoras  – praktická filosofie II – právo je nutné, ale jeho (konkrétní) realizace nikoliv</vt:lpstr>
      <vt:lpstr>Prótagoras  – praktická filosofie II - trest</vt:lpstr>
      <vt:lpstr>Sofisté – nomos/fysis kontroverze – právo, jeho zdůvodnění a povaha</vt:lpstr>
      <vt:lpstr>Teorie přirozeného práva I – „právo silnějšího“ – Gorgias z Leontin (483-375)</vt:lpstr>
      <vt:lpstr>Sókratés</vt:lpstr>
      <vt:lpstr>Sókratés</vt:lpstr>
      <vt:lpstr>Sókratés – jak naložit s prameny?</vt:lpstr>
      <vt:lpstr>Sókratovy „otázky“</vt:lpstr>
      <vt:lpstr>Sókratés – status obecného</vt:lpstr>
      <vt:lpstr>Sókratés – ctnost (zdatnost, virtue, aréte)</vt:lpstr>
      <vt:lpstr>Drama 5. stol. Aischylos, Sofokles, Euripidés </vt:lpstr>
      <vt:lpstr>Příklady tragických konfliktů. „(Tragické konflikty) ve skutečnosti vyjadřují naše praktické intuice lépe než teoretické řešení.“ (M. Nussbaumová, c. d., s. 97) „Od časů dialogu Euthyfrón se převládající tradice v morální filosofii shoduje v jednom ústředním bodě: tyto případy jsou projevem jisté inkonzistence, která je urážkou praktické logiky a měla by být odstraněna.“ (M. Nuss., c. d., s. 104)</vt:lpstr>
      <vt:lpstr>Kam by bylo dobré se nyní přesunout? K srovnání vztahu k tragédiím u Platóna a Aristotela</vt:lpstr>
      <vt:lpstr>Sókratovo „nevědění“ – Obrana Sókrata (21b-e)</vt:lpstr>
      <vt:lpstr>Platón (428/427 – 348/7)</vt:lpstr>
      <vt:lpstr>Platónovy dialogy – členění podle F. Coplestone, s. 191-193</vt:lpstr>
      <vt:lpstr>Platón – interpretační obtíže</vt:lpstr>
      <vt:lpstr>Platónův 7. list a problém sdělování či učení filosofie</vt:lpstr>
      <vt:lpstr>Platónova teorie poznání I</vt:lpstr>
      <vt:lpstr>Prezentace aplikace PowerPoint</vt:lpstr>
      <vt:lpstr>Neznamená to ale, že by poznání bylo nemožné, vztahuje se jen k idejím (pravzorům).</vt:lpstr>
      <vt:lpstr>Stupně poznání – Ústava 509d6-511e5</vt:lpstr>
      <vt:lpstr>Podle J. Sallis (p. 414) a Lawrence C. Chin</vt:lpstr>
      <vt:lpstr>Teorie „ideální obce“</vt:lpstr>
      <vt:lpstr>Duše ve Faidrovi a krásná obec v Ústavě</vt:lpstr>
      <vt:lpstr>Některé zákony ve spravedlivé (dokonalé) obci I – určení správců a strážců</vt:lpstr>
      <vt:lpstr>Některé zákony ve spravedlivé (dokonalé) obci I – „legitimizace“ sociální hierarchie (spíše tříd) </vt:lpstr>
      <vt:lpstr>Některé zákony ve spravedlivé (dokonalé) obci I – soukromý majetek </vt:lpstr>
      <vt:lpstr>Některé zákony ve spravedlivé (dokonalé) obci I – ženy </vt:lpstr>
      <vt:lpstr>Je možné ideální obec realizovat? Ústava 472d9: „Nuže, nestvořili jsme snad i my v myšlenkách vzor (paradeigma) dobré obce?“ </vt:lpstr>
      <vt:lpstr>Platónův vztah k umění (Ústava X, Zákony X.)</vt:lpstr>
      <vt:lpstr>Platón – možná hodnocení</vt:lpstr>
      <vt:lpstr>Aristotelés (384 – 321) -  „rozum“, „čtenář“</vt:lpstr>
      <vt:lpstr>Aristotelés: prameny</vt:lpstr>
      <vt:lpstr>Aristotelés – klasifikace věd</vt:lpstr>
      <vt:lpstr>Aristotelés – klasifikace věd</vt:lpstr>
      <vt:lpstr>Aristotelés O duši, II – aplikace výsledků teoretických věd na člověka</vt:lpstr>
      <vt:lpstr>Aristotelés – o poznání</vt:lpstr>
      <vt:lpstr>Aristotelés – politické společenství v Politice a Etice Níkomachově</vt:lpstr>
      <vt:lpstr>Člověk, občan a občanská vláda</vt:lpstr>
      <vt:lpstr>Šťastný život </vt:lpstr>
      <vt:lpstr>Aristotelés – ctnosti, poznámky</vt:lpstr>
      <vt:lpstr>Aristotelova kritika Platónovy ideální obce</vt:lpstr>
      <vt:lpstr>Stav řemeslníků (výrobců): otázka majetku a výchovy</vt:lpstr>
      <vt:lpstr>Komunismus žen a dětí, láska</vt:lpstr>
      <vt:lpstr>Aristotelés - sebeláska</vt:lpstr>
      <vt:lpstr>Jednota obce</vt:lpstr>
      <vt:lpstr>Aristotelés o umění (tragédii) – Poetika, O komedii</vt:lpstr>
      <vt:lpstr>Aristotelés o umění (tragédii) - Poetika</vt:lpstr>
      <vt:lpstr>Edward O. Wilson - Sociobiology</vt:lpstr>
      <vt:lpstr>Aristotelés a ženy</vt:lpstr>
      <vt:lpstr>Hellénistická filosofie - kontext</vt:lpstr>
      <vt:lpstr>Hellénistická filosofie – přirozenost, rozum, jedinec, lidstvo</vt:lpstr>
      <vt:lpstr>Diogenés ze Sinopé</vt:lpstr>
      <vt:lpstr>Stoická filosofie</vt:lpstr>
      <vt:lpstr>Proč se Zénón rozešel s kynismem?</vt:lpstr>
      <vt:lpstr>Akademie a peripatos</vt:lpstr>
      <vt:lpstr>Hellenistická filosofie školy</vt:lpstr>
      <vt:lpstr>Hellénistická filosofie - prameny</vt:lpstr>
      <vt:lpstr>Filosofie 1. př. n. l. – 3. stol. n. l.</vt:lpstr>
      <vt:lpstr>Literatura</vt:lpstr>
      <vt:lpstr>Východní původ filosofického myšlení?</vt:lpstr>
      <vt:lpstr>Archaická doba</vt:lpstr>
      <vt:lpstr>Mytické a nemytické myšlení</vt:lpstr>
      <vt:lpstr>Prezentace aplikace PowerPoint</vt:lpstr>
      <vt:lpstr>Herman Dielz a Walther Kranz: Die Fragmente der Vorsokratiker</vt:lpstr>
      <vt:lpstr>Mario Livio, Zlatý řez, s. 60. </vt:lpstr>
      <vt:lpstr>Prezentace aplikace PowerPoint</vt:lpstr>
      <vt:lpstr>Guthrie a hodnocení sofistů</vt:lpstr>
      <vt:lpstr>Guthrie – cestování, obchod a setkávání s jinými kulturami </vt:lpstr>
      <vt:lpstr>techné</vt:lpstr>
      <vt:lpstr>Aristotelés a sofisté</vt:lpstr>
      <vt:lpstr>Aristotelés o výchově</vt:lpstr>
      <vt:lpstr>Platón o výchově (Ústava, V., 449a; VIII, 544a-545c)</vt:lpstr>
      <vt:lpstr>Aristotelés a Alexandr Veliký</vt:lpstr>
      <vt:lpstr>Prezentace aplikace PowerPoint</vt:lpstr>
      <vt:lpstr>Vzdělání v Athénách</vt:lpstr>
      <vt:lpstr>Metis – J.P. Vernant – Metis, </vt:lpstr>
      <vt:lpstr>Úrodný půlměsíc</vt:lpstr>
      <vt:lpstr>Polis, wanax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Filosofie</dc:title>
  <dc:creator>uses</dc:creator>
  <cp:lastModifiedBy>Petr Slováček</cp:lastModifiedBy>
  <cp:revision>565</cp:revision>
  <cp:lastPrinted>2021-09-23T10:35:47Z</cp:lastPrinted>
  <dcterms:created xsi:type="dcterms:W3CDTF">2020-08-17T06:21:08Z</dcterms:created>
  <dcterms:modified xsi:type="dcterms:W3CDTF">2021-10-11T07:51:26Z</dcterms:modified>
</cp:coreProperties>
</file>