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2" r:id="rId4"/>
    <p:sldId id="293" r:id="rId5"/>
    <p:sldId id="294" r:id="rId6"/>
    <p:sldId id="258" r:id="rId7"/>
    <p:sldId id="295" r:id="rId8"/>
    <p:sldId id="296" r:id="rId9"/>
    <p:sldId id="297" r:id="rId10"/>
    <p:sldId id="298" r:id="rId11"/>
    <p:sldId id="291" r:id="rId12"/>
    <p:sldId id="259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69" autoAdjust="0"/>
    <p:restoredTop sz="94660"/>
  </p:normalViewPr>
  <p:slideViewPr>
    <p:cSldViewPr snapToGrid="0">
      <p:cViewPr varScale="1">
        <p:scale>
          <a:sx n="70" d="100"/>
          <a:sy n="70" d="100"/>
        </p:scale>
        <p:origin x="4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29. 10. 2020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5087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29. 10. 2020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88031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29. 10. 2020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4370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29. 10. 2020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275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29. 10. 2020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231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29. 10. 2020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8561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29. 10. 2020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7758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29. 10. 2020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8010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29. 10. 2020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389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29. 10. 2020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098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B0817-29B8-44FC-8696-3883C6A4FDFE}" type="datetimeFigureOut">
              <a:rPr lang="cs-CZ" smtClean="0"/>
              <a:t>29. 10. 2020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591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B0817-29B8-44FC-8696-3883C6A4FDFE}" type="datetimeFigureOut">
              <a:rPr lang="cs-CZ" smtClean="0"/>
              <a:t>29. 10. 2020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294E4-E251-4EE2-841F-3E52DA870E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626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smtClean="0"/>
              <a:t>Logopedie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Speciální </a:t>
            </a:r>
            <a:r>
              <a:rPr lang="cs-CZ" dirty="0"/>
              <a:t>pedagogika osob s narušenou komunikační schopností.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4198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paradigmatu logopedie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Logopedie je vnímána laickou veřejností jako obor zabývající se „odstraňování vad řeči u dětí“.</a:t>
            </a:r>
          </a:p>
          <a:p>
            <a:pPr marL="0" indent="0">
              <a:buNone/>
            </a:pPr>
            <a:r>
              <a:rPr lang="cs-CZ" dirty="0" smtClean="0"/>
              <a:t>Současná logopedie je chápána jako obor, jehož předmětem zájmu je </a:t>
            </a:r>
            <a:r>
              <a:rPr lang="cs-CZ" b="1" dirty="0" smtClean="0"/>
              <a:t>narušená komunikační schopnost </a:t>
            </a:r>
            <a:r>
              <a:rPr lang="cs-CZ" dirty="0" smtClean="0"/>
              <a:t>u osob všech věkových kategorií:</a:t>
            </a:r>
          </a:p>
          <a:p>
            <a:r>
              <a:rPr lang="cs-CZ" dirty="0"/>
              <a:t>d</a:t>
            </a:r>
            <a:r>
              <a:rPr lang="cs-CZ" dirty="0" smtClean="0"/>
              <a:t>ětí raného věku</a:t>
            </a:r>
          </a:p>
          <a:p>
            <a:r>
              <a:rPr lang="cs-CZ" dirty="0"/>
              <a:t>d</a:t>
            </a:r>
            <a:r>
              <a:rPr lang="cs-CZ" dirty="0" smtClean="0"/>
              <a:t>ětí předškolního věku</a:t>
            </a:r>
          </a:p>
          <a:p>
            <a:r>
              <a:rPr lang="cs-CZ" dirty="0"/>
              <a:t>ž</a:t>
            </a:r>
            <a:r>
              <a:rPr lang="cs-CZ" dirty="0" smtClean="0"/>
              <a:t>áků mladšího a staršího školního věku</a:t>
            </a:r>
          </a:p>
          <a:p>
            <a:r>
              <a:rPr lang="cs-CZ" dirty="0"/>
              <a:t>a</a:t>
            </a:r>
            <a:r>
              <a:rPr lang="cs-CZ" dirty="0" smtClean="0"/>
              <a:t>dolescentů</a:t>
            </a:r>
          </a:p>
          <a:p>
            <a:r>
              <a:rPr lang="cs-CZ" dirty="0"/>
              <a:t>d</a:t>
            </a:r>
            <a:r>
              <a:rPr lang="cs-CZ" dirty="0" smtClean="0"/>
              <a:t>ospělých osob a osob v období stáří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5197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Příčiny (etiologie) narušené komunikační schopnosti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3200" dirty="0"/>
              <a:t>Příčiny vzniku </a:t>
            </a:r>
            <a:r>
              <a:rPr lang="cs-CZ" sz="3200" dirty="0" smtClean="0"/>
              <a:t>narušené komunikační schopnosti:</a:t>
            </a:r>
            <a:endParaRPr lang="cs-CZ" sz="3200" dirty="0"/>
          </a:p>
          <a:p>
            <a:pPr>
              <a:spcBef>
                <a:spcPts val="0"/>
              </a:spcBef>
            </a:pPr>
            <a:r>
              <a:rPr lang="cs-CZ" dirty="0"/>
              <a:t>Z </a:t>
            </a:r>
            <a:r>
              <a:rPr lang="cs-CZ" b="1" dirty="0"/>
              <a:t>časového hlediska </a:t>
            </a:r>
            <a:r>
              <a:rPr lang="cs-CZ" dirty="0"/>
              <a:t>může dojít k narušení v období prenatálním, perinatálním, </a:t>
            </a:r>
            <a:r>
              <a:rPr lang="cs-CZ" dirty="0" smtClean="0"/>
              <a:t>postnatálním.</a:t>
            </a:r>
            <a:endParaRPr lang="cs-CZ" dirty="0"/>
          </a:p>
          <a:p>
            <a:pPr>
              <a:spcBef>
                <a:spcPts val="0"/>
              </a:spcBef>
            </a:pPr>
            <a:r>
              <a:rPr lang="cs-CZ" dirty="0"/>
              <a:t>Z lokalizačního hlediska k nejčastějším příčinám patří genové mutace, aberace chromozomů, vývojové odchylky, orgánová poškození </a:t>
            </a:r>
            <a:r>
              <a:rPr lang="cs-CZ" dirty="0" smtClean="0"/>
              <a:t>receptorů (poruchy rozumění řeči), </a:t>
            </a:r>
            <a:r>
              <a:rPr lang="cs-CZ" dirty="0"/>
              <a:t>poškození centrální </a:t>
            </a:r>
            <a:r>
              <a:rPr lang="cs-CZ" dirty="0" smtClean="0"/>
              <a:t>části (poruchy fatické, jde o narušení nejvyšších řečových funkcí), </a:t>
            </a:r>
            <a:r>
              <a:rPr lang="cs-CZ" dirty="0"/>
              <a:t>poškození </a:t>
            </a:r>
            <a:r>
              <a:rPr lang="cs-CZ" dirty="0" smtClean="0"/>
              <a:t>efektorů (poruchy řečové produkce).</a:t>
            </a:r>
            <a:endParaRPr lang="cs-CZ" dirty="0"/>
          </a:p>
          <a:p>
            <a:pPr>
              <a:spcBef>
                <a:spcPts val="0"/>
              </a:spcBef>
            </a:pPr>
            <a:r>
              <a:rPr lang="cs-CZ" dirty="0"/>
              <a:t>Působení </a:t>
            </a:r>
            <a:r>
              <a:rPr lang="cs-CZ" b="1" dirty="0"/>
              <a:t>nepodnětného prostředí </a:t>
            </a:r>
            <a:r>
              <a:rPr lang="cs-CZ" dirty="0"/>
              <a:t>může být příčinnou opoždění ve vývoji řeči dítěte.</a:t>
            </a:r>
          </a:p>
          <a:p>
            <a:pPr>
              <a:spcBef>
                <a:spcPts val="0"/>
              </a:spcBef>
            </a:pPr>
            <a:r>
              <a:rPr lang="cs-CZ" sz="3200" dirty="0" smtClean="0"/>
              <a:t>Narušená komunikační schopnost </a:t>
            </a:r>
            <a:r>
              <a:rPr lang="cs-CZ" sz="3200" dirty="0"/>
              <a:t>vzniká na podkladě orgánovém nebo má funkční příčinu.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8841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Klasifikace narušení komunikační schopnosti</a:t>
            </a:r>
            <a:r>
              <a:rPr lang="cs-CZ" dirty="0"/>
              <a:t/>
            </a:r>
            <a:br>
              <a:rPr lang="cs-CZ" dirty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dirty="0" smtClean="0"/>
              <a:t>Od 90. let 20. století se používá klasifikace </a:t>
            </a:r>
            <a:r>
              <a:rPr lang="cs-CZ" dirty="0" smtClean="0"/>
              <a:t>narušené komunikační schopnosti podle symptomu, </a:t>
            </a:r>
            <a:r>
              <a:rPr lang="cs-CZ" b="1" dirty="0" smtClean="0"/>
              <a:t>klasifikace symptomatická</a:t>
            </a:r>
            <a:r>
              <a:rPr lang="cs-CZ" dirty="0" smtClean="0"/>
              <a:t>:</a:t>
            </a:r>
            <a:endParaRPr lang="cs-CZ" dirty="0" smtClean="0"/>
          </a:p>
          <a:p>
            <a:pPr>
              <a:spcBef>
                <a:spcPts val="0"/>
              </a:spcBef>
            </a:pPr>
            <a:r>
              <a:rPr lang="cs-CZ" dirty="0" smtClean="0"/>
              <a:t>Vývojová nemluvnost – vývojová dysfázie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Získaná orgánová nemluvnost - afázie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Získaná psychogenní nemluvnost - mutismus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Narušení zvuku řeči – </a:t>
            </a:r>
            <a:r>
              <a:rPr lang="cs-CZ" dirty="0" err="1" smtClean="0"/>
              <a:t>rinolalie</a:t>
            </a:r>
            <a:r>
              <a:rPr lang="cs-CZ" dirty="0" smtClean="0"/>
              <a:t> palatolalie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Narušení plynulosti (</a:t>
            </a:r>
            <a:r>
              <a:rPr lang="cs-CZ" dirty="0" err="1" smtClean="0"/>
              <a:t>fluence</a:t>
            </a:r>
            <a:r>
              <a:rPr lang="cs-CZ" dirty="0" smtClean="0"/>
              <a:t>) řeči – </a:t>
            </a:r>
            <a:r>
              <a:rPr lang="cs-CZ" dirty="0" err="1" smtClean="0"/>
              <a:t>balbuties</a:t>
            </a:r>
            <a:r>
              <a:rPr lang="cs-CZ" dirty="0" smtClean="0"/>
              <a:t>, </a:t>
            </a:r>
            <a:r>
              <a:rPr lang="cs-CZ" dirty="0" err="1" smtClean="0"/>
              <a:t>tumultus</a:t>
            </a:r>
            <a:r>
              <a:rPr lang="cs-CZ" dirty="0" smtClean="0"/>
              <a:t> </a:t>
            </a:r>
            <a:r>
              <a:rPr lang="cs-CZ" dirty="0" err="1" smtClean="0"/>
              <a:t>sermonis</a:t>
            </a:r>
            <a:endParaRPr lang="cs-CZ" dirty="0" smtClean="0"/>
          </a:p>
          <a:p>
            <a:pPr>
              <a:spcBef>
                <a:spcPts val="0"/>
              </a:spcBef>
            </a:pPr>
            <a:r>
              <a:rPr lang="cs-CZ" dirty="0" smtClean="0"/>
              <a:t>Narušení článkování řeči – dyslalie, dysartrie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Narušení grafické stránky řeči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Symptomatické poruchy řeči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Poruchy hlasu</a:t>
            </a:r>
          </a:p>
          <a:p>
            <a:pPr>
              <a:spcBef>
                <a:spcPts val="0"/>
              </a:spcBef>
            </a:pPr>
            <a:r>
              <a:rPr lang="cs-CZ" dirty="0" smtClean="0"/>
              <a:t>Kombinované vady a poruchy řeči</a:t>
            </a:r>
          </a:p>
          <a:p>
            <a:pPr>
              <a:spcBef>
                <a:spcPts val="0"/>
              </a:spcBef>
            </a:pPr>
            <a:endParaRPr lang="cs-CZ" sz="2000" dirty="0" smtClean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083455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JEDNOTLIVÉ DRUHY NARUŠENÉ KOMUNIKAČNÍ SCHOPNOSTI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Opožděný vývoj řeči</a:t>
            </a:r>
            <a:r>
              <a:rPr lang="cs-CZ" sz="2400" dirty="0"/>
              <a:t>: - </a:t>
            </a:r>
            <a:endParaRPr lang="cs-CZ" sz="2400" dirty="0" smtClean="0"/>
          </a:p>
          <a:p>
            <a:r>
              <a:rPr lang="cs-CZ" sz="2400" dirty="0" smtClean="0"/>
              <a:t>dítě </a:t>
            </a:r>
            <a:r>
              <a:rPr lang="cs-CZ" sz="2400" dirty="0"/>
              <a:t>nemluví ve 3 letech nebo mluví méně než ostatní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r>
              <a:rPr lang="cs-CZ" sz="2400" b="1" dirty="0" smtClean="0"/>
              <a:t>Hledat </a:t>
            </a:r>
            <a:r>
              <a:rPr lang="cs-CZ" sz="2400" b="1" dirty="0"/>
              <a:t>příčiny </a:t>
            </a:r>
            <a:r>
              <a:rPr lang="cs-CZ" sz="2400" dirty="0"/>
              <a:t>- vyloučit sluchovou vadu, poruchu intelektu, mluvních orgánů, akustickou </a:t>
            </a:r>
            <a:r>
              <a:rPr lang="cs-CZ" sz="2400" dirty="0" err="1"/>
              <a:t>dysgnózii</a:t>
            </a:r>
            <a:r>
              <a:rPr lang="cs-CZ" sz="2400" dirty="0"/>
              <a:t> (neschopnost zapamatovat si slova, porozumět smyslu </a:t>
            </a:r>
            <a:r>
              <a:rPr lang="cs-CZ" sz="2400" dirty="0" smtClean="0"/>
              <a:t>slov).</a:t>
            </a:r>
          </a:p>
          <a:p>
            <a:pPr marL="0" indent="0">
              <a:buNone/>
            </a:pPr>
            <a:r>
              <a:rPr lang="cs-CZ" sz="2400" b="1" dirty="0" smtClean="0"/>
              <a:t>Etiologie</a:t>
            </a:r>
            <a:r>
              <a:rPr lang="cs-CZ" sz="2400" dirty="0"/>
              <a:t>: nepodnětné, nestimulující prostředí, </a:t>
            </a:r>
            <a:r>
              <a:rPr lang="cs-CZ" sz="2400" dirty="0" smtClean="0"/>
              <a:t>citová deprivace, </a:t>
            </a:r>
            <a:r>
              <a:rPr lang="cs-CZ" sz="2400" dirty="0"/>
              <a:t>dědičnost, nevyzrálost CNS, nedonošenost, předčasné </a:t>
            </a:r>
            <a:r>
              <a:rPr lang="cs-CZ" sz="2400" dirty="0" smtClean="0"/>
              <a:t>narození. </a:t>
            </a:r>
          </a:p>
          <a:p>
            <a:pPr marL="0" indent="0">
              <a:buNone/>
            </a:pPr>
            <a:r>
              <a:rPr lang="cs-CZ" sz="2400" b="1" dirty="0" smtClean="0"/>
              <a:t>Vývojová </a:t>
            </a:r>
            <a:r>
              <a:rPr lang="cs-CZ" sz="2400" b="1" dirty="0"/>
              <a:t>dysfázie</a:t>
            </a:r>
            <a:r>
              <a:rPr lang="cs-CZ" sz="2400" dirty="0" smtClean="0"/>
              <a:t>: </a:t>
            </a:r>
            <a:r>
              <a:rPr lang="cs-CZ" sz="2400" dirty="0"/>
              <a:t>specificky narušený vývoj </a:t>
            </a:r>
            <a:r>
              <a:rPr lang="cs-CZ" sz="2400" dirty="0" smtClean="0"/>
              <a:t>řeči. </a:t>
            </a:r>
            <a:r>
              <a:rPr lang="cs-CZ" sz="2400" b="1" dirty="0" smtClean="0"/>
              <a:t>Projevy</a:t>
            </a:r>
            <a:r>
              <a:rPr lang="cs-CZ" sz="2400" dirty="0"/>
              <a:t>: </a:t>
            </a:r>
            <a:r>
              <a:rPr lang="cs-CZ" sz="2400" dirty="0" smtClean="0"/>
              <a:t>neschopnost </a:t>
            </a:r>
            <a:r>
              <a:rPr lang="cs-CZ" sz="2400" dirty="0"/>
              <a:t>či </a:t>
            </a:r>
            <a:r>
              <a:rPr lang="cs-CZ" sz="2400" dirty="0" smtClean="0"/>
              <a:t>snížená schopnost </a:t>
            </a:r>
            <a:r>
              <a:rPr lang="cs-CZ" sz="2400" dirty="0"/>
              <a:t>dítěte verbálně komunikovat, i když jsou dobré podmínky pro vytvoření řeči. Z</a:t>
            </a:r>
            <a:r>
              <a:rPr lang="cs-CZ" sz="2400" dirty="0" smtClean="0"/>
              <a:t>asahuje</a:t>
            </a:r>
            <a:r>
              <a:rPr lang="cs-CZ" sz="2400" dirty="0"/>
              <a:t>: receptivní i expresivní složku řeči, výslovnost, gramatickou strukturu i slovní zásobu. Dítě je lehce unavitelné, narušení emocionality, motivace, zájmů. </a:t>
            </a:r>
          </a:p>
        </p:txBody>
      </p:sp>
    </p:spTree>
    <p:extLst>
      <p:ext uri="{BB962C8B-B14F-4D97-AF65-F5344CB8AC3E}">
        <p14:creationId xmlns:p14="http://schemas.microsoft.com/office/powerpoint/2010/main" val="6679162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JEDNOTLIVÉ DRUHY NARUŠENÉ KOMUNIKAČNÍ SCHOPNOSTI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Afázie </a:t>
            </a:r>
            <a:r>
              <a:rPr lang="cs-CZ" dirty="0"/>
              <a:t>- centrální porucha řeči při orgánovém poškození CNS, na základě lokálních poškození mozku. 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/>
              <a:t>Z</a:t>
            </a:r>
            <a:r>
              <a:rPr lang="cs-CZ" dirty="0" smtClean="0"/>
              <a:t>tráta </a:t>
            </a:r>
            <a:r>
              <a:rPr lang="cs-CZ" dirty="0"/>
              <a:t>již nabyté schopnosti komunikovat (poškození dominantní hemisféry: nádory, úrazy, krvácení do mozku, intoxikace). 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Dětská </a:t>
            </a:r>
            <a:r>
              <a:rPr lang="cs-CZ" b="1" dirty="0"/>
              <a:t>afázie </a:t>
            </a:r>
            <a:r>
              <a:rPr lang="cs-CZ" b="1" dirty="0" smtClean="0"/>
              <a:t>- </a:t>
            </a:r>
            <a:r>
              <a:rPr lang="cs-CZ" dirty="0"/>
              <a:t>postihuje vyvíjející se </a:t>
            </a:r>
            <a:r>
              <a:rPr lang="cs-CZ" dirty="0" smtClean="0"/>
              <a:t>řeč. </a:t>
            </a:r>
          </a:p>
          <a:p>
            <a:r>
              <a:rPr lang="cs-CZ" b="1" dirty="0" smtClean="0"/>
              <a:t>Neurotické </a:t>
            </a:r>
            <a:r>
              <a:rPr lang="cs-CZ" b="1" dirty="0"/>
              <a:t>a psychotické poruchy řeči</a:t>
            </a:r>
            <a:r>
              <a:rPr lang="cs-CZ" dirty="0"/>
              <a:t>: </a:t>
            </a:r>
            <a:r>
              <a:rPr lang="cs-CZ" b="1" dirty="0"/>
              <a:t>Mutismus</a:t>
            </a:r>
            <a:r>
              <a:rPr lang="cs-CZ" dirty="0"/>
              <a:t> (oněmění</a:t>
            </a:r>
            <a:r>
              <a:rPr lang="cs-CZ" dirty="0" smtClean="0"/>
              <a:t>) </a:t>
            </a:r>
            <a:r>
              <a:rPr lang="cs-CZ" dirty="0"/>
              <a:t>ztráta artikulované řeči na podkladě silného psychického traumatu (úlek, šok, stres, vyčerpání), není poškození CNS. </a:t>
            </a:r>
            <a:r>
              <a:rPr lang="cs-CZ" b="1" dirty="0"/>
              <a:t>Elektivní </a:t>
            </a:r>
            <a:r>
              <a:rPr lang="cs-CZ" dirty="0"/>
              <a:t>(selektivní) </a:t>
            </a:r>
            <a:r>
              <a:rPr lang="cs-CZ" b="1" dirty="0" smtClean="0"/>
              <a:t>mutismus</a:t>
            </a:r>
            <a:r>
              <a:rPr lang="cs-CZ" dirty="0" smtClean="0"/>
              <a:t> </a:t>
            </a:r>
            <a:r>
              <a:rPr lang="cs-CZ" dirty="0"/>
              <a:t>ztráta řeči - v určité situaci, určitém prostředí, na určitou </a:t>
            </a:r>
            <a:r>
              <a:rPr lang="cs-CZ" dirty="0" smtClean="0"/>
              <a:t>osobu, trvání </a:t>
            </a:r>
            <a:r>
              <a:rPr lang="cs-CZ" dirty="0"/>
              <a:t>nejméně jeden měsíc (časté u dětí v období vstupu do školy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9193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JEDNOTLIVÉ DRUHY NARUŠENÉ KOMUNIKAČNÍ SCHOPNOSTI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Koktavost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balbuties</a:t>
            </a:r>
            <a:r>
              <a:rPr lang="cs-CZ" dirty="0"/>
              <a:t>): syndrom komplexního narušení koordinace orgánů participujících na </a:t>
            </a:r>
            <a:r>
              <a:rPr lang="cs-CZ" dirty="0" smtClean="0"/>
              <a:t>mluvení, nedobrovolné </a:t>
            </a:r>
            <a:r>
              <a:rPr lang="cs-CZ" dirty="0"/>
              <a:t>přerušování mluvení. </a:t>
            </a:r>
            <a:r>
              <a:rPr lang="cs-CZ" b="1" dirty="0"/>
              <a:t>Příčiny </a:t>
            </a:r>
            <a:r>
              <a:rPr lang="cs-CZ" dirty="0"/>
              <a:t>(dosud nespolehlivě stanoveny), vždy </a:t>
            </a:r>
            <a:r>
              <a:rPr lang="cs-CZ" dirty="0" smtClean="0"/>
              <a:t>několik, </a:t>
            </a:r>
            <a:r>
              <a:rPr lang="cs-CZ" dirty="0"/>
              <a:t>dědičné dispozice, orgánové poruchy. </a:t>
            </a:r>
            <a:r>
              <a:rPr lang="cs-CZ" b="1" dirty="0"/>
              <a:t>Terapie</a:t>
            </a:r>
            <a:r>
              <a:rPr lang="cs-CZ" dirty="0"/>
              <a:t>: pouze potlačování příznaků. </a:t>
            </a:r>
            <a:endParaRPr lang="cs-CZ" dirty="0" smtClean="0"/>
          </a:p>
          <a:p>
            <a:r>
              <a:rPr lang="cs-CZ" b="1" dirty="0" smtClean="0"/>
              <a:t>Brebtavost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/>
              <a:t>tumultus</a:t>
            </a:r>
            <a:r>
              <a:rPr lang="cs-CZ" dirty="0"/>
              <a:t> </a:t>
            </a:r>
            <a:r>
              <a:rPr lang="cs-CZ" dirty="0" err="1"/>
              <a:t>sermonis</a:t>
            </a:r>
            <a:r>
              <a:rPr lang="cs-CZ" dirty="0"/>
              <a:t>): extrémně zrychlené tempo řeči - opakování, vynechávání slabik, narušeno dýchání, artikulace. </a:t>
            </a:r>
            <a:r>
              <a:rPr lang="cs-CZ" b="1" dirty="0" smtClean="0"/>
              <a:t>Příčiny</a:t>
            </a:r>
            <a:r>
              <a:rPr lang="cs-CZ" dirty="0" smtClean="0"/>
              <a:t> </a:t>
            </a:r>
            <a:r>
              <a:rPr lang="cs-CZ" dirty="0"/>
              <a:t>nález na EEG (orgánový podklad), dědičnost, vliv prostředí</a:t>
            </a:r>
            <a:r>
              <a:rPr lang="cs-CZ" dirty="0" smtClean="0"/>
              <a:t>. </a:t>
            </a:r>
          </a:p>
          <a:p>
            <a:r>
              <a:rPr lang="cs-CZ" b="1" dirty="0" smtClean="0"/>
              <a:t>Huhňavost </a:t>
            </a:r>
            <a:r>
              <a:rPr lang="cs-CZ" dirty="0" smtClean="0"/>
              <a:t>(</a:t>
            </a:r>
            <a:r>
              <a:rPr lang="cs-CZ" dirty="0" err="1"/>
              <a:t>r</a:t>
            </a:r>
            <a:r>
              <a:rPr lang="cs-CZ" dirty="0" err="1" smtClean="0"/>
              <a:t>inolalie</a:t>
            </a:r>
            <a:r>
              <a:rPr lang="cs-CZ" dirty="0" smtClean="0"/>
              <a:t>): </a:t>
            </a:r>
            <a:r>
              <a:rPr lang="cs-CZ" dirty="0"/>
              <a:t>porucha zvuku řeči, patologicky změněná nosovost Zavřená huhňavost - patologicky snížená nosní </a:t>
            </a:r>
            <a:r>
              <a:rPr lang="cs-CZ" dirty="0" smtClean="0"/>
              <a:t>rezonance, otevřená </a:t>
            </a:r>
            <a:r>
              <a:rPr lang="cs-CZ" dirty="0"/>
              <a:t>huhňavost </a:t>
            </a:r>
            <a:r>
              <a:rPr lang="cs-CZ" dirty="0" smtClean="0"/>
              <a:t>– patologicky zvýšená </a:t>
            </a:r>
            <a:r>
              <a:rPr lang="cs-CZ" dirty="0"/>
              <a:t>nosní </a:t>
            </a:r>
            <a:r>
              <a:rPr lang="cs-CZ" dirty="0" smtClean="0"/>
              <a:t>rezonance. </a:t>
            </a:r>
          </a:p>
          <a:p>
            <a:r>
              <a:rPr lang="cs-CZ" b="1" dirty="0" smtClean="0"/>
              <a:t>Palatolalie</a:t>
            </a:r>
            <a:r>
              <a:rPr lang="cs-CZ" dirty="0"/>
              <a:t>: na základě rozštěpu v </a:t>
            </a:r>
            <a:r>
              <a:rPr lang="cs-CZ" dirty="0" err="1"/>
              <a:t>orofacialní</a:t>
            </a:r>
            <a:r>
              <a:rPr lang="cs-CZ" dirty="0"/>
              <a:t> oblasti (rozštěp rtu, měkkého a tvrdého patra</a:t>
            </a:r>
            <a:r>
              <a:rPr lang="cs-CZ" dirty="0" smtClean="0"/>
              <a:t>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66240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JEDNOTLIVÉ DRUHY NARUŠENÉ KOMUNIKAČNÍ SCHOPNOSTI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Dyslalie </a:t>
            </a:r>
            <a:r>
              <a:rPr lang="cs-CZ" dirty="0"/>
              <a:t>(patlavost</a:t>
            </a:r>
            <a:r>
              <a:rPr lang="cs-CZ" dirty="0" smtClean="0"/>
              <a:t>) - </a:t>
            </a:r>
            <a:r>
              <a:rPr lang="cs-CZ" dirty="0"/>
              <a:t>porucha artikulace, neschopnost používat některé </a:t>
            </a:r>
            <a:r>
              <a:rPr lang="cs-CZ" dirty="0" smtClean="0"/>
              <a:t>hlásky (d</a:t>
            </a:r>
            <a:r>
              <a:rPr lang="cs-CZ" dirty="0"/>
              <a:t>. hlásková, d. slabiková, d. </a:t>
            </a:r>
            <a:r>
              <a:rPr lang="cs-CZ" dirty="0" smtClean="0"/>
              <a:t>slovní). </a:t>
            </a:r>
            <a:r>
              <a:rPr lang="cs-CZ" b="1" dirty="0"/>
              <a:t>Příčiny: </a:t>
            </a:r>
            <a:r>
              <a:rPr lang="cs-CZ" dirty="0"/>
              <a:t>poruchy sluchu, CNS, </a:t>
            </a:r>
            <a:r>
              <a:rPr lang="cs-CZ" dirty="0" smtClean="0"/>
              <a:t>motorická neobratnost</a:t>
            </a:r>
            <a:r>
              <a:rPr lang="cs-CZ" dirty="0"/>
              <a:t>, nesprávný řečový vzor. </a:t>
            </a:r>
            <a:endParaRPr lang="cs-CZ" dirty="0" smtClean="0"/>
          </a:p>
          <a:p>
            <a:r>
              <a:rPr lang="cs-CZ" b="1" dirty="0" smtClean="0"/>
              <a:t>Dysartrie</a:t>
            </a:r>
            <a:r>
              <a:rPr lang="cs-CZ" dirty="0" smtClean="0"/>
              <a:t> - </a:t>
            </a:r>
            <a:r>
              <a:rPr lang="cs-CZ" dirty="0"/>
              <a:t>porucha artikulace jako celku při organickém poškození CNS. </a:t>
            </a:r>
            <a:r>
              <a:rPr lang="cs-CZ" b="1" dirty="0"/>
              <a:t>Narušen:</a:t>
            </a:r>
            <a:r>
              <a:rPr lang="cs-CZ" dirty="0"/>
              <a:t> proces respirace, fonace, zvuku </a:t>
            </a:r>
            <a:r>
              <a:rPr lang="cs-CZ" dirty="0" smtClean="0"/>
              <a:t>řeči.</a:t>
            </a:r>
          </a:p>
          <a:p>
            <a:r>
              <a:rPr lang="cs-CZ" b="1" dirty="0" smtClean="0"/>
              <a:t>Dysprozódie</a:t>
            </a:r>
            <a:r>
              <a:rPr lang="cs-CZ" dirty="0" smtClean="0"/>
              <a:t> – porucha v oblasti rytmu</a:t>
            </a:r>
            <a:r>
              <a:rPr lang="cs-CZ" dirty="0"/>
              <a:t>, melodie, </a:t>
            </a:r>
            <a:r>
              <a:rPr lang="cs-CZ" dirty="0" smtClean="0"/>
              <a:t>tempa a přízvuku.</a:t>
            </a:r>
          </a:p>
          <a:p>
            <a:r>
              <a:rPr lang="cs-CZ" dirty="0" smtClean="0"/>
              <a:t> </a:t>
            </a:r>
            <a:r>
              <a:rPr lang="cs-CZ" b="1" dirty="0"/>
              <a:t>Anartrie</a:t>
            </a:r>
            <a:r>
              <a:rPr lang="cs-CZ" dirty="0"/>
              <a:t> - úplná neschopnost </a:t>
            </a:r>
            <a:r>
              <a:rPr lang="cs-CZ" dirty="0" smtClean="0"/>
              <a:t>artikulovat.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35662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JEDNOTLIVÉ DRUHY NARUŠENÉ KOMUNIKAČNÍ SCHOPNOSTI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Poruchy </a:t>
            </a:r>
            <a:r>
              <a:rPr lang="cs-CZ" b="1" dirty="0" smtClean="0"/>
              <a:t>hlasu</a:t>
            </a:r>
            <a:r>
              <a:rPr lang="cs-CZ" dirty="0" smtClean="0"/>
              <a:t> - </a:t>
            </a:r>
            <a:r>
              <a:rPr lang="cs-CZ" dirty="0"/>
              <a:t>organicky podmíněné (úrazy, obrny, nádory) funkční (nesprávně užívání hlasu) psychogenní (hlasové neurózy) </a:t>
            </a:r>
            <a:r>
              <a:rPr lang="cs-CZ" b="1" dirty="0"/>
              <a:t>Etiologie</a:t>
            </a:r>
            <a:r>
              <a:rPr lang="cs-CZ" dirty="0"/>
              <a:t>: dědičnost, porušení inervace svalstva hrtanu, nesprávně užívání hlasu, hlasová hygiena, </a:t>
            </a:r>
            <a:r>
              <a:rPr lang="cs-CZ" dirty="0" smtClean="0"/>
              <a:t>operační zákroky</a:t>
            </a:r>
            <a:r>
              <a:rPr lang="cs-CZ" dirty="0"/>
              <a:t>, vady sluchu, neurotické poruchy. Po léčbě následují hlasová cvičení vedená logopedem. </a:t>
            </a:r>
            <a:endParaRPr lang="cs-CZ" dirty="0" smtClean="0"/>
          </a:p>
          <a:p>
            <a:r>
              <a:rPr lang="cs-CZ" dirty="0" smtClean="0"/>
              <a:t> </a:t>
            </a:r>
            <a:r>
              <a:rPr lang="cs-CZ" b="1" dirty="0"/>
              <a:t>Symptomatické poruchy řeči </a:t>
            </a:r>
            <a:r>
              <a:rPr lang="cs-CZ" dirty="0"/>
              <a:t>- symptomem jiného, dominantního postižení, onemocnění, poruchy. </a:t>
            </a:r>
            <a:r>
              <a:rPr lang="cs-CZ" b="1" dirty="0"/>
              <a:t>Mentální postižení</a:t>
            </a:r>
            <a:r>
              <a:rPr lang="cs-CZ" dirty="0"/>
              <a:t>: dyslalie, huhňavost, brebtavost, echolálie, dysartrie </a:t>
            </a:r>
            <a:r>
              <a:rPr lang="cs-CZ" b="1" dirty="0"/>
              <a:t>Zrakové postižení</a:t>
            </a:r>
            <a:r>
              <a:rPr lang="cs-CZ" dirty="0"/>
              <a:t>: opožděný vývoj řeči, dyslalie, verbalismus </a:t>
            </a:r>
            <a:r>
              <a:rPr lang="cs-CZ" b="1" dirty="0"/>
              <a:t>Tělesné postižení</a:t>
            </a:r>
            <a:r>
              <a:rPr lang="cs-CZ" dirty="0"/>
              <a:t>: dysartrie </a:t>
            </a:r>
            <a:r>
              <a:rPr lang="cs-CZ" b="1" dirty="0"/>
              <a:t>Sluchové postižení: </a:t>
            </a:r>
            <a:r>
              <a:rPr lang="cs-CZ" dirty="0"/>
              <a:t>dyslalie, </a:t>
            </a:r>
            <a:r>
              <a:rPr lang="cs-CZ" dirty="0" smtClean="0"/>
              <a:t>dysfonie.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8376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SOUČASNÉ MOŽNOSTI LOGOPEDICKÉ 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V celosvětovém měřítku se setkáváme s různými odlišnostmi v </a:t>
            </a:r>
            <a:r>
              <a:rPr lang="cs-CZ" dirty="0" smtClean="0"/>
              <a:t>poskytování logopedické intervence u osob </a:t>
            </a:r>
            <a:r>
              <a:rPr lang="cs-CZ" dirty="0"/>
              <a:t>s narušenou komunikační </a:t>
            </a:r>
            <a:r>
              <a:rPr lang="cs-CZ" dirty="0" smtClean="0"/>
              <a:t>schopností.</a:t>
            </a:r>
          </a:p>
          <a:p>
            <a:pPr marL="0" indent="0">
              <a:buNone/>
            </a:pPr>
            <a:r>
              <a:rPr lang="cs-CZ" dirty="0" smtClean="0"/>
              <a:t>V České republice poskytují logopedickou intervenci 3 </a:t>
            </a:r>
            <a:r>
              <a:rPr lang="cs-CZ" dirty="0"/>
              <a:t>rezorty: </a:t>
            </a:r>
          </a:p>
          <a:p>
            <a:r>
              <a:rPr lang="cs-CZ" dirty="0" smtClean="0"/>
              <a:t>Rezort </a:t>
            </a:r>
            <a:r>
              <a:rPr lang="cs-CZ" dirty="0"/>
              <a:t>školství, mládeže a tělovýchovy </a:t>
            </a:r>
            <a:r>
              <a:rPr lang="cs-CZ" dirty="0" smtClean="0"/>
              <a:t> </a:t>
            </a:r>
          </a:p>
          <a:p>
            <a:r>
              <a:rPr lang="cs-CZ" dirty="0"/>
              <a:t>R</a:t>
            </a:r>
            <a:r>
              <a:rPr lang="cs-CZ" dirty="0" smtClean="0"/>
              <a:t>ezort </a:t>
            </a:r>
            <a:r>
              <a:rPr lang="cs-CZ" dirty="0"/>
              <a:t>zdravotnictví </a:t>
            </a:r>
          </a:p>
          <a:p>
            <a:r>
              <a:rPr lang="cs-CZ" dirty="0"/>
              <a:t>R</a:t>
            </a:r>
            <a:r>
              <a:rPr lang="cs-CZ" dirty="0" smtClean="0"/>
              <a:t>ezort ministerstva práce </a:t>
            </a:r>
            <a:r>
              <a:rPr lang="cs-CZ" dirty="0"/>
              <a:t>a sociálních věcí</a:t>
            </a:r>
          </a:p>
        </p:txBody>
      </p:sp>
    </p:spTree>
    <p:extLst>
      <p:ext uri="{BB962C8B-B14F-4D97-AF65-F5344CB8AC3E}">
        <p14:creationId xmlns:p14="http://schemas.microsoft.com/office/powerpoint/2010/main" val="38820513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+mn-lt"/>
              </a:rPr>
              <a:t>MOŽNOSTI LOGOPEDICKÉ INTERVENCE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Rezort školství, mládeže a tělovýchovy </a:t>
            </a:r>
            <a:endParaRPr lang="cs-CZ" sz="3200" dirty="0" smtClean="0"/>
          </a:p>
          <a:p>
            <a:r>
              <a:rPr lang="cs-CZ" sz="3200" b="1" dirty="0" smtClean="0"/>
              <a:t>Systém vzdělávání </a:t>
            </a:r>
            <a:r>
              <a:rPr lang="cs-CZ" sz="3200" dirty="0" smtClean="0"/>
              <a:t>- </a:t>
            </a:r>
            <a:r>
              <a:rPr lang="cs-CZ" sz="3200" dirty="0"/>
              <a:t>logopedické třídy při běžných </a:t>
            </a:r>
            <a:r>
              <a:rPr lang="cs-CZ" sz="3200" dirty="0" smtClean="0"/>
              <a:t>mateřských školách </a:t>
            </a:r>
            <a:r>
              <a:rPr lang="cs-CZ" sz="3200" dirty="0"/>
              <a:t>- mateřské školy logopedické - logopedické třídy při běžných ZŠ - základní školy logopedické </a:t>
            </a:r>
            <a:r>
              <a:rPr lang="cs-CZ" sz="3200" dirty="0" smtClean="0"/>
              <a:t>- </a:t>
            </a:r>
            <a:r>
              <a:rPr lang="cs-CZ" sz="3200" dirty="0"/>
              <a:t>mateřské školy pro sluchově postižené - základní školy pro sluchově </a:t>
            </a:r>
            <a:r>
              <a:rPr lang="cs-CZ" sz="3200" dirty="0" smtClean="0"/>
              <a:t>postižené </a:t>
            </a:r>
            <a:r>
              <a:rPr lang="cs-CZ" sz="3200" dirty="0"/>
              <a:t>- základní školy </a:t>
            </a:r>
            <a:r>
              <a:rPr lang="cs-CZ" sz="3200" dirty="0" smtClean="0"/>
              <a:t>speciální.</a:t>
            </a:r>
          </a:p>
          <a:p>
            <a:r>
              <a:rPr lang="cs-CZ" sz="3200" b="1" dirty="0" smtClean="0"/>
              <a:t>Poradenský systém </a:t>
            </a:r>
            <a:r>
              <a:rPr lang="cs-CZ" sz="3200" dirty="0" smtClean="0"/>
              <a:t>- speciálně pedagogická </a:t>
            </a:r>
            <a:r>
              <a:rPr lang="cs-CZ" sz="3200" dirty="0"/>
              <a:t>centra - pedagogicko-psychologické </a:t>
            </a:r>
            <a:r>
              <a:rPr lang="cs-CZ" sz="3200" dirty="0" smtClean="0"/>
              <a:t>poradny.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980274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Literatura - Logopedie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Bočková, B. (2017) </a:t>
            </a:r>
            <a:r>
              <a:rPr lang="cs-CZ" sz="6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Postupy při vzdělávání žáků se specificky narušeným vývojem řeči. </a:t>
            </a:r>
            <a:r>
              <a:rPr lang="cs-CZ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Brno: MU.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6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Bytešníková</a:t>
            </a:r>
            <a:r>
              <a:rPr lang="cs-CZ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I. (2014) </a:t>
            </a:r>
            <a:r>
              <a:rPr lang="cs-CZ" sz="6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Koncepce rané logopedické intervence v České republice. Teorie, výzkum, terapie. </a:t>
            </a:r>
            <a:r>
              <a:rPr lang="cs-CZ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Brno: Masarykova univerzita.</a:t>
            </a:r>
            <a:endParaRPr lang="cs-CZ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Klenková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J. et al. (2014) </a:t>
            </a:r>
            <a:r>
              <a:rPr lang="cs-CZ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Inkluze žáků s narušenou komunikační schopností a žáků se sluchovým postižením. 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Brno: Masarykova univerzita</a:t>
            </a:r>
            <a:r>
              <a:rPr lang="cs-CZ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Klenková, J., Bočková, B., </a:t>
            </a:r>
            <a:r>
              <a:rPr lang="cs-CZ" sz="6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Bytešníková</a:t>
            </a:r>
            <a:r>
              <a:rPr lang="cs-CZ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I. (2012) </a:t>
            </a:r>
            <a:r>
              <a:rPr lang="cs-CZ" sz="6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Kapitoly pro studenty logopedie. </a:t>
            </a:r>
            <a:r>
              <a:rPr lang="cs-CZ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Brno: </a:t>
            </a:r>
            <a:r>
              <a:rPr lang="cs-CZ" sz="6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Paido</a:t>
            </a:r>
            <a:r>
              <a:rPr lang="cs-CZ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cs-CZ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Kopečný, P. (2014) </a:t>
            </a:r>
            <a:r>
              <a:rPr lang="cs-CZ" sz="6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Logopedická intervence u osob se zdravotním postižením ve věku mladé dospělosti. </a:t>
            </a:r>
            <a:r>
              <a:rPr lang="cs-CZ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Brno: Masarykova univerzita.</a:t>
            </a:r>
            <a:endParaRPr lang="cs-CZ" sz="6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6700" dirty="0" smtClean="0"/>
          </a:p>
          <a:p>
            <a:endParaRPr lang="cs-CZ" sz="12800" dirty="0" smtClean="0"/>
          </a:p>
          <a:p>
            <a:endParaRPr lang="cs-CZ" sz="9600" dirty="0" smtClean="0"/>
          </a:p>
          <a:p>
            <a:endParaRPr lang="cs-CZ" sz="9600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sz="1800" dirty="0" err="1" smtClean="0"/>
              <a:t>Hinz</a:t>
            </a:r>
            <a:r>
              <a:rPr lang="cs-CZ" sz="1800" dirty="0"/>
              <a:t>, </a:t>
            </a:r>
            <a:r>
              <a:rPr lang="cs-CZ" sz="1800" dirty="0" smtClean="0"/>
              <a:t>2002</a:t>
            </a:r>
            <a:endParaRPr lang="cs-CZ" sz="1800" dirty="0"/>
          </a:p>
          <a:p>
            <a:pPr marL="0" indent="0">
              <a:buNone/>
            </a:pP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22723630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00533"/>
            <a:ext cx="10515600" cy="1325563"/>
          </a:xfrm>
        </p:spPr>
        <p:txBody>
          <a:bodyPr/>
          <a:lstStyle/>
          <a:p>
            <a:r>
              <a:rPr lang="cs-CZ" b="1" dirty="0"/>
              <a:t>MOŽNOSTI LOGOPEDICKÉ INTERVENCE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Rezort zdravotnictví - </a:t>
            </a:r>
            <a:r>
              <a:rPr lang="cs-CZ" sz="3200" b="1" dirty="0"/>
              <a:t>logopedické poradny</a:t>
            </a:r>
            <a:r>
              <a:rPr lang="cs-CZ" sz="3200" dirty="0"/>
              <a:t> při </a:t>
            </a:r>
            <a:r>
              <a:rPr lang="cs-CZ" sz="3200" dirty="0" smtClean="0"/>
              <a:t>poliklinikách,  </a:t>
            </a:r>
            <a:r>
              <a:rPr lang="cs-CZ" sz="3200" b="1" dirty="0"/>
              <a:t>logopedická pracoviště </a:t>
            </a:r>
            <a:r>
              <a:rPr lang="cs-CZ" sz="3200" dirty="0"/>
              <a:t>při lůžkových odděleních (foniatrie, neurologie, rehabilitace, psychiatrie, geriatrie</a:t>
            </a:r>
            <a:r>
              <a:rPr lang="cs-CZ" sz="3200" dirty="0" smtClean="0"/>
              <a:t>),</a:t>
            </a:r>
          </a:p>
          <a:p>
            <a:pPr marL="0" indent="0">
              <a:buNone/>
            </a:pPr>
            <a:r>
              <a:rPr lang="cs-CZ" sz="3200" dirty="0" smtClean="0"/>
              <a:t>- </a:t>
            </a:r>
            <a:r>
              <a:rPr lang="cs-CZ" sz="3200" b="1" dirty="0" smtClean="0"/>
              <a:t>privátní </a:t>
            </a:r>
            <a:r>
              <a:rPr lang="cs-CZ" sz="3200" b="1" dirty="0"/>
              <a:t>logopedické </a:t>
            </a:r>
            <a:r>
              <a:rPr lang="cs-CZ" sz="3200" b="1" dirty="0" smtClean="0"/>
              <a:t>poradny,</a:t>
            </a:r>
            <a:r>
              <a:rPr lang="cs-CZ" sz="3200" dirty="0" smtClean="0"/>
              <a:t> </a:t>
            </a:r>
            <a:r>
              <a:rPr lang="cs-CZ" sz="3200" b="1" dirty="0"/>
              <a:t>rehabilitační stacionáře </a:t>
            </a:r>
            <a:r>
              <a:rPr lang="cs-CZ" sz="3200" dirty="0"/>
              <a:t>- denní stacionáře při zdravotnických zařízeních (pro děti i dospělé jedince) - </a:t>
            </a:r>
            <a:r>
              <a:rPr lang="cs-CZ" sz="3200" b="1" dirty="0"/>
              <a:t>léčebny dlouhodobě nemocných </a:t>
            </a:r>
            <a:r>
              <a:rPr lang="cs-CZ" sz="3200" dirty="0"/>
              <a:t>(LDN) - lázeňská </a:t>
            </a:r>
            <a:r>
              <a:rPr lang="cs-CZ" sz="3200" dirty="0" smtClean="0"/>
              <a:t>zařízení. </a:t>
            </a:r>
          </a:p>
          <a:p>
            <a:r>
              <a:rPr lang="cs-CZ" sz="3200" dirty="0" smtClean="0"/>
              <a:t>Rezort </a:t>
            </a:r>
            <a:r>
              <a:rPr lang="cs-CZ" sz="3200" dirty="0"/>
              <a:t>práce a sociálních věcí </a:t>
            </a:r>
            <a:r>
              <a:rPr lang="cs-CZ" sz="3200" dirty="0" smtClean="0"/>
              <a:t>– jednotlivé typy sociálních služeb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705457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Logopedie – vědní a studijní obor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mladým vědním a studijním oborem, formoval se až v první polovině 20. stolení, stále se dále rozvíjí a mění.</a:t>
            </a:r>
          </a:p>
          <a:p>
            <a:r>
              <a:rPr lang="cs-CZ" dirty="0" smtClean="0"/>
              <a:t>Termín </a:t>
            </a:r>
            <a:r>
              <a:rPr lang="cs-CZ" b="1" dirty="0" smtClean="0"/>
              <a:t>logopedie</a:t>
            </a:r>
            <a:r>
              <a:rPr lang="cs-CZ" dirty="0" smtClean="0"/>
              <a:t> je tvořen z řeckého slova logos – slovo a </a:t>
            </a:r>
            <a:r>
              <a:rPr lang="cs-CZ" dirty="0" err="1" smtClean="0"/>
              <a:t>paideia</a:t>
            </a:r>
            <a:r>
              <a:rPr lang="cs-CZ" dirty="0" smtClean="0"/>
              <a:t> – výchova, nově speciální pedagogika osob s narušenou komunikační schopností.</a:t>
            </a:r>
          </a:p>
          <a:p>
            <a:r>
              <a:rPr lang="cs-CZ" dirty="0" smtClean="0"/>
              <a:t>Prof. Miloš Sovák (lékař, foniatr) vymezil logopedii jako obor </a:t>
            </a:r>
            <a:r>
              <a:rPr lang="cs-CZ" dirty="0" err="1" smtClean="0"/>
              <a:t>speciálněpedagogický</a:t>
            </a:r>
            <a:r>
              <a:rPr lang="cs-CZ" dirty="0" smtClean="0"/>
              <a:t>.</a:t>
            </a:r>
          </a:p>
          <a:p>
            <a:r>
              <a:rPr lang="cs-CZ" dirty="0" smtClean="0"/>
              <a:t>V současnosti se používá definice prof. Viktora </a:t>
            </a:r>
            <a:r>
              <a:rPr lang="cs-CZ" dirty="0" err="1" smtClean="0"/>
              <a:t>Lechty</a:t>
            </a:r>
            <a:r>
              <a:rPr lang="cs-CZ" dirty="0" smtClean="0"/>
              <a:t>, slovenského logopeda.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696544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Logopedii definujeme jako vědní obor interdisciplinárního charakteru, jehož předmětem jsou zákonitosti vzniku, eliminování a prevence narušené komunikační schopnosti. Logopedie v moderním chápání  je vědou zkoumající narušenou komunikační schopnost z hlediska:</a:t>
            </a:r>
          </a:p>
          <a:p>
            <a:r>
              <a:rPr lang="cs-CZ" dirty="0"/>
              <a:t>p</a:t>
            </a:r>
            <a:r>
              <a:rPr lang="cs-CZ" dirty="0" smtClean="0"/>
              <a:t>říčin</a:t>
            </a:r>
          </a:p>
          <a:p>
            <a:r>
              <a:rPr lang="cs-CZ" dirty="0"/>
              <a:t>p</a:t>
            </a:r>
            <a:r>
              <a:rPr lang="cs-CZ" dirty="0" smtClean="0"/>
              <a:t>rojevů</a:t>
            </a:r>
          </a:p>
          <a:p>
            <a:r>
              <a:rPr lang="cs-CZ" dirty="0" smtClean="0"/>
              <a:t>následků</a:t>
            </a:r>
          </a:p>
          <a:p>
            <a:r>
              <a:rPr lang="cs-CZ" dirty="0"/>
              <a:t>m</a:t>
            </a:r>
            <a:r>
              <a:rPr lang="cs-CZ" dirty="0" smtClean="0"/>
              <a:t>ožností diagnostiky</a:t>
            </a:r>
          </a:p>
          <a:p>
            <a:r>
              <a:rPr lang="cs-CZ" dirty="0"/>
              <a:t>t</a:t>
            </a:r>
            <a:r>
              <a:rPr lang="cs-CZ" dirty="0" smtClean="0"/>
              <a:t>erapie a prevence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24614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Logopedii lze definovat jako </a:t>
            </a:r>
            <a:r>
              <a:rPr lang="cs-CZ" sz="3600" b="1" dirty="0"/>
              <a:t>speciálně</a:t>
            </a:r>
            <a:r>
              <a:rPr lang="cs-CZ" sz="3600" dirty="0"/>
              <a:t> pedagogickou disciplínu, která se zabývá výchovou, vzděláváním a dalším rozvojem jedinců s </a:t>
            </a:r>
            <a:r>
              <a:rPr lang="cs-CZ" sz="3600" b="1" dirty="0"/>
              <a:t>narušenou komunikační schopností</a:t>
            </a:r>
            <a:r>
              <a:rPr lang="cs-CZ" sz="3600" dirty="0"/>
              <a:t>, s dýchacími a polykacími problémy. 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09769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Narušená komunikační schopnost</a:t>
            </a:r>
            <a:br>
              <a:rPr lang="cs-CZ" b="1" dirty="0" smtClean="0"/>
            </a:b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</a:pPr>
            <a:r>
              <a:rPr lang="cs-CZ" sz="3200" b="1" dirty="0" smtClean="0"/>
              <a:t>Narušená komunikační schopnost </a:t>
            </a:r>
            <a:r>
              <a:rPr lang="cs-CZ" sz="3200" dirty="0" smtClean="0"/>
              <a:t>je jedním z termínů současné logopedie. </a:t>
            </a:r>
          </a:p>
          <a:p>
            <a:pPr>
              <a:spcBef>
                <a:spcPts val="0"/>
              </a:spcBef>
            </a:pPr>
            <a:r>
              <a:rPr lang="cs-CZ" sz="3200" dirty="0" smtClean="0"/>
              <a:t>Komunikační </a:t>
            </a:r>
            <a:r>
              <a:rPr lang="cs-CZ" sz="3200" dirty="0" smtClean="0"/>
              <a:t>schopnost a narušenou </a:t>
            </a:r>
            <a:r>
              <a:rPr lang="cs-CZ" sz="3200" dirty="0"/>
              <a:t>komunikační schopnost bereme </a:t>
            </a:r>
            <a:r>
              <a:rPr lang="cs-CZ" sz="3200" dirty="0" smtClean="0"/>
              <a:t>v celé její šíři – nelze se zabývat jen </a:t>
            </a:r>
            <a:r>
              <a:rPr lang="cs-CZ" sz="3200" b="1" dirty="0" smtClean="0"/>
              <a:t>zvukovou </a:t>
            </a:r>
            <a:r>
              <a:rPr lang="cs-CZ" sz="3200" dirty="0" smtClean="0"/>
              <a:t>(foneticko-fonologickou) rovinou řeči.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3200" dirty="0" smtClean="0"/>
              <a:t> </a:t>
            </a:r>
            <a:endParaRPr lang="cs-CZ" sz="3200" dirty="0" smtClean="0"/>
          </a:p>
          <a:p>
            <a:pPr>
              <a:spcBef>
                <a:spcPts val="0"/>
              </a:spcBef>
            </a:pPr>
            <a:r>
              <a:rPr lang="cs-CZ" sz="3200" dirty="0" smtClean="0"/>
              <a:t>Je třeba hodnotit i další roviny jazykových projevů, tzn. </a:t>
            </a:r>
            <a:r>
              <a:rPr lang="cs-CZ" sz="3200" b="1" dirty="0" smtClean="0"/>
              <a:t>rovinu aktivní a pasivní slovní zásoby </a:t>
            </a:r>
            <a:r>
              <a:rPr lang="cs-CZ" sz="3200" dirty="0" smtClean="0"/>
              <a:t>(lexikálně-sémantická), </a:t>
            </a:r>
            <a:r>
              <a:rPr lang="cs-CZ" sz="3200" b="1" dirty="0" smtClean="0"/>
              <a:t>gramatickou rovinu řeči </a:t>
            </a:r>
            <a:r>
              <a:rPr lang="cs-CZ" sz="3200" dirty="0" smtClean="0"/>
              <a:t>(morfologicko-syntaktická), </a:t>
            </a:r>
            <a:r>
              <a:rPr lang="cs-CZ" sz="3200" dirty="0" smtClean="0"/>
              <a:t>ale také </a:t>
            </a:r>
            <a:r>
              <a:rPr lang="cs-CZ" sz="3200" b="1" dirty="0" smtClean="0"/>
              <a:t>pragmatickou rovinu </a:t>
            </a:r>
            <a:r>
              <a:rPr lang="cs-CZ" sz="3200" dirty="0" smtClean="0"/>
              <a:t>– rovina sociálního uplatnění komunikačních schopností.</a:t>
            </a:r>
            <a:endParaRPr lang="cs-CZ" sz="3200" dirty="0" smtClean="0"/>
          </a:p>
          <a:p>
            <a:pPr marL="0" indent="0">
              <a:buNone/>
            </a:pPr>
            <a:endParaRPr lang="cs-CZ" sz="3200" dirty="0" smtClean="0"/>
          </a:p>
          <a:p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53279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Postavení logopedie v soustavě věd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Logopedie se zabývá patologickou stránkou komunikačního procesu, to určuji její vztah k ostatním vědním oborům.</a:t>
            </a:r>
          </a:p>
          <a:p>
            <a:r>
              <a:rPr lang="cs-CZ" dirty="0" smtClean="0"/>
              <a:t>Medicínské obory – pediatrie, foniatrie ORL, stomatologie, plastická chirurgie, ortodoncie, neurologie, neurochirurgie, psychiatrie.</a:t>
            </a:r>
          </a:p>
          <a:p>
            <a:r>
              <a:rPr lang="cs-CZ" dirty="0" smtClean="0"/>
              <a:t>Psychologie – vývojová, patopsychologie</a:t>
            </a:r>
          </a:p>
          <a:p>
            <a:r>
              <a:rPr lang="cs-CZ" dirty="0" smtClean="0"/>
              <a:t>Lingvistika (</a:t>
            </a:r>
            <a:r>
              <a:rPr lang="cs-CZ" dirty="0"/>
              <a:t>věda zkoumající přirozený </a:t>
            </a:r>
            <a:r>
              <a:rPr lang="cs-CZ" dirty="0" smtClean="0"/>
              <a:t>jazyk) – </a:t>
            </a:r>
            <a:r>
              <a:rPr lang="cs-CZ" b="1" dirty="0" smtClean="0"/>
              <a:t>fonetika</a:t>
            </a:r>
            <a:r>
              <a:rPr lang="cs-CZ" dirty="0" smtClean="0"/>
              <a:t> (zkoumá zvukovou </a:t>
            </a:r>
            <a:r>
              <a:rPr lang="cs-CZ" dirty="0"/>
              <a:t>stránku lidské řeči, fyziologický způsob </a:t>
            </a:r>
            <a:r>
              <a:rPr lang="cs-CZ" dirty="0" smtClean="0"/>
              <a:t>artikulace </a:t>
            </a:r>
            <a:r>
              <a:rPr lang="cs-CZ" dirty="0"/>
              <a:t>těchto zvuků, jejich akustickou stránku a jejich </a:t>
            </a:r>
            <a:r>
              <a:rPr lang="cs-CZ" dirty="0" smtClean="0"/>
              <a:t>vnímání), </a:t>
            </a:r>
            <a:r>
              <a:rPr lang="cs-CZ" b="1" dirty="0" smtClean="0"/>
              <a:t>fonologie</a:t>
            </a:r>
            <a:r>
              <a:rPr lang="cs-CZ" dirty="0" smtClean="0"/>
              <a:t> (</a:t>
            </a:r>
            <a:r>
              <a:rPr lang="cs-CZ" dirty="0"/>
              <a:t>nauka o způsobech využívání zvukového materiálu v </a:t>
            </a:r>
            <a:r>
              <a:rPr lang="cs-CZ" dirty="0" smtClean="0"/>
              <a:t>jazyce).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095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Postavení logopedie v soustavě věd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Logopedie je považována za průřezovou disciplínu mezi vybranými medicínskými obory a pedagogikou.</a:t>
            </a:r>
          </a:p>
          <a:p>
            <a:endParaRPr lang="cs-CZ" sz="3600" dirty="0" smtClean="0"/>
          </a:p>
          <a:p>
            <a:r>
              <a:rPr lang="cs-CZ" sz="3600" dirty="0" smtClean="0"/>
              <a:t>Studijní obor logopedie je tradičně v ČR  součástí oboru speciální pedagogika, má úzký vztah k ostatním oborům speciální pedagogiky – </a:t>
            </a:r>
            <a:r>
              <a:rPr lang="cs-CZ" sz="3600" dirty="0" err="1" smtClean="0"/>
              <a:t>surdopedii</a:t>
            </a:r>
            <a:r>
              <a:rPr lang="cs-CZ" sz="3600" dirty="0" smtClean="0"/>
              <a:t>, </a:t>
            </a:r>
            <a:r>
              <a:rPr lang="cs-CZ" sz="3600" dirty="0" err="1" smtClean="0"/>
              <a:t>somatopedii</a:t>
            </a:r>
            <a:r>
              <a:rPr lang="cs-CZ" sz="3600" dirty="0" smtClean="0"/>
              <a:t>, </a:t>
            </a:r>
            <a:r>
              <a:rPr lang="cs-CZ" sz="3600" dirty="0" err="1" smtClean="0"/>
              <a:t>psychopedii</a:t>
            </a:r>
            <a:r>
              <a:rPr lang="cs-CZ" sz="3600" dirty="0" smtClean="0"/>
              <a:t>, </a:t>
            </a:r>
            <a:r>
              <a:rPr lang="cs-CZ" sz="3600" dirty="0" err="1" smtClean="0"/>
              <a:t>oftalmopedii</a:t>
            </a:r>
            <a:r>
              <a:rPr lang="cs-CZ" sz="3600" dirty="0" smtClean="0"/>
              <a:t>.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61365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Příprava budoucích logopedů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dirty="0" smtClean="0"/>
              <a:t>Studium budoucích logopedů v ČR probíhá na katedrách speciální pedagogiky pedagogických fakult.</a:t>
            </a:r>
          </a:p>
          <a:p>
            <a:r>
              <a:rPr lang="cs-CZ" sz="3600" dirty="0" smtClean="0"/>
              <a:t>Francie – lékařské fakulty (nelékařské obory)</a:t>
            </a:r>
          </a:p>
          <a:p>
            <a:r>
              <a:rPr lang="cs-CZ" sz="3600" dirty="0" smtClean="0"/>
              <a:t>Švýcarsko – v rámci studia psychologie nebo lingvistiky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1064663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2255</TotalTime>
  <Words>1456</Words>
  <Application>Microsoft Office PowerPoint</Application>
  <PresentationFormat>Širokoúhlá obrazovka</PresentationFormat>
  <Paragraphs>118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Motiv Office</vt:lpstr>
      <vt:lpstr>Logopedie</vt:lpstr>
      <vt:lpstr>Literatura - Logopedie</vt:lpstr>
      <vt:lpstr>Logopedie – vědní a studijní obor</vt:lpstr>
      <vt:lpstr>Definice</vt:lpstr>
      <vt:lpstr>Definice</vt:lpstr>
      <vt:lpstr> Narušená komunikační schopnost </vt:lpstr>
      <vt:lpstr>Postavení logopedie v soustavě věd</vt:lpstr>
      <vt:lpstr>Postavení logopedie v soustavě věd</vt:lpstr>
      <vt:lpstr>Příprava budoucích logopedů</vt:lpstr>
      <vt:lpstr>Změna paradigmatu logopedie</vt:lpstr>
      <vt:lpstr>Příčiny (etiologie) narušené komunikační schopnosti</vt:lpstr>
      <vt:lpstr>Klasifikace narušení komunikační schopnosti </vt:lpstr>
      <vt:lpstr>JEDNOTLIVÉ DRUHY NARUŠENÉ KOMUNIKAČNÍ SCHOPNOSTI</vt:lpstr>
      <vt:lpstr>JEDNOTLIVÉ DRUHY NARUŠENÉ KOMUNIKAČNÍ SCHOPNOSTI</vt:lpstr>
      <vt:lpstr>JEDNOTLIVÉ DRUHY NARUŠENÉ KOMUNIKAČNÍ SCHOPNOSTI</vt:lpstr>
      <vt:lpstr>JEDNOTLIVÉ DRUHY NARUŠENÉ KOMUNIKAČNÍ SCHOPNOSTI</vt:lpstr>
      <vt:lpstr>JEDNOTLIVÉ DRUHY NARUŠENÉ KOMUNIKAČNÍ SCHOPNOSTI</vt:lpstr>
      <vt:lpstr>SOUČASNÉ MOŽNOSTI LOGOPEDICKÉ INTERVENCE</vt:lpstr>
      <vt:lpstr>MOŽNOSTI LOGOPEDICKÉ INTERVENCE</vt:lpstr>
      <vt:lpstr>MOŽNOSTI LOGOPEDICKÉ INTERVENCE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Podpůrné plánování  v kontextu vyučování</dc:title>
  <dc:creator>Vitkova</dc:creator>
  <cp:lastModifiedBy>Pipeková</cp:lastModifiedBy>
  <cp:revision>151</cp:revision>
  <cp:lastPrinted>2020-08-31T14:09:29Z</cp:lastPrinted>
  <dcterms:created xsi:type="dcterms:W3CDTF">2019-03-18T12:19:29Z</dcterms:created>
  <dcterms:modified xsi:type="dcterms:W3CDTF">2020-10-29T07:44:36Z</dcterms:modified>
</cp:coreProperties>
</file>