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61"/>
  </p:notesMasterIdLst>
  <p:sldIdLst>
    <p:sldId id="257" r:id="rId2"/>
    <p:sldId id="258" r:id="rId3"/>
    <p:sldId id="259" r:id="rId4"/>
    <p:sldId id="260" r:id="rId5"/>
    <p:sldId id="288" r:id="rId6"/>
    <p:sldId id="262" r:id="rId7"/>
    <p:sldId id="263" r:id="rId8"/>
    <p:sldId id="289" r:id="rId9"/>
    <p:sldId id="281" r:id="rId10"/>
    <p:sldId id="264" r:id="rId11"/>
    <p:sldId id="265" r:id="rId12"/>
    <p:sldId id="286" r:id="rId13"/>
    <p:sldId id="290" r:id="rId14"/>
    <p:sldId id="268" r:id="rId15"/>
    <p:sldId id="291" r:id="rId16"/>
    <p:sldId id="269" r:id="rId17"/>
    <p:sldId id="295" r:id="rId18"/>
    <p:sldId id="270" r:id="rId19"/>
    <p:sldId id="276" r:id="rId20"/>
    <p:sldId id="431" r:id="rId21"/>
    <p:sldId id="297" r:id="rId22"/>
    <p:sldId id="299" r:id="rId23"/>
    <p:sldId id="300" r:id="rId24"/>
    <p:sldId id="301" r:id="rId25"/>
    <p:sldId id="302" r:id="rId26"/>
    <p:sldId id="303" r:id="rId27"/>
    <p:sldId id="305" r:id="rId28"/>
    <p:sldId id="306" r:id="rId29"/>
    <p:sldId id="307" r:id="rId30"/>
    <p:sldId id="308" r:id="rId31"/>
    <p:sldId id="309" r:id="rId32"/>
    <p:sldId id="310" r:id="rId33"/>
    <p:sldId id="350" r:id="rId34"/>
    <p:sldId id="366" r:id="rId35"/>
    <p:sldId id="352" r:id="rId36"/>
    <p:sldId id="353" r:id="rId37"/>
    <p:sldId id="354" r:id="rId38"/>
    <p:sldId id="355" r:id="rId39"/>
    <p:sldId id="356" r:id="rId40"/>
    <p:sldId id="357" r:id="rId41"/>
    <p:sldId id="358" r:id="rId42"/>
    <p:sldId id="360" r:id="rId43"/>
    <p:sldId id="361" r:id="rId44"/>
    <p:sldId id="362" r:id="rId45"/>
    <p:sldId id="363" r:id="rId46"/>
    <p:sldId id="364" r:id="rId47"/>
    <p:sldId id="368" r:id="rId48"/>
    <p:sldId id="381" r:id="rId49"/>
    <p:sldId id="382" r:id="rId50"/>
    <p:sldId id="383" r:id="rId51"/>
    <p:sldId id="384" r:id="rId52"/>
    <p:sldId id="393" r:id="rId53"/>
    <p:sldId id="394" r:id="rId54"/>
    <p:sldId id="395" r:id="rId55"/>
    <p:sldId id="396" r:id="rId56"/>
    <p:sldId id="397" r:id="rId57"/>
    <p:sldId id="426" r:id="rId58"/>
    <p:sldId id="427" r:id="rId59"/>
    <p:sldId id="430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84" autoAdjust="0"/>
    <p:restoredTop sz="91667" autoAdjust="0"/>
  </p:normalViewPr>
  <p:slideViewPr>
    <p:cSldViewPr>
      <p:cViewPr varScale="1">
        <p:scale>
          <a:sx n="64" d="100"/>
          <a:sy n="64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0808F-D1C1-4A50-821E-5913A44CBB2A}" type="datetimeFigureOut">
              <a:rPr lang="cs-CZ" smtClean="0"/>
              <a:t>25. 11. 2020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B6A48-149E-41AD-96FE-AE97CC7DF7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5042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8D70-45E3-4982-A67F-07EEF6637F2C}" type="datetimeFigureOut">
              <a:rPr lang="cs-CZ" smtClean="0"/>
              <a:t>25. 11. 2020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5FB8-DD19-4671-B138-88FBE3ABF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3691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8D70-45E3-4982-A67F-07EEF6637F2C}" type="datetimeFigureOut">
              <a:rPr lang="cs-CZ" smtClean="0"/>
              <a:t>25. 11. 2020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5FB8-DD19-4671-B138-88FBE3ABF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0041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8D70-45E3-4982-A67F-07EEF6637F2C}" type="datetimeFigureOut">
              <a:rPr lang="cs-CZ" smtClean="0"/>
              <a:t>25. 11. 2020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5FB8-DD19-4671-B138-88FBE3ABF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3168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8D70-45E3-4982-A67F-07EEF6637F2C}" type="datetimeFigureOut">
              <a:rPr lang="cs-CZ" smtClean="0"/>
              <a:t>25. 11. 2020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5FB8-DD19-4671-B138-88FBE3ABF197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2867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8D70-45E3-4982-A67F-07EEF6637F2C}" type="datetimeFigureOut">
              <a:rPr lang="cs-CZ" smtClean="0"/>
              <a:t>25. 11. 2020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5FB8-DD19-4671-B138-88FBE3ABF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26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8D70-45E3-4982-A67F-07EEF6637F2C}" type="datetimeFigureOut">
              <a:rPr lang="cs-CZ" smtClean="0"/>
              <a:t>25. 11. 2020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5FB8-DD19-4671-B138-88FBE3ABF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15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8D70-45E3-4982-A67F-07EEF6637F2C}" type="datetimeFigureOut">
              <a:rPr lang="cs-CZ" smtClean="0"/>
              <a:t>25. 11. 2020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5FB8-DD19-4671-B138-88FBE3ABF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905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8D70-45E3-4982-A67F-07EEF6637F2C}" type="datetimeFigureOut">
              <a:rPr lang="cs-CZ" smtClean="0"/>
              <a:t>25. 11. 2020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5FB8-DD19-4671-B138-88FBE3ABF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5411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8D70-45E3-4982-A67F-07EEF6637F2C}" type="datetimeFigureOut">
              <a:rPr lang="cs-CZ" smtClean="0"/>
              <a:t>25. 11. 2020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5FB8-DD19-4671-B138-88FBE3ABF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788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8D70-45E3-4982-A67F-07EEF6637F2C}" type="datetimeFigureOut">
              <a:rPr lang="cs-CZ" smtClean="0"/>
              <a:t>25. 11. 2020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5FB8-DD19-4671-B138-88FBE3ABF19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310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8D70-45E3-4982-A67F-07EEF6637F2C}" type="datetimeFigureOut">
              <a:rPr lang="cs-CZ" smtClean="0"/>
              <a:t>25. 11. 2020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5FB8-DD19-4671-B138-88FBE3ABF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3648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8D70-45E3-4982-A67F-07EEF6637F2C}" type="datetimeFigureOut">
              <a:rPr lang="cs-CZ" smtClean="0"/>
              <a:t>25. 11. 2020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5FB8-DD19-4671-B138-88FBE3ABF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9358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8D70-45E3-4982-A67F-07EEF6637F2C}" type="datetimeFigureOut">
              <a:rPr lang="cs-CZ" smtClean="0"/>
              <a:t>25. 11. 2020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5FB8-DD19-4671-B138-88FBE3ABF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620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8D70-45E3-4982-A67F-07EEF6637F2C}" type="datetimeFigureOut">
              <a:rPr lang="cs-CZ" smtClean="0"/>
              <a:t>25. 11. 2020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5FB8-DD19-4671-B138-88FBE3ABF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486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8D70-45E3-4982-A67F-07EEF6637F2C}" type="datetimeFigureOut">
              <a:rPr lang="cs-CZ" smtClean="0"/>
              <a:t>25. 11. 2020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5FB8-DD19-4671-B138-88FBE3ABF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7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8D70-45E3-4982-A67F-07EEF6637F2C}" type="datetimeFigureOut">
              <a:rPr lang="cs-CZ" smtClean="0"/>
              <a:t>25. 11. 2020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5FB8-DD19-4671-B138-88FBE3ABF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8760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8D70-45E3-4982-A67F-07EEF6637F2C}" type="datetimeFigureOut">
              <a:rPr lang="cs-CZ" smtClean="0"/>
              <a:t>25. 11. 2020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5FB8-DD19-4671-B138-88FBE3ABF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71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8D70-45E3-4982-A67F-07EEF6637F2C}" type="datetimeFigureOut">
              <a:rPr lang="cs-CZ" smtClean="0"/>
              <a:t>25. 11. 2020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5FB8-DD19-4671-B138-88FBE3ABF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808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BBB8D70-45E3-4982-A67F-07EEF6637F2C}" type="datetimeFigureOut">
              <a:rPr lang="cs-CZ" smtClean="0"/>
              <a:t>25. 11. 2020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F5FB8-DD19-4671-B138-88FBE3ABF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1145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ivysilani/1148499747-sama-doma/210562220600107/dalsi-casti/15/" TargetMode="Externa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Specifické poruchy učení a specifické poruchy chování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246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cs-CZ" dirty="0"/>
              <a:t>D</a:t>
            </a:r>
            <a:r>
              <a:rPr lang="cs-CZ" dirty="0" smtClean="0"/>
              <a:t>ysgrafie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7467600" cy="5544616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Specifická porucha grafického projevu, postihuje zejména celkovou úpravu písemného projevu, osvojování jednotlivých písmen, napodobení tvaru, spojení hlásky s písmenem a řazení písmen. </a:t>
            </a:r>
          </a:p>
          <a:p>
            <a:pPr lvl="1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056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Potíže :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793824"/>
          </a:xfrm>
        </p:spPr>
        <p:txBody>
          <a:bodyPr>
            <a:normAutofit fontScale="92500" lnSpcReduction="20000"/>
          </a:bodyPr>
          <a:lstStyle/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endParaRPr lang="cs-CZ" sz="2400" dirty="0" smtClean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endParaRPr lang="cs-CZ" sz="2400" dirty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endParaRPr lang="cs-CZ" sz="2400" dirty="0" smtClean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dirty="0" smtClean="0"/>
              <a:t>Záměna tvarově podobných písmen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dirty="0" smtClean="0"/>
              <a:t>Písmo je neuspořádané, těžkopádné neobratné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dirty="0" smtClean="0"/>
              <a:t>Má tendence směšovat psací a tiskací písmo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dirty="0" smtClean="0"/>
              <a:t>Nedodržování </a:t>
            </a:r>
            <a:r>
              <a:rPr lang="cs-CZ" sz="2400" dirty="0" err="1" smtClean="0"/>
              <a:t>lineatury</a:t>
            </a:r>
            <a:r>
              <a:rPr lang="cs-CZ" sz="2400" dirty="0" smtClean="0"/>
              <a:t> a výšky písma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dirty="0" smtClean="0"/>
              <a:t>Píší pomalu, namáhavě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dirty="0" smtClean="0"/>
              <a:t>Obsah napsaného v časové tísni nekoordinuje se skutečnými žákovými jazykovými schopnostmi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dirty="0" smtClean="0"/>
              <a:t>Vadné držení psacího náčiní 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dirty="0" smtClean="0"/>
              <a:t>Proces psaní vyžaduje velkou koncentraci žákovy pozornosti, není schopen se soustředit na obsahovou a gramatickou stránku projevu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002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7" name="Picture 3" descr="C:\Users\Gajzlerová\Documents\_Lenka\vyuka\2011_jaro\SPU\dysgrafia2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08" y="3735685"/>
            <a:ext cx="5664200" cy="3098800"/>
          </a:xfrm>
          <a:prstGeom prst="rect">
            <a:avLst/>
          </a:prstGeom>
          <a:noFill/>
        </p:spPr>
      </p:pic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843808" y="260648"/>
            <a:ext cx="4767833" cy="347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Dysortografie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793824"/>
          </a:xfrm>
        </p:spPr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specifická porucha pravopisu, často se vyskytující společně s dyslexií. </a:t>
            </a:r>
          </a:p>
          <a:p>
            <a:r>
              <a:rPr lang="cs-CZ" dirty="0" smtClean="0"/>
              <a:t>Nepostihuje celou oblast gramatiky jazyka, ale týká se </a:t>
            </a:r>
            <a:r>
              <a:rPr lang="cs-CZ" b="1" dirty="0" smtClean="0"/>
              <a:t>pouze tzv. specifických dysortografických jevů </a:t>
            </a:r>
            <a:r>
              <a:rPr lang="cs-CZ" dirty="0" smtClean="0"/>
              <a:t>– délka samohlásek, měkčení, sykavky, hranice slov v písmu. </a:t>
            </a:r>
          </a:p>
          <a:p>
            <a:r>
              <a:rPr lang="cs-CZ" dirty="0" smtClean="0"/>
              <a:t>Objevují se vynechávky, záměny tvarově podobných písmen v písemném projevu. Porucha negativně ovlivňuje proces aplikace gramatického učiva. Při reedukační péči dělá dítě chyb méně, potřebuje na správné napsání více času. V časově limitovaných úkolech se mohou chyby znovu objevovat. Chyby se mohou vyskytnout, i když si dítě jev osvojilo a umí je ústně použít.</a:t>
            </a:r>
          </a:p>
        </p:txBody>
      </p:sp>
    </p:spTree>
    <p:extLst>
      <p:ext uri="{BB962C8B-B14F-4D97-AF65-F5344CB8AC3E}">
        <p14:creationId xmlns:p14="http://schemas.microsoft.com/office/powerpoint/2010/main" val="231595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Specifické dysortografické jevy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6009848"/>
          </a:xfrm>
        </p:spPr>
        <p:txBody>
          <a:bodyPr>
            <a:normAutofit fontScale="85000" lnSpcReduction="2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sz="3300" dirty="0" smtClean="0"/>
              <a:t>Vynechávky, inverze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3200" dirty="0" smtClean="0"/>
              <a:t>Záměny </a:t>
            </a:r>
            <a:r>
              <a:rPr lang="cs-CZ" sz="3200" dirty="0"/>
              <a:t>tvarově podobných písmen v písemné podobě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3200" dirty="0"/>
              <a:t>Zkomoleniny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3200" dirty="0"/>
              <a:t>Chyby z artikulační neobratnosti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3200" dirty="0"/>
              <a:t>Nesprávně umístěné nebo vynechané vyznačení délek samohlásek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3200" dirty="0"/>
              <a:t>Chyby v měkčení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3200" dirty="0"/>
              <a:t>Chyby v aplikaci gramatického učiva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117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Školské důsledky dysortografie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1853248"/>
            <a:ext cx="6400800" cy="4744104"/>
          </a:xfrm>
        </p:spPr>
        <p:txBody>
          <a:bodyPr>
            <a:normAutofit/>
          </a:bodyPr>
          <a:lstStyle/>
          <a:p>
            <a:r>
              <a:rPr lang="cs-CZ" dirty="0" smtClean="0"/>
              <a:t>při reedukační péči dělá dítě chyb méně, potřebuje na správné napsání více času</a:t>
            </a:r>
          </a:p>
          <a:p>
            <a:r>
              <a:rPr lang="cs-CZ" dirty="0" smtClean="0"/>
              <a:t>nezvládá krátce limitované úkoly, zejména psaní diktátu a desetiminutovek</a:t>
            </a:r>
          </a:p>
          <a:p>
            <a:pPr lvl="1"/>
            <a:r>
              <a:rPr lang="cs-CZ" dirty="0" smtClean="0"/>
              <a:t>v časově limitovaných úkolech se mohou chyby znovu objevovat</a:t>
            </a:r>
          </a:p>
          <a:p>
            <a:pPr lvl="1"/>
            <a:r>
              <a:rPr lang="cs-CZ" dirty="0" smtClean="0"/>
              <a:t>chyby se mohou vyskytnout, i když si dítě jev osvojilo a umí je ústně použít</a:t>
            </a:r>
          </a:p>
          <a:p>
            <a:r>
              <a:rPr lang="cs-CZ" dirty="0" smtClean="0"/>
              <a:t>obtíže se projevují i při výuce cizího jazyka</a:t>
            </a:r>
          </a:p>
          <a:p>
            <a:r>
              <a:rPr lang="cs-CZ" dirty="0" smtClean="0"/>
              <a:t>obtíže s rozlišováním grafických symbolů</a:t>
            </a:r>
          </a:p>
          <a:p>
            <a:r>
              <a:rPr lang="cs-CZ" dirty="0" smtClean="0"/>
              <a:t>při psaní písmen často zaměňují pořadí</a:t>
            </a:r>
          </a:p>
        </p:txBody>
      </p:sp>
    </p:spTree>
    <p:extLst>
      <p:ext uri="{BB962C8B-B14F-4D97-AF65-F5344CB8AC3E}">
        <p14:creationId xmlns:p14="http://schemas.microsoft.com/office/powerpoint/2010/main" val="299398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Dyskalkulie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57200" y="1844824"/>
            <a:ext cx="7467600" cy="4629128"/>
          </a:xfrm>
        </p:spPr>
        <p:txBody>
          <a:bodyPr>
            <a:normAutofit/>
          </a:bodyPr>
          <a:lstStyle/>
          <a:p>
            <a:r>
              <a:rPr lang="cs-CZ" dirty="0" smtClean="0"/>
              <a:t>Specifická porucha matematických schopnost, </a:t>
            </a:r>
          </a:p>
          <a:p>
            <a:r>
              <a:rPr lang="cs-CZ" dirty="0" smtClean="0"/>
              <a:t>Porucha se týká zvládání základních početních výkonů</a:t>
            </a:r>
          </a:p>
          <a:p>
            <a:r>
              <a:rPr lang="cs-CZ" dirty="0" smtClean="0"/>
              <a:t>Potíže </a:t>
            </a:r>
          </a:p>
          <a:p>
            <a:pPr lvl="1"/>
            <a:r>
              <a:rPr lang="cs-CZ" dirty="0" smtClean="0"/>
              <a:t>Manipulací s předměty, nebo nakreslenými symboly</a:t>
            </a:r>
          </a:p>
          <a:p>
            <a:pPr lvl="1"/>
            <a:r>
              <a:rPr lang="cs-CZ" dirty="0" smtClean="0"/>
              <a:t>S označováním množství a počtu předmětů, operačních znaků, matematických úkonů</a:t>
            </a:r>
          </a:p>
          <a:p>
            <a:pPr lvl="1"/>
            <a:r>
              <a:rPr lang="cs-CZ" dirty="0" smtClean="0"/>
              <a:t>Neschopnost číst nebo psát číslice,čísla,operační symboly</a:t>
            </a:r>
          </a:p>
          <a:p>
            <a:pPr lvl="1"/>
            <a:r>
              <a:rPr lang="cs-CZ" dirty="0" smtClean="0"/>
              <a:t>Neschopnost provádět matematické operace – sčítat odčítat, násobit, dělit</a:t>
            </a:r>
          </a:p>
          <a:p>
            <a:pPr lvl="1"/>
            <a:r>
              <a:rPr lang="cs-CZ" dirty="0" smtClean="0"/>
              <a:t>Chápání matematických pojmů a vztahů mezi nimi</a:t>
            </a:r>
          </a:p>
          <a:p>
            <a:pPr lvl="1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61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Školské důsledky dyskalkulie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2348880"/>
            <a:ext cx="6400800" cy="4248472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ct val="40000"/>
              </a:spcBef>
            </a:pPr>
            <a:r>
              <a:rPr lang="cs-CZ" dirty="0" smtClean="0"/>
              <a:t>potíže s aritmetickými výpočty</a:t>
            </a:r>
          </a:p>
          <a:p>
            <a:pPr>
              <a:spcBef>
                <a:spcPct val="40000"/>
              </a:spcBef>
            </a:pPr>
            <a:r>
              <a:rPr lang="cs-CZ" dirty="0" smtClean="0"/>
              <a:t>úzce souvisí i s dalšími poruchami - dyslexie a dysgrafie</a:t>
            </a:r>
          </a:p>
          <a:p>
            <a:pPr>
              <a:spcBef>
                <a:spcPct val="40000"/>
              </a:spcBef>
            </a:pPr>
            <a:r>
              <a:rPr lang="cs-CZ" dirty="0" smtClean="0"/>
              <a:t>často zažívají intenzivní úzkost při řešení aritmetických příkladů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cs-CZ" dirty="0" smtClean="0"/>
              <a:t>špatná úprava </a:t>
            </a:r>
            <a:r>
              <a:rPr lang="cs-CZ" dirty="0" smtClean="0">
                <a:sym typeface="Wingdings" pitchFamily="2" charset="2"/>
              </a:rPr>
              <a:t> </a:t>
            </a:r>
            <a:r>
              <a:rPr lang="cs-CZ" dirty="0" smtClean="0"/>
              <a:t>často chyby ve výpočtech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cs-CZ" dirty="0" smtClean="0"/>
              <a:t>řešení slovní úlohy - přesně neví, jaký problém má řešit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cs-CZ" dirty="0" smtClean="0"/>
              <a:t>je schopen řešit úlohu logickou úvahou, ale v detailech selhávají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cs-CZ" dirty="0" smtClean="0"/>
              <a:t>problém s nalezením chyby v příkladu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cs-CZ" dirty="0" smtClean="0"/>
              <a:t>nedokonalé numerické představy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cs-CZ" dirty="0" smtClean="0"/>
              <a:t>lépe řeší žáci úlohu u tabule než v sešitech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cs-CZ" dirty="0" smtClean="0"/>
              <a:t>při řešení úlohy si žák vybaví maximálně 2 následující kroky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025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Dyspinxie, Dysmúzie, Dyspraxie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1988840"/>
            <a:ext cx="6400800" cy="4752528"/>
          </a:xfrm>
        </p:spPr>
        <p:txBody>
          <a:bodyPr>
            <a:normAutofit/>
          </a:bodyPr>
          <a:lstStyle/>
          <a:p>
            <a:r>
              <a:rPr lang="cs-CZ" dirty="0" smtClean="0"/>
              <a:t>Dyspinxie</a:t>
            </a:r>
          </a:p>
          <a:p>
            <a:pPr lvl="1"/>
            <a:r>
              <a:rPr lang="cs-CZ" dirty="0" smtClean="0"/>
              <a:t>Specifická porucha kreslení – nízká úroveň kresby, nedokáže převést svou představu na papír, má potíže s pochopením perspektivy…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dirty="0" smtClean="0"/>
              <a:t>Dysmúzie</a:t>
            </a:r>
          </a:p>
          <a:p>
            <a:pPr marL="548640" lvl="2">
              <a:spcBef>
                <a:spcPts val="600"/>
              </a:spcBef>
              <a:buSzPct val="70000"/>
            </a:pPr>
            <a:r>
              <a:rPr lang="cs-CZ" dirty="0" smtClean="0"/>
              <a:t>Specifická porucha postihující schopnost vnímání a reprodukce hudby, projevuje se obtížemi v rozlišování tónů, nepamatuje si melodii, nedokáže reprodukovat rytmus…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dirty="0" smtClean="0"/>
              <a:t>Dyspraxie</a:t>
            </a:r>
          </a:p>
          <a:p>
            <a:pPr marL="548640" lvl="2">
              <a:spcBef>
                <a:spcPts val="600"/>
              </a:spcBef>
              <a:buSzPct val="70000"/>
            </a:pPr>
            <a:r>
              <a:rPr lang="cs-CZ" dirty="0" smtClean="0"/>
              <a:t>Specifická porucha obratnosti, schopnosti vykonávat složité úkony</a:t>
            </a:r>
          </a:p>
          <a:p>
            <a:pPr marL="548640" lvl="2">
              <a:spcBef>
                <a:spcPts val="600"/>
              </a:spcBef>
              <a:buSzPct val="70000"/>
            </a:pPr>
            <a:r>
              <a:rPr lang="cs-CZ" dirty="0" smtClean="0"/>
              <a:t>Projevuje se při běžných denních činnostech, tak ve vyučování</a:t>
            </a:r>
          </a:p>
          <a:p>
            <a:pPr lvl="2">
              <a:buNone/>
            </a:pPr>
            <a:endParaRPr lang="cs-CZ" dirty="0" smtClean="0"/>
          </a:p>
          <a:p>
            <a:pPr lvl="2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64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Pomůcky</a:t>
            </a:r>
            <a:endParaRPr lang="cs-CZ" dirty="0"/>
          </a:p>
        </p:txBody>
      </p:sp>
      <p:sp>
        <p:nvSpPr>
          <p:cNvPr id="1026" name="AutoShape 2" descr="data:image/jpeg;base64,/9j/4AAQSkZJRgABAQAAAQABAAD/2wCEAAkGBhQSERQUEhQTFBQVGBgaFhQUGBgZGRgbGhsYGRsVFRcXGyYeGBojHBYVHy8gJScpLCwsFx8xNTAqNSYsLCkBCQoKDgwOGQ8PGikcFBgpKSkqKSkpKTApKSkpKSkpKSkpKSkpKSkpKSkpKSkpKSwsKSkpKSkpKSkpKSkpKSkpKf/AABEIAGAAgAMBIgACEQEDEQH/xAAcAAABBQEBAQAAAAAAAAAAAAAFAgMEBgcBAAj/xAA7EAACAQMCAwQIBAUDBQAAAAABAhEAAyEEMQUSQSJRYXEGBxOBkaGxwSMyQuEUctHw8TOS4hYkUmKC/8QAGQEAAwEBAQAAAAAAAAAAAAAAAAEDAgQF/8QAIBEAAgIDAQACAwAAAAAAAAAAAAECEQMSITEEYRMiQf/aAAwDAQACEQMRAD8AMafTrvFuP0ljPlianWLhjDiO5EP38qYsqASOaysDAVZx/iiNkkr+a5/8IB8vcc+NdSOUftIykT7R/cAB8KlXLxAkAZH6jt5ionsY/Q5G7Fn5YnOa7dQjkkWwYPKCSx6bYoAcTVNkl0CrkhQT1+deS4WMB7nUyFiBnB76QLuey0AQYW2AYJgZPQGaUzO36bpjESFmDBOPl300Ao2yIKq7T0Z4HUGR5D51wqIAi0pj+aAufkJpdnh0xK4G3MzNvHSR1kVNTTKNlUe4f086YwWG7I7dy5OOyIgjMz0py1pJz7PM5NwkyD189qKbU2WHhSoLIlvRvBHOADEBBERT66ARDM7Z6k/DH0pFziCLu3wE+FITiBMxbfpE4Bnp574oQEuzoEUyBB75M1E43psBo2pT6pwY/DT+c/GI37qfW4rqV5gxjMfaBTfULwrV231xkcp5iYjJECYnfMT402EX9ZtRGwA6Z6+FTOTJXE9JEiekjupq9cGP9ACNipnG5mswBikflMF0WMQqZ8PhUwW5gFrp5lgkCBie0e45pF64AT2+SOgWc7z508l+TzBrzRA5QMdxgdd5oAaGlmCLRzv7R4J7vvS2c4JayrRkzJkEjA8ABXBZJiLRIE5ds+e+1L1NvKn8K2T1MTzHeDTAVbvBoAu5JOUA8cz3DOO81z2JO632PiQP23qLqPSG0iw+qtAzgqQDjcb/ADob/wBb6BWltSSVmMk/SgLLLacouECie1zMMd3xpq5qXiGuWV6YMmaC8I9LNDqHZbcsUAJNyQDEj9VRPSX1gWNIq+yS1dYmIVh2fEgeNMVlguXgQPxLjBlmEXrifKY2pA05MFbTmYPM58QYNZnq/XNqm/07dm37i31NA9Z6xtfc3vso7kCr8xn50rRnc3BdPcjdEziADA652zXRoFaeZ3f34E90bH51kb+ta9ygKic0AF3JYkjrRz1delF7V6i5bvXSJXmVUhQYMEY8wfdWUzWyNGTTW1GQsDqTMZ3JJ76et6u2DAKg+H7Ux/AJJJXmJiZM7U/zW1/8B8KokNgziun5XkdabtuYIhAMRgk53BxiiXEIuW+ZTMUI09yGHdt8dvnU3xj9RIdXBBLIkgD8vN2tyft5UpWyrG5cMnHKsDBAMjO8j/bSAz9ksLamOpnzNKa8Yn2wUDPZGM4HzFboR17cM0W7rHxbsmT+kTiqZ61dGw0ttwvs+S4QQrThuuO/lFXXSatVwDceWiYwJ6+VBPWCGvaG8vs2hRzcxjHKelZaEzCjXKXy0nlrBA4DXpr1PafRO/5Edv5VJ+goAZr1F7notqVttcNi4qKJLMIgeRzQmgKPAUW9E+ImzrLLhivaCk+BwfdQmifDvRzUXgGt22KnZzCj3E/ajiGk/wCH0CnDRu1x2MeAHnHwqSLKScCZkzFCeGpdOnQ3XCRbHPGYKiDDdRAFOaJbbtBLFokSdx4EYNVs6A2pUjlBXyEfQVXNXb5WI/vwqwafToDIUT39aD+lLraQ3TsP7FZmuWEfaHr4Lb2uaJySO/8AxS9IAq9tbaGf0xv/AF2pvU6tMqS3iFWZ27xTKBSVC2XIBYS3TadzJ2xWhBBuIoDBYTnA+f3qJxm6r2XSCedCMA/qBI+lKuo/MStu2F6Ftz44/L1pd26e0TcQIMCBJXYQe/c0AYrZ9XGrbJCqN8mq3rNObdx0O6sVJ6YMYon6Sau6upvWzeuOFdgO0wEeQPcRQUt/ZqTIuj01ZeH+nN2zYWyqqQswTM58qAaPRtdblX4nYUriPDXs/mgjvFY2V0UjjnWyXAu/pfqbsoHChgQ3KoEg9DSdL6Pqw7TGfCq9pNVy3Aem1W/T3NjU5zaO34+GM1+xX+J8LuWfzCR0YbftRXhHFiqqEOAPh3x3VYrVlbqMjbH+5+lUL2baa+1p+hwfoaTbkuFY4Vhla8Zp3BvSd1RkYyrgjynEirNwnQNcAf2obPNzhQHDTO/TujurMdBfmKtno/xNrTSDg7jvp4stOmazYFJWjStO8AAkE4oB6xj/ANkxHRl+tITiSsZBqJ6b8RH8EVhu0ygT5z9q65dizhxqposN9+yYIX/27s71D1V0AHmukBgML5RI8Dv7qcfWJPI2SRPLG428vdXbepTohwIyoHuz0oZNDbWkmPxHYCck9BIyN8xXAMQlgwcnn8AIOffUhtc3RVHmenupH8RcM7Z2gH70mxmL+sfSNb1rFlC86q0Dbu+oNVetl9JvQn+OuqzXGUovKcCT1EfOo+m9VGmX87O/mY+lSMOFszf0e1PLz4kyPh/mam8R/EQhu6rPx30RtaeTZWNpjcigCKIzXLNNM9f49fjoqek4W9x+UAxOWjAq1roblkD2imNg3fSeH3vYXp/QxzVs4tq/a2jbVOYYPNtG8Ee/HvqyW8SPcUvpgTQ34rvHOBpqQr5507uo7qg2bxGCPjRjQ6wRBqMXqzucVOJXrU225T7vKj3D9R4+6kcQ0S3CpGCvzFRLdsqcUpe2hQTSpln03EyjqD+VjE9x6Dy+lSPTjUg6W3GZcfQ0GtXAyww3wRSOIXjctC0SIUyvh4V0LKtGjmngqakaCpl8zsIz4mafv9m2xUKGgwW2npM0PS72x4j71I1A5lABEghoOxjMGuh8PMQvgerZ7K85Xn6gbxOJEDMd1EObzqn8O4kDJZrpKF/yKzErPUxtvVh4U6tb5lDZmeffH7RUjdDxYC4esrP+0/8AIUO1HELgAKqxkEwAvIM7MSZnyohekOh8x8sfMU09u3Mnlnu/amMqfGPbOZdWhlwFMcp98TNU7U2irQwg9x/atJ4s0nAJ939aq3F+Gm5kLBHjUpws6sM9WV82wwg09Y1120AqkRtJ6CVMSf5ajIeU5p0vIqCk4s7JQU0I4gje0kkZE4j7Um2xBpXIBTiWx0rMnbs3jWiom6W+DvXb2MiobJGa7a1JJzRZRuyXZ1Hxpu9ckyJpl3gzSX1FNE22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data:image/jpeg;base64,/9j/4AAQSkZJRgABAQAAAQABAAD/2wCEAAkGBhQSERQUEhQTFBQVGBgaFhQUGBgZGRgbGhsYGRsVFRcXGyYeGBojHBYVHy8gJScpLCwsFx8xNTAqNSYsLCkBCQoKDgwOGQ8PGikcFBgpKSkqKSkpKTApKSkpKSkpKSkpKSkpKSkpKSkpKSkpKSwsKSkpKSkpKSkpKSkpKSkpKf/AABEIAGAAgAMBIgACEQEDEQH/xAAcAAABBQEBAQAAAAAAAAAAAAAFAgMEBgcBAAj/xAA7EAACAQMCAwQIBAUDBQAAAAABAhEAAyEEMQUSQSJRYXEGBxOBkaGxwSMyQuEUctHw8TOS4hYkUmKC/8QAGQEAAwEBAQAAAAAAAAAAAAAAAAEDAgQF/8QAIBEAAgIDAQACAwAAAAAAAAAAAAECEQMSITEEYRMiQf/aAAwDAQACEQMRAD8AMafTrvFuP0ljPlianWLhjDiO5EP38qYsqASOaysDAVZx/iiNkkr+a5/8IB8vcc+NdSOUftIykT7R/cAB8KlXLxAkAZH6jt5ionsY/Q5G7Fn5YnOa7dQjkkWwYPKCSx6bYoAcTVNkl0CrkhQT1+deS4WMB7nUyFiBnB76QLuey0AQYW2AYJgZPQGaUzO36bpjESFmDBOPl300Ao2yIKq7T0Z4HUGR5D51wqIAi0pj+aAufkJpdnh0xK4G3MzNvHSR1kVNTTKNlUe4f086YwWG7I7dy5OOyIgjMz0py1pJz7PM5NwkyD189qKbU2WHhSoLIlvRvBHOADEBBERT66ARDM7Z6k/DH0pFziCLu3wE+FITiBMxbfpE4Bnp574oQEuzoEUyBB75M1E43psBo2pT6pwY/DT+c/GI37qfW4rqV5gxjMfaBTfULwrV231xkcp5iYjJECYnfMT402EX9ZtRGwA6Z6+FTOTJXE9JEiekjupq9cGP9ACNipnG5mswBikflMF0WMQqZ8PhUwW5gFrp5lgkCBie0e45pF64AT2+SOgWc7z508l+TzBrzRA5QMdxgdd5oAaGlmCLRzv7R4J7vvS2c4JayrRkzJkEjA8ABXBZJiLRIE5ds+e+1L1NvKn8K2T1MTzHeDTAVbvBoAu5JOUA8cz3DOO81z2JO632PiQP23qLqPSG0iw+qtAzgqQDjcb/ADob/wBb6BWltSSVmMk/SgLLLacouECie1zMMd3xpq5qXiGuWV6YMmaC8I9LNDqHZbcsUAJNyQDEj9VRPSX1gWNIq+yS1dYmIVh2fEgeNMVlguXgQPxLjBlmEXrifKY2pA05MFbTmYPM58QYNZnq/XNqm/07dm37i31NA9Z6xtfc3vso7kCr8xn50rRnc3BdPcjdEziADA652zXRoFaeZ3f34E90bH51kb+ta9ygKic0AF3JYkjrRz1delF7V6i5bvXSJXmVUhQYMEY8wfdWUzWyNGTTW1GQsDqTMZ3JJ76et6u2DAKg+H7Ux/AJJJXmJiZM7U/zW1/8B8KokNgziun5XkdabtuYIhAMRgk53BxiiXEIuW+ZTMUI09yGHdt8dvnU3xj9RIdXBBLIkgD8vN2tyft5UpWyrG5cMnHKsDBAMjO8j/bSAz9ksLamOpnzNKa8Yn2wUDPZGM4HzFboR17cM0W7rHxbsmT+kTiqZ61dGw0ttwvs+S4QQrThuuO/lFXXSatVwDceWiYwJ6+VBPWCGvaG8vs2hRzcxjHKelZaEzCjXKXy0nlrBA4DXpr1PafRO/5Edv5VJ+goAZr1F7notqVttcNi4qKJLMIgeRzQmgKPAUW9E+ImzrLLhivaCk+BwfdQmifDvRzUXgGt22KnZzCj3E/ajiGk/wCH0CnDRu1x2MeAHnHwqSLKScCZkzFCeGpdOnQ3XCRbHPGYKiDDdRAFOaJbbtBLFokSdx4EYNVs6A2pUjlBXyEfQVXNXb5WI/vwqwafToDIUT39aD+lLraQ3TsP7FZmuWEfaHr4Lb2uaJySO/8AxS9IAq9tbaGf0xv/AF2pvU6tMqS3iFWZ27xTKBSVC2XIBYS3TadzJ2xWhBBuIoDBYTnA+f3qJxm6r2XSCedCMA/qBI+lKuo/MStu2F6Ftz44/L1pd26e0TcQIMCBJXYQe/c0AYrZ9XGrbJCqN8mq3rNObdx0O6sVJ6YMYon6Sau6upvWzeuOFdgO0wEeQPcRQUt/ZqTIuj01ZeH+nN2zYWyqqQswTM58qAaPRtdblX4nYUriPDXs/mgjvFY2V0UjjnWyXAu/pfqbsoHChgQ3KoEg9DSdL6Pqw7TGfCq9pNVy3Aem1W/T3NjU5zaO34+GM1+xX+J8LuWfzCR0YbftRXhHFiqqEOAPh3x3VYrVlbqMjbH+5+lUL2baa+1p+hwfoaTbkuFY4Vhla8Zp3BvSd1RkYyrgjynEirNwnQNcAf2obPNzhQHDTO/TujurMdBfmKtno/xNrTSDg7jvp4stOmazYFJWjStO8AAkE4oB6xj/ANkxHRl+tITiSsZBqJ6b8RH8EVhu0ygT5z9q65dizhxqposN9+yYIX/27s71D1V0AHmukBgML5RI8Dv7qcfWJPI2SRPLG428vdXbepTohwIyoHuz0oZNDbWkmPxHYCck9BIyN8xXAMQlgwcnn8AIOffUhtc3RVHmenupH8RcM7Z2gH70mxmL+sfSNb1rFlC86q0Dbu+oNVetl9JvQn+OuqzXGUovKcCT1EfOo+m9VGmX87O/mY+lSMOFszf0e1PLz4kyPh/mam8R/EQhu6rPx30RtaeTZWNpjcigCKIzXLNNM9f49fjoqek4W9x+UAxOWjAq1roblkD2imNg3fSeH3vYXp/QxzVs4tq/a2jbVOYYPNtG8Ee/HvqyW8SPcUvpgTQ34rvHOBpqQr5507uo7qg2bxGCPjRjQ6wRBqMXqzucVOJXrU225T7vKj3D9R4+6kcQ0S3CpGCvzFRLdsqcUpe2hQTSpln03EyjqD+VjE9x6Dy+lSPTjUg6W3GZcfQ0GtXAyww3wRSOIXjctC0SIUyvh4V0LKtGjmngqakaCpl8zsIz4mafv9m2xUKGgwW2npM0PS72x4j71I1A5lABEghoOxjMGuh8PMQvgerZ7K85Xn6gbxOJEDMd1EObzqn8O4kDJZrpKF/yKzErPUxtvVh4U6tb5lDZmeffH7RUjdDxYC4esrP+0/8AIUO1HELgAKqxkEwAvIM7MSZnyohekOh8x8sfMU09u3Mnlnu/amMqfGPbOZdWhlwFMcp98TNU7U2irQwg9x/atJ4s0nAJ939aq3F+Gm5kLBHjUpws6sM9WV82wwg09Y1120AqkRtJ6CVMSf5ajIeU5p0vIqCk4s7JQU0I4gje0kkZE4j7Um2xBpXIBTiWx0rMnbs3jWiom6W+DvXb2MiobJGa7a1JJzRZRuyXZ1Hxpu9ckyJpl3gzSX1FNE22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0" name="AutoShape 6" descr="data:image/jpeg;base64,/9j/4AAQSkZJRgABAQAAAQABAAD/2wCEAAkGBhQSERQUEhQTFBQVGBgaFhQUGBgZGRgbGhsYGRsVFRcXGyYeGBojHBYVHy8gJScpLCwsFx8xNTAqNSYsLCkBCQoKDgwOGQ8PGikcFBgpKSkqKSkpKTApKSkpKSkpKSkpKSkpKSkpKSkpKSkpKSwsKSkpKSkpKSkpKSkpKSkpKf/AABEIAGAAgAMBIgACEQEDEQH/xAAcAAABBQEBAQAAAAAAAAAAAAAFAgMEBgcBAAj/xAA7EAACAQMCAwQIBAUDBQAAAAABAhEAAyEEMQUSQSJRYXEGBxOBkaGxwSMyQuEUctHw8TOS4hYkUmKC/8QAGQEAAwEBAQAAAAAAAAAAAAAAAAEDAgQF/8QAIBEAAgIDAQACAwAAAAAAAAAAAAECEQMSITEEYRMiQf/aAAwDAQACEQMRAD8AMafTrvFuP0ljPlianWLhjDiO5EP38qYsqASOaysDAVZx/iiNkkr+a5/8IB8vcc+NdSOUftIykT7R/cAB8KlXLxAkAZH6jt5ionsY/Q5G7Fn5YnOa7dQjkkWwYPKCSx6bYoAcTVNkl0CrkhQT1+deS4WMB7nUyFiBnB76QLuey0AQYW2AYJgZPQGaUzO36bpjESFmDBOPl300Ao2yIKq7T0Z4HUGR5D51wqIAi0pj+aAufkJpdnh0xK4G3MzNvHSR1kVNTTKNlUe4f086YwWG7I7dy5OOyIgjMz0py1pJz7PM5NwkyD189qKbU2WHhSoLIlvRvBHOADEBBERT66ARDM7Z6k/DH0pFziCLu3wE+FITiBMxbfpE4Bnp574oQEuzoEUyBB75M1E43psBo2pT6pwY/DT+c/GI37qfW4rqV5gxjMfaBTfULwrV231xkcp5iYjJECYnfMT402EX9ZtRGwA6Z6+FTOTJXE9JEiekjupq9cGP9ACNipnG5mswBikflMF0WMQqZ8PhUwW5gFrp5lgkCBie0e45pF64AT2+SOgWc7z508l+TzBrzRA5QMdxgdd5oAaGlmCLRzv7R4J7vvS2c4JayrRkzJkEjA8ABXBZJiLRIE5ds+e+1L1NvKn8K2T1MTzHeDTAVbvBoAu5JOUA8cz3DOO81z2JO632PiQP23qLqPSG0iw+qtAzgqQDjcb/ADob/wBb6BWltSSVmMk/SgLLLacouECie1zMMd3xpq5qXiGuWV6YMmaC8I9LNDqHZbcsUAJNyQDEj9VRPSX1gWNIq+yS1dYmIVh2fEgeNMVlguXgQPxLjBlmEXrifKY2pA05MFbTmYPM58QYNZnq/XNqm/07dm37i31NA9Z6xtfc3vso7kCr8xn50rRnc3BdPcjdEziADA652zXRoFaeZ3f34E90bH51kb+ta9ygKic0AF3JYkjrRz1delF7V6i5bvXSJXmVUhQYMEY8wfdWUzWyNGTTW1GQsDqTMZ3JJ76et6u2DAKg+H7Ux/AJJJXmJiZM7U/zW1/8B8KokNgziun5XkdabtuYIhAMRgk53BxiiXEIuW+ZTMUI09yGHdt8dvnU3xj9RIdXBBLIkgD8vN2tyft5UpWyrG5cMnHKsDBAMjO8j/bSAz9ksLamOpnzNKa8Yn2wUDPZGM4HzFboR17cM0W7rHxbsmT+kTiqZ61dGw0ttwvs+S4QQrThuuO/lFXXSatVwDceWiYwJ6+VBPWCGvaG8vs2hRzcxjHKelZaEzCjXKXy0nlrBA4DXpr1PafRO/5Edv5VJ+goAZr1F7notqVttcNi4qKJLMIgeRzQmgKPAUW9E+ImzrLLhivaCk+BwfdQmifDvRzUXgGt22KnZzCj3E/ajiGk/wCH0CnDRu1x2MeAHnHwqSLKScCZkzFCeGpdOnQ3XCRbHPGYKiDDdRAFOaJbbtBLFokSdx4EYNVs6A2pUjlBXyEfQVXNXb5WI/vwqwafToDIUT39aD+lLraQ3TsP7FZmuWEfaHr4Lb2uaJySO/8AxS9IAq9tbaGf0xv/AF2pvU6tMqS3iFWZ27xTKBSVC2XIBYS3TadzJ2xWhBBuIoDBYTnA+f3qJxm6r2XSCedCMA/qBI+lKuo/MStu2F6Ftz44/L1pd26e0TcQIMCBJXYQe/c0AYrZ9XGrbJCqN8mq3rNObdx0O6sVJ6YMYon6Sau6upvWzeuOFdgO0wEeQPcRQUt/ZqTIuj01ZeH+nN2zYWyqqQswTM58qAaPRtdblX4nYUriPDXs/mgjvFY2V0UjjnWyXAu/pfqbsoHChgQ3KoEg9DSdL6Pqw7TGfCq9pNVy3Aem1W/T3NjU5zaO34+GM1+xX+J8LuWfzCR0YbftRXhHFiqqEOAPh3x3VYrVlbqMjbH+5+lUL2baa+1p+hwfoaTbkuFY4Vhla8Zp3BvSd1RkYyrgjynEirNwnQNcAf2obPNzhQHDTO/TujurMdBfmKtno/xNrTSDg7jvp4stOmazYFJWjStO8AAkE4oB6xj/ANkxHRl+tITiSsZBqJ6b8RH8EVhu0ygT5z9q65dizhxqposN9+yYIX/27s71D1V0AHmukBgML5RI8Dv7qcfWJPI2SRPLG428vdXbepTohwIyoHuz0oZNDbWkmPxHYCck9BIyN8xXAMQlgwcnn8AIOffUhtc3RVHmenupH8RcM7Z2gH70mxmL+sfSNb1rFlC86q0Dbu+oNVetl9JvQn+OuqzXGUovKcCT1EfOo+m9VGmX87O/mY+lSMOFszf0e1PLz4kyPh/mam8R/EQhu6rPx30RtaeTZWNpjcigCKIzXLNNM9f49fjoqek4W9x+UAxOWjAq1roblkD2imNg3fSeH3vYXp/QxzVs4tq/a2jbVOYYPNtG8Ee/HvqyW8SPcUvpgTQ34rvHOBpqQr5507uo7qg2bxGCPjRjQ6wRBqMXqzucVOJXrU225T7vKj3D9R4+6kcQ0S3CpGCvzFRLdsqcUpe2hQTSpln03EyjqD+VjE9x6Dy+lSPTjUg6W3GZcfQ0GtXAyww3wRSOIXjctC0SIUyvh4V0LKtGjmngqakaCpl8zsIz4mafv9m2xUKGgwW2npM0PS72x4j71I1A5lABEghoOxjMGuh8PMQvgerZ7K85Xn6gbxOJEDMd1EObzqn8O4kDJZrpKF/yKzErPUxtvVh4U6tb5lDZmeffH7RUjdDxYC4esrP+0/8AIUO1HELgAKqxkEwAvIM7MSZnyohekOh8x8sfMU09u3Mnlnu/amMqfGPbOZdWhlwFMcp98TNU7U2irQwg9x/atJ4s0nAJ939aq3F+Gm5kLBHjUpws6sM9WV82wwg09Y1120AqkRtJ6CVMSf5ajIeU5p0vIqCk4s7JQU0I4gje0kkZE4j7Um2xBpXIBTiWx0rMnbs3jWiom6W+DvXb2MiobJGa7a1JJzRZRuyXZ1Hxpu9ckyJpl3gzSX1FNE22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2" name="AutoShape 8" descr="data:image/jpeg;base64,/9j/4AAQSkZJRgABAQAAAQABAAD/2wCEAAkGBhQSERQUEhQTFBQVGBgaFhQUGBgZGRgbGhsYGRsVFRcXGyYeGBojHBYVHy8gJScpLCwsFx8xNTAqNSYsLCkBCQoKDgwOGQ8PGikcFBgpKSkqKSkpKTApKSkpKSkpKSkpKSkpKSkpKSkpKSkpKSwsKSkpKSkpKSkpKSkpKSkpKf/AABEIAGAAgAMBIgACEQEDEQH/xAAcAAABBQEBAQAAAAAAAAAAAAAFAgMEBgcBAAj/xAA7EAACAQMCAwQIBAUDBQAAAAABAhEAAyEEMQUSQSJRYXEGBxOBkaGxwSMyQuEUctHw8TOS4hYkUmKC/8QAGQEAAwEBAQAAAAAAAAAAAAAAAAEDAgQF/8QAIBEAAgIDAQACAwAAAAAAAAAAAAECEQMSITEEYRMiQf/aAAwDAQACEQMRAD8AMafTrvFuP0ljPlianWLhjDiO5EP38qYsqASOaysDAVZx/iiNkkr+a5/8IB8vcc+NdSOUftIykT7R/cAB8KlXLxAkAZH6jt5ionsY/Q5G7Fn5YnOa7dQjkkWwYPKCSx6bYoAcTVNkl0CrkhQT1+deS4WMB7nUyFiBnB76QLuey0AQYW2AYJgZPQGaUzO36bpjESFmDBOPl300Ao2yIKq7T0Z4HUGR5D51wqIAi0pj+aAufkJpdnh0xK4G3MzNvHSR1kVNTTKNlUe4f086YwWG7I7dy5OOyIgjMz0py1pJz7PM5NwkyD189qKbU2WHhSoLIlvRvBHOADEBBERT66ARDM7Z6k/DH0pFziCLu3wE+FITiBMxbfpE4Bnp574oQEuzoEUyBB75M1E43psBo2pT6pwY/DT+c/GI37qfW4rqV5gxjMfaBTfULwrV231xkcp5iYjJECYnfMT402EX9ZtRGwA6Z6+FTOTJXE9JEiekjupq9cGP9ACNipnG5mswBikflMF0WMQqZ8PhUwW5gFrp5lgkCBie0e45pF64AT2+SOgWc7z508l+TzBrzRA5QMdxgdd5oAaGlmCLRzv7R4J7vvS2c4JayrRkzJkEjA8ABXBZJiLRIE5ds+e+1L1NvKn8K2T1MTzHeDTAVbvBoAu5JOUA8cz3DOO81z2JO632PiQP23qLqPSG0iw+qtAzgqQDjcb/ADob/wBb6BWltSSVmMk/SgLLLacouECie1zMMd3xpq5qXiGuWV6YMmaC8I9LNDqHZbcsUAJNyQDEj9VRPSX1gWNIq+yS1dYmIVh2fEgeNMVlguXgQPxLjBlmEXrifKY2pA05MFbTmYPM58QYNZnq/XNqm/07dm37i31NA9Z6xtfc3vso7kCr8xn50rRnc3BdPcjdEziADA652zXRoFaeZ3f34E90bH51kb+ta9ygKic0AF3JYkjrRz1delF7V6i5bvXSJXmVUhQYMEY8wfdWUzWyNGTTW1GQsDqTMZ3JJ76et6u2DAKg+H7Ux/AJJJXmJiZM7U/zW1/8B8KokNgziun5XkdabtuYIhAMRgk53BxiiXEIuW+ZTMUI09yGHdt8dvnU3xj9RIdXBBLIkgD8vN2tyft5UpWyrG5cMnHKsDBAMjO8j/bSAz9ksLamOpnzNKa8Yn2wUDPZGM4HzFboR17cM0W7rHxbsmT+kTiqZ61dGw0ttwvs+S4QQrThuuO/lFXXSatVwDceWiYwJ6+VBPWCGvaG8vs2hRzcxjHKelZaEzCjXKXy0nlrBA4DXpr1PafRO/5Edv5VJ+goAZr1F7notqVttcNi4qKJLMIgeRzQmgKPAUW9E+ImzrLLhivaCk+BwfdQmifDvRzUXgGt22KnZzCj3E/ajiGk/wCH0CnDRu1x2MeAHnHwqSLKScCZkzFCeGpdOnQ3XCRbHPGYKiDDdRAFOaJbbtBLFokSdx4EYNVs6A2pUjlBXyEfQVXNXb5WI/vwqwafToDIUT39aD+lLraQ3TsP7FZmuWEfaHr4Lb2uaJySO/8AxS9IAq9tbaGf0xv/AF2pvU6tMqS3iFWZ27xTKBSVC2XIBYS3TadzJ2xWhBBuIoDBYTnA+f3qJxm6r2XSCedCMA/qBI+lKuo/MStu2F6Ftz44/L1pd26e0TcQIMCBJXYQe/c0AYrZ9XGrbJCqN8mq3rNObdx0O6sVJ6YMYon6Sau6upvWzeuOFdgO0wEeQPcRQUt/ZqTIuj01ZeH+nN2zYWyqqQswTM58qAaPRtdblX4nYUriPDXs/mgjvFY2V0UjjnWyXAu/pfqbsoHChgQ3KoEg9DSdL6Pqw7TGfCq9pNVy3Aem1W/T3NjU5zaO34+GM1+xX+J8LuWfzCR0YbftRXhHFiqqEOAPh3x3VYrVlbqMjbH+5+lUL2baa+1p+hwfoaTbkuFY4Vhla8Zp3BvSd1RkYyrgjynEirNwnQNcAf2obPNzhQHDTO/TujurMdBfmKtno/xNrTSDg7jvp4stOmazYFJWjStO8AAkE4oB6xj/ANkxHRl+tITiSsZBqJ6b8RH8EVhu0ygT5z9q65dizhxqposN9+yYIX/27s71D1V0AHmukBgML5RI8Dv7qcfWJPI2SRPLG428vdXbepTohwIyoHuz0oZNDbWkmPxHYCck9BIyN8xXAMQlgwcnn8AIOffUhtc3RVHmenupH8RcM7Z2gH70mxmL+sfSNb1rFlC86q0Dbu+oNVetl9JvQn+OuqzXGUovKcCT1EfOo+m9VGmX87O/mY+lSMOFszf0e1PLz4kyPh/mam8R/EQhu6rPx30RtaeTZWNpjcigCKIzXLNNM9f49fjoqek4W9x+UAxOWjAq1roblkD2imNg3fSeH3vYXp/QxzVs4tq/a2jbVOYYPNtG8Ee/HvqyW8SPcUvpgTQ34rvHOBpqQr5507uo7qg2bxGCPjRjQ6wRBqMXqzucVOJXrU225T7vKj3D9R4+6kcQ0S3CpGCvzFRLdsqcUpe2hQTSpln03EyjqD+VjE9x6Dy+lSPTjUg6W3GZcfQ0GtXAyww3wRSOIXjctC0SIUyvh4V0LKtGjmngqakaCpl8zsIz4mafv9m2xUKGgwW2npM0PS72x4j71I1A5lABEghoOxjMGuh8PMQvgerZ7K85Xn6gbxOJEDMd1EObzqn8O4kDJZrpKF/yKzErPUxtvVh4U6tb5lDZmeffH7RUjdDxYC4esrP+0/8AIUO1HELgAKqxkEwAvIM7MSZnyohekOh8x8sfMU09u3Mnlnu/amMqfGPbOZdWhlwFMcp98TNU7U2irQwg9x/atJ4s0nAJ939aq3F+Gm5kLBHjUpws6sM9WV82wwg09Y1120AqkRtJ6CVMSf5ajIeU5p0vIqCk4s7JQU0I4gje0kkZE4j7Um2xBpXIBTiWx0rMnbs3jWiom6W+DvXb2MiobJGa7a1JJzRZRuyXZ1Hxpu9ckyJpl3gzSX1FNE22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8" name="Picture 14" descr="http://www.eshop-rychle.cz/fotky9300/fotom/gen__vyr_25bzucak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8652" y="1249651"/>
            <a:ext cx="1190625" cy="1524001"/>
          </a:xfrm>
          <a:prstGeom prst="rect">
            <a:avLst/>
          </a:prstGeom>
          <a:noFill/>
        </p:spPr>
      </p:pic>
      <p:pic>
        <p:nvPicPr>
          <p:cNvPr id="4" name="Picture 4" descr="http://www.berjak.cz/Foto/Small/01%20001D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602" y="1249651"/>
            <a:ext cx="1440160" cy="1281742"/>
          </a:xfrm>
          <a:prstGeom prst="rect">
            <a:avLst/>
          </a:prstGeom>
          <a:noFill/>
        </p:spPr>
      </p:pic>
      <p:pic>
        <p:nvPicPr>
          <p:cNvPr id="5" name="Picture 6" descr="http://umelecka-skola.cz/uploads/10579/poc_1-10%5b1%5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01008"/>
            <a:ext cx="4248472" cy="3186354"/>
          </a:xfrm>
          <a:prstGeom prst="rect">
            <a:avLst/>
          </a:prstGeom>
          <a:noFill/>
        </p:spPr>
      </p:pic>
      <p:pic>
        <p:nvPicPr>
          <p:cNvPr id="6" name="Picture 8" descr="http://www.maccizpopovic.estranky.cz/img/picture/40/resen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0602" y="3126700"/>
            <a:ext cx="2428875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915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Specifické poruchy 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1124744"/>
            <a:ext cx="6696744" cy="4968552"/>
          </a:xfrm>
        </p:spPr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Pojem  označuje různorodou skupinu poruch projevující se obtížemi při nabývání základních vzdělávacích dovednostech jako je mluvení, čtení, psaní a počítání. </a:t>
            </a:r>
          </a:p>
          <a:p>
            <a:r>
              <a:rPr lang="cs-CZ" dirty="0" smtClean="0"/>
              <a:t>Často jsou doprovázeny dalšími příznaky – poruchy řeči, obtíže v soustředění, impulzivní jednání, poruchy v oblasti percepce, poruchy motoriky, (</a:t>
            </a:r>
            <a:r>
              <a:rPr lang="cs-CZ" dirty="0" err="1" smtClean="0"/>
              <a:t>ADHD,zkratka</a:t>
            </a:r>
            <a:r>
              <a:rPr lang="cs-CZ" dirty="0" smtClean="0"/>
              <a:t> </a:t>
            </a:r>
            <a:r>
              <a:rPr lang="cs-CZ" dirty="0"/>
              <a:t>anglického „</a:t>
            </a:r>
            <a:r>
              <a:rPr lang="cs-CZ" dirty="0" err="1"/>
              <a:t>Attention</a:t>
            </a:r>
            <a:r>
              <a:rPr lang="cs-CZ" dirty="0"/>
              <a:t> Deficit </a:t>
            </a:r>
            <a:r>
              <a:rPr lang="cs-CZ" dirty="0" err="1"/>
              <a:t>Hyperactivity</a:t>
            </a:r>
            <a:r>
              <a:rPr lang="cs-CZ" dirty="0"/>
              <a:t> </a:t>
            </a:r>
            <a:r>
              <a:rPr lang="cs-CZ" dirty="0" err="1"/>
              <a:t>Disorder</a:t>
            </a:r>
            <a:r>
              <a:rPr lang="cs-CZ" dirty="0"/>
              <a:t>“) – </a:t>
            </a:r>
            <a:r>
              <a:rPr lang="cs-CZ" b="1" dirty="0"/>
              <a:t>hyperkinetická </a:t>
            </a:r>
            <a:r>
              <a:rPr lang="cs-CZ" b="1" dirty="0" smtClean="0"/>
              <a:t>porucha</a:t>
            </a:r>
            <a:r>
              <a:rPr lang="cs-CZ" dirty="0" smtClean="0"/>
              <a:t>,</a:t>
            </a:r>
            <a:r>
              <a:rPr lang="cs-CZ" dirty="0"/>
              <a:t> </a:t>
            </a:r>
            <a:r>
              <a:rPr lang="cs-CZ" i="1" dirty="0"/>
              <a:t>porucha </a:t>
            </a:r>
            <a:r>
              <a:rPr lang="cs-CZ" i="1" dirty="0" smtClean="0"/>
              <a:t>pozornosti s</a:t>
            </a:r>
            <a:r>
              <a:rPr lang="cs-CZ" dirty="0"/>
              <a:t> </a:t>
            </a:r>
            <a:r>
              <a:rPr lang="cs-CZ" i="1" dirty="0" smtClean="0"/>
              <a:t>hyperaktivitou</a:t>
            </a:r>
            <a:r>
              <a:rPr lang="cs-CZ" dirty="0" smtClean="0"/>
              <a:t>. </a:t>
            </a:r>
            <a:r>
              <a:rPr lang="cs-CZ" dirty="0" smtClean="0"/>
              <a:t>(ADD </a:t>
            </a:r>
            <a:r>
              <a:rPr lang="de-DE" dirty="0" err="1"/>
              <a:t>zkratka</a:t>
            </a:r>
            <a:r>
              <a:rPr lang="de-DE" dirty="0"/>
              <a:t> </a:t>
            </a:r>
            <a:r>
              <a:rPr lang="de-DE" dirty="0" err="1"/>
              <a:t>anglického</a:t>
            </a:r>
            <a:r>
              <a:rPr lang="de-DE" dirty="0"/>
              <a:t> "</a:t>
            </a:r>
            <a:r>
              <a:rPr lang="de-DE" b="1" dirty="0"/>
              <a:t>Attention </a:t>
            </a:r>
            <a:r>
              <a:rPr lang="de-DE" b="1" dirty="0" err="1"/>
              <a:t>Deficit</a:t>
            </a:r>
            <a:r>
              <a:rPr lang="de-DE" dirty="0"/>
              <a:t> </a:t>
            </a:r>
            <a:r>
              <a:rPr lang="de-DE" dirty="0" err="1"/>
              <a:t>Disorder</a:t>
            </a:r>
            <a:r>
              <a:rPr lang="de-DE" dirty="0"/>
              <a:t>") je </a:t>
            </a:r>
            <a:r>
              <a:rPr lang="de-DE" dirty="0" err="1"/>
              <a:t>označení</a:t>
            </a:r>
            <a:r>
              <a:rPr lang="de-DE" dirty="0"/>
              <a:t> pro </a:t>
            </a:r>
            <a:r>
              <a:rPr lang="de-DE" dirty="0" err="1"/>
              <a:t>poruchu</a:t>
            </a:r>
            <a:r>
              <a:rPr lang="de-DE" dirty="0"/>
              <a:t> </a:t>
            </a:r>
            <a:r>
              <a:rPr lang="de-DE" dirty="0" err="1"/>
              <a:t>pozornosti</a:t>
            </a:r>
            <a:r>
              <a:rPr lang="de-DE" dirty="0"/>
              <a:t> </a:t>
            </a:r>
            <a:r>
              <a:rPr lang="de-DE" dirty="0" err="1"/>
              <a:t>bez</a:t>
            </a:r>
            <a:r>
              <a:rPr lang="de-DE" dirty="0"/>
              <a:t> </a:t>
            </a:r>
            <a:r>
              <a:rPr lang="de-DE" dirty="0" err="1"/>
              <a:t>hyperaktivity</a:t>
            </a:r>
            <a:r>
              <a:rPr lang="de-DE" dirty="0"/>
              <a:t>.</a:t>
            </a:r>
            <a:endParaRPr lang="cs-CZ" dirty="0" smtClean="0"/>
          </a:p>
          <a:p>
            <a:r>
              <a:rPr lang="cs-CZ" dirty="0" smtClean="0"/>
              <a:t>Prolínají se do sféry sociální i psychologické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3429000"/>
            <a:ext cx="2115495" cy="572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7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Etiologie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043608" y="1988840"/>
            <a:ext cx="6400800" cy="4050784"/>
          </a:xfrm>
        </p:spPr>
        <p:txBody>
          <a:bodyPr/>
          <a:lstStyle/>
          <a:p>
            <a:r>
              <a:rPr lang="cs-CZ" dirty="0"/>
              <a:t>Klasická teorie  příčin obtíží dle O. Kučery 60. léta 20. stol. (Zelinková, 2003)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50 </a:t>
            </a:r>
            <a:r>
              <a:rPr lang="cs-CZ" dirty="0"/>
              <a:t>% dětí lehká mozková dysfunkce (LMD) – příčiny encefalopatické,</a:t>
            </a:r>
          </a:p>
          <a:p>
            <a:r>
              <a:rPr lang="cs-CZ" dirty="0"/>
              <a:t>20 % dědičnost – příčiny hereditární,</a:t>
            </a:r>
          </a:p>
          <a:p>
            <a:r>
              <a:rPr lang="cs-CZ" dirty="0"/>
              <a:t>15 % kombinace dědičnosti a LMD – příčiny smíšené,</a:t>
            </a:r>
          </a:p>
          <a:p>
            <a:r>
              <a:rPr lang="cs-CZ" dirty="0"/>
              <a:t>15 % etiologie neurotická nebo nejasná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4103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Současné teorie </a:t>
            </a:r>
            <a:r>
              <a:rPr lang="cs-CZ" sz="1800" dirty="0" smtClean="0"/>
              <a:t>(Zelinková, 2009)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31988" y="2060848"/>
            <a:ext cx="6400800" cy="3600400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 err="1" smtClean="0"/>
              <a:t>Biologicko</a:t>
            </a:r>
            <a:r>
              <a:rPr lang="cs-CZ" sz="3200" b="1" dirty="0" smtClean="0"/>
              <a:t> – medicínská </a:t>
            </a:r>
            <a:r>
              <a:rPr lang="cs-CZ" sz="3200" b="1" dirty="0" smtClean="0"/>
              <a:t>rovina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Genetika</a:t>
            </a:r>
          </a:p>
          <a:p>
            <a:r>
              <a:rPr lang="cs-CZ" dirty="0"/>
              <a:t>Struktura a fungování mozku</a:t>
            </a:r>
          </a:p>
          <a:p>
            <a:r>
              <a:rPr lang="cs-CZ" dirty="0"/>
              <a:t>Hormonální změny</a:t>
            </a:r>
          </a:p>
          <a:p>
            <a:r>
              <a:rPr lang="cs-CZ" dirty="0"/>
              <a:t>Cerebelární (mozečkové) teorie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921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entury Schoolbook" panose="02040604050505020304" pitchFamily="18" charset="0"/>
              </a:rPr>
              <a:t>Kognitivní (poznávací) rovina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1853248"/>
            <a:ext cx="6400800" cy="4672096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Fonologický deficit</a:t>
            </a:r>
            <a:r>
              <a:rPr lang="cs-CZ" dirty="0" smtClean="0"/>
              <a:t> </a:t>
            </a:r>
            <a:r>
              <a:rPr lang="cs-CZ" sz="2400" dirty="0" smtClean="0"/>
              <a:t>(</a:t>
            </a:r>
            <a:r>
              <a:rPr lang="cs-CZ" dirty="0"/>
              <a:t>obtíže s dekódováním slov, diskriminací jednotlivých hlásek, narušená schopnost hláskové syntézy, </a:t>
            </a:r>
            <a:r>
              <a:rPr lang="cs-CZ" b="1" dirty="0"/>
              <a:t>fonologické</a:t>
            </a:r>
            <a:r>
              <a:rPr lang="cs-CZ" dirty="0"/>
              <a:t> manipulace, automatizace fonetických </a:t>
            </a:r>
            <a:r>
              <a:rPr lang="cs-CZ" dirty="0" smtClean="0"/>
              <a:t>dovedností)</a:t>
            </a:r>
          </a:p>
          <a:p>
            <a:r>
              <a:rPr lang="cs-CZ" b="1" dirty="0" smtClean="0"/>
              <a:t>Vizuální deficit</a:t>
            </a:r>
          </a:p>
          <a:p>
            <a:r>
              <a:rPr lang="cs-CZ" b="1" dirty="0" smtClean="0"/>
              <a:t>Deficity v oblasti řeči a jazyka</a:t>
            </a:r>
          </a:p>
          <a:p>
            <a:r>
              <a:rPr lang="cs-CZ" b="1" dirty="0" smtClean="0"/>
              <a:t>Deficity v procesu automatizace</a:t>
            </a:r>
          </a:p>
          <a:p>
            <a:r>
              <a:rPr lang="cs-CZ" b="1" dirty="0" smtClean="0"/>
              <a:t>Deficity v oblasti paměti</a:t>
            </a:r>
          </a:p>
          <a:p>
            <a:r>
              <a:rPr lang="cs-CZ" b="1" dirty="0" smtClean="0"/>
              <a:t>Deficity v časovém uspořádání ovlivňující rychlost kognitivních procesů</a:t>
            </a:r>
            <a:r>
              <a:rPr lang="cs-CZ" dirty="0" smtClean="0"/>
              <a:t> (rychlé pojmenování po sobě následujících podnětů)</a:t>
            </a:r>
          </a:p>
          <a:p>
            <a:r>
              <a:rPr lang="cs-CZ" b="1" dirty="0" smtClean="0"/>
              <a:t>Kombinace deficitů </a:t>
            </a:r>
            <a:r>
              <a:rPr lang="cs-CZ" dirty="0" smtClean="0"/>
              <a:t>(nejčastější příčina)</a:t>
            </a:r>
          </a:p>
        </p:txBody>
      </p:sp>
    </p:spTree>
    <p:extLst>
      <p:ext uri="{BB962C8B-B14F-4D97-AF65-F5344CB8AC3E}">
        <p14:creationId xmlns:p14="http://schemas.microsoft.com/office/powerpoint/2010/main" val="75026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entury Schoolbook" panose="02040604050505020304" pitchFamily="18" charset="0"/>
              </a:rPr>
              <a:t>Behaviorální rovina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2420888"/>
            <a:ext cx="6400800" cy="17853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Rozbor procesu čtení</a:t>
            </a:r>
          </a:p>
          <a:p>
            <a:pPr>
              <a:defRPr/>
            </a:pPr>
            <a:r>
              <a:rPr lang="cs-CZ" dirty="0"/>
              <a:t>Rozbor procesu psaní</a:t>
            </a:r>
          </a:p>
          <a:p>
            <a:pPr>
              <a:defRPr/>
            </a:pPr>
            <a:r>
              <a:rPr lang="cs-CZ" dirty="0"/>
              <a:t>Rozbor chování při čtení, psaní a při běžných denních činnostech</a:t>
            </a:r>
          </a:p>
        </p:txBody>
      </p:sp>
    </p:spTree>
    <p:extLst>
      <p:ext uri="{BB962C8B-B14F-4D97-AF65-F5344CB8AC3E}">
        <p14:creationId xmlns:p14="http://schemas.microsoft.com/office/powerpoint/2010/main" val="40911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u="sng" dirty="0">
                <a:latin typeface="Comic Sans MS" pitchFamily="66" charset="0"/>
              </a:rPr>
              <a:t>Základní příčiny dle doby </a:t>
            </a:r>
            <a:r>
              <a:rPr lang="cs-CZ" u="sng" dirty="0" smtClean="0">
                <a:latin typeface="Comic Sans MS" pitchFamily="66" charset="0"/>
              </a:rPr>
              <a:t>vzniku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043608" y="1988840"/>
            <a:ext cx="6400800" cy="4077072"/>
          </a:xfrm>
        </p:spPr>
        <p:txBody>
          <a:bodyPr>
            <a:normAutofit/>
          </a:bodyPr>
          <a:lstStyle/>
          <a:p>
            <a:r>
              <a:rPr lang="cs-CZ" dirty="0" smtClean="0"/>
              <a:t>Období prenatální </a:t>
            </a:r>
          </a:p>
          <a:p>
            <a:pPr lvl="1"/>
            <a:r>
              <a:rPr lang="cs-CZ" dirty="0" smtClean="0"/>
              <a:t>onemocnění matky, kouření, alkohol, nedostatečný přísun kyslíku.</a:t>
            </a:r>
          </a:p>
          <a:p>
            <a:r>
              <a:rPr lang="cs-CZ" dirty="0" smtClean="0"/>
              <a:t>Období perinatální </a:t>
            </a:r>
          </a:p>
          <a:p>
            <a:pPr lvl="1"/>
            <a:r>
              <a:rPr lang="cs-CZ" dirty="0" smtClean="0"/>
              <a:t>dlouho trvající porod, překotný porod, poškození hlavičky novorozence, hypoxie.</a:t>
            </a:r>
          </a:p>
          <a:p>
            <a:r>
              <a:rPr lang="cs-CZ" dirty="0" smtClean="0"/>
              <a:t>Období postnatální </a:t>
            </a:r>
          </a:p>
          <a:p>
            <a:pPr lvl="1"/>
            <a:r>
              <a:rPr lang="cs-CZ" dirty="0" smtClean="0"/>
              <a:t>infekční nebo hořečnatá či jiná onemocnění, do 2 let věku dítěte.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164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LMD (</a:t>
            </a:r>
            <a:r>
              <a:rPr lang="cs-CZ" dirty="0" err="1" smtClean="0"/>
              <a:t>stařší</a:t>
            </a:r>
            <a:r>
              <a:rPr lang="cs-CZ" dirty="0" smtClean="0"/>
              <a:t> dělení)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cs-CZ" dirty="0" smtClean="0"/>
              <a:t>lehká mozková dysfunkce, lehká dětská encefalopatie, malá mozková poškození (dnes tento pojem neužíváme)</a:t>
            </a:r>
          </a:p>
          <a:p>
            <a:r>
              <a:rPr lang="cs-CZ" dirty="0" smtClean="0"/>
              <a:t>Třesohlavá (1989), </a:t>
            </a:r>
            <a:r>
              <a:rPr lang="cs-CZ" dirty="0" err="1" smtClean="0"/>
              <a:t>Train</a:t>
            </a:r>
            <a:r>
              <a:rPr lang="cs-CZ" dirty="0" smtClean="0"/>
              <a:t> (1996)</a:t>
            </a:r>
          </a:p>
          <a:p>
            <a:r>
              <a:rPr lang="cs-CZ" dirty="0" smtClean="0"/>
              <a:t>pojem </a:t>
            </a:r>
            <a:r>
              <a:rPr lang="cs-CZ" dirty="0" err="1" smtClean="0"/>
              <a:t>LMD</a:t>
            </a:r>
            <a:r>
              <a:rPr lang="cs-CZ" dirty="0" smtClean="0"/>
              <a:t> se začal používat v souvislosti se </a:t>
            </a:r>
            <a:r>
              <a:rPr lang="cs-CZ" dirty="0" err="1" smtClean="0"/>
              <a:t>SPU</a:t>
            </a:r>
            <a:r>
              <a:rPr lang="cs-CZ" dirty="0" smtClean="0"/>
              <a:t> v </a:t>
            </a:r>
            <a:br>
              <a:rPr lang="cs-CZ" dirty="0" smtClean="0"/>
            </a:br>
            <a:r>
              <a:rPr lang="cs-CZ" dirty="0" smtClean="0"/>
              <a:t>60. letech 20. stol. 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cs-CZ" dirty="0" smtClean="0"/>
              <a:t> příčinou </a:t>
            </a:r>
            <a:r>
              <a:rPr lang="cs-CZ" dirty="0" err="1" smtClean="0"/>
              <a:t>SPU</a:t>
            </a:r>
            <a:r>
              <a:rPr lang="cs-CZ" dirty="0" smtClean="0"/>
              <a:t> mohou být drobná neurochemická poškození určitých částí CNS</a:t>
            </a:r>
          </a:p>
          <a:p>
            <a:r>
              <a:rPr lang="cs-CZ" b="1" dirty="0" smtClean="0"/>
              <a:t>vývojovou poruchou neurochemických spojů, jejichž úkolem je předávání informací v jednotlivých částech mozku</a:t>
            </a:r>
          </a:p>
          <a:p>
            <a:r>
              <a:rPr lang="cs-CZ" dirty="0" smtClean="0"/>
              <a:t>u nás pojem vžitý pro poruchu pozornosti </a:t>
            </a:r>
          </a:p>
        </p:txBody>
      </p:sp>
    </p:spTree>
    <p:extLst>
      <p:ext uri="{BB962C8B-B14F-4D97-AF65-F5344CB8AC3E}">
        <p14:creationId xmlns:p14="http://schemas.microsoft.com/office/powerpoint/2010/main" val="49811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ADD, ADHD </a:t>
            </a:r>
            <a:br>
              <a:rPr lang="cs-CZ" sz="44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19801" y="1152983"/>
            <a:ext cx="7175722" cy="5609727"/>
          </a:xfrm>
        </p:spPr>
        <p:txBody>
          <a:bodyPr>
            <a:normAutofit/>
          </a:bodyPr>
          <a:lstStyle/>
          <a:p>
            <a:pPr lvl="1"/>
            <a:r>
              <a:rPr lang="cs-CZ" dirty="0" smtClean="0"/>
              <a:t>(u nás dříve </a:t>
            </a:r>
            <a:r>
              <a:rPr lang="cs-CZ" dirty="0" err="1" smtClean="0"/>
              <a:t>hypoaktivní</a:t>
            </a:r>
            <a:r>
              <a:rPr lang="cs-CZ" dirty="0" smtClean="0"/>
              <a:t> nebo hyperaktivní forma LMD).</a:t>
            </a:r>
          </a:p>
          <a:p>
            <a:pPr lvl="1"/>
            <a:r>
              <a:rPr lang="cs-CZ" dirty="0" smtClean="0"/>
              <a:t>Definice vznikali v různých podmínkách a byly utvářeny odborníky rozdílných profesí a proto je nelze považovat za totožné, ačkoliv projevy poruch jsou pro laika často stejné</a:t>
            </a:r>
          </a:p>
          <a:p>
            <a:pPr marL="457207" lvl="1" indent="0">
              <a:buNone/>
            </a:pPr>
            <a:endParaRPr lang="cs-CZ" dirty="0" smtClean="0"/>
          </a:p>
          <a:p>
            <a:r>
              <a:rPr lang="cs-CZ" dirty="0" smtClean="0"/>
              <a:t>Souhrnné označení pro celou řadu projevů dítěte na bázi strukturálních změn CNS.</a:t>
            </a:r>
          </a:p>
          <a:p>
            <a:r>
              <a:rPr lang="cs-CZ" dirty="0" smtClean="0"/>
              <a:t>U dětí s ADHD se mohou, ale nemusejí projevit SPU, stejně tak SPU mohou, ale nemusejí vznikat na podkladě ADHD.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653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ADD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2132856"/>
            <a:ext cx="6400800" cy="4824536"/>
          </a:xfrm>
        </p:spPr>
        <p:txBody>
          <a:bodyPr>
            <a:normAutofit/>
          </a:bodyPr>
          <a:lstStyle/>
          <a:p>
            <a:r>
              <a:rPr lang="cs-CZ" dirty="0" err="1" smtClean="0"/>
              <a:t>Attention</a:t>
            </a:r>
            <a:r>
              <a:rPr lang="cs-CZ" dirty="0" smtClean="0"/>
              <a:t> Deficit </a:t>
            </a:r>
            <a:r>
              <a:rPr lang="cs-CZ" dirty="0" err="1" smtClean="0"/>
              <a:t>Disorder</a:t>
            </a:r>
            <a:endParaRPr lang="cs-CZ" dirty="0" smtClean="0"/>
          </a:p>
          <a:p>
            <a:r>
              <a:rPr lang="cs-CZ" b="1" dirty="0" smtClean="0"/>
              <a:t>porucha pozornosti bez hyperaktivity</a:t>
            </a:r>
          </a:p>
          <a:p>
            <a:r>
              <a:rPr lang="cs-CZ" dirty="0" smtClean="0"/>
              <a:t>prostá porucha pozornosti</a:t>
            </a:r>
          </a:p>
          <a:p>
            <a:r>
              <a:rPr lang="cs-CZ" dirty="0" smtClean="0"/>
              <a:t>neobjevuje se impulzivita a hyperaktivita</a:t>
            </a:r>
          </a:p>
          <a:p>
            <a:r>
              <a:rPr lang="cs-CZ" dirty="0" err="1" smtClean="0"/>
              <a:t>hypoaktivní</a:t>
            </a:r>
            <a:endParaRPr lang="cs-CZ" dirty="0" smtClean="0"/>
          </a:p>
          <a:p>
            <a:r>
              <a:rPr lang="cs-CZ" dirty="0" smtClean="0"/>
              <a:t>denní snění, pomalí</a:t>
            </a:r>
          </a:p>
          <a:p>
            <a:r>
              <a:rPr lang="cs-CZ" dirty="0" smtClean="0"/>
              <a:t>problém se zaměřením a udržením pozornosti.</a:t>
            </a:r>
          </a:p>
          <a:p>
            <a:r>
              <a:rPr lang="cs-CZ" dirty="0" smtClean="0"/>
              <a:t>obtížně navazují sociální vztahy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879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Projevy </a:t>
            </a:r>
            <a:r>
              <a:rPr lang="cs-CZ" dirty="0" err="1" smtClean="0"/>
              <a:t>ADD</a:t>
            </a:r>
            <a:r>
              <a:rPr lang="cs-CZ" dirty="0" smtClean="0"/>
              <a:t> – porucha pozornosti bez hyperaktivity </a:t>
            </a:r>
            <a:r>
              <a:rPr lang="cs-CZ" sz="2200" dirty="0" smtClean="0"/>
              <a:t>(</a:t>
            </a:r>
            <a:r>
              <a:rPr lang="cs-CZ" sz="2200" dirty="0" err="1" smtClean="0"/>
              <a:t>Riefová</a:t>
            </a:r>
            <a:r>
              <a:rPr lang="cs-CZ" sz="2200" dirty="0" smtClean="0"/>
              <a:t>, 1999)</a:t>
            </a:r>
            <a:endParaRPr lang="cs-CZ" sz="2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71600" y="2564904"/>
            <a:ext cx="7416824" cy="4032448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snadná rozptýlenost vnějšími projevy</a:t>
            </a:r>
          </a:p>
          <a:p>
            <a:r>
              <a:rPr lang="cs-CZ" dirty="0" smtClean="0"/>
              <a:t>problémy s nasloucháním a s plněním pokynů</a:t>
            </a:r>
          </a:p>
          <a:p>
            <a:r>
              <a:rPr lang="cs-CZ" dirty="0" smtClean="0"/>
              <a:t>potíže se zaměřením a udržením pozornosti</a:t>
            </a:r>
          </a:p>
          <a:p>
            <a:r>
              <a:rPr lang="cs-CZ" dirty="0" smtClean="0"/>
              <a:t>potíže se soustředěním na úkol a jeho dokončením</a:t>
            </a:r>
          </a:p>
          <a:p>
            <a:r>
              <a:rPr lang="cs-CZ" dirty="0" smtClean="0"/>
              <a:t>nevyrovnaný výkon ve škole (v práci)</a:t>
            </a:r>
          </a:p>
          <a:p>
            <a:r>
              <a:rPr lang="cs-CZ" dirty="0" smtClean="0"/>
              <a:t>„vypínání“ pozornosti, což působí jako zasněnost</a:t>
            </a:r>
          </a:p>
          <a:p>
            <a:r>
              <a:rPr lang="cs-CZ" dirty="0" smtClean="0"/>
              <a:t>nepořádnost</a:t>
            </a:r>
          </a:p>
          <a:p>
            <a:r>
              <a:rPr lang="cs-CZ" dirty="0" smtClean="0"/>
              <a:t>nedostatečné studijní dovednosti</a:t>
            </a:r>
          </a:p>
          <a:p>
            <a:r>
              <a:rPr lang="cs-CZ" dirty="0" smtClean="0"/>
              <a:t>potíže se samostatnou prací</a:t>
            </a:r>
          </a:p>
          <a:p>
            <a:r>
              <a:rPr lang="cs-CZ" dirty="0" smtClean="0"/>
              <a:t>častěji u dívek, menší skupina než </a:t>
            </a:r>
            <a:r>
              <a:rPr lang="cs-CZ" dirty="0" err="1" smtClean="0"/>
              <a:t>ADHD</a:t>
            </a:r>
            <a:endParaRPr lang="cs-CZ" dirty="0" smtClean="0"/>
          </a:p>
          <a:p>
            <a:r>
              <a:rPr lang="cs-CZ" dirty="0" err="1" smtClean="0"/>
              <a:t>SPU</a:t>
            </a:r>
            <a:r>
              <a:rPr lang="cs-CZ" dirty="0" smtClean="0"/>
              <a:t> se v této skupině vyskytují častěji než u </a:t>
            </a:r>
            <a:r>
              <a:rPr lang="cs-CZ" dirty="0" err="1" smtClean="0"/>
              <a:t>ADHD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837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ADHD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2060848"/>
            <a:ext cx="6400800" cy="4392488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 smtClean="0"/>
              <a:t>Attention</a:t>
            </a:r>
            <a:r>
              <a:rPr lang="cs-CZ" dirty="0" smtClean="0"/>
              <a:t> Deficit </a:t>
            </a:r>
            <a:r>
              <a:rPr lang="cs-CZ" dirty="0" err="1" smtClean="0"/>
              <a:t>Hyperactivity</a:t>
            </a:r>
            <a:r>
              <a:rPr lang="cs-CZ" dirty="0" smtClean="0"/>
              <a:t> </a:t>
            </a:r>
            <a:r>
              <a:rPr lang="cs-CZ" dirty="0" err="1" smtClean="0"/>
              <a:t>Disorder</a:t>
            </a:r>
            <a:endParaRPr lang="cs-CZ" dirty="0" smtClean="0"/>
          </a:p>
          <a:p>
            <a:r>
              <a:rPr lang="cs-CZ" b="1" dirty="0" smtClean="0"/>
              <a:t>porucha pozornosti s hyperaktivitou </a:t>
            </a:r>
            <a:r>
              <a:rPr lang="cs-CZ" sz="1500" dirty="0" smtClean="0"/>
              <a:t>(</a:t>
            </a:r>
            <a:r>
              <a:rPr lang="cs-CZ" sz="1500" dirty="0" err="1" smtClean="0"/>
              <a:t>Barkley</a:t>
            </a:r>
            <a:r>
              <a:rPr lang="cs-CZ" sz="1500" dirty="0" smtClean="0"/>
              <a:t>, 1990 in Zelinková, 2003)</a:t>
            </a:r>
          </a:p>
          <a:p>
            <a:r>
              <a:rPr lang="cs-CZ" dirty="0" smtClean="0"/>
              <a:t>vývojová porucha charakteristická věku dítěte nepřiměřeným stupněm pozornosti, hyperaktivity a impulzivity</a:t>
            </a:r>
          </a:p>
          <a:p>
            <a:r>
              <a:rPr lang="cs-CZ" dirty="0" smtClean="0"/>
              <a:t>potíže jsou chronické a nelze je vysvětlit neurologickými, senzorickými, motorickými, emocionálními problémy či </a:t>
            </a:r>
            <a:r>
              <a:rPr lang="cs-CZ" dirty="0" err="1" smtClean="0"/>
              <a:t>MR</a:t>
            </a:r>
            <a:endParaRPr lang="cs-CZ" dirty="0" smtClean="0"/>
          </a:p>
          <a:p>
            <a:r>
              <a:rPr lang="cs-CZ" dirty="0" smtClean="0"/>
              <a:t>neschopnost dodržovat pravidla chování a provádět delší pracovní výkony </a:t>
            </a:r>
          </a:p>
          <a:p>
            <a:r>
              <a:rPr lang="cs-CZ" dirty="0" smtClean="0">
                <a:sym typeface="Wingdings" pitchFamily="2" charset="2"/>
              </a:rPr>
              <a:t> </a:t>
            </a:r>
            <a:r>
              <a:rPr lang="cs-CZ" dirty="0" smtClean="0"/>
              <a:t>ovlivnění vztahů mezi jedincem, rodinou, školou a společností</a:t>
            </a:r>
          </a:p>
        </p:txBody>
      </p:sp>
    </p:spTree>
    <p:extLst>
      <p:ext uri="{BB962C8B-B14F-4D97-AF65-F5344CB8AC3E}">
        <p14:creationId xmlns:p14="http://schemas.microsoft.com/office/powerpoint/2010/main" val="269265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Specifické poruchy učení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1700808"/>
            <a:ext cx="6400800" cy="4752528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Všechny příznaky poruch učení způsobují selhávání žáka ve školních výkonech a prolínají se do celého edukačního procesu</a:t>
            </a:r>
          </a:p>
          <a:p>
            <a:r>
              <a:rPr lang="cs-CZ" dirty="0" smtClean="0"/>
              <a:t>Znemožňují mu přiměřeně reagovat, porozumět pokynům, plnit běžné úkoly a instrukce učitele</a:t>
            </a:r>
          </a:p>
          <a:p>
            <a:r>
              <a:rPr lang="cs-CZ" dirty="0" smtClean="0"/>
              <a:t>Opakované neúspěchy vyvolávají v dítěti stavy úzkosti, pocity strachu…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807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Projevy ADHD </a:t>
            </a:r>
            <a:r>
              <a:rPr lang="cs-CZ" sz="1800" dirty="0" smtClean="0"/>
              <a:t>(</a:t>
            </a:r>
            <a:r>
              <a:rPr lang="cs-CZ" sz="1800" dirty="0"/>
              <a:t>Bartoňová, </a:t>
            </a:r>
            <a:r>
              <a:rPr lang="cs-CZ" sz="1800" dirty="0" smtClean="0"/>
              <a:t>2012)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1853248"/>
            <a:ext cx="6400800" cy="481611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impulzivita </a:t>
            </a:r>
          </a:p>
          <a:p>
            <a:pPr lvl="1"/>
            <a:r>
              <a:rPr lang="cs-CZ" dirty="0" smtClean="0"/>
              <a:t>mluví, když nejsou tázáni, vykřikování, zbrklé provádění zadání.</a:t>
            </a:r>
          </a:p>
          <a:p>
            <a:r>
              <a:rPr lang="cs-CZ" dirty="0" smtClean="0"/>
              <a:t>slabá pracovní paměť - denní aktivity</a:t>
            </a:r>
          </a:p>
          <a:p>
            <a:r>
              <a:rPr lang="cs-CZ" dirty="0" err="1" smtClean="0"/>
              <a:t>dys</a:t>
            </a:r>
            <a:r>
              <a:rPr lang="cs-CZ" dirty="0" smtClean="0"/>
              <a:t>-organizace </a:t>
            </a:r>
          </a:p>
          <a:p>
            <a:pPr lvl="1"/>
            <a:r>
              <a:rPr lang="cs-CZ" dirty="0" smtClean="0"/>
              <a:t>problémy s plánováním, zapamatování kroků, směrů, materiálů</a:t>
            </a:r>
          </a:p>
          <a:p>
            <a:r>
              <a:rPr lang="cs-CZ" dirty="0" smtClean="0"/>
              <a:t>hyperaktivita - neposednost, roztěkanost</a:t>
            </a:r>
          </a:p>
          <a:p>
            <a:r>
              <a:rPr lang="cs-CZ" dirty="0" smtClean="0"/>
              <a:t>nepozornost </a:t>
            </a:r>
          </a:p>
          <a:p>
            <a:pPr lvl="1"/>
            <a:r>
              <a:rPr lang="cs-CZ" dirty="0" smtClean="0"/>
              <a:t>denní snění, rozladěnost, neschopnost udržet pozornost.</a:t>
            </a:r>
          </a:p>
          <a:p>
            <a:r>
              <a:rPr lang="cs-CZ" dirty="0" smtClean="0"/>
              <a:t>obtíže při zpracování verbálních informací</a:t>
            </a:r>
          </a:p>
          <a:p>
            <a:pPr lvl="1"/>
            <a:r>
              <a:rPr lang="cs-CZ" dirty="0" smtClean="0"/>
              <a:t>jazykové problémy</a:t>
            </a:r>
          </a:p>
          <a:p>
            <a:r>
              <a:rPr lang="cs-CZ" dirty="0" smtClean="0"/>
              <a:t>častěji u chlapců</a:t>
            </a:r>
          </a:p>
          <a:p>
            <a:pPr lvl="1"/>
            <a:r>
              <a:rPr lang="cs-CZ" dirty="0" smtClean="0"/>
              <a:t>riziková skupina z hlediska antisociálního chování</a:t>
            </a:r>
          </a:p>
        </p:txBody>
      </p:sp>
    </p:spTree>
    <p:extLst>
      <p:ext uri="{BB962C8B-B14F-4D97-AF65-F5344CB8AC3E}">
        <p14:creationId xmlns:p14="http://schemas.microsoft.com/office/powerpoint/2010/main" val="404259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Děti s ADHD mají </a:t>
            </a:r>
            <a:r>
              <a:rPr lang="cs-CZ" sz="1400" dirty="0" smtClean="0"/>
              <a:t>(Bartoňová, 2012)</a:t>
            </a:r>
            <a:endParaRPr lang="cs-CZ" sz="1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2276872"/>
            <a:ext cx="6400800" cy="4464496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tendence zapojit ruce </a:t>
            </a:r>
          </a:p>
          <a:p>
            <a:pPr lvl="1"/>
            <a:r>
              <a:rPr lang="cs-CZ" dirty="0" smtClean="0"/>
              <a:t>potřebují se dotknout, manipulovat, potřeba malého předmětu,</a:t>
            </a:r>
          </a:p>
          <a:p>
            <a:r>
              <a:rPr lang="cs-CZ" dirty="0" smtClean="0"/>
              <a:t>slabé výsledky v didaktických situacích </a:t>
            </a:r>
          </a:p>
          <a:p>
            <a:pPr lvl="1"/>
            <a:r>
              <a:rPr lang="cs-CZ" dirty="0" smtClean="0"/>
              <a:t>potřebují aktivně začlenit, udržovat krátkodobé aktivity,</a:t>
            </a:r>
          </a:p>
          <a:p>
            <a:r>
              <a:rPr lang="cs-CZ" dirty="0" smtClean="0"/>
              <a:t>bývají méně zralé, než jejich vrstevníci,</a:t>
            </a:r>
          </a:p>
          <a:p>
            <a:r>
              <a:rPr lang="cs-CZ" dirty="0" smtClean="0"/>
              <a:t>nerovnoměrné projevy </a:t>
            </a:r>
            <a:r>
              <a:rPr lang="cs-CZ" dirty="0" smtClean="0">
                <a:sym typeface="Wingdings" pitchFamily="2" charset="2"/>
              </a:rPr>
              <a:t> </a:t>
            </a:r>
            <a:r>
              <a:rPr lang="cs-CZ" dirty="0" smtClean="0"/>
              <a:t>negativní mínění učitelů,</a:t>
            </a:r>
          </a:p>
          <a:p>
            <a:r>
              <a:rPr lang="cs-CZ" dirty="0" smtClean="0"/>
              <a:t>potřebu nejen medikamentů, ale také dovedností,</a:t>
            </a:r>
          </a:p>
          <a:p>
            <a:r>
              <a:rPr lang="cs-CZ" dirty="0" smtClean="0"/>
              <a:t>potřebu pomoci od rodičů, spolupráce školy a rodiny,</a:t>
            </a:r>
          </a:p>
          <a:p>
            <a:r>
              <a:rPr lang="cs-CZ" dirty="0" smtClean="0"/>
              <a:t>odlišné styly učení (globální styl učení)</a:t>
            </a:r>
          </a:p>
        </p:txBody>
      </p:sp>
    </p:spTree>
    <p:extLst>
      <p:ext uri="{BB962C8B-B14F-4D97-AF65-F5344CB8AC3E}">
        <p14:creationId xmlns:p14="http://schemas.microsoft.com/office/powerpoint/2010/main" val="178486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ADHD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2060848"/>
            <a:ext cx="7245424" cy="4464496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 smtClean="0"/>
              <a:t>ADHD</a:t>
            </a:r>
            <a:r>
              <a:rPr lang="cs-CZ" dirty="0" smtClean="0"/>
              <a:t> </a:t>
            </a:r>
            <a:r>
              <a:rPr lang="cs-CZ" b="1" dirty="0" smtClean="0"/>
              <a:t>– žáci potřebují </a:t>
            </a:r>
            <a:r>
              <a:rPr lang="cs-CZ" dirty="0" smtClean="0"/>
              <a:t>(Bartoňová, 2006):</a:t>
            </a:r>
          </a:p>
          <a:p>
            <a:pPr lvl="1"/>
            <a:r>
              <a:rPr lang="cs-CZ" dirty="0" smtClean="0"/>
              <a:t>stručnost,</a:t>
            </a:r>
          </a:p>
          <a:p>
            <a:pPr lvl="1"/>
            <a:r>
              <a:rPr lang="cs-CZ" dirty="0" smtClean="0"/>
              <a:t>různorodost, </a:t>
            </a:r>
            <a:r>
              <a:rPr lang="cs-CZ" dirty="0" err="1" smtClean="0"/>
              <a:t>multisenzoriální</a:t>
            </a:r>
            <a:r>
              <a:rPr lang="cs-CZ" dirty="0" smtClean="0"/>
              <a:t> přístup, oživení učiva,</a:t>
            </a:r>
          </a:p>
          <a:p>
            <a:pPr lvl="1"/>
            <a:r>
              <a:rPr lang="cs-CZ" dirty="0" smtClean="0"/>
              <a:t>strukturu,</a:t>
            </a:r>
          </a:p>
          <a:p>
            <a:pPr lvl="1"/>
            <a:r>
              <a:rPr lang="cs-CZ" dirty="0" smtClean="0"/>
              <a:t>zapojit ruce – kinestetické učení,</a:t>
            </a:r>
          </a:p>
          <a:p>
            <a:pPr lvl="1"/>
            <a:r>
              <a:rPr lang="cs-CZ" dirty="0" smtClean="0"/>
              <a:t>aktivně začlenit.</a:t>
            </a:r>
          </a:p>
          <a:p>
            <a:r>
              <a:rPr lang="cs-CZ" dirty="0" err="1" smtClean="0"/>
              <a:t>ADHD</a:t>
            </a:r>
            <a:r>
              <a:rPr lang="cs-CZ" dirty="0" smtClean="0"/>
              <a:t> – </a:t>
            </a:r>
            <a:r>
              <a:rPr lang="cs-CZ" b="1" dirty="0" smtClean="0"/>
              <a:t>nástroje učitelů </a:t>
            </a:r>
            <a:r>
              <a:rPr lang="cs-CZ" dirty="0" smtClean="0"/>
              <a:t>(Bartoňová, 2006):</a:t>
            </a:r>
          </a:p>
          <a:p>
            <a:pPr lvl="1"/>
            <a:r>
              <a:rPr lang="cs-CZ" dirty="0" smtClean="0"/>
              <a:t>nesedět v lavicích, lavice do U, skupinová práce,</a:t>
            </a:r>
          </a:p>
          <a:p>
            <a:pPr lvl="1"/>
            <a:r>
              <a:rPr lang="cs-CZ" dirty="0" smtClean="0"/>
              <a:t>komunikace s rodiči,</a:t>
            </a:r>
          </a:p>
          <a:p>
            <a:pPr lvl="1"/>
            <a:r>
              <a:rPr lang="cs-CZ" dirty="0" smtClean="0"/>
              <a:t>barevnost,</a:t>
            </a:r>
          </a:p>
          <a:p>
            <a:pPr lvl="1"/>
            <a:r>
              <a:rPr lang="cs-CZ" dirty="0" smtClean="0"/>
              <a:t>pestrost pomůcek – ne přílišná,</a:t>
            </a:r>
          </a:p>
          <a:p>
            <a:pPr lvl="1"/>
            <a:r>
              <a:rPr lang="cs-CZ" dirty="0" smtClean="0"/>
              <a:t>strukturované seznamy, přehledy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160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dirty="0" smtClean="0"/>
              <a:t>Organizace péče a vzdělávání žáků se SPU</a:t>
            </a:r>
            <a:endParaRPr lang="cs-CZ" sz="4800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85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Přímá spojovací čára 40"/>
          <p:cNvCxnSpPr>
            <a:stCxn id="6" idx="2"/>
          </p:cNvCxnSpPr>
          <p:nvPr/>
        </p:nvCxnSpPr>
        <p:spPr>
          <a:xfrm flipH="1">
            <a:off x="3851275" y="3249613"/>
            <a:ext cx="1765300" cy="32385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4" name="Přímá spojovací čára 43"/>
          <p:cNvCxnSpPr>
            <a:stCxn id="12" idx="0"/>
            <a:endCxn id="6" idx="2"/>
          </p:cNvCxnSpPr>
          <p:nvPr/>
        </p:nvCxnSpPr>
        <p:spPr>
          <a:xfrm flipH="1" flipV="1">
            <a:off x="5616575" y="3249613"/>
            <a:ext cx="34925" cy="25082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6" name="Přímá spojovací čára 45"/>
          <p:cNvCxnSpPr>
            <a:endCxn id="6" idx="2"/>
          </p:cNvCxnSpPr>
          <p:nvPr/>
        </p:nvCxnSpPr>
        <p:spPr>
          <a:xfrm flipH="1" flipV="1">
            <a:off x="5616575" y="3249613"/>
            <a:ext cx="1619250" cy="32385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8" name="Přímá spojovací čára 57"/>
          <p:cNvCxnSpPr>
            <a:stCxn id="12" idx="4"/>
          </p:cNvCxnSpPr>
          <p:nvPr/>
        </p:nvCxnSpPr>
        <p:spPr>
          <a:xfrm>
            <a:off x="5652294" y="3932238"/>
            <a:ext cx="71834" cy="136897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99176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Základní přehled</a:t>
            </a:r>
            <a:endParaRPr lang="cs-CZ" dirty="0"/>
          </a:p>
        </p:txBody>
      </p:sp>
      <p:sp>
        <p:nvSpPr>
          <p:cNvPr id="11" name="Elipsa 10"/>
          <p:cNvSpPr/>
          <p:nvPr/>
        </p:nvSpPr>
        <p:spPr>
          <a:xfrm>
            <a:off x="3348038" y="3500438"/>
            <a:ext cx="1295400" cy="431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PPP</a:t>
            </a:r>
          </a:p>
        </p:txBody>
      </p:sp>
      <p:sp>
        <p:nvSpPr>
          <p:cNvPr id="12" name="Elipsa 11"/>
          <p:cNvSpPr/>
          <p:nvPr/>
        </p:nvSpPr>
        <p:spPr>
          <a:xfrm>
            <a:off x="4716463" y="3500438"/>
            <a:ext cx="1871662" cy="431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SPC</a:t>
            </a:r>
          </a:p>
        </p:txBody>
      </p:sp>
      <p:sp>
        <p:nvSpPr>
          <p:cNvPr id="13" name="Elipsa 12"/>
          <p:cNvSpPr/>
          <p:nvPr/>
        </p:nvSpPr>
        <p:spPr>
          <a:xfrm>
            <a:off x="6659563" y="3500438"/>
            <a:ext cx="936625" cy="431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SVP</a:t>
            </a:r>
          </a:p>
        </p:txBody>
      </p:sp>
      <p:cxnSp>
        <p:nvCxnSpPr>
          <p:cNvPr id="27" name="Přímá spojovací čára 26"/>
          <p:cNvCxnSpPr>
            <a:stCxn id="5" idx="0"/>
            <a:endCxn id="4" idx="2"/>
          </p:cNvCxnSpPr>
          <p:nvPr/>
        </p:nvCxnSpPr>
        <p:spPr>
          <a:xfrm flipV="1">
            <a:off x="1854200" y="2565400"/>
            <a:ext cx="2393950" cy="142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>
            <a:stCxn id="4" idx="2"/>
            <a:endCxn id="6" idx="0"/>
          </p:cNvCxnSpPr>
          <p:nvPr/>
        </p:nvCxnSpPr>
        <p:spPr>
          <a:xfrm>
            <a:off x="4248150" y="2565400"/>
            <a:ext cx="1368425" cy="142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/>
          <p:nvPr/>
        </p:nvCxnSpPr>
        <p:spPr>
          <a:xfrm>
            <a:off x="1331913" y="3213100"/>
            <a:ext cx="0" cy="2873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/>
          <p:nvPr/>
        </p:nvCxnSpPr>
        <p:spPr>
          <a:xfrm>
            <a:off x="1619250" y="3213100"/>
            <a:ext cx="0" cy="936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Přímá spojovací čára 36"/>
          <p:cNvCxnSpPr/>
          <p:nvPr/>
        </p:nvCxnSpPr>
        <p:spPr>
          <a:xfrm>
            <a:off x="1908175" y="3213100"/>
            <a:ext cx="0" cy="18002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čára 38"/>
          <p:cNvCxnSpPr/>
          <p:nvPr/>
        </p:nvCxnSpPr>
        <p:spPr>
          <a:xfrm>
            <a:off x="2195513" y="3213100"/>
            <a:ext cx="0" cy="25193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Elipsa 6"/>
          <p:cNvSpPr/>
          <p:nvPr/>
        </p:nvSpPr>
        <p:spPr>
          <a:xfrm>
            <a:off x="611188" y="3357563"/>
            <a:ext cx="2484437" cy="6477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výchovný poradce</a:t>
            </a:r>
          </a:p>
        </p:txBody>
      </p:sp>
      <p:sp>
        <p:nvSpPr>
          <p:cNvPr id="8" name="Elipsa 7"/>
          <p:cNvSpPr/>
          <p:nvPr/>
        </p:nvSpPr>
        <p:spPr>
          <a:xfrm>
            <a:off x="611188" y="4076700"/>
            <a:ext cx="2484437" cy="863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/>
              <a:t>školní metodiky prevence</a:t>
            </a:r>
          </a:p>
        </p:txBody>
      </p:sp>
      <p:sp>
        <p:nvSpPr>
          <p:cNvPr id="9" name="Elipsa 8"/>
          <p:cNvSpPr/>
          <p:nvPr/>
        </p:nvSpPr>
        <p:spPr>
          <a:xfrm>
            <a:off x="611188" y="5013325"/>
            <a:ext cx="2484437" cy="647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/>
              <a:t>školní psycholog</a:t>
            </a:r>
          </a:p>
        </p:txBody>
      </p:sp>
      <p:sp>
        <p:nvSpPr>
          <p:cNvPr id="10" name="Elipsa 9"/>
          <p:cNvSpPr/>
          <p:nvPr/>
        </p:nvSpPr>
        <p:spPr>
          <a:xfrm>
            <a:off x="611188" y="5734050"/>
            <a:ext cx="2484437" cy="647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/>
              <a:t>školní speciální pedagog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611188" y="1700213"/>
            <a:ext cx="7273925" cy="8651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b="1" dirty="0"/>
              <a:t>Poradenské služby</a:t>
            </a:r>
          </a:p>
        </p:txBody>
      </p:sp>
      <p:sp>
        <p:nvSpPr>
          <p:cNvPr id="6" name="Obdélník 5"/>
          <p:cNvSpPr/>
          <p:nvPr/>
        </p:nvSpPr>
        <p:spPr>
          <a:xfrm>
            <a:off x="3348038" y="2708275"/>
            <a:ext cx="4537075" cy="5413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Školská poradenská zařízení</a:t>
            </a:r>
          </a:p>
        </p:txBody>
      </p:sp>
      <p:sp>
        <p:nvSpPr>
          <p:cNvPr id="5" name="Obdélník 4"/>
          <p:cNvSpPr/>
          <p:nvPr/>
        </p:nvSpPr>
        <p:spPr>
          <a:xfrm>
            <a:off x="611188" y="2708275"/>
            <a:ext cx="2484437" cy="5413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Poskytované školou</a:t>
            </a:r>
          </a:p>
        </p:txBody>
      </p:sp>
      <p:sp>
        <p:nvSpPr>
          <p:cNvPr id="19" name="Zaoblený obdélník 18"/>
          <p:cNvSpPr/>
          <p:nvPr/>
        </p:nvSpPr>
        <p:spPr>
          <a:xfrm>
            <a:off x="4716463" y="5373216"/>
            <a:ext cx="2519362" cy="105841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SPC pro vady řeči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0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  <p:bldP spid="7" grpId="0" animBg="1"/>
      <p:bldP spid="8" grpId="0" animBg="1"/>
      <p:bldP spid="9" grpId="0" animBg="1"/>
      <p:bldP spid="10" grpId="0" animBg="1"/>
      <p:bldP spid="4" grpId="0" animBg="1"/>
      <p:bldP spid="6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Dys</a:t>
            </a:r>
            <a:r>
              <a:rPr lang="cs-CZ" dirty="0" smtClean="0"/>
              <a:t>- centrum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980728"/>
            <a:ext cx="6400800" cy="5112568"/>
          </a:xfrm>
        </p:spPr>
        <p:txBody>
          <a:bodyPr>
            <a:normAutofit/>
          </a:bodyPr>
          <a:lstStyle/>
          <a:p>
            <a:r>
              <a:rPr lang="cs-CZ" dirty="0" smtClean="0"/>
              <a:t>Dobrovolná nezávislá a nezisková sdružení občanů a právnických osob, která se zaměřují na problematiku specifických poruch učení a chování</a:t>
            </a:r>
          </a:p>
          <a:p>
            <a:r>
              <a:rPr lang="cs-CZ" dirty="0" smtClean="0"/>
              <a:t>Své služby poskytují dětem se specifickými poruchami učení, jejich rodičům, pedagogickým pracovníkům i široké veřejnosti a to v průběhu školního roku v rámci odpoledních hodin</a:t>
            </a:r>
          </a:p>
          <a:p>
            <a:r>
              <a:rPr lang="cs-CZ" dirty="0" smtClean="0"/>
              <a:t>Spolupracují a navazují na diagnostickou činnost PPP, kterou doplňují o oblast terapeutickou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213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Obasah</a:t>
            </a:r>
            <a:r>
              <a:rPr lang="cs-CZ" dirty="0" smtClean="0"/>
              <a:t> činnosti </a:t>
            </a:r>
            <a:r>
              <a:rPr lang="cs-CZ" dirty="0" err="1" smtClean="0"/>
              <a:t>dys</a:t>
            </a:r>
            <a:r>
              <a:rPr lang="cs-CZ" dirty="0" smtClean="0"/>
              <a:t>-centra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2060848"/>
            <a:ext cx="6400800" cy="4608512"/>
          </a:xfrm>
        </p:spPr>
        <p:txBody>
          <a:bodyPr>
            <a:normAutofit/>
          </a:bodyPr>
          <a:lstStyle/>
          <a:p>
            <a:r>
              <a:rPr lang="cs-CZ" dirty="0" smtClean="0"/>
              <a:t>Reedukace SPU</a:t>
            </a:r>
          </a:p>
          <a:p>
            <a:r>
              <a:rPr lang="cs-CZ" dirty="0" smtClean="0"/>
              <a:t>Informační a metodické služby pro školy, pedagogické pracovníky, rodiče a děti se SPU</a:t>
            </a:r>
          </a:p>
          <a:p>
            <a:r>
              <a:rPr lang="cs-CZ" dirty="0" smtClean="0"/>
              <a:t>Kurzy náprav </a:t>
            </a:r>
            <a:r>
              <a:rPr lang="cs-CZ" dirty="0" err="1" smtClean="0"/>
              <a:t>grafomotorických</a:t>
            </a:r>
            <a:r>
              <a:rPr lang="cs-CZ" dirty="0" smtClean="0"/>
              <a:t> obtíží, rozvíjení sluchového a zrakového vnímání , pravolevé a prostorové orientace, slovní zásoby</a:t>
            </a:r>
          </a:p>
          <a:p>
            <a:r>
              <a:rPr lang="cs-CZ" dirty="0" smtClean="0"/>
              <a:t>Kurzy cizího jazyka pro děti se specifickou poruchou učení</a:t>
            </a:r>
          </a:p>
          <a:p>
            <a:r>
              <a:rPr lang="cs-CZ" dirty="0" smtClean="0"/>
              <a:t>Práce s výukovými a reedukačními programy na PC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66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4710" y="260648"/>
            <a:ext cx="7055380" cy="1592600"/>
          </a:xfrm>
        </p:spPr>
        <p:txBody>
          <a:bodyPr/>
          <a:lstStyle/>
          <a:p>
            <a:r>
              <a:rPr lang="cs-CZ" dirty="0" smtClean="0"/>
              <a:t>Obsah činnosti </a:t>
            </a:r>
            <a:r>
              <a:rPr lang="cs-CZ" dirty="0" err="1" smtClean="0"/>
              <a:t>dys</a:t>
            </a:r>
            <a:r>
              <a:rPr lang="cs-CZ" dirty="0" smtClean="0"/>
              <a:t>-centra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1700808"/>
            <a:ext cx="6400800" cy="4320480"/>
          </a:xfrm>
        </p:spPr>
        <p:txBody>
          <a:bodyPr>
            <a:normAutofit/>
          </a:bodyPr>
          <a:lstStyle/>
          <a:p>
            <a:r>
              <a:rPr lang="cs-CZ" dirty="0" err="1" smtClean="0"/>
              <a:t>Psychorelaxační</a:t>
            </a:r>
            <a:r>
              <a:rPr lang="cs-CZ" dirty="0" smtClean="0"/>
              <a:t> cvičení</a:t>
            </a:r>
          </a:p>
          <a:p>
            <a:r>
              <a:rPr lang="cs-CZ" dirty="0" smtClean="0"/>
              <a:t>Zájmové odpolední kroužky (sportovní, čtenářský, dramatický, hudební, výtvarný, keramický počítačový aj. )</a:t>
            </a:r>
          </a:p>
          <a:p>
            <a:r>
              <a:rPr lang="cs-CZ" dirty="0" smtClean="0"/>
              <a:t>Prázdninové pobyty s reedukačními programy </a:t>
            </a:r>
          </a:p>
          <a:p>
            <a:r>
              <a:rPr lang="cs-CZ" dirty="0" smtClean="0"/>
              <a:t>Vedení odborné knihovny (odborná literatura, učebnice, pracovní sešity)</a:t>
            </a:r>
          </a:p>
          <a:p>
            <a:r>
              <a:rPr lang="cs-CZ" dirty="0" smtClean="0"/>
              <a:t>Vzdělávací akce, přednášky a akreditované kurzy pro pedagogy, studenty i rodiče dětí se SPU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587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Vzdělávání žáků s SPU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1700808"/>
            <a:ext cx="6400800" cy="5328592"/>
          </a:xfrm>
        </p:spPr>
        <p:txBody>
          <a:bodyPr>
            <a:normAutofit/>
          </a:bodyPr>
          <a:lstStyle/>
          <a:p>
            <a:r>
              <a:rPr lang="cs-CZ" dirty="0" smtClean="0"/>
              <a:t>Individuální péče prováděná v rámci vyučování učitelem kmenové třídy</a:t>
            </a:r>
          </a:p>
          <a:p>
            <a:r>
              <a:rPr lang="cs-CZ" dirty="0" smtClean="0"/>
              <a:t>Individuální péče speciálním pedagogem</a:t>
            </a:r>
          </a:p>
          <a:p>
            <a:r>
              <a:rPr lang="cs-CZ" dirty="0" smtClean="0"/>
              <a:t>Třídy individuální péče při ZŠ</a:t>
            </a:r>
          </a:p>
          <a:p>
            <a:r>
              <a:rPr lang="cs-CZ" dirty="0" smtClean="0"/>
              <a:t>„cestující učitel“ – z PPP</a:t>
            </a:r>
          </a:p>
          <a:p>
            <a:r>
              <a:rPr lang="cs-CZ" dirty="0" smtClean="0"/>
              <a:t> </a:t>
            </a:r>
            <a:r>
              <a:rPr lang="cs-CZ" dirty="0"/>
              <a:t>T</a:t>
            </a:r>
            <a:r>
              <a:rPr lang="cs-CZ" dirty="0" smtClean="0"/>
              <a:t>řídy pro žáky s SPU (podle </a:t>
            </a:r>
            <a:r>
              <a:rPr lang="cs-CZ" dirty="0" err="1" smtClean="0"/>
              <a:t>parag</a:t>
            </a:r>
            <a:r>
              <a:rPr lang="cs-CZ" dirty="0" smtClean="0"/>
              <a:t>. 16 </a:t>
            </a:r>
            <a:r>
              <a:rPr lang="cs-CZ" dirty="0" err="1" smtClean="0"/>
              <a:t>ods</a:t>
            </a:r>
            <a:r>
              <a:rPr lang="cs-CZ" dirty="0" smtClean="0"/>
              <a:t>. 9)</a:t>
            </a:r>
          </a:p>
          <a:p>
            <a:r>
              <a:rPr lang="cs-CZ" dirty="0"/>
              <a:t>Š</a:t>
            </a:r>
            <a:r>
              <a:rPr lang="cs-CZ" dirty="0" smtClean="0"/>
              <a:t>koly pro žáky s SPU</a:t>
            </a:r>
          </a:p>
          <a:p>
            <a:r>
              <a:rPr lang="cs-CZ" dirty="0" smtClean="0"/>
              <a:t>Dětské psychiatrické léčebny</a:t>
            </a:r>
          </a:p>
          <a:p>
            <a:r>
              <a:rPr lang="cs-CZ" dirty="0" smtClean="0"/>
              <a:t>Individuální a skupinová péče v rámci PPP a </a:t>
            </a:r>
            <a:r>
              <a:rPr lang="cs-CZ" dirty="0" err="1" smtClean="0"/>
              <a:t>dys</a:t>
            </a:r>
            <a:r>
              <a:rPr lang="cs-CZ" dirty="0" smtClean="0"/>
              <a:t>-center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122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Individuální péče v kmenové třídě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2204864"/>
            <a:ext cx="6400800" cy="4464496"/>
          </a:xfrm>
        </p:spPr>
        <p:txBody>
          <a:bodyPr>
            <a:normAutofit/>
          </a:bodyPr>
          <a:lstStyle/>
          <a:p>
            <a:r>
              <a:rPr lang="cs-CZ" dirty="0" smtClean="0"/>
              <a:t>U mírnějších forem poruch</a:t>
            </a:r>
          </a:p>
          <a:p>
            <a:r>
              <a:rPr lang="cs-CZ" dirty="0" smtClean="0"/>
              <a:t>Péče v rámci třídy běžné základní školy</a:t>
            </a:r>
          </a:p>
          <a:p>
            <a:r>
              <a:rPr lang="cs-CZ" dirty="0" smtClean="0"/>
              <a:t>Provádí ji učitel kmenové třídy</a:t>
            </a:r>
          </a:p>
          <a:p>
            <a:r>
              <a:rPr lang="cs-CZ" dirty="0" smtClean="0"/>
              <a:t>Učitel by měl mít základní vědomosti a dovednosti o dané problematice</a:t>
            </a:r>
          </a:p>
          <a:p>
            <a:r>
              <a:rPr lang="cs-CZ" dirty="0" smtClean="0"/>
              <a:t>Učitel by měl vytvořit co nejlepší podmínky pro reedukační postupy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464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Nespecifické poruchy 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1853248"/>
            <a:ext cx="7245424" cy="4888120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SPU je nutné odlišit od poruch nespecifických, obecně se vyskytujících, které mohou být způsobeny např. sníženým rozumovým nadáním, smyslovými vadami, nedostatečnou motivací ke školní práci, výchovnou či výukovou zanedbaností dítěte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176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Individuální péče speciálním pedagogem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2276872"/>
            <a:ext cx="6400800" cy="4581128"/>
          </a:xfrm>
        </p:spPr>
        <p:txBody>
          <a:bodyPr>
            <a:normAutofit/>
          </a:bodyPr>
          <a:lstStyle/>
          <a:p>
            <a:r>
              <a:rPr lang="cs-CZ" dirty="0" smtClean="0"/>
              <a:t>Individuální péče prováděná absolventem speciálního kurzu, nebo speciálním pedagogem</a:t>
            </a:r>
          </a:p>
          <a:p>
            <a:r>
              <a:rPr lang="cs-CZ" dirty="0" smtClean="0"/>
              <a:t>Působí ve třídě běžné základní školy</a:t>
            </a:r>
          </a:p>
          <a:p>
            <a:r>
              <a:rPr lang="cs-CZ" dirty="0" smtClean="0"/>
              <a:t>Vede dyslektické kroužky, kabinety dyslektiků, reedukační péči, postupy konzultuje s poradenskými pracovišti</a:t>
            </a:r>
          </a:p>
          <a:p>
            <a:r>
              <a:rPr lang="cs-CZ" dirty="0" smtClean="0"/>
              <a:t>Realizuje podpůrná opatření stanovaná poradenským zařízením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048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Třídy individuální péče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1853248"/>
            <a:ext cx="6400800" cy="4672096"/>
          </a:xfrm>
        </p:spPr>
        <p:txBody>
          <a:bodyPr/>
          <a:lstStyle/>
          <a:p>
            <a:r>
              <a:rPr lang="cs-CZ" dirty="0" smtClean="0"/>
              <a:t>Zřizovány při běžných základních školách</a:t>
            </a:r>
          </a:p>
          <a:p>
            <a:r>
              <a:rPr lang="cs-CZ" dirty="0" smtClean="0"/>
              <a:t>Do třídy odchází dítě v průběhu dne</a:t>
            </a:r>
          </a:p>
          <a:p>
            <a:r>
              <a:rPr lang="cs-CZ" dirty="0" smtClean="0"/>
              <a:t>Jedná se většinou o hodiny českého jazyka se zaměřením na reedukační péči, po vyučovací hodině  se žák vrací do své kmenové třídy</a:t>
            </a:r>
          </a:p>
          <a:p>
            <a:r>
              <a:rPr lang="cs-CZ" dirty="0" smtClean="0"/>
              <a:t>Reedukační péči zajišťuje speciální pedagog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561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</a:t>
            </a:r>
            <a:r>
              <a:rPr lang="cs-CZ" dirty="0" smtClean="0"/>
              <a:t>řídy pro žáky s SPU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r>
              <a:rPr lang="cs-CZ" dirty="0" smtClean="0"/>
              <a:t>Ve třídě je snížený počet žáků</a:t>
            </a:r>
          </a:p>
          <a:p>
            <a:r>
              <a:rPr lang="cs-CZ" dirty="0" smtClean="0"/>
              <a:t>Výuku realizuje speciální pedagog</a:t>
            </a:r>
          </a:p>
          <a:p>
            <a:r>
              <a:rPr lang="cs-CZ" dirty="0" smtClean="0"/>
              <a:t>Třídy se zřizují při základních školách </a:t>
            </a:r>
          </a:p>
          <a:p>
            <a:r>
              <a:rPr lang="cs-CZ" dirty="0" smtClean="0"/>
              <a:t>Preferuje se individuální přístup</a:t>
            </a:r>
          </a:p>
          <a:p>
            <a:r>
              <a:rPr lang="cs-CZ" dirty="0" smtClean="0"/>
              <a:t>Navržená reedukační péče probíhá v průběhu celého edukačního procesu</a:t>
            </a:r>
          </a:p>
          <a:p>
            <a:r>
              <a:rPr lang="cs-CZ" dirty="0" smtClean="0"/>
              <a:t>Zařazení dítěte do menšího kolektivu stejně postižených dětí umožňuje intenzivní a soustavně speciálně pedagogickou péči s cílem pomoci žákovi překonat jeho problémy, pomoci mu nalézt a vytvořit pozitivní vztah ke vzdělávání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339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školy pro žáky s SPU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2060848"/>
            <a:ext cx="6400800" cy="4392488"/>
          </a:xfrm>
        </p:spPr>
        <p:txBody>
          <a:bodyPr/>
          <a:lstStyle/>
          <a:p>
            <a:r>
              <a:rPr lang="cs-CZ" dirty="0" smtClean="0"/>
              <a:t>V ČR asi 10 škol (soukromé i státní)</a:t>
            </a:r>
          </a:p>
          <a:p>
            <a:r>
              <a:rPr lang="cs-CZ" dirty="0" smtClean="0"/>
              <a:t>O žáky se stará tým odborníků </a:t>
            </a:r>
          </a:p>
          <a:p>
            <a:r>
              <a:rPr lang="cs-CZ" dirty="0" smtClean="0"/>
              <a:t>Je zajištěna individuální péče </a:t>
            </a:r>
          </a:p>
          <a:p>
            <a:r>
              <a:rPr lang="cs-CZ" dirty="0" smtClean="0"/>
              <a:t>Navržená reedukační péče probíhá přímo během vyučování</a:t>
            </a:r>
          </a:p>
          <a:p>
            <a:pPr>
              <a:buNone/>
            </a:pPr>
            <a:r>
              <a:rPr lang="cs-CZ" dirty="0" smtClean="0"/>
              <a:t>Základní škola podle </a:t>
            </a:r>
            <a:r>
              <a:rPr lang="cs-CZ" dirty="0"/>
              <a:t>§</a:t>
            </a:r>
            <a:r>
              <a:rPr lang="cs-CZ" dirty="0" smtClean="0"/>
              <a:t> 16, odst. 9.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711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Dětské psychiatrické léčebny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2276872"/>
            <a:ext cx="6400800" cy="4176464"/>
          </a:xfrm>
        </p:spPr>
        <p:txBody>
          <a:bodyPr>
            <a:normAutofit/>
          </a:bodyPr>
          <a:lstStyle/>
          <a:p>
            <a:r>
              <a:rPr lang="cs-CZ" dirty="0" smtClean="0"/>
              <a:t>Ve třídách při psychiatrických léčebnách jsou léčeny a vzdělávány děti s těžkým stupněm postižení </a:t>
            </a:r>
          </a:p>
          <a:p>
            <a:r>
              <a:rPr lang="cs-CZ" dirty="0" smtClean="0"/>
              <a:t>Probíhá tu i reedukační péče</a:t>
            </a:r>
          </a:p>
          <a:p>
            <a:r>
              <a:rPr lang="cs-CZ" dirty="0" smtClean="0"/>
              <a:t>Jedná se o kombinované postižení, tudíž přistupuje i péče terapeutická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334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Individuální a skupinová péče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2132856"/>
            <a:ext cx="6400800" cy="4464496"/>
          </a:xfrm>
        </p:spPr>
        <p:txBody>
          <a:bodyPr>
            <a:normAutofit/>
          </a:bodyPr>
          <a:lstStyle/>
          <a:p>
            <a:r>
              <a:rPr lang="cs-CZ" dirty="0" smtClean="0"/>
              <a:t>Péče v PPP , </a:t>
            </a:r>
            <a:r>
              <a:rPr lang="cs-CZ" dirty="0" err="1" smtClean="0"/>
              <a:t>Dys</a:t>
            </a:r>
            <a:r>
              <a:rPr lang="cs-CZ" dirty="0" smtClean="0"/>
              <a:t> – centrech, popřípadě v SPC</a:t>
            </a:r>
          </a:p>
          <a:p>
            <a:r>
              <a:rPr lang="cs-CZ" dirty="0" smtClean="0"/>
              <a:t>Skupinová péče formou </a:t>
            </a:r>
            <a:r>
              <a:rPr lang="cs-CZ" dirty="0" err="1" smtClean="0"/>
              <a:t>edukativních</a:t>
            </a:r>
            <a:r>
              <a:rPr lang="cs-CZ" dirty="0" smtClean="0"/>
              <a:t> a stimulačních skupin</a:t>
            </a:r>
          </a:p>
          <a:p>
            <a:r>
              <a:rPr lang="cs-CZ" dirty="0" smtClean="0"/>
              <a:t>Individuální reedukační péče</a:t>
            </a:r>
          </a:p>
          <a:p>
            <a:r>
              <a:rPr lang="cs-CZ" dirty="0" smtClean="0"/>
              <a:t>Do péče jsou vtažení i rodiče, zúčastňují se společných skupinových sezení, což má současně veliký motivační efekt pro jejich děti. </a:t>
            </a:r>
          </a:p>
        </p:txBody>
      </p:sp>
    </p:spTree>
    <p:extLst>
      <p:ext uri="{BB962C8B-B14F-4D97-AF65-F5344CB8AC3E}">
        <p14:creationId xmlns:p14="http://schemas.microsoft.com/office/powerpoint/2010/main" val="12555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2204864"/>
            <a:ext cx="6400800" cy="2001376"/>
          </a:xfrm>
        </p:spPr>
        <p:txBody>
          <a:bodyPr/>
          <a:lstStyle/>
          <a:p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ceskatelevize.cz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ivysilani</a:t>
            </a:r>
            <a:r>
              <a:rPr lang="cs-CZ" dirty="0" smtClean="0">
                <a:hlinkClick r:id="rId2"/>
              </a:rPr>
              <a:t>/1148499747-sama-doma/210562220600107/</a:t>
            </a:r>
            <a:r>
              <a:rPr lang="cs-CZ" dirty="0" err="1" smtClean="0">
                <a:hlinkClick r:id="rId2"/>
              </a:rPr>
              <a:t>dalsi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casti</a:t>
            </a:r>
            <a:r>
              <a:rPr lang="cs-CZ" dirty="0" smtClean="0">
                <a:hlinkClick r:id="rId2"/>
              </a:rPr>
              <a:t>/15/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Začátek 2:40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881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Žák s </a:t>
            </a:r>
            <a:r>
              <a:rPr lang="cs-CZ" dirty="0" err="1" smtClean="0"/>
              <a:t>SPU</a:t>
            </a:r>
            <a:r>
              <a:rPr lang="cs-CZ" dirty="0" smtClean="0"/>
              <a:t> je ten, …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1143000" y="1853248"/>
            <a:ext cx="6400800" cy="4816112"/>
          </a:xfrm>
        </p:spPr>
        <p:txBody>
          <a:bodyPr>
            <a:normAutofit/>
          </a:bodyPr>
          <a:lstStyle/>
          <a:p>
            <a:r>
              <a:rPr lang="cs-CZ" dirty="0" smtClean="0"/>
              <a:t>který má od počátku školní docházky </a:t>
            </a:r>
            <a:r>
              <a:rPr lang="cs-CZ" b="1" i="1" dirty="0" smtClean="0"/>
              <a:t>obtíže při osvojování dovedností </a:t>
            </a:r>
            <a:r>
              <a:rPr lang="cs-CZ" dirty="0" smtClean="0"/>
              <a:t>(čtení, psaní, počítání);</a:t>
            </a:r>
          </a:p>
          <a:p>
            <a:r>
              <a:rPr lang="cs-CZ" dirty="0" smtClean="0"/>
              <a:t>jehož výsledky školní práce jsou v </a:t>
            </a:r>
            <a:r>
              <a:rPr lang="cs-CZ" b="1" i="1" dirty="0" smtClean="0"/>
              <a:t>rozporu s jeho rozumovými schopnostmi</a:t>
            </a:r>
            <a:r>
              <a:rPr lang="cs-CZ" dirty="0" smtClean="0"/>
              <a:t>;</a:t>
            </a:r>
          </a:p>
          <a:p>
            <a:r>
              <a:rPr lang="cs-CZ" dirty="0" smtClean="0"/>
              <a:t>který </a:t>
            </a:r>
            <a:r>
              <a:rPr lang="cs-CZ" b="1" i="1" dirty="0" smtClean="0"/>
              <a:t>netrpí závažnou</a:t>
            </a:r>
            <a:r>
              <a:rPr lang="cs-CZ" dirty="0" smtClean="0"/>
              <a:t> smyslovou </a:t>
            </a:r>
            <a:r>
              <a:rPr lang="cs-CZ" b="1" i="1" dirty="0" smtClean="0"/>
              <a:t>vadou</a:t>
            </a:r>
            <a:r>
              <a:rPr lang="cs-CZ" dirty="0" smtClean="0"/>
              <a:t>, ani mentálním nebo tělesným postižením (psaní);</a:t>
            </a:r>
          </a:p>
          <a:p>
            <a:r>
              <a:rPr lang="cs-CZ" dirty="0" smtClean="0"/>
              <a:t>který má </a:t>
            </a:r>
            <a:r>
              <a:rPr lang="cs-CZ" b="1" i="1" dirty="0" smtClean="0"/>
              <a:t>optimální podmínky </a:t>
            </a:r>
            <a:r>
              <a:rPr lang="cs-CZ" dirty="0" smtClean="0"/>
              <a:t>pro školní práci;</a:t>
            </a:r>
          </a:p>
          <a:p>
            <a:r>
              <a:rPr lang="cs-CZ" dirty="0" smtClean="0"/>
              <a:t>jehož </a:t>
            </a:r>
            <a:r>
              <a:rPr lang="cs-CZ" b="1" i="1" dirty="0" smtClean="0"/>
              <a:t>potíže neustupují</a:t>
            </a:r>
            <a:r>
              <a:rPr lang="cs-CZ" dirty="0" smtClean="0"/>
              <a:t>, i když mu byla poskytnuta potřebná péče (obtíže odolávají běžným pedagogickým postupům ).</a:t>
            </a:r>
          </a:p>
        </p:txBody>
      </p:sp>
    </p:spTree>
    <p:extLst>
      <p:ext uri="{BB962C8B-B14F-4D97-AF65-F5344CB8AC3E}">
        <p14:creationId xmlns:p14="http://schemas.microsoft.com/office/powerpoint/2010/main" val="68835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Komunikační schopnost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1988840"/>
            <a:ext cx="6400800" cy="4464496"/>
          </a:xfrm>
        </p:spPr>
        <p:txBody>
          <a:bodyPr>
            <a:normAutofit/>
          </a:bodyPr>
          <a:lstStyle/>
          <a:p>
            <a:r>
              <a:rPr lang="cs-CZ" dirty="0" smtClean="0"/>
              <a:t>Velké problémy s vyjadřováním  - např. vyjadřování svých potřeb, pocitů, či obecných informací (co bylo, bude)</a:t>
            </a:r>
          </a:p>
          <a:p>
            <a:r>
              <a:rPr lang="cs-CZ" dirty="0" smtClean="0"/>
              <a:t>Problémy  s porozuměním – nerozumí pokynům či výkladu učitele, následkem toho nesprávně reaguje</a:t>
            </a:r>
          </a:p>
          <a:p>
            <a:r>
              <a:rPr lang="cs-CZ" dirty="0" smtClean="0"/>
              <a:t>Obtíže mohou být nesprávně hodnoceny jako nepozornost, nezájem, nesoustředěnost</a:t>
            </a:r>
          </a:p>
          <a:p>
            <a:r>
              <a:rPr lang="cs-CZ" dirty="0" smtClean="0"/>
              <a:t>U dětí s SPU mluvíme o tzv. Specifickém logopedickém nálezu</a:t>
            </a:r>
          </a:p>
        </p:txBody>
      </p:sp>
    </p:spTree>
    <p:extLst>
      <p:ext uri="{BB962C8B-B14F-4D97-AF65-F5344CB8AC3E}">
        <p14:creationId xmlns:p14="http://schemas.microsoft.com/office/powerpoint/2010/main" val="119915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Specifický logopedický nález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2204864"/>
            <a:ext cx="6400800" cy="2001376"/>
          </a:xfrm>
        </p:spPr>
        <p:txBody>
          <a:bodyPr/>
          <a:lstStyle/>
          <a:p>
            <a:r>
              <a:rPr lang="cs-CZ" dirty="0" smtClean="0"/>
              <a:t>Se projevuje jako </a:t>
            </a:r>
          </a:p>
          <a:p>
            <a:pPr lvl="1"/>
            <a:r>
              <a:rPr lang="cs-CZ" dirty="0" smtClean="0"/>
              <a:t>Artikulační neobratnost</a:t>
            </a:r>
          </a:p>
          <a:p>
            <a:pPr lvl="1"/>
            <a:r>
              <a:rPr lang="cs-CZ" dirty="0" smtClean="0"/>
              <a:t>Specifické asimilace</a:t>
            </a:r>
          </a:p>
          <a:p>
            <a:pPr lvl="1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588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Přímá spojnice 30"/>
          <p:cNvCxnSpPr/>
          <p:nvPr/>
        </p:nvCxnSpPr>
        <p:spPr>
          <a:xfrm>
            <a:off x="5338907" y="1082354"/>
            <a:ext cx="2185421" cy="340237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 flipH="1">
            <a:off x="4572000" y="1178750"/>
            <a:ext cx="19549" cy="330598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 flipH="1">
            <a:off x="2051720" y="1178750"/>
            <a:ext cx="1807851" cy="325836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5337439" y="1052736"/>
            <a:ext cx="2582802" cy="85509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4968871" y="1252615"/>
            <a:ext cx="737137" cy="138429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 flipH="1">
            <a:off x="3473760" y="1178750"/>
            <a:ext cx="649726" cy="145816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H="1">
            <a:off x="1475656" y="1178750"/>
            <a:ext cx="2160240" cy="66607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179512" y="1700808"/>
            <a:ext cx="2124000" cy="11521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Dyslexie</a:t>
            </a:r>
            <a:endParaRPr lang="cs-CZ" sz="2800" b="1" dirty="0"/>
          </a:p>
        </p:txBody>
      </p:sp>
      <p:sp>
        <p:nvSpPr>
          <p:cNvPr id="6" name="Obdélník 5"/>
          <p:cNvSpPr/>
          <p:nvPr/>
        </p:nvSpPr>
        <p:spPr>
          <a:xfrm>
            <a:off x="2375992" y="2420888"/>
            <a:ext cx="2124000" cy="11521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Dysgrafie</a:t>
            </a:r>
            <a:endParaRPr lang="cs-CZ" sz="2800" b="1" dirty="0"/>
          </a:p>
        </p:txBody>
      </p:sp>
      <p:sp>
        <p:nvSpPr>
          <p:cNvPr id="7" name="Obdélník 6"/>
          <p:cNvSpPr/>
          <p:nvPr/>
        </p:nvSpPr>
        <p:spPr>
          <a:xfrm>
            <a:off x="4644008" y="2420888"/>
            <a:ext cx="2124000" cy="11521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Dysortografie</a:t>
            </a:r>
            <a:endParaRPr lang="cs-CZ" sz="2000" b="1" dirty="0"/>
          </a:p>
        </p:txBody>
      </p:sp>
      <p:sp>
        <p:nvSpPr>
          <p:cNvPr id="8" name="Obdélník 7"/>
          <p:cNvSpPr/>
          <p:nvPr/>
        </p:nvSpPr>
        <p:spPr>
          <a:xfrm>
            <a:off x="6858241" y="1832417"/>
            <a:ext cx="2124000" cy="11521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Dyskalkulie</a:t>
            </a:r>
            <a:endParaRPr lang="cs-CZ" sz="2400" b="1" dirty="0"/>
          </a:p>
        </p:txBody>
      </p:sp>
      <p:sp>
        <p:nvSpPr>
          <p:cNvPr id="9" name="Zaoblený obdélník 8"/>
          <p:cNvSpPr/>
          <p:nvPr/>
        </p:nvSpPr>
        <p:spPr>
          <a:xfrm>
            <a:off x="827584" y="4221089"/>
            <a:ext cx="2448272" cy="129614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/>
              <a:t>Dysmúzie</a:t>
            </a:r>
            <a:endParaRPr lang="cs-CZ" sz="2800" b="1" dirty="0"/>
          </a:p>
        </p:txBody>
      </p:sp>
      <p:sp>
        <p:nvSpPr>
          <p:cNvPr id="10" name="Zaoblený obdélník 9"/>
          <p:cNvSpPr/>
          <p:nvPr/>
        </p:nvSpPr>
        <p:spPr>
          <a:xfrm>
            <a:off x="3491880" y="4207056"/>
            <a:ext cx="2448272" cy="129614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Dyspinxie</a:t>
            </a:r>
            <a:endParaRPr lang="cs-CZ" sz="2800" b="1" dirty="0"/>
          </a:p>
        </p:txBody>
      </p:sp>
      <p:sp>
        <p:nvSpPr>
          <p:cNvPr id="11" name="Zaoblený obdélník 10"/>
          <p:cNvSpPr/>
          <p:nvPr/>
        </p:nvSpPr>
        <p:spPr>
          <a:xfrm>
            <a:off x="6156176" y="4221089"/>
            <a:ext cx="2448272" cy="129614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Dyspraxie</a:t>
            </a:r>
            <a:endParaRPr lang="cs-CZ" sz="2800" b="1" dirty="0"/>
          </a:p>
        </p:txBody>
      </p:sp>
      <p:sp>
        <p:nvSpPr>
          <p:cNvPr id="4" name="Ovál 3"/>
          <p:cNvSpPr/>
          <p:nvPr/>
        </p:nvSpPr>
        <p:spPr>
          <a:xfrm>
            <a:off x="3023828" y="260648"/>
            <a:ext cx="3096344" cy="108012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Specifické poruchy učení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33547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Artikulační neobratnost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1988840"/>
            <a:ext cx="6400800" cy="468052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Dítě umí vyslovovat izolované hlásky i celá slova</a:t>
            </a:r>
          </a:p>
          <a:p>
            <a:r>
              <a:rPr lang="cs-CZ" dirty="0" smtClean="0"/>
              <a:t>Artikulace je však namáhavá</a:t>
            </a:r>
          </a:p>
          <a:p>
            <a:r>
              <a:rPr lang="cs-CZ" dirty="0" smtClean="0"/>
              <a:t>Řeč je někdy obtížně srozumitelná</a:t>
            </a:r>
          </a:p>
          <a:p>
            <a:r>
              <a:rPr lang="cs-CZ" dirty="0" smtClean="0"/>
              <a:t>Značné obtíže činí výslovnost </a:t>
            </a:r>
          </a:p>
          <a:p>
            <a:pPr lvl="1"/>
            <a:r>
              <a:rPr lang="cs-CZ" dirty="0" smtClean="0"/>
              <a:t>Slov začínajících slabikou  „ </a:t>
            </a:r>
            <a:r>
              <a:rPr lang="cs-CZ" dirty="0" err="1" smtClean="0"/>
              <a:t>nejne</a:t>
            </a:r>
            <a:r>
              <a:rPr lang="cs-CZ" dirty="0" smtClean="0"/>
              <a:t>“ – nejnebezpečnější</a:t>
            </a:r>
          </a:p>
          <a:p>
            <a:pPr lvl="1"/>
            <a:r>
              <a:rPr lang="cs-CZ" dirty="0" smtClean="0"/>
              <a:t>Slov se souhláskovými shluky – cvrčci, špačci </a:t>
            </a:r>
          </a:p>
          <a:p>
            <a:pPr lvl="1"/>
            <a:r>
              <a:rPr lang="cs-CZ" dirty="0" smtClean="0"/>
              <a:t>Slov dlouhých – nosorožec, lokomotiva</a:t>
            </a:r>
          </a:p>
          <a:p>
            <a:pPr lvl="1"/>
            <a:endParaRPr lang="cs-CZ" dirty="0" smtClean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dirty="0" smtClean="0"/>
              <a:t>Děti slova komolí, přehazují slabiky, atd. 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dirty="0" smtClean="0"/>
              <a:t>Obdobné chyby se objevují i při psaní</a:t>
            </a:r>
          </a:p>
        </p:txBody>
      </p:sp>
    </p:spTree>
    <p:extLst>
      <p:ext uri="{BB962C8B-B14F-4D97-AF65-F5344CB8AC3E}">
        <p14:creationId xmlns:p14="http://schemas.microsoft.com/office/powerpoint/2010/main" val="273235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Specifické asimilace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cs-CZ" dirty="0" smtClean="0"/>
              <a:t>Týkají se </a:t>
            </a:r>
          </a:p>
          <a:p>
            <a:pPr lvl="1"/>
            <a:r>
              <a:rPr lang="cs-CZ" dirty="0" smtClean="0"/>
              <a:t>Sykavek</a:t>
            </a:r>
          </a:p>
          <a:p>
            <a:pPr lvl="2"/>
            <a:r>
              <a:rPr lang="cs-CZ" dirty="0" smtClean="0"/>
              <a:t>Dítě umí jednotlivé sykavky vyslovit, ve slovech je však zaměňuje</a:t>
            </a:r>
          </a:p>
          <a:p>
            <a:pPr lvl="2"/>
            <a:r>
              <a:rPr lang="cs-CZ" dirty="0" err="1" smtClean="0"/>
              <a:t>šušené</a:t>
            </a:r>
            <a:r>
              <a:rPr lang="cs-CZ" dirty="0" smtClean="0"/>
              <a:t> </a:t>
            </a:r>
            <a:r>
              <a:rPr lang="cs-CZ" dirty="0" err="1" smtClean="0"/>
              <a:t>šveštky</a:t>
            </a:r>
            <a:r>
              <a:rPr lang="cs-CZ" dirty="0" smtClean="0"/>
              <a:t>, </a:t>
            </a:r>
            <a:r>
              <a:rPr lang="cs-CZ" dirty="0" err="1" smtClean="0"/>
              <a:t>šešity</a:t>
            </a:r>
            <a:r>
              <a:rPr lang="cs-CZ" dirty="0" smtClean="0"/>
              <a:t> atd.</a:t>
            </a:r>
          </a:p>
          <a:p>
            <a:pPr lvl="1"/>
            <a:r>
              <a:rPr lang="cs-CZ" dirty="0" smtClean="0"/>
              <a:t>Tvrdých a měkkých hlásek</a:t>
            </a:r>
          </a:p>
          <a:p>
            <a:pPr lvl="2"/>
            <a:r>
              <a:rPr lang="cs-CZ" dirty="0" smtClean="0"/>
              <a:t>Týká se to D, T, N, Ď, Ť, Ň </a:t>
            </a:r>
          </a:p>
          <a:p>
            <a:pPr lvl="2"/>
            <a:r>
              <a:rPr lang="cs-CZ" dirty="0" smtClean="0"/>
              <a:t>Dochází ke spodobě výslovnosti ve slovech kdy měkká a tvrdá hláska následují bezprostředně za sebou</a:t>
            </a:r>
          </a:p>
          <a:p>
            <a:pPr lvl="2"/>
            <a:r>
              <a:rPr lang="cs-CZ" dirty="0" err="1" smtClean="0"/>
              <a:t>Prázdnyny</a:t>
            </a:r>
            <a:r>
              <a:rPr lang="cs-CZ" dirty="0" smtClean="0"/>
              <a:t>, </a:t>
            </a:r>
            <a:r>
              <a:rPr lang="cs-CZ" dirty="0" err="1" smtClean="0"/>
              <a:t>hodyny</a:t>
            </a:r>
            <a:endParaRPr lang="cs-CZ" dirty="0" smtClean="0"/>
          </a:p>
          <a:p>
            <a:pPr lvl="2"/>
            <a:r>
              <a:rPr lang="cs-CZ" dirty="0" smtClean="0"/>
              <a:t>Jinde je výslovnost nejasná obojetná – nelze bezpečně rozlišit zda dítě vyslovuje rodiče nebo </a:t>
            </a:r>
            <a:r>
              <a:rPr lang="cs-CZ" dirty="0" err="1" smtClean="0"/>
              <a:t>rodyče</a:t>
            </a:r>
            <a:endParaRPr lang="cs-CZ" dirty="0" smtClean="0"/>
          </a:p>
          <a:p>
            <a:pPr lvl="2"/>
            <a:endParaRPr lang="cs-CZ" dirty="0" smtClean="0"/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634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Dospělí jedinci s SPU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1853248"/>
            <a:ext cx="6400800" cy="4888120"/>
          </a:xfrm>
        </p:spPr>
        <p:txBody>
          <a:bodyPr>
            <a:normAutofit/>
          </a:bodyPr>
          <a:lstStyle/>
          <a:p>
            <a:r>
              <a:rPr lang="cs-CZ" dirty="0" smtClean="0"/>
              <a:t>Přetrvávání problémů je rizikovější u dětí, které žijí v nepříznivém rodinném prostředí, a u těch, kteří mají problémy s vrstevníky</a:t>
            </a:r>
          </a:p>
          <a:p>
            <a:r>
              <a:rPr lang="cs-CZ" dirty="0" smtClean="0"/>
              <a:t>U mnoha jedinců může být porucha vyřešena, či kompenzována , u jiných přetrvávají příznaky až do dospělosti a působí obtíže</a:t>
            </a:r>
          </a:p>
          <a:p>
            <a:r>
              <a:rPr lang="cs-CZ" dirty="0" smtClean="0"/>
              <a:t>Projevy poruchy mohou ovlivnit kvalitu života jedince, je to však podmíněno prostředím ve kterém se vyskytuje, osobnosti atd.</a:t>
            </a:r>
          </a:p>
          <a:p>
            <a:r>
              <a:rPr lang="cs-CZ" dirty="0" smtClean="0"/>
              <a:t>Nedostatečná vybavenost jedince ve vztahu k prostředí může způsobovat problémy se zvládáním stresu a celkové vypětí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447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Faktory ovlivňující osobnost jedince s SPU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2348880"/>
            <a:ext cx="6400800" cy="4032448"/>
          </a:xfrm>
        </p:spPr>
        <p:txBody>
          <a:bodyPr>
            <a:normAutofit/>
          </a:bodyPr>
          <a:lstStyle/>
          <a:p>
            <a:r>
              <a:rPr lang="cs-CZ" dirty="0" smtClean="0"/>
              <a:t>Heredita – dědičnost – celková vybavenost jedince</a:t>
            </a:r>
          </a:p>
          <a:p>
            <a:r>
              <a:rPr lang="cs-CZ" dirty="0" smtClean="0"/>
              <a:t>Proces zrání </a:t>
            </a:r>
          </a:p>
          <a:p>
            <a:r>
              <a:rPr lang="cs-CZ" dirty="0" smtClean="0"/>
              <a:t>Učení </a:t>
            </a:r>
          </a:p>
          <a:p>
            <a:r>
              <a:rPr lang="cs-CZ" dirty="0" smtClean="0"/>
              <a:t>Motivace </a:t>
            </a:r>
          </a:p>
          <a:p>
            <a:r>
              <a:rPr lang="cs-CZ" dirty="0" smtClean="0"/>
              <a:t>Sociální vztahy</a:t>
            </a:r>
          </a:p>
        </p:txBody>
      </p:sp>
    </p:spTree>
    <p:extLst>
      <p:ext uri="{BB962C8B-B14F-4D97-AF65-F5344CB8AC3E}">
        <p14:creationId xmlns:p14="http://schemas.microsoft.com/office/powerpoint/2010/main" val="54562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Faktory ovlivňující osobnost jedince s SPU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1853248"/>
            <a:ext cx="7245424" cy="452808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Proces zrání </a:t>
            </a:r>
          </a:p>
          <a:p>
            <a:pPr lvl="1"/>
            <a:r>
              <a:rPr lang="cs-CZ" dirty="0" smtClean="0"/>
              <a:t>SPU přetrvávají asi u 70% lidí </a:t>
            </a:r>
          </a:p>
          <a:p>
            <a:pPr lvl="1"/>
            <a:r>
              <a:rPr lang="cs-CZ" dirty="0" smtClean="0"/>
              <a:t>Můžeme je rozdělit do tří skupin</a:t>
            </a:r>
          </a:p>
          <a:p>
            <a:pPr lvl="2"/>
            <a:r>
              <a:rPr lang="cs-CZ" dirty="0" smtClean="0"/>
              <a:t>Třetina  dozraje – CNS dozrává později a je bez menších následků</a:t>
            </a:r>
          </a:p>
          <a:p>
            <a:pPr lvl="2"/>
            <a:r>
              <a:rPr lang="cs-CZ" dirty="0" smtClean="0"/>
              <a:t>Druhá třetina tzv. Kompenzuje – proběhla reedukační péče, ale rozsah poruchy přetrvává až do dospělosti, využívají kompenzační pomůcky – počítač, kalkulátor – a přizpůsobují si pracovní prostředí i životní podmínky</a:t>
            </a:r>
          </a:p>
          <a:p>
            <a:pPr lvl="2"/>
            <a:r>
              <a:rPr lang="cs-CZ" dirty="0" smtClean="0"/>
              <a:t>Třetí skupina zahrnuje ty, kteří nedozrají, ale ani nekompenzují. Tato skupina má problémy hlavně v sociální oblasti, často se vyskytují na okrají společnosti, mají problémy s dodržováním a respektováním norem a pravidel daného státu</a:t>
            </a:r>
          </a:p>
          <a:p>
            <a:pPr lvl="8"/>
            <a:r>
              <a:rPr lang="cs-CZ" dirty="0" smtClean="0"/>
              <a:t>( Tyl, 2001 in Bartoňová)</a:t>
            </a:r>
          </a:p>
          <a:p>
            <a:pPr lvl="2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95975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Faktory ovlivňující osobnost jedince s SPU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2204864"/>
            <a:ext cx="6400800" cy="3744416"/>
          </a:xfrm>
        </p:spPr>
        <p:txBody>
          <a:bodyPr>
            <a:normAutofit/>
          </a:bodyPr>
          <a:lstStyle/>
          <a:p>
            <a:r>
              <a:rPr lang="cs-CZ" dirty="0" smtClean="0"/>
              <a:t>Motivace</a:t>
            </a:r>
          </a:p>
          <a:p>
            <a:pPr lvl="1"/>
            <a:r>
              <a:rPr lang="cs-CZ" dirty="0" smtClean="0"/>
              <a:t>Směřuje jedince k určitému cíli a uspokojování potřeb</a:t>
            </a:r>
          </a:p>
          <a:p>
            <a:pPr lvl="1"/>
            <a:r>
              <a:rPr lang="cs-CZ" dirty="0" smtClean="0"/>
              <a:t>U jedince s SPU vzhledem k negativní zkušenosti z dětství může být potřeba motivace nadměrně intenzivní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939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Faktory ovlivňující osobnost jedince s SPU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r>
              <a:rPr lang="cs-CZ" dirty="0" smtClean="0"/>
              <a:t>Sociální vztahy</a:t>
            </a:r>
          </a:p>
          <a:p>
            <a:pPr lvl="1"/>
            <a:r>
              <a:rPr lang="cs-CZ" dirty="0" smtClean="0"/>
              <a:t>Kvůli hyperaktivitě často působí neklidně, mají poruchy soustředění což působí na okolí rušivě</a:t>
            </a:r>
          </a:p>
          <a:p>
            <a:pPr lvl="1"/>
            <a:r>
              <a:rPr lang="cs-CZ" dirty="0" smtClean="0"/>
              <a:t>Časté jsou krajní změny nálad, výbuchy hněvu, podrážděnost</a:t>
            </a:r>
          </a:p>
          <a:p>
            <a:pPr lvl="1"/>
            <a:r>
              <a:rPr lang="cs-CZ" dirty="0" smtClean="0"/>
              <a:t>V pracovním a osobním životě mají obtíže s organizací, s plánováním úkolů, často zapomínají na schůzky, bývají roztržití </a:t>
            </a:r>
          </a:p>
          <a:p>
            <a:pPr lvl="1"/>
            <a:r>
              <a:rPr lang="cs-CZ" dirty="0" smtClean="0"/>
              <a:t>Mají potíže s dosahováním cílů, těžko se přizpůsobují v zaměstnání </a:t>
            </a:r>
          </a:p>
          <a:p>
            <a:pPr lvl="1"/>
            <a:r>
              <a:rPr lang="cs-CZ" dirty="0" smtClean="0"/>
              <a:t>Problémy se zákonitě promítají i do soukromého života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844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Slovní hodnocení </a:t>
            </a:r>
            <a:br>
              <a:rPr lang="cs-CZ" dirty="0" smtClean="0"/>
            </a:br>
            <a:endParaRPr lang="cs-CZ" sz="3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2132856"/>
            <a:ext cx="6400800" cy="4608512"/>
          </a:xfrm>
        </p:spPr>
        <p:txBody>
          <a:bodyPr>
            <a:normAutofit/>
          </a:bodyPr>
          <a:lstStyle/>
          <a:p>
            <a:r>
              <a:rPr lang="cs-CZ" dirty="0" smtClean="0"/>
              <a:t>alternativní forma hodnocení,</a:t>
            </a:r>
          </a:p>
          <a:p>
            <a:r>
              <a:rPr lang="cs-CZ" dirty="0" smtClean="0"/>
              <a:t>obsah má být pozitivně motivační i objektivně kritický,</a:t>
            </a:r>
          </a:p>
          <a:p>
            <a:r>
              <a:rPr lang="cs-CZ" dirty="0" smtClean="0"/>
              <a:t>vyjádření toho, co žák v daném vyučovacím předmětu zvládl, v jaké kvalitě, vymezit další postup rozvoje žáka se zřetelem na vynaložené úsilí a k individuálním zvláštnostem žáka,</a:t>
            </a:r>
          </a:p>
          <a:p>
            <a:r>
              <a:rPr lang="cs-CZ" dirty="0" smtClean="0"/>
              <a:t>pro rodiče problematické,</a:t>
            </a:r>
          </a:p>
          <a:p>
            <a:r>
              <a:rPr lang="cs-CZ" dirty="0" smtClean="0"/>
              <a:t>zátěž pro učitele,</a:t>
            </a:r>
          </a:p>
          <a:p>
            <a:r>
              <a:rPr lang="cs-CZ" dirty="0" smtClean="0"/>
              <a:t>učitel musí být sám přesvědčen o výhodách slovního hodnocení,</a:t>
            </a:r>
          </a:p>
          <a:p>
            <a:r>
              <a:rPr lang="cs-CZ" dirty="0" smtClean="0"/>
              <a:t>různé formulace u různých žáků</a:t>
            </a:r>
          </a:p>
        </p:txBody>
      </p:sp>
    </p:spTree>
    <p:extLst>
      <p:ext uri="{BB962C8B-B14F-4D97-AF65-F5344CB8AC3E}">
        <p14:creationId xmlns:p14="http://schemas.microsoft.com/office/powerpoint/2010/main" val="283789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Slovní 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1556792"/>
            <a:ext cx="6400800" cy="50405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smtClean="0"/>
              <a:t>Výhody</a:t>
            </a:r>
          </a:p>
          <a:p>
            <a:r>
              <a:rPr lang="cs-CZ" dirty="0" smtClean="0"/>
              <a:t>zajišťuje žákům i rodičům větší a širší informovanost,</a:t>
            </a:r>
          </a:p>
          <a:p>
            <a:r>
              <a:rPr lang="cs-CZ" dirty="0" smtClean="0"/>
              <a:t>postihuje celou osobnost žáka,</a:t>
            </a:r>
          </a:p>
          <a:p>
            <a:r>
              <a:rPr lang="cs-CZ" dirty="0" smtClean="0"/>
              <a:t>nutí učitele mapovat všechny složky výkonu žáka,</a:t>
            </a:r>
          </a:p>
          <a:p>
            <a:r>
              <a:rPr lang="cs-CZ" dirty="0" smtClean="0"/>
              <a:t>nehodnotí pouze výkony, ale celý proces,</a:t>
            </a:r>
          </a:p>
          <a:p>
            <a:r>
              <a:rPr lang="cs-CZ" dirty="0" smtClean="0"/>
              <a:t>poskytuje vodítka k nápravě.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Nevýhody</a:t>
            </a:r>
          </a:p>
          <a:p>
            <a:r>
              <a:rPr lang="cs-CZ" dirty="0" smtClean="0"/>
              <a:t>náročné na čas a formulace,</a:t>
            </a:r>
          </a:p>
          <a:p>
            <a:r>
              <a:rPr lang="cs-CZ" dirty="0" smtClean="0"/>
              <a:t>svádí jen k hodnocení pozitiv,</a:t>
            </a:r>
          </a:p>
          <a:p>
            <a:r>
              <a:rPr lang="cs-CZ" dirty="0" smtClean="0"/>
              <a:t>nesrozumitelné pro rodiče,</a:t>
            </a:r>
          </a:p>
          <a:p>
            <a:r>
              <a:rPr lang="cs-CZ" dirty="0" smtClean="0"/>
              <a:t>malá možnost srovnávání</a:t>
            </a:r>
          </a:p>
        </p:txBody>
      </p:sp>
    </p:spTree>
    <p:extLst>
      <p:ext uri="{BB962C8B-B14F-4D97-AF65-F5344CB8AC3E}">
        <p14:creationId xmlns:p14="http://schemas.microsoft.com/office/powerpoint/2010/main" val="34523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528053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BARTOŇOVÁ, M. Specifické poruchy učení. Text k distančnímu vzdělávání. Brno: Paido. 2018. ISBN 978-80-7315-232-1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BARTOŇOVÁ, M., VÍTKOVÁ, M.: </a:t>
            </a:r>
            <a:r>
              <a:rPr lang="cs-CZ" i="1" dirty="0" smtClean="0"/>
              <a:t>Strategie ve vzdělávání žáků se SVP a </a:t>
            </a:r>
            <a:r>
              <a:rPr lang="cs-CZ" i="1" dirty="0" err="1" smtClean="0"/>
              <a:t>SPU</a:t>
            </a:r>
            <a:r>
              <a:rPr lang="cs-CZ" dirty="0" smtClean="0"/>
              <a:t>. Texty k distančnímu vzdělávání. Brno: Paido, 2007. 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MATĚJČEK, Z. </a:t>
            </a:r>
            <a:r>
              <a:rPr lang="cs-CZ" i="1" dirty="0" smtClean="0"/>
              <a:t>Dyslexie</a:t>
            </a:r>
            <a:r>
              <a:rPr lang="cs-CZ" dirty="0" smtClean="0"/>
              <a:t>. Jinočany: </a:t>
            </a:r>
            <a:r>
              <a:rPr lang="cs-CZ" dirty="0" err="1" smtClean="0"/>
              <a:t>HaH</a:t>
            </a:r>
            <a:r>
              <a:rPr lang="cs-CZ" dirty="0" smtClean="0"/>
              <a:t>, 1993, 1995.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242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cs-CZ" dirty="0" smtClean="0"/>
              <a:t>Dyslexie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57200" y="3212976"/>
            <a:ext cx="7467600" cy="3384376"/>
          </a:xfrm>
        </p:spPr>
        <p:txBody>
          <a:bodyPr>
            <a:normAutofit/>
          </a:bodyPr>
          <a:lstStyle/>
          <a:p>
            <a:r>
              <a:rPr lang="cs-CZ" dirty="0" smtClean="0"/>
              <a:t>Specifická porucha čtení, projevující se neschopností naučit se číst běžnými výukovými metodami</a:t>
            </a:r>
          </a:p>
          <a:p>
            <a:r>
              <a:rPr lang="cs-CZ" dirty="0" smtClean="0"/>
              <a:t>Znamená potíže se slovy, nebo poruchu v práci se slovy, přesně pak poruchu ve vyjadřování řeči psanou formou (v psaní) a ve zpracování psané řeči (ve čtení)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5785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Problémy s: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1700808"/>
            <a:ext cx="6400800" cy="4968552"/>
          </a:xfrm>
        </p:spPr>
        <p:txBody>
          <a:bodyPr>
            <a:normAutofit/>
          </a:bodyPr>
          <a:lstStyle/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dirty="0" smtClean="0"/>
              <a:t>Rozpoznáním a zapamatováním si jednotlivých písmen, zvláště pak v rozlišování písmen tvarově podobných (b-d,s-z,t-j)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dirty="0" smtClean="0"/>
              <a:t>Rozlišováním zvukově podobných hlásek (a-e,b-p)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dirty="0" smtClean="0"/>
              <a:t>Spojování hlásek ve slabiku a souvislé čtení slov, související s oslabením v oblasti spolupráce mozkových hemisfér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dirty="0" smtClean="0"/>
              <a:t>Porucha může postihnout rychlost čtení, správnost čtení, porozumění čtenému textu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047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Školské důsledky </a:t>
            </a:r>
            <a:r>
              <a:rPr lang="cs-CZ" dirty="0" smtClean="0"/>
              <a:t>dyslexie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2348880"/>
            <a:ext cx="6400800" cy="4176464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vliv na osobnost žáka,</a:t>
            </a:r>
          </a:p>
          <a:p>
            <a:r>
              <a:rPr lang="cs-CZ" dirty="0" smtClean="0"/>
              <a:t>pocit napětí ve výuce jazyka i jiných předmětů,</a:t>
            </a:r>
          </a:p>
          <a:p>
            <a:r>
              <a:rPr lang="cs-CZ" dirty="0" smtClean="0"/>
              <a:t>snížení celkového školního výkonu,</a:t>
            </a:r>
          </a:p>
          <a:p>
            <a:r>
              <a:rPr lang="cs-CZ" dirty="0" smtClean="0"/>
              <a:t>riziko </a:t>
            </a:r>
            <a:r>
              <a:rPr lang="cs-CZ" dirty="0" err="1" smtClean="0"/>
              <a:t>neurotizace</a:t>
            </a:r>
            <a:r>
              <a:rPr lang="cs-CZ" dirty="0" smtClean="0"/>
              <a:t> dítěte,</a:t>
            </a:r>
          </a:p>
          <a:p>
            <a:r>
              <a:rPr lang="cs-CZ" dirty="0" smtClean="0"/>
              <a:t>obtíže s fonémovou segmentací,</a:t>
            </a:r>
          </a:p>
          <a:p>
            <a:r>
              <a:rPr lang="cs-CZ" dirty="0" smtClean="0"/>
              <a:t>porucha slovní paměti a vizuálního vnímání,</a:t>
            </a:r>
          </a:p>
          <a:p>
            <a:r>
              <a:rPr lang="cs-CZ" dirty="0" smtClean="0"/>
              <a:t>problémy s rozlišováním písmen,</a:t>
            </a:r>
          </a:p>
          <a:p>
            <a:r>
              <a:rPr lang="cs-CZ" dirty="0" smtClean="0"/>
              <a:t>žák nezvládá techniku rychlého či letmého čtení,</a:t>
            </a:r>
          </a:p>
          <a:p>
            <a:r>
              <a:rPr lang="cs-CZ" dirty="0" smtClean="0"/>
              <a:t>reprodukce textu je mnohem lepší než čtení textu,</a:t>
            </a:r>
          </a:p>
          <a:p>
            <a:r>
              <a:rPr lang="cs-CZ" dirty="0" smtClean="0"/>
              <a:t>čtení s nerovnoměrným a přerývaným rytmem (Bartoňová, 2018)</a:t>
            </a:r>
          </a:p>
        </p:txBody>
      </p:sp>
    </p:spTree>
    <p:extLst>
      <p:ext uri="{BB962C8B-B14F-4D97-AF65-F5344CB8AC3E}">
        <p14:creationId xmlns:p14="http://schemas.microsoft.com/office/powerpoint/2010/main" val="192562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Odkazy</a:t>
            </a:r>
            <a:endParaRPr lang="cs-CZ" dirty="0"/>
          </a:p>
        </p:txBody>
      </p:sp>
      <p:pic>
        <p:nvPicPr>
          <p:cNvPr id="3074" name="Picture 2" descr="C:\Users\Gajzlerová\Documents\_Lenka\vyuka\2011_jaro\SPU\dysgraph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167664"/>
            <a:ext cx="2895600" cy="2619375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2286000" y="2690336"/>
            <a:ext cx="6102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http://www.youtube.com/watch?v=wTiiaZ0MgDg</a:t>
            </a:r>
          </a:p>
          <a:p>
            <a:r>
              <a:rPr lang="cs-CZ" dirty="0"/>
              <a:t>http://www.youtube.com/watch?v=XKekE10b82s&amp;list=PL69D006AC406AFC77&amp;index=19</a:t>
            </a:r>
          </a:p>
        </p:txBody>
      </p:sp>
    </p:spTree>
    <p:extLst>
      <p:ext uri="{BB962C8B-B14F-4D97-AF65-F5344CB8AC3E}">
        <p14:creationId xmlns:p14="http://schemas.microsoft.com/office/powerpoint/2010/main" val="269197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365</TotalTime>
  <Words>2903</Words>
  <Application>Microsoft Office PowerPoint</Application>
  <PresentationFormat>Předvádění na obrazovce (4:3)</PresentationFormat>
  <Paragraphs>406</Paragraphs>
  <Slides>59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59</vt:i4>
      </vt:variant>
    </vt:vector>
  </HeadingPairs>
  <TitlesOfParts>
    <vt:vector size="67" baseType="lpstr">
      <vt:lpstr>Arial</vt:lpstr>
      <vt:lpstr>Calibri</vt:lpstr>
      <vt:lpstr>Century Gothic</vt:lpstr>
      <vt:lpstr>Century Schoolbook</vt:lpstr>
      <vt:lpstr>Comic Sans MS</vt:lpstr>
      <vt:lpstr>Wingdings</vt:lpstr>
      <vt:lpstr>Wingdings 3</vt:lpstr>
      <vt:lpstr>Ion</vt:lpstr>
      <vt:lpstr>Specifické poruchy učení a specifické poruchy chování</vt:lpstr>
      <vt:lpstr>Specifické poruchy učení</vt:lpstr>
      <vt:lpstr>Specifické poruchy učení </vt:lpstr>
      <vt:lpstr>Nespecifické poruchy učení</vt:lpstr>
      <vt:lpstr>Prezentace aplikace PowerPoint</vt:lpstr>
      <vt:lpstr>Dyslexie</vt:lpstr>
      <vt:lpstr>Problémy s: </vt:lpstr>
      <vt:lpstr>Školské důsledky dyslexie</vt:lpstr>
      <vt:lpstr>Odkazy</vt:lpstr>
      <vt:lpstr>Dysgrafie</vt:lpstr>
      <vt:lpstr>Potíže : </vt:lpstr>
      <vt:lpstr>Prezentace aplikace PowerPoint</vt:lpstr>
      <vt:lpstr>Dysortografie</vt:lpstr>
      <vt:lpstr>Specifické dysortografické jevy</vt:lpstr>
      <vt:lpstr>Školské důsledky dysortografie</vt:lpstr>
      <vt:lpstr>Dyskalkulie</vt:lpstr>
      <vt:lpstr>Školské důsledky dyskalkulie</vt:lpstr>
      <vt:lpstr>Dyspinxie, Dysmúzie, Dyspraxie</vt:lpstr>
      <vt:lpstr>Pomůcky</vt:lpstr>
      <vt:lpstr>Etiologie</vt:lpstr>
      <vt:lpstr>Současné teorie (Zelinková, 2009)</vt:lpstr>
      <vt:lpstr>Kognitivní (poznávací) rovina</vt:lpstr>
      <vt:lpstr>Behaviorální rovina</vt:lpstr>
      <vt:lpstr>Základní příčiny dle doby vzniku</vt:lpstr>
      <vt:lpstr>LMD (stařší dělení)</vt:lpstr>
      <vt:lpstr>ADD, ADHD  </vt:lpstr>
      <vt:lpstr>ADD</vt:lpstr>
      <vt:lpstr>Projevy ADD – porucha pozornosti bez hyperaktivity (Riefová, 1999)</vt:lpstr>
      <vt:lpstr>ADHD</vt:lpstr>
      <vt:lpstr>Projevy ADHD (Bartoňová, 2012)</vt:lpstr>
      <vt:lpstr>Děti s ADHD mají (Bartoňová, 2012)</vt:lpstr>
      <vt:lpstr>ADHD</vt:lpstr>
      <vt:lpstr>Organizace péče a vzdělávání žáků se SPU</vt:lpstr>
      <vt:lpstr>Základní přehled</vt:lpstr>
      <vt:lpstr>Dys- centrum</vt:lpstr>
      <vt:lpstr>Obasah činnosti dys-centra</vt:lpstr>
      <vt:lpstr>Obsah činnosti dys-centra</vt:lpstr>
      <vt:lpstr>Vzdělávání žáků s SPU</vt:lpstr>
      <vt:lpstr>Individuální péče v kmenové třídě</vt:lpstr>
      <vt:lpstr>Individuální péče speciálním pedagogem</vt:lpstr>
      <vt:lpstr>Třídy individuální péče</vt:lpstr>
      <vt:lpstr>Třídy pro žáky s SPU</vt:lpstr>
      <vt:lpstr>Základní školy pro žáky s SPU</vt:lpstr>
      <vt:lpstr>Dětské psychiatrické léčebny</vt:lpstr>
      <vt:lpstr>Individuální a skupinová péče</vt:lpstr>
      <vt:lpstr>Prezentace aplikace PowerPoint</vt:lpstr>
      <vt:lpstr>Žák s SPU je ten, …</vt:lpstr>
      <vt:lpstr>Komunikační schopnost</vt:lpstr>
      <vt:lpstr>Specifický logopedický nález</vt:lpstr>
      <vt:lpstr>Artikulační neobratnost</vt:lpstr>
      <vt:lpstr>Specifické asimilace </vt:lpstr>
      <vt:lpstr>Dospělí jedinci s SPU</vt:lpstr>
      <vt:lpstr>Faktory ovlivňující osobnost jedince s SPU</vt:lpstr>
      <vt:lpstr>Faktory ovlivňující osobnost jedince s SPU</vt:lpstr>
      <vt:lpstr>Faktory ovlivňující osobnost jedince s SPU</vt:lpstr>
      <vt:lpstr>Faktory ovlivňující osobnost jedince s SPU</vt:lpstr>
      <vt:lpstr>Slovní hodnocení  </vt:lpstr>
      <vt:lpstr>Slovní hodnocení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SPU</dc:title>
  <dc:creator>Zuzanka</dc:creator>
  <cp:lastModifiedBy>Jarmila Pipeková</cp:lastModifiedBy>
  <cp:revision>35</cp:revision>
  <dcterms:created xsi:type="dcterms:W3CDTF">2013-02-21T18:08:57Z</dcterms:created>
  <dcterms:modified xsi:type="dcterms:W3CDTF">2020-11-25T17:47:56Z</dcterms:modified>
</cp:coreProperties>
</file>