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71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2" r:id="rId18"/>
    <p:sldId id="276" r:id="rId19"/>
    <p:sldId id="277" r:id="rId20"/>
    <p:sldId id="278" r:id="rId21"/>
    <p:sldId id="279" r:id="rId22"/>
    <p:sldId id="280" r:id="rId23"/>
    <p:sldId id="281" r:id="rId24"/>
    <p:sldId id="282" r:id="rId25"/>
    <p:sldId id="283" r:id="rId26"/>
    <p:sldId id="287" r:id="rId27"/>
    <p:sldId id="284" r:id="rId28"/>
    <p:sldId id="285" r:id="rId29"/>
    <p:sldId id="273" r:id="rId30"/>
    <p:sldId id="274" r:id="rId3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280" y="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C24476CB-4C65-4597-8E7A-B6306FDFC656}" type="datetimeFigureOut">
              <a:rPr lang="cs-CZ" smtClean="0"/>
              <a:t>29. 9. 2021</a:t>
            </a:fld>
            <a:endParaRPr lang="cs-CZ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71750F3A-660B-41E2-BA56-9714612C5806}" type="slidenum">
              <a:rPr lang="cs-CZ" smtClean="0"/>
              <a:t>‹#›</a:t>
            </a:fld>
            <a:endParaRPr lang="cs-CZ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476CB-4C65-4597-8E7A-B6306FDFC656}" type="datetimeFigureOut">
              <a:rPr lang="cs-CZ" smtClean="0"/>
              <a:t>29. 9. 2021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50F3A-660B-41E2-BA56-9714612C580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476CB-4C65-4597-8E7A-B6306FDFC656}" type="datetimeFigureOut">
              <a:rPr lang="cs-CZ" smtClean="0"/>
              <a:t>29. 9. 2021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50F3A-660B-41E2-BA56-9714612C580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476CB-4C65-4597-8E7A-B6306FDFC656}" type="datetimeFigureOut">
              <a:rPr lang="cs-CZ" smtClean="0"/>
              <a:t>29. 9. 2021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50F3A-660B-41E2-BA56-9714612C580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476CB-4C65-4597-8E7A-B6306FDFC656}" type="datetimeFigureOut">
              <a:rPr lang="cs-CZ" smtClean="0"/>
              <a:t>29. 9. 2021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50F3A-660B-41E2-BA56-9714612C580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476CB-4C65-4597-8E7A-B6306FDFC656}" type="datetimeFigureOut">
              <a:rPr lang="cs-CZ" smtClean="0"/>
              <a:t>29. 9. 2021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50F3A-660B-41E2-BA56-9714612C5806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476CB-4C65-4597-8E7A-B6306FDFC656}" type="datetimeFigureOut">
              <a:rPr lang="cs-CZ" smtClean="0"/>
              <a:t>29. 9. 2021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50F3A-660B-41E2-BA56-9714612C580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476CB-4C65-4597-8E7A-B6306FDFC656}" type="datetimeFigureOut">
              <a:rPr lang="cs-CZ" smtClean="0"/>
              <a:t>29. 9. 2021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50F3A-660B-41E2-BA56-9714612C580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476CB-4C65-4597-8E7A-B6306FDFC656}" type="datetimeFigureOut">
              <a:rPr lang="cs-CZ" smtClean="0"/>
              <a:t>29. 9. 2021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50F3A-660B-41E2-BA56-9714612C580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476CB-4C65-4597-8E7A-B6306FDFC656}" type="datetimeFigureOut">
              <a:rPr lang="cs-CZ" smtClean="0"/>
              <a:t>29. 9. 2021</a:t>
            </a:fld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50F3A-660B-41E2-BA56-9714612C5806}" type="slidenum">
              <a:rPr lang="cs-CZ" smtClean="0"/>
              <a:t>‹#›</a:t>
            </a:fld>
            <a:endParaRPr lang="cs-CZ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476CB-4C65-4597-8E7A-B6306FDFC656}" type="datetimeFigureOut">
              <a:rPr lang="cs-CZ" smtClean="0"/>
              <a:t>29. 9. 2021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50F3A-660B-41E2-BA56-9714612C580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C24476CB-4C65-4597-8E7A-B6306FDFC656}" type="datetimeFigureOut">
              <a:rPr lang="cs-CZ" smtClean="0"/>
              <a:t>29. 9. 2021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71750F3A-660B-41E2-BA56-9714612C5806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Základy speciální pedagogiky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21223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Cíle speciální pedagogiky 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Cílem speciální pedagogiky je maximální rozvoj osobnosti člověka s postižením a dosažení maximální úrovně jeho socializace. </a:t>
            </a:r>
            <a:endParaRPr lang="cs-CZ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Pro naplnění těchto cílů je třeba pochopit specifické potřeby, možnosti a omezení plynoucí z postižení a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stanovení si reálných cílů. 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22262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Předmět speciální pedagogiky 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Předmětem </a:t>
            </a:r>
            <a: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speciální pedagogiky </a:t>
            </a: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je </a:t>
            </a:r>
            <a: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osoba se zdravotním, </a:t>
            </a: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event. </a:t>
            </a:r>
            <a: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sociálním znevýhodněním, </a:t>
            </a: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která potřebuje podporu v oblasti výchovy, vzdělávání, </a:t>
            </a:r>
          </a:p>
          <a:p>
            <a:pPr marL="68580" indent="0">
              <a:buNone/>
            </a:pP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  v pracovním </a:t>
            </a: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a společenském uplatnění</a:t>
            </a:r>
            <a:r>
              <a:rPr lang="cs-CZ" b="1" dirty="0"/>
              <a:t>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134715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Disciplíny speciální pedagogiky 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Tradiční členění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oboru speciální pedagogika odpovídá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Sovákovu dělení na jednotlivé „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pedie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“, od 90.let minulého století přecházíme na nové názvy jednotlivých oborů – obor speciální pedagogika osob s mentálním postižením. </a:t>
            </a:r>
          </a:p>
          <a:p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Podle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druhu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postižení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vyžadují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jednotlivé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kategorie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dětí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dospělých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specifické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formy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výchovy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vzdělávání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pomoci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při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socializaci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53816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817160"/>
          </a:xfrm>
        </p:spPr>
        <p:txBody>
          <a:bodyPr>
            <a:normAutofit fontScale="90000"/>
          </a:bodyPr>
          <a:lstStyle/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Disciplíny speciální pedagogiky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492" y="1916832"/>
            <a:ext cx="6777317" cy="3915797"/>
          </a:xfrm>
        </p:spPr>
        <p:txBody>
          <a:bodyPr>
            <a:noAutofit/>
          </a:bodyPr>
          <a:lstStyle/>
          <a:p>
            <a:r>
              <a:rPr 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Speciální pedagogika se 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člení na 6 </a:t>
            </a:r>
            <a:r>
              <a:rPr 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hlavních oborů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endParaRPr lang="cs-CZ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1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psychopedie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, speciální pedagogika osob s mentálním postižením či jinou duševní poruchou </a:t>
            </a:r>
          </a:p>
          <a:p>
            <a:r>
              <a:rPr lang="cs-CZ" sz="1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tyflopedie</a:t>
            </a:r>
            <a:r>
              <a:rPr lang="cs-CZ" sz="18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speciální pedagogika osob se zrakovým postižením </a:t>
            </a:r>
          </a:p>
          <a:p>
            <a:r>
              <a:rPr lang="cs-CZ" sz="1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surdopedie</a:t>
            </a:r>
            <a:r>
              <a:rPr lang="cs-CZ" sz="18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speciální pedagogika osob se sluchovým postižením </a:t>
            </a:r>
          </a:p>
          <a:p>
            <a:r>
              <a:rPr lang="cs-CZ" sz="1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somatopedie</a:t>
            </a:r>
            <a:r>
              <a:rPr lang="cs-CZ" sz="18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speciální pedagogika osob s postižením hybnosti: tělesným postižením, dlouhodobě nemocných a zdravotně oslabených </a:t>
            </a:r>
          </a:p>
          <a:p>
            <a:r>
              <a:rPr lang="cs-CZ" sz="1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etopedie</a:t>
            </a:r>
            <a:r>
              <a:rPr lang="cs-CZ" sz="18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speciální pedagogika osob s rizikovým chováním, psychosociálně ohrožených, s poruchami chování </a:t>
            </a:r>
          </a:p>
          <a:p>
            <a:r>
              <a:rPr lang="cs-CZ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logopedie</a:t>
            </a:r>
            <a:r>
              <a:rPr lang="cs-CZ" sz="18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speciální pedagogika jedinců s narušenou komunikační schopností. </a:t>
            </a:r>
          </a:p>
          <a:p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45362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Disciplíny speciální pedagogiky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Proměnou paradigmatu se vyčlenily dvě další skupiny (Valenta, 2014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) dětí, žáků, osob:</a:t>
            </a: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speciální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pedagogika osob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se souběžným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postižením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více vadami (kombinovanými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vadami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speciální pedagogika jedinců se specifickými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(vývojovými)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poruchami učení a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chování. 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739834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ČLENĚNÍ SPECIÁLNÍ PEDAGOGIKY podle věku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/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Speciální pedagogika raného věku </a:t>
            </a:r>
          </a:p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Speciální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pedagogika předškolního věku </a:t>
            </a:r>
          </a:p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Speciální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pedagogika školního věku </a:t>
            </a:r>
          </a:p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Speciální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pedagogika dospělých (Speciální andragogika) </a:t>
            </a:r>
          </a:p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Speciální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pedagogika seniorů (Speciální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gerontagogika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</a:p>
          <a:p>
            <a:pPr marL="6858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9701582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Postavení speciální pedagogiky v soustavě věd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Společenské vědy:</a:t>
            </a:r>
          </a:p>
          <a:p>
            <a:pPr marL="68580" indent="0">
              <a:buNone/>
            </a:pP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Pedagogika,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psychologie, sociologie, filozofie,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sociální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patologie. </a:t>
            </a:r>
          </a:p>
          <a:p>
            <a: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Přírodní vědy:</a:t>
            </a:r>
          </a:p>
          <a:p>
            <a:pPr marL="68580" indent="0">
              <a:buNone/>
            </a:pP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Zejména vědy lékařské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(je třeba mít znalosti o odlišnostech vývojových charakteristik vývoje člověka v rámci fyziologie a patologie, podle jednotlivých zaměření speciálně pedagogických disciplín spolupracuje např. s </a:t>
            </a: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foniatrií, neurologií, psychiatrií, ORL, ortopedií, oftalmologií, plastickou chirurgií, </a:t>
            </a:r>
            <a: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pediatrií, atd.</a:t>
            </a:r>
          </a:p>
          <a:p>
            <a: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Technické vědy: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např. kybernetika, IT technologie</a:t>
            </a:r>
          </a:p>
          <a:p>
            <a:pPr>
              <a:buFont typeface="Courier New" panose="02070309020205020404" pitchFamily="49" charset="0"/>
              <a:buChar char="o"/>
            </a:pPr>
            <a:endParaRPr lang="cs-CZ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" indent="0">
              <a:buNone/>
            </a:pPr>
            <a:endParaRPr lang="cs-CZ" b="1" dirty="0" smtClean="0"/>
          </a:p>
          <a:p>
            <a:pPr marL="68580" indent="0">
              <a:buNone/>
            </a:pPr>
            <a:endParaRPr lang="cs-CZ" b="1" dirty="0" smtClean="0"/>
          </a:p>
        </p:txBody>
      </p:sp>
    </p:spTree>
    <p:extLst>
      <p:ext uri="{BB962C8B-B14F-4D97-AF65-F5344CB8AC3E}">
        <p14:creationId xmlns:p14="http://schemas.microsoft.com/office/powerpoint/2010/main" val="312837905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Základní pojmotvorný aparát a terminologie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Základní pojmy v oblasti speciální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pedagogiky:</a:t>
            </a:r>
          </a:p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deficit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, postižení,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handicap, znevýhodnění</a:t>
            </a:r>
          </a:p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reedukace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, kompenzace, rehabilitace, </a:t>
            </a:r>
            <a:endParaRPr lang="cs-CZ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prevence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endParaRPr lang="cs-CZ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socializace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, resocializace, </a:t>
            </a:r>
            <a:endParaRPr lang="cs-CZ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inkluze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6484164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Základní pojmotvorný aparát a terminologie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Deficit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(latinsky -</a:t>
            </a: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cs-CZ" i="1" dirty="0">
                <a:latin typeface="Arial" panose="020B0604020202020204" pitchFamily="34" charset="0"/>
                <a:cs typeface="Arial" panose="020B0604020202020204" pitchFamily="34" charset="0"/>
              </a:rPr>
              <a:t>chybí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) znamená nedostatek, něco co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chybí.</a:t>
            </a:r>
          </a:p>
          <a:p>
            <a: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Handicap -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je pojem používaný ve více významech, obvykle ve významu </a:t>
            </a:r>
            <a: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nevýhody.</a:t>
            </a:r>
          </a:p>
          <a:p>
            <a:pPr marL="68580" indent="0">
              <a:buNone/>
            </a:pPr>
            <a:endParaRPr lang="cs-CZ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Postižení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 (anglicky </a:t>
            </a:r>
            <a:r>
              <a:rPr lang="cs-CZ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Impairment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je narušení (abnormalita) psychické, anatomické nebo fyziologické struktury nebo funkce, jedná se o vadu, chybění, ztrátu nebo nedostatek v anatomické stavbě organismu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a nebo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poruchu v jeho funkcích. </a:t>
            </a:r>
          </a:p>
          <a:p>
            <a:pPr marL="68580" indent="0">
              <a:buNone/>
            </a:pP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Jedná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se o narušení integrity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osobnosti (jednota, celistvost</a:t>
            </a:r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vlastností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osobnosti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a jeho chování)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to může být v oblasti psychické, sociální, senzorické nebo somatické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333710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Základní pojmotvorný aparát a terminologie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V ČR používáme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více termínů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„označení“ osob s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postižením,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např. člověk s postižením, člověk se znevýhodněním, handicapovaný, se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speciálními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vzdělávacími potřebami, člověk se specifickými potřebami, výjimečný aj. 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Podle Valenty a kol. (2014, s. 8) </a:t>
            </a:r>
            <a:r>
              <a:rPr lang="cs-CZ" i="1" dirty="0">
                <a:latin typeface="Arial" panose="020B0604020202020204" pitchFamily="34" charset="0"/>
                <a:cs typeface="Arial" panose="020B0604020202020204" pitchFamily="34" charset="0"/>
              </a:rPr>
              <a:t>„je za korektní považováno spojení: </a:t>
            </a:r>
            <a:r>
              <a:rPr lang="cs-CZ" i="1" dirty="0" smtClean="0">
                <a:latin typeface="Arial" panose="020B0604020202020204" pitchFamily="34" charset="0"/>
                <a:cs typeface="Arial" panose="020B0604020202020204" pitchFamily="34" charset="0"/>
              </a:rPr>
              <a:t>Dítě</a:t>
            </a:r>
            <a:r>
              <a:rPr lang="cs-CZ" i="1" dirty="0">
                <a:latin typeface="Arial" panose="020B0604020202020204" pitchFamily="34" charset="0"/>
                <a:cs typeface="Arial" panose="020B0604020202020204" pitchFamily="34" charset="0"/>
              </a:rPr>
              <a:t>, žák, člověk s (mentálním, smyslovým – zrakovým či sluchovým, řečovým, tělesným) postižením (s handicapem, disabilitou).“ 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32097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673144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Okruhy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492" y="1772816"/>
            <a:ext cx="6777317" cy="4059813"/>
          </a:xfrm>
        </p:spPr>
        <p:txBody>
          <a:bodyPr>
            <a:normAutofit fontScale="55000" lnSpcReduction="20000"/>
          </a:bodyPr>
          <a:lstStyle/>
          <a:p>
            <a:endParaRPr lang="cs-CZ" dirty="0"/>
          </a:p>
          <a:p>
            <a:r>
              <a:rPr lang="cs-CZ" sz="2900" dirty="0"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cs-CZ" sz="2900" b="1" dirty="0">
                <a:latin typeface="Arial" panose="020B0604020202020204" pitchFamily="34" charset="0"/>
                <a:cs typeface="Arial" panose="020B0604020202020204" pitchFamily="34" charset="0"/>
              </a:rPr>
              <a:t>Speciální pedagogika</a:t>
            </a:r>
            <a:r>
              <a:rPr lang="cs-CZ" sz="2900" dirty="0">
                <a:latin typeface="Arial" panose="020B0604020202020204" pitchFamily="34" charset="0"/>
                <a:cs typeface="Arial" panose="020B0604020202020204" pitchFamily="34" charset="0"/>
              </a:rPr>
              <a:t>, cíl a předmět oboru. Postavení speciální pedagogiky v soustavě věd. Členění speciální pedagogiky, definování základního vymezení jednotlivých speciálně pedagogických disciplín. Současné trendy v přístupu k osobám s postižením. </a:t>
            </a:r>
          </a:p>
          <a:p>
            <a:r>
              <a:rPr lang="cs-CZ" sz="2900" dirty="0"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cs-CZ" sz="2900" b="1" dirty="0">
                <a:latin typeface="Arial" panose="020B0604020202020204" pitchFamily="34" charset="0"/>
                <a:cs typeface="Arial" panose="020B0604020202020204" pitchFamily="34" charset="0"/>
              </a:rPr>
              <a:t>Definování základních pojmů</a:t>
            </a:r>
            <a:r>
              <a:rPr lang="cs-CZ" sz="2900" dirty="0">
                <a:latin typeface="Arial" panose="020B0604020202020204" pitchFamily="34" charset="0"/>
                <a:cs typeface="Arial" panose="020B0604020202020204" pitchFamily="34" charset="0"/>
              </a:rPr>
              <a:t>, systém péče o jedince s postižením od narození do stáří včetně aktuálních legislativních změn směřujících k inkluzívnímu vzdělávání. </a:t>
            </a:r>
          </a:p>
          <a:p>
            <a:r>
              <a:rPr lang="cs-CZ" sz="2900" dirty="0"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cs-CZ" sz="2900" b="1" dirty="0">
                <a:latin typeface="Arial" panose="020B0604020202020204" pitchFamily="34" charset="0"/>
                <a:cs typeface="Arial" panose="020B0604020202020204" pitchFamily="34" charset="0"/>
              </a:rPr>
              <a:t>Rodina s postiženým dítětem. </a:t>
            </a:r>
            <a:r>
              <a:rPr lang="cs-CZ" sz="2900" dirty="0">
                <a:latin typeface="Arial" panose="020B0604020202020204" pitchFamily="34" charset="0"/>
                <a:cs typeface="Arial" panose="020B0604020202020204" pitchFamily="34" charset="0"/>
              </a:rPr>
              <a:t>Postoje společnosti k jedincům s postižením i postižených ke společnosti. </a:t>
            </a:r>
          </a:p>
          <a:p>
            <a:r>
              <a:rPr lang="cs-CZ" sz="2900" dirty="0">
                <a:latin typeface="Arial" panose="020B0604020202020204" pitchFamily="34" charset="0"/>
                <a:cs typeface="Arial" panose="020B0604020202020204" pitchFamily="34" charset="0"/>
              </a:rPr>
              <a:t>4. </a:t>
            </a:r>
            <a:r>
              <a:rPr lang="cs-CZ" sz="2900" b="1" dirty="0">
                <a:latin typeface="Arial" panose="020B0604020202020204" pitchFamily="34" charset="0"/>
                <a:cs typeface="Arial" panose="020B0604020202020204" pitchFamily="34" charset="0"/>
              </a:rPr>
              <a:t>Metody speciální pedagogiky. </a:t>
            </a:r>
            <a:r>
              <a:rPr lang="cs-CZ" sz="2900" dirty="0">
                <a:latin typeface="Arial" panose="020B0604020202020204" pitchFamily="34" charset="0"/>
                <a:cs typeface="Arial" panose="020B0604020202020204" pitchFamily="34" charset="0"/>
              </a:rPr>
              <a:t>Výzkumné strategie a přístupy. </a:t>
            </a:r>
          </a:p>
          <a:p>
            <a:r>
              <a:rPr lang="cs-CZ" sz="2900" dirty="0">
                <a:latin typeface="Arial" panose="020B0604020202020204" pitchFamily="34" charset="0"/>
                <a:cs typeface="Arial" panose="020B0604020202020204" pitchFamily="34" charset="0"/>
              </a:rPr>
              <a:t>5. </a:t>
            </a:r>
            <a:r>
              <a:rPr lang="cs-CZ" sz="2900" b="1" dirty="0" err="1">
                <a:latin typeface="Arial" panose="020B0604020202020204" pitchFamily="34" charset="0"/>
                <a:cs typeface="Arial" panose="020B0604020202020204" pitchFamily="34" charset="0"/>
              </a:rPr>
              <a:t>Tyflopedie</a:t>
            </a:r>
            <a:r>
              <a:rPr lang="cs-CZ" sz="2900" dirty="0">
                <a:latin typeface="Arial" panose="020B0604020202020204" pitchFamily="34" charset="0"/>
                <a:cs typeface="Arial" panose="020B0604020202020204" pitchFamily="34" charset="0"/>
              </a:rPr>
              <a:t> – terminologie, klasifikace, etiologie. Specifičnost vývoje jedinců se zrakovým postižením. Kompenzační pomůcky. Zásady komunikace. Vzdělávací a poradenské instituce. </a:t>
            </a:r>
          </a:p>
          <a:p>
            <a:r>
              <a:rPr lang="cs-CZ" sz="2900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cs-CZ" sz="29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cs-CZ" sz="2900" b="1" dirty="0" err="1">
                <a:latin typeface="Arial" panose="020B0604020202020204" pitchFamily="34" charset="0"/>
                <a:cs typeface="Arial" panose="020B0604020202020204" pitchFamily="34" charset="0"/>
              </a:rPr>
              <a:t>Psychopedie</a:t>
            </a:r>
            <a:r>
              <a:rPr lang="cs-CZ" sz="29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900" dirty="0">
                <a:latin typeface="Arial" panose="020B0604020202020204" pitchFamily="34" charset="0"/>
                <a:cs typeface="Arial" panose="020B0604020202020204" pitchFamily="34" charset="0"/>
              </a:rPr>
              <a:t>– terminologie, klasifikace, etiologie. Specifičnost vývoje jedinců s mentálním postižením. Vzdělávací a poradenské instituce. </a:t>
            </a:r>
          </a:p>
          <a:p>
            <a:endParaRPr lang="cs-CZ" sz="2900" dirty="0"/>
          </a:p>
        </p:txBody>
      </p:sp>
    </p:spTree>
    <p:extLst>
      <p:ext uri="{BB962C8B-B14F-4D97-AF65-F5344CB8AC3E}">
        <p14:creationId xmlns:p14="http://schemas.microsoft.com/office/powerpoint/2010/main" val="262418204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608" y="980728"/>
            <a:ext cx="7024744" cy="1143000"/>
          </a:xfrm>
        </p:spPr>
        <p:txBody>
          <a:bodyPr>
            <a:normAutofit fontScale="90000"/>
          </a:bodyPr>
          <a:lstStyle/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Základní pojmotvorný aparát a terminologie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Speciálněpedagogické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 metody:</a:t>
            </a:r>
          </a:p>
          <a:p>
            <a: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Reedukace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postupy zaměřené na zlepšení výkonu poškozených funkcí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Kompenzace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postupy zaměřené na rozvoj nepoškozených funkcí, které budou nahrazovat vzniklý deficit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Rehabilitace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 – (znovu)uschopnění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jedince z hlediska společenských vztahů </a:t>
            </a:r>
          </a:p>
        </p:txBody>
      </p:sp>
    </p:spTree>
    <p:extLst>
      <p:ext uri="{BB962C8B-B14F-4D97-AF65-F5344CB8AC3E}">
        <p14:creationId xmlns:p14="http://schemas.microsoft.com/office/powerpoint/2010/main" val="425367000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Základní pojmotvorný aparát a terminologie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Prevence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opatření zamezující vzniku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postižení, znevýhodnění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v případě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jeho vzniku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pak brání rozvoji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narušení integrity osoby s postižením, vztahu s jeho okolím, pracovním a společenským uplatněním, u dítěte školní a mimoškolní prostředí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403923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Základní pojmotvorný aparát a terminologie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68580" indent="0">
              <a:buNone/>
            </a:pPr>
            <a:r>
              <a:rPr lang="cs-CZ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Prevence se člení na:</a:t>
            </a:r>
          </a:p>
          <a:p>
            <a:pPr marL="68580" indent="0">
              <a:buNone/>
            </a:pPr>
            <a:endParaRPr lang="cs-CZ" sz="8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8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Primární – je zaměřena na zabránění nežádoucích jevů, např. různými formami osvěty, výchovou a vzděláváním ve všech typech škol</a:t>
            </a:r>
          </a:p>
          <a:p>
            <a:pPr marL="68580" indent="0">
              <a:buNone/>
            </a:pPr>
            <a:endParaRPr lang="cs-CZ" sz="80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8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Sekundární - </a:t>
            </a:r>
            <a:r>
              <a:rPr lang="cs-CZ" sz="8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včasné rozpoznání (příp. i vyhledání) </a:t>
            </a:r>
            <a:r>
              <a:rPr lang="cs-CZ" sz="8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sociálních</a:t>
            </a:r>
            <a:r>
              <a:rPr lang="cs-CZ" sz="8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a zdravotních </a:t>
            </a:r>
            <a:r>
              <a:rPr lang="cs-CZ" sz="8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problémů, </a:t>
            </a:r>
            <a:r>
              <a:rPr lang="cs-CZ" sz="8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které již vznikly a jejich odborná náprava(léčba), zamezení rozšiřování </a:t>
            </a:r>
            <a:r>
              <a:rPr lang="cs-CZ" sz="8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negativního</a:t>
            </a:r>
            <a:r>
              <a:rPr lang="cs-CZ" sz="8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zdravotního či </a:t>
            </a:r>
            <a:r>
              <a:rPr lang="cs-CZ" sz="8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sociálního</a:t>
            </a:r>
            <a:r>
              <a:rPr lang="cs-CZ" sz="8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jevu</a:t>
            </a:r>
          </a:p>
          <a:p>
            <a:pPr marL="68580" indent="0">
              <a:buNone/>
            </a:pPr>
            <a:endParaRPr lang="cs-CZ" sz="80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8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Terciární - </a:t>
            </a:r>
            <a:r>
              <a:rPr lang="cs-CZ" sz="8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zaměření na následky závad, poruch, onemocnění, kterém se již rozvinuly a snaha o jejich nápravu nebo alespoň o zábranu jejich zhoršování.</a:t>
            </a:r>
          </a:p>
          <a:p>
            <a:pPr marL="68580" indent="0">
              <a:buNone/>
            </a:pPr>
            <a:r>
              <a:rPr lang="cs-CZ" sz="80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sz="80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cs-CZ" sz="8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" indent="0">
              <a:buNone/>
            </a:pPr>
            <a:endParaRPr lang="cs-CZ" sz="8000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9778146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Základní pojmotvorný aparát a terminologie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SOCIALIZACE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obecně </a:t>
            </a: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je celoživotní proces, v jehož průběhu si jedinec osvojuje specificky lidské formy chování a jednání, jazyk, poznatky, hodnoty, kulturu a začleňuje se tak do společnosti. Realizuje se tzv. sociálním učením.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Socializace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je podmíněna sociabilitou (individuální schopnost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socializace).</a:t>
            </a:r>
          </a:p>
          <a:p>
            <a:pPr marL="68580" indent="0">
              <a:buNone/>
            </a:pPr>
            <a:endParaRPr lang="cs-CZ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esocializace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je proces opětného zařazení do společnosti u jedinců se získaným postižením v průběhu života. </a:t>
            </a:r>
          </a:p>
        </p:txBody>
      </p:sp>
    </p:spTree>
    <p:extLst>
      <p:ext uri="{BB962C8B-B14F-4D97-AF65-F5344CB8AC3E}">
        <p14:creationId xmlns:p14="http://schemas.microsoft.com/office/powerpoint/2010/main" val="279326807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Základní pojmotvorný aparát a terminologie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Inkluze/integrace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Sociální </a:t>
            </a: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integrace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 je nejvyšší úrovní socializace, jedná se tedy o proces začleňování člověka do společnosti. </a:t>
            </a: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Integrace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 bývá také definována jako „oboustranný psychosociální proces sbližování minority znevýhodněných a majority intaktních.'' Jde o začlenění osob do většinové společnosti a jejího každodenního života.</a:t>
            </a:r>
          </a:p>
        </p:txBody>
      </p:sp>
    </p:spTree>
    <p:extLst>
      <p:ext uri="{BB962C8B-B14F-4D97-AF65-F5344CB8AC3E}">
        <p14:creationId xmlns:p14="http://schemas.microsoft.com/office/powerpoint/2010/main" val="347441015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Základní pojmotvorný aparát a terminologie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>
              <a:buNone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Inkluzivní vzdělávání nebo </a:t>
            </a: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inkluze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 je proces, jehož snahou je nastavení takového systému vzdělávání, který umožňuje všem dětem bez rozdílu plnit povinnou školní docházku, resp. navštěvovat školu, ideálně v místě jejich bydliště. </a:t>
            </a:r>
            <a:endParaRPr lang="cs-CZ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" indent="0">
              <a:buNone/>
            </a:pP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Cílem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inkluze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 je podporovat rovné šance dětí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při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vzdělávání.</a:t>
            </a:r>
          </a:p>
        </p:txBody>
      </p:sp>
    </p:spTree>
    <p:extLst>
      <p:ext uri="{BB962C8B-B14F-4D97-AF65-F5344CB8AC3E}">
        <p14:creationId xmlns:p14="http://schemas.microsoft.com/office/powerpoint/2010/main" val="145924292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Základní pojmotvorný aparát a terminologie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Světová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zdravotnická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organizace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 (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World Health Organization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 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WHO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též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SZO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cs-CZ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" indent="0">
              <a:buNone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Mezinárodní klasifikace nemocí a přidružených zdravotních problémů, 10. revize (MKN-10) na národní úrovni s účinností od 1. 1. 2020.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6007230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Základní pojmotvorný aparát a terminologie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Mezinárodní klasifikace funkčních schopností, disability a zdraví 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Pro hodnocení dopadu postižení existuje řada klasifikací. Uvedeme zde Mezinárodní klasifikace funkčních schopností, disability a zdraví (MKF), která se zaměřuje na pět základních komponent mapujících funkční schopnosti, disabilitu a zdraví člověka: </a:t>
            </a:r>
          </a:p>
        </p:txBody>
      </p:sp>
    </p:spTree>
    <p:extLst>
      <p:ext uri="{BB962C8B-B14F-4D97-AF65-F5344CB8AC3E}">
        <p14:creationId xmlns:p14="http://schemas.microsoft.com/office/powerpoint/2010/main" val="367163286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b="1" dirty="0">
                <a:latin typeface="Arial" panose="020B0604020202020204" pitchFamily="34" charset="0"/>
                <a:cs typeface="Arial" panose="020B0604020202020204" pitchFamily="34" charset="0"/>
              </a:rPr>
              <a:t>Mezinárodní klasifikace funkčních schopností, disability a zdraví </a:t>
            </a:r>
            <a:r>
              <a:rPr lang="cs-CZ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(MKF)</a:t>
            </a:r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1.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tělesné funkce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(fyziologické i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psychické) 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2. tělesné </a:t>
            </a: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struktury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(anatomické části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těla) 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3. aktivity </a:t>
            </a: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a participace 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4. faktory </a:t>
            </a: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prostředí 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odrážejí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fyzické, sociální a postojové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prostředí) </a:t>
            </a: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l-PL" b="1" dirty="0" smtClean="0">
                <a:latin typeface="Arial" panose="020B0604020202020204" pitchFamily="34" charset="0"/>
                <a:cs typeface="Arial" panose="020B0604020202020204" pitchFamily="34" charset="0"/>
              </a:rPr>
              <a:t>5. osobní </a:t>
            </a:r>
            <a:r>
              <a:rPr lang="pl-PL" b="1" dirty="0">
                <a:latin typeface="Arial" panose="020B0604020202020204" pitchFamily="34" charset="0"/>
                <a:cs typeface="Arial" panose="020B0604020202020204" pitchFamily="34" charset="0"/>
              </a:rPr>
              <a:t>faktory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dirty="0" smtClean="0">
                <a:latin typeface="Arial" panose="020B0604020202020204" pitchFamily="34" charset="0"/>
                <a:cs typeface="Arial" panose="020B0604020202020204" pitchFamily="34" charset="0"/>
              </a:rPr>
              <a:t> (doplňující okruh) </a:t>
            </a:r>
            <a:endParaRPr lang="pl-P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3154541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Dělení postižení/znevýhodnění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68580" indent="0">
              <a:buNone/>
            </a:pPr>
            <a:r>
              <a:rPr lang="pl-PL" sz="2900" dirty="0" smtClean="0">
                <a:latin typeface="Arial" panose="020B0604020202020204" pitchFamily="34" charset="0"/>
                <a:cs typeface="Arial" panose="020B0604020202020204" pitchFamily="34" charset="0"/>
              </a:rPr>
              <a:t>Postižení </a:t>
            </a:r>
            <a:r>
              <a:rPr lang="pl-PL" sz="2900" dirty="0">
                <a:latin typeface="Arial" panose="020B0604020202020204" pitchFamily="34" charset="0"/>
                <a:cs typeface="Arial" panose="020B0604020202020204" pitchFamily="34" charset="0"/>
              </a:rPr>
              <a:t>se dělí několika způsoby: </a:t>
            </a:r>
          </a:p>
          <a:p>
            <a:r>
              <a:rPr lang="pl-PL" sz="2900" b="1" dirty="0">
                <a:latin typeface="Arial" panose="020B0604020202020204" pitchFamily="34" charset="0"/>
                <a:cs typeface="Arial" panose="020B0604020202020204" pitchFamily="34" charset="0"/>
              </a:rPr>
              <a:t>1. z hlediska doby </a:t>
            </a:r>
            <a:r>
              <a:rPr lang="pl-PL" sz="2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vzniku </a:t>
            </a:r>
            <a:endParaRPr lang="pl-PL" sz="2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" indent="0">
              <a:buNone/>
            </a:pPr>
            <a:r>
              <a:rPr lang="cs-CZ" sz="2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vrozené</a:t>
            </a:r>
            <a:r>
              <a:rPr lang="cs-CZ" sz="29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900" dirty="0">
                <a:latin typeface="Arial" panose="020B0604020202020204" pitchFamily="34" charset="0"/>
                <a:cs typeface="Arial" panose="020B0604020202020204" pitchFamily="34" charset="0"/>
              </a:rPr>
              <a:t>(vzniklé v období prenatálním, perinatálním, </a:t>
            </a:r>
            <a:r>
              <a:rPr lang="cs-CZ" sz="2900" dirty="0" smtClean="0">
                <a:latin typeface="Arial" panose="020B0604020202020204" pitchFamily="34" charset="0"/>
                <a:cs typeface="Arial" panose="020B0604020202020204" pitchFamily="34" charset="0"/>
              </a:rPr>
              <a:t>časně </a:t>
            </a:r>
            <a:r>
              <a:rPr lang="cs-CZ" sz="2900" dirty="0">
                <a:latin typeface="Arial" panose="020B0604020202020204" pitchFamily="34" charset="0"/>
                <a:cs typeface="Arial" panose="020B0604020202020204" pitchFamily="34" charset="0"/>
              </a:rPr>
              <a:t>postnatálním) </a:t>
            </a:r>
          </a:p>
          <a:p>
            <a:pPr marL="68580" indent="0">
              <a:buNone/>
            </a:pPr>
            <a:r>
              <a:rPr lang="cs-CZ" sz="2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získané</a:t>
            </a:r>
            <a:r>
              <a:rPr lang="cs-CZ" sz="29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900" dirty="0">
                <a:latin typeface="Arial" panose="020B0604020202020204" pitchFamily="34" charset="0"/>
                <a:cs typeface="Arial" panose="020B0604020202020204" pitchFamily="34" charset="0"/>
              </a:rPr>
              <a:t>(vzniklé v průběhu života) </a:t>
            </a:r>
          </a:p>
          <a:p>
            <a:r>
              <a:rPr lang="cs-CZ" sz="2900" b="1" dirty="0">
                <a:latin typeface="Arial" panose="020B0604020202020204" pitchFamily="34" charset="0"/>
                <a:cs typeface="Arial" panose="020B0604020202020204" pitchFamily="34" charset="0"/>
              </a:rPr>
              <a:t>2. podle typu </a:t>
            </a:r>
            <a:endParaRPr lang="cs-CZ" sz="2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" indent="0">
              <a:buNone/>
            </a:pPr>
            <a:r>
              <a:rPr lang="cs-CZ" sz="2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orgánové</a:t>
            </a:r>
            <a:r>
              <a:rPr lang="cs-CZ" sz="29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900" dirty="0">
                <a:latin typeface="Arial" panose="020B0604020202020204" pitchFamily="34" charset="0"/>
                <a:cs typeface="Arial" panose="020B0604020202020204" pitchFamily="34" charset="0"/>
              </a:rPr>
              <a:t>(postihují orgány nebo jejich části, příčinou může být vývojová vada, nemoc nebo úraz) </a:t>
            </a:r>
          </a:p>
          <a:p>
            <a:pPr marL="68580" indent="0">
              <a:buNone/>
            </a:pPr>
            <a:r>
              <a:rPr lang="cs-CZ" sz="2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funkční</a:t>
            </a:r>
            <a:r>
              <a:rPr lang="cs-CZ" sz="29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900" dirty="0">
                <a:latin typeface="Arial" panose="020B0604020202020204" pitchFamily="34" charset="0"/>
                <a:cs typeface="Arial" panose="020B0604020202020204" pitchFamily="34" charset="0"/>
              </a:rPr>
              <a:t>(porucha funkce orgánu nebo celého organismu bez poškození jeho </a:t>
            </a:r>
            <a:r>
              <a:rPr lang="cs-CZ" sz="2900" dirty="0" smtClean="0">
                <a:latin typeface="Arial" panose="020B0604020202020204" pitchFamily="34" charset="0"/>
                <a:cs typeface="Arial" panose="020B0604020202020204" pitchFamily="34" charset="0"/>
              </a:rPr>
              <a:t>tkáně, </a:t>
            </a:r>
            <a:r>
              <a:rPr lang="cs-CZ" sz="2900" dirty="0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cs-CZ" sz="2900" dirty="0" smtClean="0">
                <a:latin typeface="Arial" panose="020B0604020202020204" pitchFamily="34" charset="0"/>
                <a:cs typeface="Arial" panose="020B0604020202020204" pitchFamily="34" charset="0"/>
              </a:rPr>
              <a:t>znikají </a:t>
            </a:r>
            <a:r>
              <a:rPr lang="cs-CZ" sz="2900" dirty="0">
                <a:latin typeface="Arial" panose="020B0604020202020204" pitchFamily="34" charset="0"/>
                <a:cs typeface="Arial" panose="020B0604020202020204" pitchFamily="34" charset="0"/>
              </a:rPr>
              <a:t>v důsledku narušení vzájemných sociálních vztahů mezi jedincem a jeho </a:t>
            </a:r>
            <a:r>
              <a:rPr lang="cs-CZ" sz="2900" dirty="0" smtClean="0">
                <a:latin typeface="Arial" panose="020B0604020202020204" pitchFamily="34" charset="0"/>
                <a:cs typeface="Arial" panose="020B0604020202020204" pitchFamily="34" charset="0"/>
              </a:rPr>
              <a:t>prostředím, </a:t>
            </a:r>
            <a:r>
              <a:rPr lang="cs-CZ" sz="2900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cs-CZ" sz="2900" dirty="0" smtClean="0">
                <a:latin typeface="Arial" panose="020B0604020202020204" pitchFamily="34" charset="0"/>
                <a:cs typeface="Arial" panose="020B0604020202020204" pitchFamily="34" charset="0"/>
              </a:rPr>
              <a:t>ejčastěji </a:t>
            </a:r>
            <a:r>
              <a:rPr lang="cs-CZ" sz="2900" dirty="0">
                <a:latin typeface="Arial" panose="020B0604020202020204" pitchFamily="34" charset="0"/>
                <a:cs typeface="Arial" panose="020B0604020202020204" pitchFamily="34" charset="0"/>
              </a:rPr>
              <a:t>sem patří orgánové neurózy, psychoneurózy, poruchy chování)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998042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Okruhy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endParaRPr lang="cs-CZ" dirty="0"/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7. </a:t>
            </a: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Logopedie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– terminologie, klasifikace, etiologie. Narušená komunikační schopnost. Pomůcky a technické prostředky pro osoby s narušenou komunikační schopností. Organizace logopedické péče. 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8. </a:t>
            </a:r>
            <a:r>
              <a:rPr lang="cs-CZ" b="1" dirty="0" err="1">
                <a:latin typeface="Arial" panose="020B0604020202020204" pitchFamily="34" charset="0"/>
                <a:cs typeface="Arial" panose="020B0604020202020204" pitchFamily="34" charset="0"/>
              </a:rPr>
              <a:t>Surdopedie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– terminologie, klasifikace, etiologie. Specifičnost vývoje jedinců se sluchovým postižením. Kompenzační pomůcky. Zásady komunikace. Vzdělávací a poradenské instituce. 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9. </a:t>
            </a:r>
            <a:r>
              <a:rPr lang="cs-CZ" b="1" dirty="0" err="1">
                <a:latin typeface="Arial" panose="020B0604020202020204" pitchFamily="34" charset="0"/>
                <a:cs typeface="Arial" panose="020B0604020202020204" pitchFamily="34" charset="0"/>
              </a:rPr>
              <a:t>Somatopedie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– terminologie, klasifikace, etiologie. Specifičnost vývoje jedinců s tělesným postižením. Kompenzační pomůcky. Zásady komunikace. Vzdělávací a poradenské instituce. 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10. </a:t>
            </a: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Problematika specifických poruch učení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– terminologie, klasifikace, etiologie, reedukace, diagnostika. 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11. </a:t>
            </a:r>
            <a: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Souběžná postižení více vadami 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(kombinovaná postižení</a:t>
            </a:r>
            <a: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12. </a:t>
            </a: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Poruchy autistického spektra. </a:t>
            </a:r>
          </a:p>
          <a:p>
            <a:endParaRPr lang="cs-CZ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108796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Dělení postižení/znevýhodnění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 sz="2900" b="1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cs-CZ" sz="29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cs-CZ" sz="2900" b="1" dirty="0">
                <a:latin typeface="Arial" panose="020B0604020202020204" pitchFamily="34" charset="0"/>
                <a:cs typeface="Arial" panose="020B0604020202020204" pitchFamily="34" charset="0"/>
              </a:rPr>
              <a:t>podle druhu </a:t>
            </a:r>
            <a:endParaRPr lang="cs-CZ" sz="2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" indent="0">
              <a:buNone/>
            </a:pPr>
            <a:r>
              <a:rPr lang="cs-CZ" sz="2900" dirty="0">
                <a:latin typeface="Arial" panose="020B0604020202020204" pitchFamily="34" charset="0"/>
                <a:cs typeface="Arial" panose="020B0604020202020204" pitchFamily="34" charset="0"/>
              </a:rPr>
              <a:t>pohybové </a:t>
            </a:r>
          </a:p>
          <a:p>
            <a:pPr marL="68580" indent="0">
              <a:buNone/>
            </a:pPr>
            <a:r>
              <a:rPr lang="cs-CZ" sz="2900" dirty="0">
                <a:latin typeface="Arial" panose="020B0604020202020204" pitchFamily="34" charset="0"/>
                <a:cs typeface="Arial" panose="020B0604020202020204" pitchFamily="34" charset="0"/>
              </a:rPr>
              <a:t>zrakové </a:t>
            </a:r>
          </a:p>
          <a:p>
            <a:pPr marL="68580" indent="0">
              <a:buNone/>
            </a:pPr>
            <a:r>
              <a:rPr lang="cs-CZ" sz="2900" dirty="0">
                <a:latin typeface="Arial" panose="020B0604020202020204" pitchFamily="34" charset="0"/>
                <a:cs typeface="Arial" panose="020B0604020202020204" pitchFamily="34" charset="0"/>
              </a:rPr>
              <a:t>sluchové </a:t>
            </a:r>
          </a:p>
          <a:p>
            <a:pPr marL="68580" indent="0">
              <a:buNone/>
            </a:pPr>
            <a:r>
              <a:rPr lang="cs-CZ" sz="2900" dirty="0">
                <a:latin typeface="Arial" panose="020B0604020202020204" pitchFamily="34" charset="0"/>
                <a:cs typeface="Arial" panose="020B0604020202020204" pitchFamily="34" charset="0"/>
              </a:rPr>
              <a:t>řečové (tedy v oblasti komunikačních dovedností) </a:t>
            </a:r>
          </a:p>
          <a:p>
            <a:pPr marL="68580" indent="0">
              <a:buNone/>
            </a:pPr>
            <a:r>
              <a:rPr lang="cs-CZ" sz="2900" dirty="0">
                <a:latin typeface="Arial" panose="020B0604020202020204" pitchFamily="34" charset="0"/>
                <a:cs typeface="Arial" panose="020B0604020202020204" pitchFamily="34" charset="0"/>
              </a:rPr>
              <a:t>mentální </a:t>
            </a:r>
          </a:p>
          <a:p>
            <a:pPr marL="68580" indent="0">
              <a:buNone/>
            </a:pPr>
            <a:r>
              <a:rPr lang="cs-CZ" sz="2900" dirty="0" smtClean="0">
                <a:latin typeface="Arial" panose="020B0604020202020204" pitchFamily="34" charset="0"/>
                <a:cs typeface="Arial" panose="020B0604020202020204" pitchFamily="34" charset="0"/>
              </a:rPr>
              <a:t>poruchy </a:t>
            </a:r>
            <a:r>
              <a:rPr lang="cs-CZ" sz="2900" dirty="0">
                <a:latin typeface="Arial" panose="020B0604020202020204" pitchFamily="34" charset="0"/>
                <a:cs typeface="Arial" panose="020B0604020202020204" pitchFamily="34" charset="0"/>
              </a:rPr>
              <a:t>chování </a:t>
            </a:r>
          </a:p>
          <a:p>
            <a:pPr marL="68580" indent="0">
              <a:buNone/>
            </a:pPr>
            <a:r>
              <a:rPr lang="cs-CZ" sz="2900" dirty="0" smtClean="0">
                <a:latin typeface="Arial" panose="020B0604020202020204" pitchFamily="34" charset="0"/>
                <a:cs typeface="Arial" panose="020B0604020202020204" pitchFamily="34" charset="0"/>
              </a:rPr>
              <a:t>parciální postižení (</a:t>
            </a:r>
            <a:r>
              <a:rPr lang="sk-SK" sz="2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specifické</a:t>
            </a:r>
            <a:r>
              <a:rPr lang="sk-SK" sz="2900" dirty="0" smtClean="0">
                <a:latin typeface="Arial" panose="020B0604020202020204" pitchFamily="34" charset="0"/>
                <a:cs typeface="Arial" panose="020B0604020202020204" pitchFamily="34" charset="0"/>
              </a:rPr>
              <a:t> poruchy učení</a:t>
            </a:r>
            <a:r>
              <a:rPr lang="sk-SK" sz="29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k-SK" sz="2900" dirty="0" err="1">
                <a:latin typeface="Arial" panose="020B0604020202020204" pitchFamily="34" charset="0"/>
                <a:cs typeface="Arial" panose="020B0604020202020204" pitchFamily="34" charset="0"/>
              </a:rPr>
              <a:t>chování</a:t>
            </a:r>
            <a:r>
              <a:rPr lang="sk-SK" sz="290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sk-SK" sz="2900" dirty="0" smtClean="0">
                <a:latin typeface="Arial" panose="020B0604020202020204" pitchFamily="34" charset="0"/>
                <a:cs typeface="Arial" panose="020B0604020202020204" pitchFamily="34" charset="0"/>
              </a:rPr>
              <a:t>pozornosti)</a:t>
            </a:r>
            <a:endParaRPr lang="cs-CZ" sz="2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" indent="0">
              <a:buNone/>
            </a:pPr>
            <a:r>
              <a:rPr lang="cs-CZ" sz="2900" dirty="0" smtClean="0">
                <a:latin typeface="Arial" panose="020B0604020202020204" pitchFamily="34" charset="0"/>
                <a:cs typeface="Arial" panose="020B0604020202020204" pitchFamily="34" charset="0"/>
              </a:rPr>
              <a:t>souběžné postižení více vadami (kombinované postižení)</a:t>
            </a:r>
          </a:p>
          <a:p>
            <a:pPr marL="68580" indent="0">
              <a:buNone/>
            </a:pPr>
            <a:endParaRPr lang="cs-CZ" sz="2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900" dirty="0">
                <a:latin typeface="Arial" panose="020B0604020202020204" pitchFamily="34" charset="0"/>
                <a:cs typeface="Arial" panose="020B0604020202020204" pitchFamily="34" charset="0"/>
              </a:rPr>
              <a:t>4. </a:t>
            </a:r>
            <a:r>
              <a:rPr lang="cs-CZ" sz="2900" b="1" dirty="0">
                <a:latin typeface="Arial" panose="020B0604020202020204" pitchFamily="34" charset="0"/>
                <a:cs typeface="Arial" panose="020B0604020202020204" pitchFamily="34" charset="0"/>
              </a:rPr>
              <a:t>podle intenzity (hloubky) </a:t>
            </a:r>
            <a:endParaRPr lang="cs-CZ" sz="2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" indent="0">
              <a:buNone/>
            </a:pPr>
            <a:r>
              <a:rPr lang="cs-CZ" sz="2900" dirty="0" smtClean="0">
                <a:latin typeface="Arial" panose="020B0604020202020204" pitchFamily="34" charset="0"/>
                <a:cs typeface="Arial" panose="020B0604020202020204" pitchFamily="34" charset="0"/>
              </a:rPr>
              <a:t>lehký stupeň postižení </a:t>
            </a:r>
            <a:endParaRPr lang="cs-CZ" sz="2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" indent="0">
              <a:buNone/>
            </a:pPr>
            <a:r>
              <a:rPr lang="cs-CZ" sz="2900" dirty="0" smtClean="0">
                <a:latin typeface="Arial" panose="020B0604020202020204" pitchFamily="34" charset="0"/>
                <a:cs typeface="Arial" panose="020B0604020202020204" pitchFamily="34" charset="0"/>
              </a:rPr>
              <a:t>středně </a:t>
            </a:r>
            <a:r>
              <a:rPr lang="cs-CZ" sz="2900" dirty="0">
                <a:latin typeface="Arial" panose="020B0604020202020204" pitchFamily="34" charset="0"/>
                <a:cs typeface="Arial" panose="020B0604020202020204" pitchFamily="34" charset="0"/>
              </a:rPr>
              <a:t>těžký </a:t>
            </a:r>
            <a:r>
              <a:rPr lang="cs-CZ" sz="2900" dirty="0" smtClean="0">
                <a:latin typeface="Arial" panose="020B0604020202020204" pitchFamily="34" charset="0"/>
                <a:cs typeface="Arial" panose="020B0604020202020204" pitchFamily="34" charset="0"/>
              </a:rPr>
              <a:t>stupeň postižení</a:t>
            </a:r>
            <a:endParaRPr lang="cs-CZ" sz="2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" indent="0">
              <a:buNone/>
            </a:pPr>
            <a:r>
              <a:rPr lang="cs-CZ" sz="2900" dirty="0" smtClean="0">
                <a:latin typeface="Arial" panose="020B0604020202020204" pitchFamily="34" charset="0"/>
                <a:cs typeface="Arial" panose="020B0604020202020204" pitchFamily="34" charset="0"/>
              </a:rPr>
              <a:t>těžký stupeň postižení </a:t>
            </a:r>
            <a:endParaRPr lang="cs-CZ" sz="2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074142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608" y="980728"/>
            <a:ext cx="7024744" cy="1143000"/>
          </a:xfrm>
        </p:spPr>
        <p:txBody>
          <a:bodyPr/>
          <a:lstStyle/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Povinná literatura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>
                <a:latin typeface="Arial" panose="020B0604020202020204" pitchFamily="34" charset="0"/>
                <a:cs typeface="Arial" panose="020B0604020202020204" pitchFamily="34" charset="0"/>
              </a:rPr>
              <a:t>Marta Kolaříková: Základy speciální pedagogiky </a:t>
            </a:r>
            <a:endParaRPr lang="cs-CZ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37315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Doporučená literatura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PRŮCHA, Jan, WALTEROVÁ, Eliška a MAREŠ, Jiří. </a:t>
            </a:r>
            <a:r>
              <a:rPr lang="cs-CZ" sz="1800" i="1" dirty="0">
                <a:latin typeface="Arial" panose="020B0604020202020204" pitchFamily="34" charset="0"/>
                <a:cs typeface="Arial" panose="020B0604020202020204" pitchFamily="34" charset="0"/>
              </a:rPr>
              <a:t>Pedagogický slovník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. 7., </a:t>
            </a:r>
            <a:r>
              <a:rPr 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aktualiz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. a </a:t>
            </a:r>
            <a:r>
              <a:rPr 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rozš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. vyd. Praha: Portál, 2013. </a:t>
            </a:r>
            <a:r>
              <a:rPr 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  <a:p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SLOWÍK, Josef. </a:t>
            </a:r>
            <a:r>
              <a:rPr lang="cs-CZ" sz="1800" i="1" dirty="0">
                <a:latin typeface="Arial" panose="020B0604020202020204" pitchFamily="34" charset="0"/>
                <a:cs typeface="Arial" panose="020B0604020202020204" pitchFamily="34" charset="0"/>
              </a:rPr>
              <a:t>Speciální pedagogika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. 2., aktualizované a doplněné vydání. Praha: </a:t>
            </a:r>
            <a:r>
              <a:rPr 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Grada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, 2016. 162 stran. ISBN 978-80-271-0095-8. </a:t>
            </a:r>
          </a:p>
          <a:p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VALENTA, Milan et al. </a:t>
            </a:r>
            <a:r>
              <a:rPr lang="cs-CZ" sz="1800" i="1" dirty="0">
                <a:latin typeface="Arial" panose="020B0604020202020204" pitchFamily="34" charset="0"/>
                <a:cs typeface="Arial" panose="020B0604020202020204" pitchFamily="34" charset="0"/>
              </a:rPr>
              <a:t>Přehled speciální pedagogiky: rámcové kompendium oboru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. Vyd. 1. Praha: Portál, 2014. 269 s. ISBN 978-80-262-0602-6. </a:t>
            </a:r>
            <a:r>
              <a:rPr 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95 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s. ISBN 978-80-262-0403-9.</a:t>
            </a:r>
          </a:p>
        </p:txBody>
      </p:sp>
    </p:spTree>
    <p:extLst>
      <p:ext uri="{BB962C8B-B14F-4D97-AF65-F5344CB8AC3E}">
        <p14:creationId xmlns:p14="http://schemas.microsoft.com/office/powerpoint/2010/main" val="39906068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745152"/>
          </a:xfrm>
        </p:spPr>
        <p:txBody>
          <a:bodyPr>
            <a:normAutofit fontScale="90000"/>
          </a:bodyPr>
          <a:lstStyle/>
          <a:p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Vymezení speciální pedagogiky jako pedagogické disciplíny </a:t>
            </a: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492" y="1700808"/>
            <a:ext cx="6777317" cy="4131821"/>
          </a:xfrm>
        </p:spPr>
        <p:txBody>
          <a:bodyPr>
            <a:noAutofit/>
          </a:bodyPr>
          <a:lstStyle/>
          <a:p>
            <a:r>
              <a:rPr lang="cs-CZ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Speciální pedagogika patří do soustavy pedagogických věd:</a:t>
            </a:r>
            <a:endParaRPr lang="cs-CZ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Podle Průchy a kol. (2013) je pedagogika vědní obor, který v sobě zahrnuje základní a hraniční disciplíny. Základní disciplíny jsou: </a:t>
            </a:r>
          </a:p>
          <a:p>
            <a:r>
              <a:rPr lang="cs-CZ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obecná </a:t>
            </a:r>
            <a:r>
              <a:rPr lang="cs-CZ" sz="1400" b="1" dirty="0">
                <a:latin typeface="Arial" panose="020B0604020202020204" pitchFamily="34" charset="0"/>
                <a:cs typeface="Arial" panose="020B0604020202020204" pitchFamily="34" charset="0"/>
              </a:rPr>
              <a:t>pedagogika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, která systemizuje výchovné problémy a poznatky, formuluje cíle výchovy, základní pedagogické kategorie a pedagogické normy, odvozuje obecně platné pedagogické normy </a:t>
            </a:r>
          </a:p>
          <a:p>
            <a:r>
              <a:rPr lang="cs-CZ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dějiny </a:t>
            </a:r>
            <a:r>
              <a:rPr lang="cs-CZ" sz="1400" b="1" dirty="0">
                <a:latin typeface="Arial" panose="020B0604020202020204" pitchFamily="34" charset="0"/>
                <a:cs typeface="Arial" panose="020B0604020202020204" pitchFamily="34" charset="0"/>
              </a:rPr>
              <a:t>pedagogiky 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zkoumají historický vývoj pojetí výchovy, pedagogických idejí, pedagogických principů, typů škol, zahrnuje studie o myslitelích </a:t>
            </a:r>
          </a:p>
          <a:p>
            <a:r>
              <a:rPr lang="cs-CZ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didaktika 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je teorií vzdělávání a vyučování, která se zaměřuje především na efektivitu vyučovacího procesu; zabývá se edukačními procesy </a:t>
            </a:r>
          </a:p>
          <a:p>
            <a:r>
              <a:rPr lang="cs-CZ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filosofie </a:t>
            </a:r>
            <a:r>
              <a:rPr lang="cs-CZ" sz="1400" b="1" dirty="0">
                <a:latin typeface="Arial" panose="020B0604020202020204" pitchFamily="34" charset="0"/>
                <a:cs typeface="Arial" panose="020B0604020202020204" pitchFamily="34" charset="0"/>
              </a:rPr>
              <a:t>výchovy 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se váže na vztah k podstatě člověka a společnosti, řeší etické otázky výchovy, stanoviska k lidskému životu a světu hodnot, komplexní nazírání na svět výchovy, metodologické otázky zkoumání výchovných jevů </a:t>
            </a:r>
          </a:p>
          <a:p>
            <a:r>
              <a:rPr lang="cs-CZ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teorie </a:t>
            </a:r>
            <a:r>
              <a:rPr lang="cs-CZ" sz="1400" b="1" dirty="0">
                <a:latin typeface="Arial" panose="020B0604020202020204" pitchFamily="34" charset="0"/>
                <a:cs typeface="Arial" panose="020B0604020202020204" pitchFamily="34" charset="0"/>
              </a:rPr>
              <a:t>výchovy 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se zabývá jednotlivými složkami výchovy, objasňuje výchovné jevy a děje v užším slova smyslu </a:t>
            </a:r>
          </a:p>
          <a:p>
            <a:r>
              <a:rPr lang="cs-CZ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metodologie </a:t>
            </a:r>
            <a:r>
              <a:rPr lang="cs-CZ" sz="1400" b="1" dirty="0">
                <a:latin typeface="Arial" panose="020B0604020202020204" pitchFamily="34" charset="0"/>
                <a:cs typeface="Arial" panose="020B0604020202020204" pitchFamily="34" charset="0"/>
              </a:rPr>
              <a:t>pedagogiky 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je teorie metod, které se uplatňují v pedagogickém zkoumání </a:t>
            </a:r>
          </a:p>
          <a:p>
            <a:endParaRPr lang="cs-CZ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23851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Vymezení speciální pedagogiky jako pedagogické disciplíny 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492" y="2132856"/>
            <a:ext cx="6777317" cy="3699773"/>
          </a:xfrm>
        </p:spPr>
        <p:txBody>
          <a:bodyPr>
            <a:normAutofit fontScale="62500" lnSpcReduction="20000"/>
          </a:bodyPr>
          <a:lstStyle/>
          <a:p>
            <a:endParaRPr lang="cs-CZ" dirty="0"/>
          </a:p>
          <a:p>
            <a:r>
              <a:rPr lang="cs-CZ" sz="2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sociální </a:t>
            </a:r>
            <a:r>
              <a:rPr lang="cs-CZ" sz="2900" b="1" dirty="0">
                <a:latin typeface="Arial" panose="020B0604020202020204" pitchFamily="34" charset="0"/>
                <a:cs typeface="Arial" panose="020B0604020202020204" pitchFamily="34" charset="0"/>
              </a:rPr>
              <a:t>pedagogika </a:t>
            </a:r>
            <a:r>
              <a:rPr lang="cs-CZ" sz="2900" dirty="0">
                <a:latin typeface="Arial" panose="020B0604020202020204" pitchFamily="34" charset="0"/>
                <a:cs typeface="Arial" panose="020B0604020202020204" pitchFamily="34" charset="0"/>
              </a:rPr>
              <a:t>zkoumá výchovu jako společensko-historický jev související se společenským významem výchovy i odlišnostmi při výchově sociálních skupin včetně vlivu sociálních podmínek na rozvoj člověka </a:t>
            </a:r>
          </a:p>
          <a:p>
            <a:r>
              <a:rPr lang="cs-CZ" sz="2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pedagogická </a:t>
            </a:r>
            <a:r>
              <a:rPr lang="cs-CZ" sz="2900" b="1" dirty="0">
                <a:latin typeface="Arial" panose="020B0604020202020204" pitchFamily="34" charset="0"/>
                <a:cs typeface="Arial" panose="020B0604020202020204" pitchFamily="34" charset="0"/>
              </a:rPr>
              <a:t>diagnostika </a:t>
            </a:r>
            <a:r>
              <a:rPr lang="cs-CZ" sz="2900" dirty="0">
                <a:latin typeface="Arial" panose="020B0604020202020204" pitchFamily="34" charset="0"/>
                <a:cs typeface="Arial" panose="020B0604020202020204" pitchFamily="34" charset="0"/>
              </a:rPr>
              <a:t>se zabývá zjišťováním, charakterizováním a hodnocením úrovně rozvoje určitého žáka (žáků) </a:t>
            </a:r>
          </a:p>
          <a:p>
            <a:r>
              <a:rPr lang="cs-CZ" sz="2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pedagogická </a:t>
            </a:r>
            <a:r>
              <a:rPr lang="cs-CZ" sz="2900" b="1" dirty="0">
                <a:latin typeface="Arial" panose="020B0604020202020204" pitchFamily="34" charset="0"/>
                <a:cs typeface="Arial" panose="020B0604020202020204" pitchFamily="34" charset="0"/>
              </a:rPr>
              <a:t>prognostika </a:t>
            </a:r>
            <a:r>
              <a:rPr lang="cs-CZ" sz="2900" dirty="0">
                <a:latin typeface="Arial" panose="020B0604020202020204" pitchFamily="34" charset="0"/>
                <a:cs typeface="Arial" panose="020B0604020202020204" pitchFamily="34" charset="0"/>
              </a:rPr>
              <a:t>prognózuje vývoj školství a vzdělávání, hledá optimální řešení; vytváří modely a strategie budoucího rozvoje vzdělávacích soustav, vzdělávacích procesů </a:t>
            </a:r>
          </a:p>
          <a:p>
            <a:r>
              <a:rPr lang="cs-CZ" sz="2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teorie </a:t>
            </a:r>
            <a:r>
              <a:rPr lang="cs-CZ" sz="2900" b="1" dirty="0">
                <a:latin typeface="Arial" panose="020B0604020202020204" pitchFamily="34" charset="0"/>
                <a:cs typeface="Arial" panose="020B0604020202020204" pitchFamily="34" charset="0"/>
              </a:rPr>
              <a:t>řízení školství </a:t>
            </a:r>
            <a:r>
              <a:rPr lang="cs-CZ" sz="2900" dirty="0">
                <a:latin typeface="Arial" panose="020B0604020202020204" pitchFamily="34" charset="0"/>
                <a:cs typeface="Arial" panose="020B0604020202020204" pitchFamily="34" charset="0"/>
              </a:rPr>
              <a:t>se zabývá plánovací, organizační a kontrolní činností institucí tvořících vzdělávací systém </a:t>
            </a:r>
          </a:p>
          <a:p>
            <a:r>
              <a:rPr lang="cs-CZ" sz="29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speciální </a:t>
            </a:r>
            <a:r>
              <a:rPr lang="cs-CZ" sz="2900" b="1" i="1" dirty="0">
                <a:latin typeface="Arial" panose="020B0604020202020204" pitchFamily="34" charset="0"/>
                <a:cs typeface="Arial" panose="020B0604020202020204" pitchFamily="34" charset="0"/>
              </a:rPr>
              <a:t>pedagogika </a:t>
            </a:r>
            <a:endParaRPr lang="cs-CZ" sz="2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2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94227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529128"/>
          </a:xfrm>
        </p:spPr>
        <p:txBody>
          <a:bodyPr>
            <a:normAutofit fontScale="90000"/>
          </a:bodyPr>
          <a:lstStyle/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DEFINICE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492" y="1124744"/>
            <a:ext cx="6777317" cy="4707885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Speciální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pedagogiku můžeme definovat v užším a širším pojetí. 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V užším pojetí je </a:t>
            </a: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„pedagogickou disciplínou, která se zabývá edukací dětí, žáků, dospělých osob se speciálními vzdělávacími potřebami a zkoumáním formativních (výchovných) a informativních (vzdělávacích) vlivů na tyto jedince.“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(Valenta a kol., 2014) 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V širším slova smyslu se do profilování této disciplíny odráží aktuální společenské trendy a lze ji definovat jako </a:t>
            </a: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„interdisciplinární obor zabývající se péčí o jedince minoritních skupin obyvatelstva se zřetelem na edukaci, reedukaci a kompenzaci, diagnostiku, terapeuticko-formativní intervenci, rehabilitaci, inkluzi (integraci) a socializaci či resocializaci, prevenci a prognostiku osob se zdravotním postižením a zdravotním či sociálním znevýhodněním.“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(Valenta a kol., 2014) </a:t>
            </a:r>
          </a:p>
        </p:txBody>
      </p:sp>
    </p:spTree>
    <p:extLst>
      <p:ext uri="{BB962C8B-B14F-4D97-AF65-F5344CB8AC3E}">
        <p14:creationId xmlns:p14="http://schemas.microsoft.com/office/powerpoint/2010/main" val="14941489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Cílové skupiny</a:t>
            </a:r>
            <a:endParaRPr lang="cs-CZ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peciální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pedagogika se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zabývá:</a:t>
            </a:r>
          </a:p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výchovou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endParaRPr lang="cs-CZ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zděláváním,  </a:t>
            </a:r>
          </a:p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celkovým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osobnostním rozvojem jedinců, kteří jsou znevýhodněni v důsledku mentálního, smyslového, motorického postižení nebo sociálního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znevýhodnění. 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ílem veškerých aktivit je dosáhnout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co možná nejvyšší míry jejich začlenění do společnosti včetně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pracovního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společenského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uplatnění. </a:t>
            </a:r>
          </a:p>
        </p:txBody>
      </p:sp>
    </p:spTree>
    <p:extLst>
      <p:ext uri="{BB962C8B-B14F-4D97-AF65-F5344CB8AC3E}">
        <p14:creationId xmlns:p14="http://schemas.microsoft.com/office/powerpoint/2010/main" val="125860236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2262</TotalTime>
  <Words>1771</Words>
  <Application>Microsoft Office PowerPoint</Application>
  <PresentationFormat>Předvádění na obrazovce (4:3)</PresentationFormat>
  <Paragraphs>171</Paragraphs>
  <Slides>30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30</vt:i4>
      </vt:variant>
    </vt:vector>
  </HeadingPairs>
  <TitlesOfParts>
    <vt:vector size="35" baseType="lpstr">
      <vt:lpstr>Arial</vt:lpstr>
      <vt:lpstr>Century Gothic</vt:lpstr>
      <vt:lpstr>Courier New</vt:lpstr>
      <vt:lpstr>Wingdings 2</vt:lpstr>
      <vt:lpstr>Austin</vt:lpstr>
      <vt:lpstr>Základy speciální pedagogiky</vt:lpstr>
      <vt:lpstr>Okruhy</vt:lpstr>
      <vt:lpstr>Okruhy</vt:lpstr>
      <vt:lpstr>Povinná literatura</vt:lpstr>
      <vt:lpstr>Doporučená literatura</vt:lpstr>
      <vt:lpstr>Vymezení speciální pedagogiky jako pedagogické disciplíny </vt:lpstr>
      <vt:lpstr>Vymezení speciální pedagogiky jako pedagogické disciplíny </vt:lpstr>
      <vt:lpstr>DEFINICE  </vt:lpstr>
      <vt:lpstr>Cílové skupiny</vt:lpstr>
      <vt:lpstr>Cíle speciální pedagogiky </vt:lpstr>
      <vt:lpstr>Předmět speciální pedagogiky </vt:lpstr>
      <vt:lpstr>Disciplíny speciální pedagogiky </vt:lpstr>
      <vt:lpstr>Disciplíny speciální pedagogiky </vt:lpstr>
      <vt:lpstr>Disciplíny speciální pedagogiky </vt:lpstr>
      <vt:lpstr>ČLENĚNÍ SPECIÁLNÍ PEDAGOGIKY podle věku </vt:lpstr>
      <vt:lpstr>Postavení speciální pedagogiky v soustavě věd</vt:lpstr>
      <vt:lpstr>Základní pojmotvorný aparát a terminologie</vt:lpstr>
      <vt:lpstr>Základní pojmotvorný aparát a terminologie</vt:lpstr>
      <vt:lpstr>Základní pojmotvorný aparát a terminologie</vt:lpstr>
      <vt:lpstr>Základní pojmotvorný aparát a terminologie</vt:lpstr>
      <vt:lpstr>Základní pojmotvorný aparát a terminologie</vt:lpstr>
      <vt:lpstr>Základní pojmotvorný aparát a terminologie</vt:lpstr>
      <vt:lpstr>Základní pojmotvorný aparát a terminologie</vt:lpstr>
      <vt:lpstr>Základní pojmotvorný aparát a terminologie</vt:lpstr>
      <vt:lpstr>Základní pojmotvorný aparát a terminologie</vt:lpstr>
      <vt:lpstr>Základní pojmotvorný aparát a terminologie</vt:lpstr>
      <vt:lpstr>Základní pojmotvorný aparát a terminologie</vt:lpstr>
      <vt:lpstr>Mezinárodní klasifikace funkčních schopností, disability a zdraví (MKF)</vt:lpstr>
      <vt:lpstr>Dělení postižení/znevýhodnění</vt:lpstr>
      <vt:lpstr>Dělení postižení/znevýhodnění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Základy speciální pedagogiky</dc:title>
  <dc:creator>Pipekova</dc:creator>
  <cp:lastModifiedBy>Jarmila Pipeková</cp:lastModifiedBy>
  <cp:revision>30</cp:revision>
  <dcterms:created xsi:type="dcterms:W3CDTF">2020-09-22T07:07:54Z</dcterms:created>
  <dcterms:modified xsi:type="dcterms:W3CDTF">2021-09-29T16:38:24Z</dcterms:modified>
</cp:coreProperties>
</file>