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344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predmety/uplny_vypis?fakulta=1951;obdobi=418;predmet=307025" TargetMode="External"/><Relationship Id="rId2" Type="http://schemas.openxmlformats.org/officeDocument/2006/relationships/hyperlink" Target="mailto:marta.kolarikova@fvp.sl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F8DE9-AD80-4478-9195-7D560ECC4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6368" y="708378"/>
            <a:ext cx="8915399" cy="2262781"/>
          </a:xfrm>
        </p:spPr>
        <p:txBody>
          <a:bodyPr>
            <a:normAutofit/>
          </a:bodyPr>
          <a:lstStyle/>
          <a:p>
            <a:r>
              <a:rPr lang="cs-CZ" dirty="0"/>
              <a:t>úvodní přednáška</a:t>
            </a:r>
            <a:br>
              <a:rPr lang="cs-CZ" dirty="0"/>
            </a:br>
            <a:r>
              <a:rPr lang="pl-PL" sz="2400" dirty="0"/>
              <a:t>UPPVIP002 Obecná psychologie a psychologie osobnosti</a:t>
            </a:r>
            <a:br>
              <a:rPr lang="pl-PL" sz="2400" dirty="0"/>
            </a:br>
            <a:r>
              <a:rPr lang="pl-PL" sz="2400" dirty="0"/>
              <a:t>UPPVJP003 Základy psychologie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EAC62-7172-4C7A-BD9D-A17D4C5BA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9880" y="3580757"/>
            <a:ext cx="9501187" cy="2413643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/>
              <a:t>Mgr. et Mgr. Marta Kolaříková, Ph.D.</a:t>
            </a:r>
          </a:p>
          <a:p>
            <a:r>
              <a:rPr lang="cs-CZ" sz="2900" b="1" dirty="0"/>
              <a:t>kancelář 211</a:t>
            </a:r>
          </a:p>
          <a:p>
            <a:r>
              <a:rPr lang="cs-CZ" sz="2900" b="1" dirty="0">
                <a:hlinkClick r:id="rId2"/>
              </a:rPr>
              <a:t>marta.kolarikova@fvp.slu.cz</a:t>
            </a:r>
            <a:r>
              <a:rPr lang="cs-CZ" sz="2900" b="1" dirty="0"/>
              <a:t> </a:t>
            </a:r>
            <a:r>
              <a:rPr lang="cs-CZ" sz="1900" b="1" dirty="0"/>
              <a:t>(nezapomenout uvést studovaný program v podpisu)</a:t>
            </a:r>
          </a:p>
          <a:p>
            <a:r>
              <a:rPr lang="cs-CZ" sz="2900" b="1" dirty="0"/>
              <a:t>MS </a:t>
            </a:r>
            <a:r>
              <a:rPr lang="cs-CZ" sz="2900" b="1" dirty="0" err="1"/>
              <a:t>Teams</a:t>
            </a:r>
            <a:endParaRPr lang="cs-CZ" sz="2900" b="1" dirty="0"/>
          </a:p>
          <a:p>
            <a:r>
              <a:rPr lang="cs-CZ" sz="2900" b="1" dirty="0"/>
              <a:t>IS SU </a:t>
            </a:r>
            <a:r>
              <a:rPr lang="cs-CZ" sz="2900" b="1" dirty="0">
                <a:hlinkClick r:id="rId3"/>
              </a:rPr>
              <a:t>https://is.slu.cz/auth/predmety/uplny_vypis?fakulta=1951;obdobi=418;predmet=307025</a:t>
            </a:r>
            <a:endParaRPr lang="cs-CZ" sz="2900" b="1" dirty="0"/>
          </a:p>
          <a:p>
            <a:endParaRPr lang="cs-CZ" sz="29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7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E902F-E1FD-4934-AFA3-6957E1A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psychologických disciplín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BE29B9-A505-4E7E-8EFB-E1A5F276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106" y="1540188"/>
            <a:ext cx="9717505" cy="46937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9EC623F0-7723-4E44-8246-1419A83A8A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50901"/>
              </p:ext>
            </p:extLst>
          </p:nvPr>
        </p:nvGraphicFramePr>
        <p:xfrm>
          <a:off x="1106822" y="1917638"/>
          <a:ext cx="10812791" cy="34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Document" r:id="rId3" imgW="5775241" imgH="1816573" progId="Word.Document.12">
                  <p:embed/>
                </p:oleObj>
              </mc:Choice>
              <mc:Fallback>
                <p:oleObj name="Document" r:id="rId3" imgW="5775241" imgH="18165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822" y="1917638"/>
                        <a:ext cx="10812791" cy="340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1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E652-E54C-49BE-9539-D25CDAF4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851764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ZÁKLADNÍ POJMY OBECNÉ PSYCHOLOGIE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CFF9E-37D5-454F-A7C8-4CCD2187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1540189"/>
            <a:ext cx="8915400" cy="3777622"/>
          </a:xfrm>
        </p:spPr>
        <p:txBody>
          <a:bodyPr/>
          <a:lstStyle/>
          <a:p>
            <a:r>
              <a:rPr lang="cs-CZ" sz="2800" b="1" dirty="0"/>
              <a:t>PSYCHIKA</a:t>
            </a:r>
            <a:endParaRPr lang="cs-CZ" sz="2800" dirty="0"/>
          </a:p>
          <a:p>
            <a:r>
              <a:rPr lang="cs-CZ" sz="2800" b="1" dirty="0"/>
              <a:t>PROŽÍVÁNÍ</a:t>
            </a:r>
            <a:endParaRPr lang="cs-CZ" sz="2800" dirty="0"/>
          </a:p>
          <a:p>
            <a:r>
              <a:rPr lang="cs-CZ" sz="2800" b="1" dirty="0"/>
              <a:t>PSYCHICKÝ PROCES</a:t>
            </a:r>
            <a:endParaRPr lang="cs-CZ" sz="2800" dirty="0"/>
          </a:p>
          <a:p>
            <a:r>
              <a:rPr lang="cs-CZ" sz="2800" b="1" dirty="0"/>
              <a:t>PSYCHICKÝ OBSAH</a:t>
            </a:r>
            <a:endParaRPr lang="cs-CZ" sz="2800" dirty="0"/>
          </a:p>
          <a:p>
            <a:r>
              <a:rPr lang="cs-CZ" sz="2800" b="1" dirty="0"/>
              <a:t>PSYCHICKÝ STAV</a:t>
            </a:r>
            <a:endParaRPr lang="cs-CZ" sz="2800" dirty="0"/>
          </a:p>
          <a:p>
            <a:r>
              <a:rPr lang="cs-CZ" sz="2800" b="1" dirty="0"/>
              <a:t>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9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9843-1A0C-481F-A65A-337836C2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FD582-0B05-48B0-971B-380AD15E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2133600"/>
            <a:ext cx="10619873" cy="377762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Plháková (2003, s. 43) „</a:t>
            </a:r>
            <a:r>
              <a:rPr lang="cs-CZ" sz="2400" i="1" dirty="0">
                <a:solidFill>
                  <a:schemeClr val="tx1"/>
                </a:solidFill>
              </a:rPr>
              <a:t>Souhrn duševních dějů během celého lidského života.“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Kohoutek (2002, s. 15) „</a:t>
            </a:r>
            <a:r>
              <a:rPr lang="cs-CZ" sz="2400" i="1" dirty="0">
                <a:solidFill>
                  <a:schemeClr val="tx1"/>
                </a:solidFill>
              </a:rPr>
              <a:t>dynamický a relativně trvalý systém obecných, skupinových a individuálních duševních procesů, stavů a vlastností</a:t>
            </a:r>
            <a:r>
              <a:rPr lang="cs-CZ" sz="2400" dirty="0">
                <a:solidFill>
                  <a:schemeClr val="tx1"/>
                </a:solidFill>
              </a:rPr>
              <a:t>.“ </a:t>
            </a:r>
          </a:p>
          <a:p>
            <a:endParaRPr lang="cs-CZ" sz="2400" dirty="0"/>
          </a:p>
          <a:p>
            <a:r>
              <a:rPr lang="cs-CZ" sz="2400" b="1" dirty="0"/>
              <a:t>Lidská psychika představuje souhrn psychických jevů, které jsou funkcí mozku, formují se ve společnosti hlavně působením výchovy a umožňují člověku poznávat svět a působit na něj.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22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117B-A4C1-4867-B1CA-7DB582FC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PROŽÍVÁNÍ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83421-3BC2-4871-8EED-00FDBFF4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137" y="1507959"/>
            <a:ext cx="9336505" cy="5021178"/>
          </a:xfrm>
        </p:spPr>
        <p:txBody>
          <a:bodyPr>
            <a:normAutofit/>
          </a:bodyPr>
          <a:lstStyle/>
          <a:p>
            <a:r>
              <a:rPr lang="cs-CZ" sz="2400" i="1" dirty="0">
                <a:solidFill>
                  <a:schemeClr val="tx1"/>
                </a:solidFill>
              </a:rPr>
              <a:t>„sled uvědomovaných psychických zážitků, je to nepřetržitý tok psychických zážitků (obsahů), který probíhá při různých stupních jasnosti vědomí, resp. bdělosti.“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3 složky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Znaky prožívání: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časovost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subjektivnost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jedinečnost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omezení pouze na část psychiky (prožívání zahrnuje jen uvědomovanou stránku)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nevyjádřitelnost chováním ani řečí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5420-4FA5-4BCA-88E4-B96F1725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PROCES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1129C-46B0-44ED-B049-4431F2E4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633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i="1" dirty="0"/>
              <a:t>„určitý děj nebo sekvence psychických operací, při kterých se určitý psychický subsystém dostává z výchozího do konečného stavu.“</a:t>
            </a:r>
          </a:p>
          <a:p>
            <a:endParaRPr lang="cs-CZ" sz="2400" dirty="0"/>
          </a:p>
          <a:p>
            <a:r>
              <a:rPr lang="cs-CZ" sz="2400" dirty="0"/>
              <a:t>Neustále probíhá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Kognitivní</a:t>
            </a:r>
          </a:p>
          <a:p>
            <a:r>
              <a:rPr lang="cs-CZ" sz="2400" dirty="0"/>
              <a:t>Emocionální</a:t>
            </a:r>
          </a:p>
          <a:p>
            <a:r>
              <a:rPr lang="cs-CZ" sz="2400" dirty="0"/>
              <a:t>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190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D6A8F-70CF-4D56-B187-42013AA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OBSAH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F1E8B-72E7-437D-8D61-4434F13F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3789"/>
            <a:ext cx="10042358" cy="5197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sz="2400" b="1" dirty="0"/>
              <a:t>způsob, jakým lidská psychika znázorňuje vnější i vnitřní realitu“</a:t>
            </a:r>
          </a:p>
          <a:p>
            <a:r>
              <a:rPr lang="cs-CZ" sz="2400" b="1" dirty="0"/>
              <a:t>Lze si je vybavit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dirty="0"/>
              <a:t>počitky, </a:t>
            </a:r>
          </a:p>
          <a:p>
            <a:r>
              <a:rPr lang="cs-CZ" sz="2400" dirty="0"/>
              <a:t>vjemy, </a:t>
            </a:r>
          </a:p>
          <a:p>
            <a:r>
              <a:rPr lang="cs-CZ" sz="2400" dirty="0"/>
              <a:t>představy,</a:t>
            </a:r>
          </a:p>
          <a:p>
            <a:r>
              <a:rPr lang="cs-CZ" sz="2400" dirty="0"/>
              <a:t> myšlenky, </a:t>
            </a:r>
          </a:p>
          <a:p>
            <a:r>
              <a:rPr lang="cs-CZ" sz="2400" dirty="0"/>
              <a:t>sny, </a:t>
            </a:r>
          </a:p>
          <a:p>
            <a:r>
              <a:rPr lang="cs-CZ" sz="2400" dirty="0"/>
              <a:t>fantazijní představy,</a:t>
            </a:r>
          </a:p>
          <a:p>
            <a:r>
              <a:rPr lang="cs-CZ" sz="2400" dirty="0"/>
              <a:t> paměťové představy, </a:t>
            </a:r>
          </a:p>
          <a:p>
            <a:r>
              <a:rPr lang="cs-CZ" sz="2400" dirty="0"/>
              <a:t>vzpomínky, přání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4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A9DD-CC77-4FF8-B827-771D0EA7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STAV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5EED0-EEC0-45ED-8BD0-F72DC90A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507958"/>
            <a:ext cx="9577137" cy="5350042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relativně stabilní</a:t>
            </a:r>
          </a:p>
          <a:p>
            <a:r>
              <a:rPr lang="cs-CZ" sz="2400" dirty="0"/>
              <a:t>převážně pouze metodou introspekce </a:t>
            </a:r>
          </a:p>
          <a:p>
            <a:r>
              <a:rPr lang="cs-CZ" sz="2400" dirty="0"/>
              <a:t>„stav vědomí“, je pozadím, na kterém probíhají psychické procesy a vznikají psychické obsahy</a:t>
            </a:r>
          </a:p>
          <a:p>
            <a:pPr marL="0" indent="0">
              <a:buNone/>
            </a:pPr>
            <a:r>
              <a:rPr lang="cs-CZ" sz="2400" dirty="0"/>
              <a:t>a/ale</a:t>
            </a:r>
          </a:p>
          <a:p>
            <a:r>
              <a:rPr lang="cs-CZ" sz="2400" dirty="0"/>
              <a:t>může výrazně ovlivňovat průběh psychických procesů, prožívání a chování </a:t>
            </a:r>
          </a:p>
          <a:p>
            <a:r>
              <a:rPr lang="cs-CZ" sz="2400" dirty="0"/>
              <a:t>měnit v průběhu dne nebo delší doby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DOČASNÉ (aktuální naladění člověka)</a:t>
            </a:r>
          </a:p>
          <a:p>
            <a:pPr lvl="0"/>
            <a:r>
              <a:rPr lang="cs-CZ" sz="2400" dirty="0"/>
              <a:t>TRVALÉ (relativně stálé podmínky psychického dění). (Plháková, 2017)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45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35AD-E1A1-4944-AFFB-D2303980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83EA-D0DF-4FEF-8009-BE020AD7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5" y="1459832"/>
            <a:ext cx="9930063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</a:rPr>
              <a:t>„souhrn vnějších projevů, činností, jednání a reakcí organismu.“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volní (úmyslné, záměrné = aktivita člověka, která směruje k určitému cíli a je řízena vědomou intencí, záměrem)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mimovolní (neúmyslné, bezděčné = nepodmíněné reflexy, instinktivní projevy)</a:t>
            </a:r>
          </a:p>
          <a:p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verbální (zahrnuje řeč, především její obsahovou, resp. významovou stránku) 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neverbální 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spontánní (bez vnějších příčin)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reaktivní (v důsledku působení vnějšího podnětu)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operativní (souhrn složité aktivity člověka při vykonávání určitého úkolu).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expresivní (chování představuje bezprostřední výraz prožívání)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adaptivní (zaměřeno na přizpůsobení se okolnostem).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F3028-5857-4A88-9B81-2051D5224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F3CBB845-4E11-43CD-B339-04B02E1E1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200281"/>
              </p:ext>
            </p:extLst>
          </p:nvPr>
        </p:nvGraphicFramePr>
        <p:xfrm>
          <a:off x="1670756" y="1027289"/>
          <a:ext cx="9629422" cy="4910676"/>
        </p:xfrm>
        <a:graphic>
          <a:graphicData uri="http://schemas.openxmlformats.org/drawingml/2006/table">
            <a:tbl>
              <a:tblPr firstRow="1" firstCol="1" bandRow="1"/>
              <a:tblGrid>
                <a:gridCol w="1422643">
                  <a:extLst>
                    <a:ext uri="{9D8B030D-6E8A-4147-A177-3AD203B41FA5}">
                      <a16:colId xmlns:a16="http://schemas.microsoft.com/office/drawing/2014/main" val="3352792498"/>
                    </a:ext>
                  </a:extLst>
                </a:gridCol>
                <a:gridCol w="3885702">
                  <a:extLst>
                    <a:ext uri="{9D8B030D-6E8A-4147-A177-3AD203B41FA5}">
                      <a16:colId xmlns:a16="http://schemas.microsoft.com/office/drawing/2014/main" val="1335364576"/>
                    </a:ext>
                  </a:extLst>
                </a:gridCol>
                <a:gridCol w="4321077">
                  <a:extLst>
                    <a:ext uri="{9D8B030D-6E8A-4147-A177-3AD203B41FA5}">
                      <a16:colId xmlns:a16="http://schemas.microsoft.com/office/drawing/2014/main" val="2355359081"/>
                    </a:ext>
                  </a:extLst>
                </a:gridCol>
              </a:tblGrid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Úvod, dělení, disciplíny, pojmy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191079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Adaptační kurz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Determinace psychiky, výzkum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58549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6.10.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Čití a vnímání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62836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13.10.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Promoce Tábor, Trutnov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Pozornost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308185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20.10.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Imatrikulace, promoce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paměť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462852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27.10.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Představivost, myšlení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94809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3.11.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Vědecká rada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Struktura osobnosti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407988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10.11.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Rysy osobnosti – teoretické ukotvení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980455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24.11.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08515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1.12.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Motivace, Charakter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908722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8.12.	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Temperament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237116"/>
                  </a:ext>
                </a:extLst>
              </a:tr>
              <a:tr h="409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Emoce, agrese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878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>
            <a:extLst>
              <a:ext uri="{FF2B5EF4-FFF2-40B4-BE49-F238E27FC236}">
                <a16:creationId xmlns:a16="http://schemas.microsoft.com/office/drawing/2014/main" id="{B6FDDB23-2BDA-4F8F-B5B6-FD4BFE33B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765176"/>
            <a:ext cx="28082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6" name="Picture 6">
            <a:extLst>
              <a:ext uri="{FF2B5EF4-FFF2-40B4-BE49-F238E27FC236}">
                <a16:creationId xmlns:a16="http://schemas.microsoft.com/office/drawing/2014/main" id="{E49FDF50-ECF5-4536-B1F7-885811505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908050"/>
            <a:ext cx="2787650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7" name="Rectangle 7">
            <a:extLst>
              <a:ext uri="{FF2B5EF4-FFF2-40B4-BE49-F238E27FC236}">
                <a16:creationId xmlns:a16="http://schemas.microsoft.com/office/drawing/2014/main" id="{B36F8E04-A9B9-4E64-B735-E4E36651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1" y="5373688"/>
            <a:ext cx="318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Academia, 2005 </a:t>
            </a:r>
          </a:p>
        </p:txBody>
      </p:sp>
      <p:graphicFrame>
        <p:nvGraphicFramePr>
          <p:cNvPr id="92180" name="Group 20">
            <a:extLst>
              <a:ext uri="{FF2B5EF4-FFF2-40B4-BE49-F238E27FC236}">
                <a16:creationId xmlns:a16="http://schemas.microsoft.com/office/drawing/2014/main" id="{6F551975-07C2-4535-8B69-687FDE2EF2DF}"/>
              </a:ext>
            </a:extLst>
          </p:cNvPr>
          <p:cNvGraphicFramePr>
            <a:graphicFrameLocks noGrp="1"/>
          </p:cNvGraphicFramePr>
          <p:nvPr/>
        </p:nvGraphicFramePr>
        <p:xfrm>
          <a:off x="2208214" y="5373688"/>
          <a:ext cx="3527425" cy="472440"/>
        </p:xfrm>
        <a:graphic>
          <a:graphicData uri="http://schemas.openxmlformats.org/drawingml/2006/table">
            <a:tbl>
              <a:tblPr/>
              <a:tblGrid>
                <a:gridCol w="242887">
                  <a:extLst>
                    <a:ext uri="{9D8B030D-6E8A-4147-A177-3AD203B41FA5}">
                      <a16:colId xmlns:a16="http://schemas.microsoft.com/office/drawing/2014/main" val="184851009"/>
                    </a:ext>
                  </a:extLst>
                </a:gridCol>
                <a:gridCol w="3284538">
                  <a:extLst>
                    <a:ext uri="{9D8B030D-6E8A-4147-A177-3AD203B41FA5}">
                      <a16:colId xmlns:a16="http://schemas.microsoft.com/office/drawing/2014/main" val="1279733840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Academia,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972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0306EAAD-F12C-4913-8FCB-DB14BAF5B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</a:t>
            </a: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7BDA932-9374-4511-8965-C7F0AFD54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11901" y="1844675"/>
            <a:ext cx="3895725" cy="4114800"/>
          </a:xfrm>
        </p:spPr>
        <p:txBody>
          <a:bodyPr/>
          <a:lstStyle/>
          <a:p>
            <a:r>
              <a:rPr lang="cs-CZ" altLang="cs-CZ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dějin psychologie</a:t>
            </a:r>
          </a:p>
          <a:p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Olomouc: Univerzita Palackého, 2000</a:t>
            </a: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190" name="Picture 6">
            <a:extLst>
              <a:ext uri="{FF2B5EF4-FFF2-40B4-BE49-F238E27FC236}">
                <a16:creationId xmlns:a16="http://schemas.microsoft.com/office/drawing/2014/main" id="{6E75F53E-99B1-4713-9F8A-E88502FC7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981076"/>
            <a:ext cx="29241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3204" name="Group 20">
            <a:extLst>
              <a:ext uri="{FF2B5EF4-FFF2-40B4-BE49-F238E27FC236}">
                <a16:creationId xmlns:a16="http://schemas.microsoft.com/office/drawing/2014/main" id="{DFD18DC4-A43A-41B5-8B22-D45AD5206401}"/>
              </a:ext>
            </a:extLst>
          </p:cNvPr>
          <p:cNvGraphicFramePr>
            <a:graphicFrameLocks noGrp="1"/>
          </p:cNvGraphicFramePr>
          <p:nvPr/>
        </p:nvGraphicFramePr>
        <p:xfrm>
          <a:off x="3000375" y="5300664"/>
          <a:ext cx="2863850" cy="472440"/>
        </p:xfrm>
        <a:graphic>
          <a:graphicData uri="http://schemas.openxmlformats.org/drawingml/2006/table">
            <a:tbl>
              <a:tblPr/>
              <a:tblGrid>
                <a:gridCol w="230188">
                  <a:extLst>
                    <a:ext uri="{9D8B030D-6E8A-4147-A177-3AD203B41FA5}">
                      <a16:colId xmlns:a16="http://schemas.microsoft.com/office/drawing/2014/main" val="3446322007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val="1791852363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Praha: Grada, 2006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741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134285D-3E23-4CDB-A0EF-F0A9EFC63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5EFB826-F01D-4080-A4E5-926BCEC30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94013" y="5084763"/>
            <a:ext cx="7313612" cy="857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Praha : Portál, 2003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FFC2A3E7-86D8-4A41-A1EC-EF9E8D837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908051"/>
            <a:ext cx="2740025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4" name="Rectangle 6">
            <a:extLst>
              <a:ext uri="{FF2B5EF4-FFF2-40B4-BE49-F238E27FC236}">
                <a16:creationId xmlns:a16="http://schemas.microsoft.com/office/drawing/2014/main" id="{07943014-9567-4215-85DE-251110B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5762775"/>
            <a:ext cx="4322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Victoria Publishing, 1995</a:t>
            </a:r>
            <a:r>
              <a:rPr lang="cs-CZ" altLang="cs-CZ"/>
              <a:t> </a:t>
            </a:r>
          </a:p>
        </p:txBody>
      </p:sp>
      <p:pic>
        <p:nvPicPr>
          <p:cNvPr id="94215" name="Picture 7">
            <a:extLst>
              <a:ext uri="{FF2B5EF4-FFF2-40B4-BE49-F238E27FC236}">
                <a16:creationId xmlns:a16="http://schemas.microsoft.com/office/drawing/2014/main" id="{F9F31F35-764D-48AB-A0A7-7987634E7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692150"/>
            <a:ext cx="264001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4230" name="Group 22">
            <a:extLst>
              <a:ext uri="{FF2B5EF4-FFF2-40B4-BE49-F238E27FC236}">
                <a16:creationId xmlns:a16="http://schemas.microsoft.com/office/drawing/2014/main" id="{89B33405-6AA6-418F-9937-39F4B6C61092}"/>
              </a:ext>
            </a:extLst>
          </p:cNvPr>
          <p:cNvGraphicFramePr>
            <a:graphicFrameLocks noGrp="1"/>
          </p:cNvGraphicFramePr>
          <p:nvPr/>
        </p:nvGraphicFramePr>
        <p:xfrm>
          <a:off x="7032626" y="5157789"/>
          <a:ext cx="2879725" cy="472440"/>
        </p:xfrm>
        <a:graphic>
          <a:graphicData uri="http://schemas.openxmlformats.org/drawingml/2006/table">
            <a:tbl>
              <a:tblPr/>
              <a:tblGrid>
                <a:gridCol w="236538">
                  <a:extLst>
                    <a:ext uri="{9D8B030D-6E8A-4147-A177-3AD203B41FA5}">
                      <a16:colId xmlns:a16="http://schemas.microsoft.com/office/drawing/2014/main" val="3998325334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1503554726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Portál,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673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17" y="1235242"/>
            <a:ext cx="11088804" cy="5975684"/>
          </a:xfrm>
        </p:spPr>
        <p:txBody>
          <a:bodyPr>
            <a:normAutofit/>
          </a:bodyPr>
          <a:lstStyle/>
          <a:p>
            <a:r>
              <a:rPr lang="cs-CZ" sz="2000" b="1" i="1" dirty="0"/>
              <a:t>rozvoj filozofie (pozitivismus, Herbert </a:t>
            </a:r>
            <a:r>
              <a:rPr lang="cs-CZ" sz="2000" b="1" i="1" dirty="0" err="1"/>
              <a:t>Spencer</a:t>
            </a:r>
            <a:r>
              <a:rPr lang="cs-CZ" sz="2000" b="1" i="1" dirty="0"/>
              <a:t>): „</a:t>
            </a:r>
            <a:r>
              <a:rPr lang="cs-CZ" sz="2000" dirty="0"/>
              <a:t>mentální funkce jsou výsledek dlouhého evolučního vývoje, jsou součástí adaptace k okolnímu světu.“. Věřil v jednosměrný vývoj, od nejjednoduššího ke složitějšímu; tvrdil, že pokrok tedy není nahodilý, ale nutný</a:t>
            </a:r>
            <a:r>
              <a:rPr lang="cs-CZ" sz="2000" b="1" i="1" dirty="0"/>
              <a:t>)</a:t>
            </a:r>
          </a:p>
          <a:p>
            <a:r>
              <a:rPr lang="cs-CZ" sz="2000" b="1" i="1" dirty="0"/>
              <a:t>vývojové teorie: organické druhy nejsou stvořené a neměnné</a:t>
            </a:r>
          </a:p>
          <a:p>
            <a:pPr lvl="1"/>
            <a:r>
              <a:rPr lang="cs-CZ" sz="1800" b="1" i="1" dirty="0" err="1"/>
              <a:t>Lamark</a:t>
            </a:r>
            <a:r>
              <a:rPr lang="cs-CZ" sz="1800" b="1" i="1" dirty="0"/>
              <a:t>: hybné síly: vůle k pokroku a snaha o přizpůsobení se prostředí</a:t>
            </a:r>
          </a:p>
          <a:p>
            <a:pPr lvl="1"/>
            <a:r>
              <a:rPr lang="cs-CZ" sz="1800" b="1" i="1" dirty="0"/>
              <a:t>Darwin: </a:t>
            </a:r>
            <a:r>
              <a:rPr lang="cs-CZ" sz="1800" dirty="0"/>
              <a:t>interakce mezi organismem a prostředím, vliv instinktů a pudů na lidské chování a prožívání</a:t>
            </a:r>
            <a:endParaRPr lang="cs-CZ" sz="1800" b="1" i="1" dirty="0"/>
          </a:p>
          <a:p>
            <a:r>
              <a:rPr lang="cs-CZ" sz="2000" b="1" i="1" dirty="0"/>
              <a:t>rozvoj lékařských oborů, zvláště fyziologie a neurologie</a:t>
            </a:r>
          </a:p>
          <a:p>
            <a:pPr lvl="1"/>
            <a:r>
              <a:rPr lang="cs-CZ" sz="1800" b="1" dirty="0"/>
              <a:t>Herman </a:t>
            </a:r>
            <a:r>
              <a:rPr lang="cs-CZ" sz="1800" b="1" dirty="0" err="1"/>
              <a:t>Helmholtz</a:t>
            </a:r>
            <a:r>
              <a:rPr lang="cs-CZ" sz="1800" b="1" dirty="0"/>
              <a:t> </a:t>
            </a:r>
            <a:r>
              <a:rPr lang="cs-CZ" sz="1800" dirty="0"/>
              <a:t>teorie barevného vidění </a:t>
            </a:r>
          </a:p>
          <a:p>
            <a:pPr lvl="1"/>
            <a:r>
              <a:rPr lang="cs-CZ" sz="1800" b="1" dirty="0"/>
              <a:t>Paul </a:t>
            </a:r>
            <a:r>
              <a:rPr lang="cs-CZ" sz="1800" b="1" dirty="0" err="1"/>
              <a:t>Broca</a:t>
            </a:r>
            <a:r>
              <a:rPr lang="cs-CZ" sz="1800" b="1" dirty="0"/>
              <a:t> a Karl </a:t>
            </a:r>
            <a:r>
              <a:rPr lang="cs-CZ" sz="1800" b="1" dirty="0" err="1"/>
              <a:t>Wernicke</a:t>
            </a:r>
            <a:r>
              <a:rPr lang="cs-CZ" sz="1800" dirty="0"/>
              <a:t> </a:t>
            </a:r>
            <a:endParaRPr lang="cs-CZ" sz="1800" b="1" dirty="0"/>
          </a:p>
          <a:p>
            <a:pPr lvl="1"/>
            <a:r>
              <a:rPr lang="cs-CZ" sz="1800" b="1" dirty="0"/>
              <a:t>Jan Evangelista Purkyně </a:t>
            </a:r>
            <a:endParaRPr lang="cs-CZ" sz="1800" b="1" i="1" dirty="0"/>
          </a:p>
          <a:p>
            <a:r>
              <a:rPr lang="cs-CZ" sz="2000" b="1" i="1" dirty="0"/>
              <a:t>Psychofyzika</a:t>
            </a:r>
          </a:p>
          <a:p>
            <a:pPr lvl="1"/>
            <a:r>
              <a:rPr lang="cs-CZ" sz="1800" b="1" dirty="0"/>
              <a:t>Weber a </a:t>
            </a:r>
            <a:r>
              <a:rPr lang="cs-CZ" sz="1800" b="1" dirty="0" err="1"/>
              <a:t>Fechner</a:t>
            </a:r>
            <a:endParaRPr lang="cs-CZ" dirty="0"/>
          </a:p>
        </p:txBody>
      </p:sp>
      <p:pic>
        <p:nvPicPr>
          <p:cNvPr id="1026" name="Picture 2" descr="Herbert Spencer.jpg">
            <a:extLst>
              <a:ext uri="{FF2B5EF4-FFF2-40B4-BE49-F238E27FC236}">
                <a16:creationId xmlns:a16="http://schemas.microsoft.com/office/drawing/2014/main" id="{8B1E7743-C29F-47F5-985C-BE42153E9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401" y="312070"/>
            <a:ext cx="880720" cy="135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3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78" y="804519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 vědy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79" y="2015732"/>
            <a:ext cx="11088804" cy="3450613"/>
          </a:xfrm>
        </p:spPr>
        <p:txBody>
          <a:bodyPr>
            <a:normAutofit/>
          </a:bodyPr>
          <a:lstStyle/>
          <a:p>
            <a:r>
              <a:rPr lang="cs-CZ" sz="2800" dirty="0"/>
              <a:t>1879: </a:t>
            </a:r>
            <a:r>
              <a:rPr lang="cs-CZ" sz="2800" b="1" dirty="0"/>
              <a:t>Wilhelm Maximilian </a:t>
            </a:r>
            <a:r>
              <a:rPr lang="cs-CZ" sz="2800" b="1" dirty="0" err="1"/>
              <a:t>Wundt</a:t>
            </a:r>
            <a:r>
              <a:rPr lang="cs-CZ" sz="2800" dirty="0"/>
              <a:t> (1832 - 1920): experimenty, introspekce, </a:t>
            </a:r>
          </a:p>
          <a:p>
            <a:r>
              <a:rPr lang="cs-CZ" sz="2800" dirty="0"/>
              <a:t>1890:  </a:t>
            </a:r>
            <a:r>
              <a:rPr lang="cs-CZ" sz="2800" b="1" dirty="0"/>
              <a:t>William James:</a:t>
            </a:r>
            <a:r>
              <a:rPr lang="cs-CZ" sz="2800" dirty="0"/>
              <a:t> „Principy psychologie“ </a:t>
            </a:r>
          </a:p>
        </p:txBody>
      </p:sp>
    </p:spTree>
    <p:extLst>
      <p:ext uri="{BB962C8B-B14F-4D97-AF65-F5344CB8AC3E}">
        <p14:creationId xmlns:p14="http://schemas.microsoft.com/office/powerpoint/2010/main" val="120294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431" y="620099"/>
            <a:ext cx="10924674" cy="5422892"/>
          </a:xfrm>
        </p:spPr>
        <p:txBody>
          <a:bodyPr>
            <a:normAutofit/>
          </a:bodyPr>
          <a:lstStyle/>
          <a:p>
            <a:r>
              <a:rPr lang="cs-CZ" sz="2600" b="1" i="1" dirty="0"/>
              <a:t>„Psychologie je definována jako věda, která studuje lidské chování, mentální procesy a tělesné dění, včetně jejich vzájemných vztahů a interakcí.“</a:t>
            </a:r>
            <a:r>
              <a:rPr lang="cs-CZ" sz="2600" b="1" dirty="0"/>
              <a:t> </a:t>
            </a:r>
          </a:p>
          <a:p>
            <a:r>
              <a:rPr lang="cs-CZ" sz="2600" b="1" dirty="0"/>
              <a:t>POSTAVENÍ PSYCHOLOGIE V SYSTÉMU VĚD: </a:t>
            </a:r>
            <a:r>
              <a:rPr lang="cs-CZ" sz="2600" dirty="0" err="1"/>
              <a:t>Nakonečný</a:t>
            </a:r>
            <a:r>
              <a:rPr lang="cs-CZ" sz="2600" dirty="0"/>
              <a:t> (1998, s. 42)„</a:t>
            </a:r>
            <a:r>
              <a:rPr lang="cs-CZ" sz="2600" i="1" dirty="0"/>
              <a:t>dvojitá determinace lidské psychiky vytváří z psychologie vědu přírodně-společenskou.“ </a:t>
            </a:r>
            <a:endParaRPr lang="cs-CZ" sz="2600" dirty="0"/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Věda: </a:t>
            </a:r>
          </a:p>
          <a:p>
            <a:pPr lvl="1"/>
            <a:r>
              <a:rPr lang="cs-CZ" sz="2600" b="1" dirty="0"/>
              <a:t>Předmět</a:t>
            </a:r>
          </a:p>
          <a:p>
            <a:pPr lvl="1"/>
            <a:r>
              <a:rPr lang="cs-CZ" sz="2600" b="1" dirty="0"/>
              <a:t>Teorie</a:t>
            </a:r>
          </a:p>
          <a:p>
            <a:pPr lvl="1"/>
            <a:r>
              <a:rPr lang="cs-CZ" sz="2600" b="1" dirty="0"/>
              <a:t>Vědecká metodologie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30417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23" y="1692589"/>
            <a:ext cx="4283243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CÍLE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POPSAT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VYSVĚTLIT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PŘEDVÍDAT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APLIKOVAT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3FC30D-86E2-4E30-9457-C82747C1BFBD}"/>
              </a:ext>
            </a:extLst>
          </p:cNvPr>
          <p:cNvSpPr txBox="1">
            <a:spLocks/>
          </p:cNvSpPr>
          <p:nvPr/>
        </p:nvSpPr>
        <p:spPr>
          <a:xfrm>
            <a:off x="1195136" y="1692589"/>
            <a:ext cx="4283243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PŘEDMĚT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BIOLOGICKÝ PŘÍSTUP 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BEHAVIORÁLNÍ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KOGNITIVNÍ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PSYCHOANALYTICKÝ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FENOMENOLOGICKÝ</a:t>
            </a:r>
          </a:p>
        </p:txBody>
      </p:sp>
    </p:spTree>
    <p:extLst>
      <p:ext uri="{BB962C8B-B14F-4D97-AF65-F5344CB8AC3E}">
        <p14:creationId xmlns:p14="http://schemas.microsoft.com/office/powerpoint/2010/main" val="21502547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</TotalTime>
  <Words>806</Words>
  <Application>Microsoft Office PowerPoint</Application>
  <PresentationFormat>Širokoúhlá obrazovka</PresentationFormat>
  <Paragraphs>151</Paragraphs>
  <Slides>17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Arial Rounded MT Bold</vt:lpstr>
      <vt:lpstr>Calibri</vt:lpstr>
      <vt:lpstr>Century Gothic</vt:lpstr>
      <vt:lpstr>Times New Roman</vt:lpstr>
      <vt:lpstr>Verdana</vt:lpstr>
      <vt:lpstr>Wingdings</vt:lpstr>
      <vt:lpstr>Wingdings 3</vt:lpstr>
      <vt:lpstr>Stébla</vt:lpstr>
      <vt:lpstr>Document</vt:lpstr>
      <vt:lpstr>úvodní přednáška UPPVIP002 Obecná psychologie a psychologie osobnosti UPPVJP003 Základy psychologie</vt:lpstr>
      <vt:lpstr>Prezentace aplikace PowerPoint</vt:lpstr>
      <vt:lpstr>Prezentace aplikace PowerPoint</vt:lpstr>
      <vt:lpstr> </vt:lpstr>
      <vt:lpstr>Prezentace aplikace PowerPoint</vt:lpstr>
      <vt:lpstr>počátky</vt:lpstr>
      <vt:lpstr>Počátky vědy</vt:lpstr>
      <vt:lpstr>Prezentace aplikace PowerPoint</vt:lpstr>
      <vt:lpstr>Prezentace aplikace PowerPoint</vt:lpstr>
      <vt:lpstr>Struktura psychologických disciplín</vt:lpstr>
      <vt:lpstr>ZÁKLADNÍ POJMY OBECNÉ PSYCHOLOGIE</vt:lpstr>
      <vt:lpstr>PSYCHIKA </vt:lpstr>
      <vt:lpstr>PROŽÍVÁNÍ </vt:lpstr>
      <vt:lpstr>PSYCHICKÝ PROCES </vt:lpstr>
      <vt:lpstr>PSYCHICKÝ OBSAH </vt:lpstr>
      <vt:lpstr>PSYCHICKÝ STAV </vt:lpstr>
      <vt:lpstr>CHOVÁNÍ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27</cp:revision>
  <dcterms:created xsi:type="dcterms:W3CDTF">2020-09-30T17:51:40Z</dcterms:created>
  <dcterms:modified xsi:type="dcterms:W3CDTF">2021-09-22T06:07:20Z</dcterms:modified>
</cp:coreProperties>
</file>